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embeddedFontLst>
    <p:embeddedFont>
      <p:font typeface="Roboto"/>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76770EA-C3EC-4F95-B752-156086EA2824}">
  <a:tblStyle styleId="{D76770EA-C3EC-4F95-B752-156086EA282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font" Target="fonts/Roboto-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Roboto-bold.fntdata"/><Relationship Id="rId23" Type="http://schemas.openxmlformats.org/officeDocument/2006/relationships/slide" Target="slides/slide17.xml"/><Relationship Id="rId67" Type="http://schemas.openxmlformats.org/officeDocument/2006/relationships/font" Target="fonts/Roboto-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oboto-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c2bc11ed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c2bc11ed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c2bc11ed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c2bc11ed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mins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c2bc11ed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c2bc11ed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c2bc11ed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c2bc11ed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c2bc11ed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c2bc11ed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7462168d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7462168d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7462168d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7462168d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7462168d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7462168d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7462168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7462168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c2bc11ed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c2bc11ed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e7f4490a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e7f4490a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c2bc11ed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c2bc11ed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7462168d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7462168d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f96b752b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f96b752b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 mins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5c3173d31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c3173d31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Marks end of Sem 1</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c2bc11ed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c2bc11ed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c2bc11ed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c2bc11ed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c2bc11ed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c2bc11ed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5c2bc11ed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5c2bc11ed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c2bc11ed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c2bc11ed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c2bc11edf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c2bc11edf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1d18540b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1d18540b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c2bc11ed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c2bc11ed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5c2bc11edf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5c2bc11edf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5c2bc11edf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5c2bc11edf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c3173d31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5c3173d31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5c3173d31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5c3173d31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5c2bc11ed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5c2bc11ed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5c2bc11ed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5c2bc11edf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5c2bc11ed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5c2bc11ed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5c2bc11edf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c2bc11ed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5c2bc11edf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5c2bc11edf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1d18540b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1d18540b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5c2bc11ed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5c2bc11ed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5c3173d31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5c3173d31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5c2bc11edf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5c2bc11edf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5c3173d31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5c3173d31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5c3173d31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5c3173d31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5c2bc11edf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5c2bc11edf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5c2bc11edf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5c2bc11edf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5c2bc11edf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5c2bc11ed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4e7f4490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4e7f4490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41d18540b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41d18540b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5c2bc11edf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5c2bc11edf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5c2bc11ed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5c2bc11ed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5c3173d31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5c3173d31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5c2bc11ed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5c2bc11ed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47462168d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47462168d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47462168d9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47462168d9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5c2bc11ed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5c2bc11ed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4f96b752b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4f96b752b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g4fa803c11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4fa803c11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4f96b752b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4f96b752b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mins</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4f96b752b9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4f96b752b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c2bc11ed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c2bc11ed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c2bc11e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c2bc11e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c2bc11ed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c2bc11ed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2.png"/><Relationship Id="rId4" Type="http://schemas.openxmlformats.org/officeDocument/2006/relationships/image" Target="../media/image11.png"/><Relationship Id="rId5" Type="http://schemas.openxmlformats.org/officeDocument/2006/relationships/hyperlink" Target="http://arxiv.org/abs/1611.0136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3.png"/><Relationship Id="rId4" Type="http://schemas.openxmlformats.org/officeDocument/2006/relationships/image" Target="../media/image11.png"/><Relationship Id="rId5" Type="http://schemas.openxmlformats.org/officeDocument/2006/relationships/hyperlink" Target="http://arxiv.org/abs/1611.01368"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9.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s://journals.plos.org/ploscompbiol/article?id=10.1371/journal.pcbi.1004792" TargetMode="Externa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6.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29.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hyperlink" Target="https://journals.plos.org/plosone/article?id=10.1371/journal.pone.0100986" TargetMode="External"/><Relationship Id="rId4" Type="http://schemas.openxmlformats.org/officeDocument/2006/relationships/hyperlink" Target="https://tedlab.mit.edu/tedlab_website/researchpapers/Grodner_&amp;_Gibson_2005_CogSci.pdf"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 Id="rId3" Type="http://schemas.openxmlformats.org/officeDocument/2006/relationships/hyperlink" Target="https://elifesciences.org/articles/21492" TargetMode="External"/><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arxiv.org/abs/1611.01368" TargetMode="Externa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image" Target="../media/image27.png"/><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image" Target="../media/image1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hyperlink" Target="http://arxiv.org/abs/1611.01368"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 Id="rId3" Type="http://schemas.openxmlformats.org/officeDocument/2006/relationships/image" Target="../media/image17.png"/><Relationship Id="rId4" Type="http://schemas.openxmlformats.org/officeDocument/2006/relationships/hyperlink" Target="http://arxiv.org/abs/1611.0136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Recurrent Neural Networks as Cognitive Models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Master’s Thesis Project</a:t>
            </a:r>
            <a:endParaRPr/>
          </a:p>
          <a:p>
            <a:pPr indent="0" lvl="0" marL="0" rtl="0" algn="l">
              <a:spcBef>
                <a:spcPts val="0"/>
              </a:spcBef>
              <a:spcAft>
                <a:spcPts val="0"/>
              </a:spcAft>
              <a:buNone/>
            </a:pPr>
            <a:r>
              <a:t/>
            </a:r>
            <a:endParaRPr/>
          </a:p>
        </p:txBody>
      </p:sp>
      <p:sp>
        <p:nvSpPr>
          <p:cNvPr id="87" name="Google Shape;87;p13"/>
          <p:cNvSpPr txBox="1"/>
          <p:nvPr/>
        </p:nvSpPr>
        <p:spPr>
          <a:xfrm>
            <a:off x="598100" y="3574200"/>
            <a:ext cx="3305700" cy="637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a:solidFill>
                  <a:srgbClr val="FFFFFF"/>
                </a:solidFill>
              </a:rPr>
              <a:t>Rishubh Singh</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Prof. Sumeet Agarwal</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Grammaticality Task</a:t>
            </a:r>
            <a:endParaRPr/>
          </a:p>
        </p:txBody>
      </p:sp>
      <p:sp>
        <p:nvSpPr>
          <p:cNvPr id="154" name="Google Shape;154;p22"/>
          <p:cNvSpPr txBox="1"/>
          <p:nvPr/>
        </p:nvSpPr>
        <p:spPr>
          <a:xfrm>
            <a:off x="400125" y="1200400"/>
            <a:ext cx="8432100" cy="36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Half of the examples in the corpus are made ungrammatical by flipping the number of the verb.</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The network reads the entire sentence and receives a supervision signal at the end.</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The </a:t>
            </a:r>
            <a:r>
              <a:rPr b="1" lang="en" sz="1500">
                <a:latin typeface="Roboto"/>
                <a:ea typeface="Roboto"/>
                <a:cs typeface="Roboto"/>
                <a:sym typeface="Roboto"/>
              </a:rPr>
              <a:t>key</a:t>
            </a:r>
            <a:r>
              <a:rPr lang="en" sz="1500">
                <a:latin typeface="Roboto"/>
                <a:ea typeface="Roboto"/>
                <a:cs typeface="Roboto"/>
                <a:sym typeface="Roboto"/>
              </a:rPr>
              <a:t> to the cabinet </a:t>
            </a:r>
            <a:r>
              <a:rPr b="1" lang="en" sz="1500">
                <a:latin typeface="Roboto"/>
                <a:ea typeface="Roboto"/>
                <a:cs typeface="Roboto"/>
                <a:sym typeface="Roboto"/>
              </a:rPr>
              <a:t>is</a:t>
            </a:r>
            <a:r>
              <a:rPr lang="en" sz="1500">
                <a:latin typeface="Roboto"/>
                <a:ea typeface="Roboto"/>
                <a:cs typeface="Roboto"/>
                <a:sym typeface="Roboto"/>
              </a:rPr>
              <a:t> on the stove.</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 The </a:t>
            </a:r>
            <a:r>
              <a:rPr b="1" lang="en" sz="1500">
                <a:latin typeface="Roboto"/>
                <a:ea typeface="Roboto"/>
                <a:cs typeface="Roboto"/>
                <a:sym typeface="Roboto"/>
              </a:rPr>
              <a:t>keys</a:t>
            </a:r>
            <a:r>
              <a:rPr lang="en" sz="1500">
                <a:latin typeface="Roboto"/>
                <a:ea typeface="Roboto"/>
                <a:cs typeface="Roboto"/>
                <a:sym typeface="Roboto"/>
              </a:rPr>
              <a:t> to the cabinet </a:t>
            </a:r>
            <a:r>
              <a:rPr b="1" lang="en" sz="1500">
                <a:latin typeface="Roboto"/>
                <a:ea typeface="Roboto"/>
                <a:cs typeface="Roboto"/>
                <a:sym typeface="Roboto"/>
              </a:rPr>
              <a:t>is</a:t>
            </a:r>
            <a:r>
              <a:rPr lang="en" sz="1500">
                <a:latin typeface="Roboto"/>
                <a:ea typeface="Roboto"/>
                <a:cs typeface="Roboto"/>
                <a:sym typeface="Roboto"/>
              </a:rPr>
              <a:t> on the stove.</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b="1" lang="en" sz="1500">
                <a:latin typeface="Roboto"/>
                <a:ea typeface="Roboto"/>
                <a:cs typeface="Roboto"/>
                <a:sym typeface="Roboto"/>
              </a:rPr>
              <a:t>Previous objectives</a:t>
            </a:r>
            <a:r>
              <a:rPr lang="en" sz="1500">
                <a:latin typeface="Roboto"/>
                <a:ea typeface="Roboto"/>
                <a:cs typeface="Roboto"/>
                <a:sym typeface="Roboto"/>
              </a:rPr>
              <a:t> </a:t>
            </a:r>
            <a:r>
              <a:rPr b="1" lang="en" sz="1500">
                <a:latin typeface="Roboto"/>
                <a:ea typeface="Roboto"/>
                <a:cs typeface="Roboto"/>
                <a:sym typeface="Roboto"/>
              </a:rPr>
              <a:t>:</a:t>
            </a:r>
            <a:endParaRPr b="1"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Explicitly indicate location of the sentence in which the verb can appear.</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Gives the network a cue to syntactic clause boundaries.</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Explicitly direct the networks attention to the number of the verb.</a:t>
            </a:r>
            <a:endParaRPr sz="1500">
              <a:latin typeface="Roboto"/>
              <a:ea typeface="Roboto"/>
              <a:cs typeface="Roboto"/>
              <a:sym typeface="Roboto"/>
            </a:endParaRPr>
          </a:p>
          <a:p>
            <a:pPr indent="0" lvl="0" marL="45720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b="1" lang="en" sz="1500">
                <a:latin typeface="Roboto"/>
                <a:ea typeface="Roboto"/>
                <a:cs typeface="Roboto"/>
                <a:sym typeface="Roboto"/>
              </a:rPr>
              <a:t>This task :</a:t>
            </a:r>
            <a:endParaRPr b="1"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Weaker supervision : complete sentence given to judge if it is grammatical.</a:t>
            </a:r>
            <a:endParaRPr sz="15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Generic Models</a:t>
            </a:r>
            <a:endParaRPr/>
          </a:p>
        </p:txBody>
      </p:sp>
      <p:sp>
        <p:nvSpPr>
          <p:cNvPr id="160" name="Google Shape;160;p23"/>
          <p:cNvSpPr txBox="1"/>
          <p:nvPr/>
        </p:nvSpPr>
        <p:spPr>
          <a:xfrm>
            <a:off x="356475" y="1433200"/>
            <a:ext cx="8366400" cy="29826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Roboto"/>
              <a:buChar char="●"/>
            </a:pPr>
            <a:r>
              <a:rPr lang="en" sz="1500">
                <a:latin typeface="Roboto"/>
                <a:ea typeface="Roboto"/>
                <a:cs typeface="Roboto"/>
                <a:sym typeface="Roboto"/>
              </a:rPr>
              <a:t>Words are encoded as one-hot vectors, embedded in a 50-dimensional vector space.</a:t>
            </a:r>
            <a:endParaRPr sz="1500">
              <a:latin typeface="Roboto"/>
              <a:ea typeface="Roboto"/>
              <a:cs typeface="Roboto"/>
              <a:sym typeface="Roboto"/>
            </a:endParaRPr>
          </a:p>
          <a:p>
            <a:pPr indent="-323850" lvl="0" marL="457200" rtl="0" algn="l">
              <a:lnSpc>
                <a:spcPct val="150000"/>
              </a:lnSpc>
              <a:spcBef>
                <a:spcPts val="0"/>
              </a:spcBef>
              <a:spcAft>
                <a:spcPts val="0"/>
              </a:spcAft>
              <a:buSzPts val="1500"/>
              <a:buFont typeface="Roboto"/>
              <a:buChar char="●"/>
            </a:pPr>
            <a:r>
              <a:rPr b="1" lang="en" sz="1500">
                <a:latin typeface="Roboto"/>
                <a:ea typeface="Roboto"/>
                <a:cs typeface="Roboto"/>
                <a:sym typeface="Roboto"/>
              </a:rPr>
              <a:t>Final state</a:t>
            </a:r>
            <a:r>
              <a:rPr lang="en" sz="1500">
                <a:latin typeface="Roboto"/>
                <a:ea typeface="Roboto"/>
                <a:cs typeface="Roboto"/>
                <a:sym typeface="Roboto"/>
              </a:rPr>
              <a:t> of the network is fed into a logistic regression </a:t>
            </a:r>
            <a:r>
              <a:rPr b="1" lang="en" sz="1500">
                <a:latin typeface="Roboto"/>
                <a:ea typeface="Roboto"/>
                <a:cs typeface="Roboto"/>
                <a:sym typeface="Roboto"/>
              </a:rPr>
              <a:t>classifier</a:t>
            </a:r>
            <a:r>
              <a:rPr lang="en" sz="1500">
                <a:latin typeface="Roboto"/>
                <a:ea typeface="Roboto"/>
                <a:cs typeface="Roboto"/>
                <a:sym typeface="Roboto"/>
              </a:rPr>
              <a:t>.</a:t>
            </a:r>
            <a:endParaRPr sz="1500">
              <a:latin typeface="Roboto"/>
              <a:ea typeface="Roboto"/>
              <a:cs typeface="Roboto"/>
              <a:sym typeface="Roboto"/>
            </a:endParaRPr>
          </a:p>
          <a:p>
            <a:pPr indent="-323850" lvl="1" marL="914400" rtl="0" algn="l">
              <a:lnSpc>
                <a:spcPct val="150000"/>
              </a:lnSpc>
              <a:spcBef>
                <a:spcPts val="0"/>
              </a:spcBef>
              <a:spcAft>
                <a:spcPts val="0"/>
              </a:spcAft>
              <a:buSzPts val="1500"/>
              <a:buFont typeface="Roboto"/>
              <a:buChar char="○"/>
            </a:pPr>
            <a:r>
              <a:rPr lang="en" sz="1500">
                <a:latin typeface="Roboto"/>
                <a:ea typeface="Roboto"/>
                <a:cs typeface="Roboto"/>
                <a:sym typeface="Roboto"/>
              </a:rPr>
              <a:t>We pass the final state to a fully connected layer to produce two outputs.</a:t>
            </a:r>
            <a:endParaRPr sz="1500">
              <a:latin typeface="Roboto"/>
              <a:ea typeface="Roboto"/>
              <a:cs typeface="Roboto"/>
              <a:sym typeface="Roboto"/>
            </a:endParaRPr>
          </a:p>
          <a:p>
            <a:pPr indent="-323850" lvl="1" marL="914400" rtl="0" algn="l">
              <a:lnSpc>
                <a:spcPct val="150000"/>
              </a:lnSpc>
              <a:spcBef>
                <a:spcPts val="0"/>
              </a:spcBef>
              <a:spcAft>
                <a:spcPts val="0"/>
              </a:spcAft>
              <a:buSzPts val="1500"/>
              <a:buFont typeface="Roboto"/>
              <a:buChar char="○"/>
            </a:pPr>
            <a:r>
              <a:rPr lang="en" sz="1500">
                <a:latin typeface="Roboto"/>
                <a:ea typeface="Roboto"/>
                <a:cs typeface="Roboto"/>
                <a:sym typeface="Roboto"/>
              </a:rPr>
              <a:t>Final prediction : label with the higher output.</a:t>
            </a:r>
            <a:endParaRPr sz="1500">
              <a:latin typeface="Roboto"/>
              <a:ea typeface="Roboto"/>
              <a:cs typeface="Roboto"/>
              <a:sym typeface="Roboto"/>
            </a:endParaRPr>
          </a:p>
          <a:p>
            <a:pPr indent="-323850" lvl="0" marL="457200" rtl="0" algn="l">
              <a:lnSpc>
                <a:spcPct val="150000"/>
              </a:lnSpc>
              <a:spcBef>
                <a:spcPts val="0"/>
              </a:spcBef>
              <a:spcAft>
                <a:spcPts val="0"/>
              </a:spcAft>
              <a:buSzPts val="1500"/>
              <a:buFont typeface="Roboto"/>
              <a:buChar char="●"/>
            </a:pPr>
            <a:r>
              <a:rPr lang="en" sz="1500">
                <a:latin typeface="Roboto"/>
                <a:ea typeface="Roboto"/>
                <a:cs typeface="Roboto"/>
                <a:sym typeface="Roboto"/>
              </a:rPr>
              <a:t> The </a:t>
            </a:r>
            <a:r>
              <a:rPr b="1" lang="en" sz="1500">
                <a:latin typeface="Roboto"/>
                <a:ea typeface="Roboto"/>
                <a:cs typeface="Roboto"/>
                <a:sym typeface="Roboto"/>
              </a:rPr>
              <a:t>input </a:t>
            </a:r>
            <a:r>
              <a:rPr lang="en" sz="1500">
                <a:latin typeface="Roboto"/>
                <a:ea typeface="Roboto"/>
                <a:cs typeface="Roboto"/>
                <a:sym typeface="Roboto"/>
              </a:rPr>
              <a:t>sentence is pre-padded with zeros to a </a:t>
            </a:r>
            <a:r>
              <a:rPr b="1" lang="en" sz="1500">
                <a:latin typeface="Roboto"/>
                <a:ea typeface="Roboto"/>
                <a:cs typeface="Roboto"/>
                <a:sym typeface="Roboto"/>
              </a:rPr>
              <a:t>fixed length of 50</a:t>
            </a:r>
            <a:r>
              <a:rPr lang="en" sz="1500">
                <a:latin typeface="Roboto"/>
                <a:ea typeface="Roboto"/>
                <a:cs typeface="Roboto"/>
                <a:sym typeface="Roboto"/>
              </a:rPr>
              <a:t>.</a:t>
            </a:r>
            <a:endParaRPr sz="1500">
              <a:latin typeface="Roboto"/>
              <a:ea typeface="Roboto"/>
              <a:cs typeface="Roboto"/>
              <a:sym typeface="Roboto"/>
            </a:endParaRPr>
          </a:p>
          <a:p>
            <a:pPr indent="-323850" lvl="0" marL="457200" rtl="0" algn="l">
              <a:lnSpc>
                <a:spcPct val="150000"/>
              </a:lnSpc>
              <a:spcBef>
                <a:spcPts val="0"/>
              </a:spcBef>
              <a:spcAft>
                <a:spcPts val="0"/>
              </a:spcAft>
              <a:buSzPts val="1500"/>
              <a:buFont typeface="Roboto"/>
              <a:buChar char="●"/>
            </a:pPr>
            <a:r>
              <a:rPr lang="en" sz="1500">
                <a:latin typeface="Roboto"/>
                <a:ea typeface="Roboto"/>
                <a:cs typeface="Roboto"/>
                <a:sym typeface="Roboto"/>
              </a:rPr>
              <a:t>The model is then trained in an end-to-end fashion, including the word embeddings.</a:t>
            </a:r>
            <a:endParaRPr sz="15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SRN / Standard RNN</a:t>
            </a:r>
            <a:endParaRPr/>
          </a:p>
        </p:txBody>
      </p:sp>
      <p:pic>
        <p:nvPicPr>
          <p:cNvPr id="166" name="Google Shape;166;p24"/>
          <p:cNvPicPr preferRelativeResize="0"/>
          <p:nvPr/>
        </p:nvPicPr>
        <p:blipFill>
          <a:blip r:embed="rId3">
            <a:alphaModFix/>
          </a:blip>
          <a:stretch>
            <a:fillRect/>
          </a:stretch>
        </p:blipFill>
        <p:spPr>
          <a:xfrm>
            <a:off x="1752725" y="1291238"/>
            <a:ext cx="5638550" cy="3226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Google Shape;171;p25"/>
          <p:cNvPicPr preferRelativeResize="0"/>
          <p:nvPr/>
        </p:nvPicPr>
        <p:blipFill>
          <a:blip r:embed="rId3">
            <a:alphaModFix/>
          </a:blip>
          <a:stretch>
            <a:fillRect/>
          </a:stretch>
        </p:blipFill>
        <p:spPr>
          <a:xfrm>
            <a:off x="2040788" y="864988"/>
            <a:ext cx="5062425" cy="3870725"/>
          </a:xfrm>
          <a:prstGeom prst="rect">
            <a:avLst/>
          </a:prstGeom>
          <a:noFill/>
          <a:ln>
            <a:noFill/>
          </a:ln>
        </p:spPr>
      </p:pic>
      <p:sp>
        <p:nvSpPr>
          <p:cNvPr id="172" name="Google Shape;172;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EIRNN</a:t>
            </a:r>
            <a:endParaRPr/>
          </a:p>
        </p:txBody>
      </p:sp>
      <p:pic>
        <p:nvPicPr>
          <p:cNvPr id="178" name="Google Shape;178;p26"/>
          <p:cNvPicPr preferRelativeResize="0"/>
          <p:nvPr/>
        </p:nvPicPr>
        <p:blipFill>
          <a:blip r:embed="rId3">
            <a:alphaModFix/>
          </a:blip>
          <a:stretch>
            <a:fillRect/>
          </a:stretch>
        </p:blipFill>
        <p:spPr>
          <a:xfrm>
            <a:off x="1603312" y="1261700"/>
            <a:ext cx="5937375" cy="3325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311700" y="980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EIRNN</a:t>
            </a:r>
            <a:endParaRPr/>
          </a:p>
        </p:txBody>
      </p:sp>
      <p:sp>
        <p:nvSpPr>
          <p:cNvPr id="184" name="Google Shape;184;p27"/>
          <p:cNvSpPr/>
          <p:nvPr/>
        </p:nvSpPr>
        <p:spPr>
          <a:xfrm>
            <a:off x="3439700" y="1318675"/>
            <a:ext cx="360000" cy="3600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p:nvPr/>
        </p:nvSpPr>
        <p:spPr>
          <a:xfrm>
            <a:off x="3439700" y="2343800"/>
            <a:ext cx="360000" cy="3600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4572000" y="2343800"/>
            <a:ext cx="360000" cy="3600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4572000" y="1318675"/>
            <a:ext cx="360000" cy="3600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 name="Google Shape;188;p27"/>
          <p:cNvCxnSpPr>
            <a:endCxn id="186" idx="1"/>
          </p:cNvCxnSpPr>
          <p:nvPr/>
        </p:nvCxnSpPr>
        <p:spPr>
          <a:xfrm>
            <a:off x="3759521" y="1630621"/>
            <a:ext cx="865200" cy="7659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27"/>
          <p:cNvCxnSpPr>
            <a:stCxn id="187" idx="3"/>
            <a:endCxn id="185" idx="7"/>
          </p:cNvCxnSpPr>
          <p:nvPr/>
        </p:nvCxnSpPr>
        <p:spPr>
          <a:xfrm flipH="1">
            <a:off x="3746921" y="1625954"/>
            <a:ext cx="877800" cy="7707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27"/>
          <p:cNvCxnSpPr>
            <a:endCxn id="185" idx="0"/>
          </p:cNvCxnSpPr>
          <p:nvPr/>
        </p:nvCxnSpPr>
        <p:spPr>
          <a:xfrm flipH="1">
            <a:off x="3619700" y="1686500"/>
            <a:ext cx="12000" cy="657300"/>
          </a:xfrm>
          <a:prstGeom prst="straightConnector1">
            <a:avLst/>
          </a:prstGeom>
          <a:noFill/>
          <a:ln cap="flat" cmpd="sng" w="9525">
            <a:solidFill>
              <a:schemeClr val="dk2"/>
            </a:solidFill>
            <a:prstDash val="solid"/>
            <a:round/>
            <a:headEnd len="med" w="med" type="none"/>
            <a:tailEnd len="med" w="med" type="none"/>
          </a:ln>
        </p:spPr>
      </p:cxnSp>
      <p:cxnSp>
        <p:nvCxnSpPr>
          <p:cNvPr id="191" name="Google Shape;191;p27"/>
          <p:cNvCxnSpPr>
            <a:stCxn id="187" idx="4"/>
            <a:endCxn id="186" idx="0"/>
          </p:cNvCxnSpPr>
          <p:nvPr/>
        </p:nvCxnSpPr>
        <p:spPr>
          <a:xfrm>
            <a:off x="4752000" y="1678675"/>
            <a:ext cx="0" cy="66510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27"/>
          <p:cNvCxnSpPr>
            <a:endCxn id="187" idx="2"/>
          </p:cNvCxnSpPr>
          <p:nvPr/>
        </p:nvCxnSpPr>
        <p:spPr>
          <a:xfrm>
            <a:off x="3783600" y="1494775"/>
            <a:ext cx="788400" cy="390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27"/>
          <p:cNvCxnSpPr>
            <a:endCxn id="186" idx="2"/>
          </p:cNvCxnSpPr>
          <p:nvPr/>
        </p:nvCxnSpPr>
        <p:spPr>
          <a:xfrm flipH="1" rot="10800000">
            <a:off x="3807600" y="2523800"/>
            <a:ext cx="764400" cy="2700"/>
          </a:xfrm>
          <a:prstGeom prst="straightConnector1">
            <a:avLst/>
          </a:prstGeom>
          <a:noFill/>
          <a:ln cap="flat" cmpd="sng" w="9525">
            <a:solidFill>
              <a:schemeClr val="dk2"/>
            </a:solidFill>
            <a:prstDash val="solid"/>
            <a:round/>
            <a:headEnd len="med" w="med" type="none"/>
            <a:tailEnd len="med" w="med" type="none"/>
          </a:ln>
        </p:spPr>
      </p:cxnSp>
      <p:sp>
        <p:nvSpPr>
          <p:cNvPr id="194" name="Google Shape;194;p27"/>
          <p:cNvSpPr/>
          <p:nvPr/>
        </p:nvSpPr>
        <p:spPr>
          <a:xfrm>
            <a:off x="2796225" y="659300"/>
            <a:ext cx="2791800" cy="2711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95" name="Google Shape;195;p27"/>
          <p:cNvGraphicFramePr/>
          <p:nvPr/>
        </p:nvGraphicFramePr>
        <p:xfrm>
          <a:off x="861150" y="1039825"/>
          <a:ext cx="3000000" cy="3000000"/>
        </p:xfrm>
        <a:graphic>
          <a:graphicData uri="http://schemas.openxmlformats.org/drawingml/2006/table">
            <a:tbl>
              <a:tblPr>
                <a:noFill/>
                <a:tableStyleId>{D76770EA-C3EC-4F95-B752-156086EA2824}</a:tableStyleId>
              </a:tblPr>
              <a:tblGrid>
                <a:gridCol w="382850"/>
              </a:tblGrid>
              <a:tr h="381000">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96" name="Google Shape;196;p27"/>
          <p:cNvSpPr txBox="1"/>
          <p:nvPr/>
        </p:nvSpPr>
        <p:spPr>
          <a:xfrm>
            <a:off x="423975" y="3067000"/>
            <a:ext cx="1407900" cy="69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Input Sentence</a:t>
            </a:r>
            <a:endParaRPr sz="1200"/>
          </a:p>
          <a:p>
            <a:pPr indent="0" lvl="0" marL="0" rtl="0" algn="ctr">
              <a:spcBef>
                <a:spcPts val="0"/>
              </a:spcBef>
              <a:spcAft>
                <a:spcPts val="0"/>
              </a:spcAft>
              <a:buNone/>
            </a:pPr>
            <a:r>
              <a:rPr i="1" lang="en" sz="1200"/>
              <a:t>(</a:t>
            </a:r>
            <a:r>
              <a:rPr i="1" lang="en" sz="1200"/>
              <a:t>l</a:t>
            </a:r>
            <a:r>
              <a:rPr i="1" lang="en" sz="1200"/>
              <a:t>en * emb_dim)</a:t>
            </a:r>
            <a:endParaRPr i="1" sz="1200"/>
          </a:p>
        </p:txBody>
      </p:sp>
      <p:sp>
        <p:nvSpPr>
          <p:cNvPr id="197" name="Google Shape;197;p27"/>
          <p:cNvSpPr txBox="1"/>
          <p:nvPr/>
        </p:nvSpPr>
        <p:spPr>
          <a:xfrm>
            <a:off x="1743850" y="1758025"/>
            <a:ext cx="5643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W</a:t>
            </a:r>
            <a:r>
              <a:rPr baseline="-25000" lang="en" sz="1800"/>
              <a:t>in</a:t>
            </a:r>
            <a:endParaRPr sz="1800"/>
          </a:p>
        </p:txBody>
      </p:sp>
      <p:cxnSp>
        <p:nvCxnSpPr>
          <p:cNvPr id="198" name="Google Shape;198;p27"/>
          <p:cNvCxnSpPr>
            <a:stCxn id="197" idx="3"/>
            <a:endCxn id="194" idx="2"/>
          </p:cNvCxnSpPr>
          <p:nvPr/>
        </p:nvCxnSpPr>
        <p:spPr>
          <a:xfrm>
            <a:off x="2308150" y="2011225"/>
            <a:ext cx="488100" cy="3900"/>
          </a:xfrm>
          <a:prstGeom prst="straightConnector1">
            <a:avLst/>
          </a:prstGeom>
          <a:noFill/>
          <a:ln cap="flat" cmpd="sng" w="9525">
            <a:solidFill>
              <a:schemeClr val="dk2"/>
            </a:solidFill>
            <a:prstDash val="solid"/>
            <a:round/>
            <a:headEnd len="med" w="med" type="none"/>
            <a:tailEnd len="med" w="med" type="triangle"/>
          </a:ln>
        </p:spPr>
      </p:cxnSp>
      <p:cxnSp>
        <p:nvCxnSpPr>
          <p:cNvPr id="199" name="Google Shape;199;p27"/>
          <p:cNvCxnSpPr/>
          <p:nvPr/>
        </p:nvCxnSpPr>
        <p:spPr>
          <a:xfrm rot="10800000">
            <a:off x="1255850" y="2014625"/>
            <a:ext cx="480000" cy="0"/>
          </a:xfrm>
          <a:prstGeom prst="straightConnector1">
            <a:avLst/>
          </a:prstGeom>
          <a:noFill/>
          <a:ln cap="flat" cmpd="sng" w="9525">
            <a:solidFill>
              <a:schemeClr val="dk2"/>
            </a:solidFill>
            <a:prstDash val="solid"/>
            <a:round/>
            <a:headEnd len="med" w="med" type="none"/>
            <a:tailEnd len="med" w="med" type="none"/>
          </a:ln>
        </p:spPr>
      </p:cxnSp>
      <p:sp>
        <p:nvSpPr>
          <p:cNvPr id="200" name="Google Shape;200;p27"/>
          <p:cNvSpPr txBox="1"/>
          <p:nvPr/>
        </p:nvSpPr>
        <p:spPr>
          <a:xfrm>
            <a:off x="3909975" y="2703800"/>
            <a:ext cx="6621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W</a:t>
            </a:r>
            <a:r>
              <a:rPr baseline="-25000" lang="en" sz="1800"/>
              <a:t>rec</a:t>
            </a:r>
            <a:endParaRPr baseline="-25000" sz="1800"/>
          </a:p>
        </p:txBody>
      </p:sp>
      <p:sp>
        <p:nvSpPr>
          <p:cNvPr id="201" name="Google Shape;201;p27"/>
          <p:cNvSpPr txBox="1"/>
          <p:nvPr/>
        </p:nvSpPr>
        <p:spPr>
          <a:xfrm>
            <a:off x="6126175" y="1758025"/>
            <a:ext cx="6621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W</a:t>
            </a:r>
            <a:r>
              <a:rPr baseline="-25000" lang="en" sz="1800"/>
              <a:t>out</a:t>
            </a:r>
            <a:endParaRPr baseline="-25000" sz="1800"/>
          </a:p>
        </p:txBody>
      </p:sp>
      <p:cxnSp>
        <p:nvCxnSpPr>
          <p:cNvPr id="202" name="Google Shape;202;p27"/>
          <p:cNvCxnSpPr>
            <a:endCxn id="194" idx="6"/>
          </p:cNvCxnSpPr>
          <p:nvPr/>
        </p:nvCxnSpPr>
        <p:spPr>
          <a:xfrm flipH="1">
            <a:off x="5588025" y="2011250"/>
            <a:ext cx="509100" cy="3900"/>
          </a:xfrm>
          <a:prstGeom prst="straightConnector1">
            <a:avLst/>
          </a:prstGeom>
          <a:noFill/>
          <a:ln cap="flat" cmpd="sng" w="9525">
            <a:solidFill>
              <a:schemeClr val="dk2"/>
            </a:solidFill>
            <a:prstDash val="solid"/>
            <a:round/>
            <a:headEnd len="med" w="med" type="none"/>
            <a:tailEnd len="med" w="med" type="none"/>
          </a:ln>
        </p:spPr>
      </p:cxnSp>
      <p:cxnSp>
        <p:nvCxnSpPr>
          <p:cNvPr id="203" name="Google Shape;203;p27"/>
          <p:cNvCxnSpPr>
            <a:stCxn id="201" idx="3"/>
          </p:cNvCxnSpPr>
          <p:nvPr/>
        </p:nvCxnSpPr>
        <p:spPr>
          <a:xfrm>
            <a:off x="6788275" y="2011225"/>
            <a:ext cx="522900" cy="33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204" name="Google Shape;204;p27"/>
          <p:cNvGraphicFramePr/>
          <p:nvPr/>
        </p:nvGraphicFramePr>
        <p:xfrm>
          <a:off x="7326425" y="1028300"/>
          <a:ext cx="3000000" cy="3000000"/>
        </p:xfrm>
        <a:graphic>
          <a:graphicData uri="http://schemas.openxmlformats.org/drawingml/2006/table">
            <a:tbl>
              <a:tblPr>
                <a:noFill/>
                <a:tableStyleId>{D76770EA-C3EC-4F95-B752-156086EA2824}</a:tableStyleId>
              </a:tblPr>
              <a:tblGrid>
                <a:gridCol w="382850"/>
              </a:tblGrid>
              <a:tr h="381000">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05" name="Google Shape;205;p27"/>
          <p:cNvSpPr txBox="1"/>
          <p:nvPr/>
        </p:nvSpPr>
        <p:spPr>
          <a:xfrm>
            <a:off x="6813900" y="3115400"/>
            <a:ext cx="1407900" cy="3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Output</a:t>
            </a:r>
            <a:r>
              <a:rPr lang="en" sz="1200"/>
              <a:t> Sequence</a:t>
            </a:r>
            <a:endParaRPr sz="1200"/>
          </a:p>
        </p:txBody>
      </p:sp>
      <p:sp>
        <p:nvSpPr>
          <p:cNvPr id="206" name="Google Shape;206;p27"/>
          <p:cNvSpPr txBox="1"/>
          <p:nvPr/>
        </p:nvSpPr>
        <p:spPr>
          <a:xfrm>
            <a:off x="7953350" y="1790000"/>
            <a:ext cx="9120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Softmax</a:t>
            </a:r>
            <a:endParaRPr sz="1500"/>
          </a:p>
        </p:txBody>
      </p:sp>
      <p:cxnSp>
        <p:nvCxnSpPr>
          <p:cNvPr id="207" name="Google Shape;207;p27"/>
          <p:cNvCxnSpPr>
            <a:endCxn id="206" idx="1"/>
          </p:cNvCxnSpPr>
          <p:nvPr/>
        </p:nvCxnSpPr>
        <p:spPr>
          <a:xfrm>
            <a:off x="7703150" y="2006750"/>
            <a:ext cx="250200" cy="8400"/>
          </a:xfrm>
          <a:prstGeom prst="straightConnector1">
            <a:avLst/>
          </a:prstGeom>
          <a:noFill/>
          <a:ln cap="flat" cmpd="sng" w="9525">
            <a:solidFill>
              <a:schemeClr val="dk2"/>
            </a:solidFill>
            <a:prstDash val="solid"/>
            <a:round/>
            <a:headEnd len="med" w="med" type="none"/>
            <a:tailEnd len="med" w="med" type="triangle"/>
          </a:ln>
        </p:spPr>
      </p:cxnSp>
      <p:sp>
        <p:nvSpPr>
          <p:cNvPr id="208" name="Google Shape;208;p27"/>
          <p:cNvSpPr txBox="1"/>
          <p:nvPr/>
        </p:nvSpPr>
        <p:spPr>
          <a:xfrm>
            <a:off x="3441075" y="3551625"/>
            <a:ext cx="1599900" cy="3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Recurrent Part</a:t>
            </a:r>
            <a:endParaRPr sz="1600"/>
          </a:p>
        </p:txBody>
      </p:sp>
      <p:sp>
        <p:nvSpPr>
          <p:cNvPr id="209" name="Google Shape;209;p27"/>
          <p:cNvSpPr txBox="1"/>
          <p:nvPr/>
        </p:nvSpPr>
        <p:spPr>
          <a:xfrm>
            <a:off x="1388325" y="2213250"/>
            <a:ext cx="1407900" cy="2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t>(hidden_units * len)</a:t>
            </a:r>
            <a:endParaRPr i="1" sz="1100"/>
          </a:p>
        </p:txBody>
      </p:sp>
      <p:sp>
        <p:nvSpPr>
          <p:cNvPr id="210" name="Google Shape;210;p27"/>
          <p:cNvSpPr txBox="1"/>
          <p:nvPr/>
        </p:nvSpPr>
        <p:spPr>
          <a:xfrm>
            <a:off x="3191725" y="939075"/>
            <a:ext cx="2039700" cy="2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100"/>
              <a:t>(hidden_units * hidden_units)</a:t>
            </a:r>
            <a:endParaRPr i="1" sz="1100"/>
          </a:p>
        </p:txBody>
      </p:sp>
      <p:sp>
        <p:nvSpPr>
          <p:cNvPr id="211" name="Google Shape;211;p27"/>
          <p:cNvSpPr txBox="1"/>
          <p:nvPr/>
        </p:nvSpPr>
        <p:spPr>
          <a:xfrm>
            <a:off x="5445275" y="2201725"/>
            <a:ext cx="21039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t>(output_units * hidden_units)</a:t>
            </a:r>
            <a:endParaRPr i="1" sz="1100"/>
          </a:p>
        </p:txBody>
      </p:sp>
      <p:sp>
        <p:nvSpPr>
          <p:cNvPr id="212" name="Google Shape;212;p27"/>
          <p:cNvSpPr txBox="1"/>
          <p:nvPr/>
        </p:nvSpPr>
        <p:spPr>
          <a:xfrm>
            <a:off x="607975" y="3931875"/>
            <a:ext cx="8167200" cy="10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All results that follow are from the best performing model with parameters :</a:t>
            </a:r>
            <a:endParaRPr sz="1600"/>
          </a:p>
          <a:p>
            <a:pPr indent="-330200" lvl="0" marL="457200" rtl="0" algn="l">
              <a:spcBef>
                <a:spcPts val="0"/>
              </a:spcBef>
              <a:spcAft>
                <a:spcPts val="0"/>
              </a:spcAft>
              <a:buSzPts val="1600"/>
              <a:buChar char="●"/>
            </a:pPr>
            <a:r>
              <a:rPr i="1" lang="en" sz="1600"/>
              <a:t>h</a:t>
            </a:r>
            <a:r>
              <a:rPr i="1" lang="en" sz="1600"/>
              <a:t>idden_units = 15</a:t>
            </a:r>
            <a:endParaRPr i="1" sz="1600"/>
          </a:p>
          <a:p>
            <a:pPr indent="-330200" lvl="0" marL="457200" rtl="0" algn="l">
              <a:spcBef>
                <a:spcPts val="0"/>
              </a:spcBef>
              <a:spcAft>
                <a:spcPts val="0"/>
              </a:spcAft>
              <a:buSzPts val="1600"/>
              <a:buChar char="●"/>
            </a:pPr>
            <a:r>
              <a:rPr i="1" lang="en" sz="1600"/>
              <a:t>i</a:t>
            </a:r>
            <a:r>
              <a:rPr i="1" lang="en" sz="1600"/>
              <a:t>nput_units = max sentence length = 50</a:t>
            </a:r>
            <a:endParaRPr i="1" sz="1600"/>
          </a:p>
          <a:p>
            <a:pPr indent="-330200" lvl="0" marL="457200" rtl="0" algn="l">
              <a:spcBef>
                <a:spcPts val="0"/>
              </a:spcBef>
              <a:spcAft>
                <a:spcPts val="0"/>
              </a:spcAft>
              <a:buSzPts val="1600"/>
              <a:buChar char="●"/>
            </a:pPr>
            <a:r>
              <a:rPr i="1" lang="en" sz="1600"/>
              <a:t>o</a:t>
            </a:r>
            <a:r>
              <a:rPr i="1" lang="en" sz="1600"/>
              <a:t>utput_units</a:t>
            </a:r>
            <a:r>
              <a:rPr i="1" lang="en" sz="1600"/>
              <a:t> = 10</a:t>
            </a:r>
            <a:endParaRPr i="1"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311700" y="257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a:t>
            </a:r>
            <a:endParaRPr/>
          </a:p>
        </p:txBody>
      </p:sp>
      <p:graphicFrame>
        <p:nvGraphicFramePr>
          <p:cNvPr id="218" name="Google Shape;218;p28"/>
          <p:cNvGraphicFramePr/>
          <p:nvPr/>
        </p:nvGraphicFramePr>
        <p:xfrm>
          <a:off x="653150" y="951200"/>
          <a:ext cx="3000000" cy="3000000"/>
        </p:xfrm>
        <a:graphic>
          <a:graphicData uri="http://schemas.openxmlformats.org/drawingml/2006/table">
            <a:tbl>
              <a:tblPr>
                <a:noFill/>
                <a:tableStyleId>{D76770EA-C3EC-4F95-B752-156086EA2824}</a:tableStyleId>
              </a:tblPr>
              <a:tblGrid>
                <a:gridCol w="1609750"/>
                <a:gridCol w="2217700"/>
              </a:tblGrid>
              <a:tr h="396200">
                <a:tc>
                  <a:txBody>
                    <a:bodyPr/>
                    <a:lstStyle/>
                    <a:p>
                      <a:pPr indent="0" lvl="0" marL="0" rtl="0" algn="l">
                        <a:spcBef>
                          <a:spcPts val="0"/>
                        </a:spcBef>
                        <a:spcAft>
                          <a:spcPts val="0"/>
                        </a:spcAft>
                        <a:buNone/>
                      </a:pPr>
                      <a:r>
                        <a:rPr b="1" lang="en" sz="1600"/>
                        <a:t>Model</a:t>
                      </a:r>
                      <a:endParaRPr b="1" sz="1600"/>
                    </a:p>
                  </a:txBody>
                  <a:tcPr marT="91425" marB="91425" marR="91425" marL="91425">
                    <a:lnL cap="flat" cmpd="sng" w="28575">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500"/>
                        <a:t>Overall Accuracy (%)</a:t>
                      </a:r>
                      <a:endParaRPr b="1" sz="1500"/>
                    </a:p>
                  </a:txBody>
                  <a:tcPr marT="91425" marB="91425" marR="91425" marL="91425">
                    <a:lnL cap="flat" cmpd="sng" w="19050">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EIRNN (H = 3)</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t>92.8</a:t>
                      </a:r>
                      <a:endParaRPr sz="15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EIRNN (H = 15)</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t>94.1</a:t>
                      </a:r>
                      <a:endParaRPr sz="15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EIRNN (H = 50)</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t>93.5</a:t>
                      </a:r>
                      <a:endParaRPr sz="15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RNN</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t>97.7</a:t>
                      </a:r>
                      <a:endParaRPr sz="15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RNN Dale</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t>97.8</a:t>
                      </a:r>
                      <a:endParaRPr sz="15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AbLSTM</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t>98.0</a:t>
                      </a:r>
                      <a:endParaRPr sz="15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LSTM</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t>98.7</a:t>
                      </a:r>
                      <a:endParaRPr sz="15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B6D7A8"/>
                    </a:solidFill>
                  </a:tcPr>
                </a:tc>
              </a:tr>
            </a:tbl>
          </a:graphicData>
        </a:graphic>
      </p:graphicFrame>
      <p:graphicFrame>
        <p:nvGraphicFramePr>
          <p:cNvPr id="219" name="Google Shape;219;p28"/>
          <p:cNvGraphicFramePr/>
          <p:nvPr/>
        </p:nvGraphicFramePr>
        <p:xfrm>
          <a:off x="4920350" y="951200"/>
          <a:ext cx="3000000" cy="3000000"/>
        </p:xfrm>
        <a:graphic>
          <a:graphicData uri="http://schemas.openxmlformats.org/drawingml/2006/table">
            <a:tbl>
              <a:tblPr>
                <a:noFill/>
                <a:tableStyleId>{D76770EA-C3EC-4F95-B752-156086EA2824}</a:tableStyleId>
              </a:tblPr>
              <a:tblGrid>
                <a:gridCol w="1609750"/>
                <a:gridCol w="2217700"/>
              </a:tblGrid>
              <a:tr h="396200">
                <a:tc>
                  <a:txBody>
                    <a:bodyPr/>
                    <a:lstStyle/>
                    <a:p>
                      <a:pPr indent="0" lvl="0" marL="0" rtl="0" algn="l">
                        <a:spcBef>
                          <a:spcPts val="0"/>
                        </a:spcBef>
                        <a:spcAft>
                          <a:spcPts val="0"/>
                        </a:spcAft>
                        <a:buNone/>
                      </a:pPr>
                      <a:r>
                        <a:rPr b="1" lang="en" sz="1600"/>
                        <a:t>Model</a:t>
                      </a:r>
                      <a:endParaRPr b="1" sz="16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500"/>
                        <a:t>Overall Accuracy (%)</a:t>
                      </a:r>
                      <a:endParaRPr b="1" sz="15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EIRNN (H = 3)</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t>92.5</a:t>
                      </a:r>
                      <a:endParaRPr sz="15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EIRNN (H = 15)</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t>94.2</a:t>
                      </a:r>
                      <a:endParaRPr sz="15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EIRNN (H = 50)</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t>93.3</a:t>
                      </a:r>
                      <a:endParaRPr sz="15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RNN</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t>97.9</a:t>
                      </a:r>
                      <a:endParaRPr sz="15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RNN Dale</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t>98.0</a:t>
                      </a:r>
                      <a:endParaRPr sz="15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AbLSTM</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t>98.1</a:t>
                      </a:r>
                      <a:endParaRPr sz="15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LSTM</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t>98.9</a:t>
                      </a:r>
                      <a:endParaRPr sz="15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220" name="Google Shape;220;p28"/>
          <p:cNvSpPr txBox="1"/>
          <p:nvPr/>
        </p:nvSpPr>
        <p:spPr>
          <a:xfrm>
            <a:off x="1353175" y="4430550"/>
            <a:ext cx="2007900" cy="3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On Number Prediction</a:t>
            </a:r>
            <a:endParaRPr>
              <a:latin typeface="Roboto"/>
              <a:ea typeface="Roboto"/>
              <a:cs typeface="Roboto"/>
              <a:sym typeface="Roboto"/>
            </a:endParaRPr>
          </a:p>
        </p:txBody>
      </p:sp>
      <p:sp>
        <p:nvSpPr>
          <p:cNvPr id="221" name="Google Shape;221;p28"/>
          <p:cNvSpPr txBox="1"/>
          <p:nvPr/>
        </p:nvSpPr>
        <p:spPr>
          <a:xfrm>
            <a:off x="6011550" y="4430550"/>
            <a:ext cx="2007900" cy="3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On Inflection</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pic>
        <p:nvPicPr>
          <p:cNvPr id="226" name="Google Shape;226;p29"/>
          <p:cNvPicPr preferRelativeResize="0"/>
          <p:nvPr/>
        </p:nvPicPr>
        <p:blipFill rotWithShape="1">
          <a:blip r:embed="rId3">
            <a:alphaModFix/>
          </a:blip>
          <a:srcRect b="4003" l="7741" r="8111" t="8782"/>
          <a:stretch/>
        </p:blipFill>
        <p:spPr>
          <a:xfrm>
            <a:off x="0" y="889951"/>
            <a:ext cx="5998931" cy="3304850"/>
          </a:xfrm>
          <a:prstGeom prst="rect">
            <a:avLst/>
          </a:prstGeom>
          <a:noFill/>
          <a:ln>
            <a:noFill/>
          </a:ln>
        </p:spPr>
      </p:pic>
      <p:pic>
        <p:nvPicPr>
          <p:cNvPr id="227" name="Google Shape;227;p29"/>
          <p:cNvPicPr preferRelativeResize="0"/>
          <p:nvPr/>
        </p:nvPicPr>
        <p:blipFill rotWithShape="1">
          <a:blip r:embed="rId4">
            <a:alphaModFix/>
          </a:blip>
          <a:srcRect b="53829" l="6802" r="66801" t="5213"/>
          <a:stretch/>
        </p:blipFill>
        <p:spPr>
          <a:xfrm>
            <a:off x="5998925" y="1440525"/>
            <a:ext cx="3145075" cy="2267758"/>
          </a:xfrm>
          <a:prstGeom prst="rect">
            <a:avLst/>
          </a:prstGeom>
          <a:noFill/>
          <a:ln>
            <a:noFill/>
          </a:ln>
        </p:spPr>
      </p:pic>
      <p:sp>
        <p:nvSpPr>
          <p:cNvPr id="228" name="Google Shape;228;p29"/>
          <p:cNvSpPr txBox="1"/>
          <p:nvPr/>
        </p:nvSpPr>
        <p:spPr>
          <a:xfrm>
            <a:off x="2791700" y="4300250"/>
            <a:ext cx="792000" cy="4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EIRNN</a:t>
            </a:r>
            <a:endParaRPr b="1"/>
          </a:p>
        </p:txBody>
      </p:sp>
      <p:sp>
        <p:nvSpPr>
          <p:cNvPr id="229" name="Google Shape;229;p29"/>
          <p:cNvSpPr txBox="1"/>
          <p:nvPr/>
        </p:nvSpPr>
        <p:spPr>
          <a:xfrm>
            <a:off x="7591650" y="4300250"/>
            <a:ext cx="792000" cy="4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LSTM</a:t>
            </a:r>
            <a:endParaRPr b="1"/>
          </a:p>
        </p:txBody>
      </p:sp>
      <p:sp>
        <p:nvSpPr>
          <p:cNvPr id="230" name="Google Shape;230;p29"/>
          <p:cNvSpPr txBox="1"/>
          <p:nvPr>
            <p:ph type="title"/>
          </p:nvPr>
        </p:nvSpPr>
        <p:spPr>
          <a:xfrm>
            <a:off x="311700" y="181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Error Rate : With increasing distance with no intervening nouns</a:t>
            </a:r>
            <a:endParaRPr sz="2000"/>
          </a:p>
        </p:txBody>
      </p:sp>
      <p:sp>
        <p:nvSpPr>
          <p:cNvPr id="231" name="Google Shape;231;p29"/>
          <p:cNvSpPr txBox="1"/>
          <p:nvPr/>
        </p:nvSpPr>
        <p:spPr>
          <a:xfrm>
            <a:off x="4589900" y="4738125"/>
            <a:ext cx="4369200" cy="28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u="sng">
                <a:solidFill>
                  <a:schemeClr val="hlink"/>
                </a:solidFill>
                <a:hlinkClick r:id="rId5"/>
              </a:rPr>
              <a:t>Assessing the Ability of LSTMs to Learn Syntax-Sensitive Dependencies: Linzen, ACL 2016</a:t>
            </a:r>
            <a:endParaRPr sz="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id="236" name="Google Shape;236;p30"/>
          <p:cNvPicPr preferRelativeResize="0"/>
          <p:nvPr/>
        </p:nvPicPr>
        <p:blipFill rotWithShape="1">
          <a:blip r:embed="rId3">
            <a:alphaModFix/>
          </a:blip>
          <a:srcRect b="5418" l="7776" r="8695" t="10306"/>
          <a:stretch/>
        </p:blipFill>
        <p:spPr>
          <a:xfrm>
            <a:off x="0" y="906112"/>
            <a:ext cx="6211676" cy="3331275"/>
          </a:xfrm>
          <a:prstGeom prst="rect">
            <a:avLst/>
          </a:prstGeom>
          <a:noFill/>
          <a:ln>
            <a:noFill/>
          </a:ln>
        </p:spPr>
      </p:pic>
      <p:pic>
        <p:nvPicPr>
          <p:cNvPr id="237" name="Google Shape;237;p30"/>
          <p:cNvPicPr preferRelativeResize="0"/>
          <p:nvPr/>
        </p:nvPicPr>
        <p:blipFill rotWithShape="1">
          <a:blip r:embed="rId4">
            <a:alphaModFix/>
          </a:blip>
          <a:srcRect b="48470" l="68051" r="2137" t="4896"/>
          <a:stretch/>
        </p:blipFill>
        <p:spPr>
          <a:xfrm>
            <a:off x="6154450" y="1496225"/>
            <a:ext cx="2989550" cy="2173200"/>
          </a:xfrm>
          <a:prstGeom prst="rect">
            <a:avLst/>
          </a:prstGeom>
          <a:noFill/>
          <a:ln>
            <a:noFill/>
          </a:ln>
        </p:spPr>
      </p:pic>
      <p:sp>
        <p:nvSpPr>
          <p:cNvPr id="238" name="Google Shape;238;p30"/>
          <p:cNvSpPr txBox="1"/>
          <p:nvPr/>
        </p:nvSpPr>
        <p:spPr>
          <a:xfrm>
            <a:off x="2791700" y="4376450"/>
            <a:ext cx="792000" cy="4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EIRNN</a:t>
            </a:r>
            <a:endParaRPr b="1"/>
          </a:p>
        </p:txBody>
      </p:sp>
      <p:sp>
        <p:nvSpPr>
          <p:cNvPr id="239" name="Google Shape;239;p30"/>
          <p:cNvSpPr txBox="1"/>
          <p:nvPr/>
        </p:nvSpPr>
        <p:spPr>
          <a:xfrm>
            <a:off x="7591650" y="4376450"/>
            <a:ext cx="792000" cy="4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LSTM</a:t>
            </a:r>
            <a:endParaRPr b="1"/>
          </a:p>
        </p:txBody>
      </p:sp>
      <p:sp>
        <p:nvSpPr>
          <p:cNvPr id="240" name="Google Shape;240;p30"/>
          <p:cNvSpPr txBox="1"/>
          <p:nvPr>
            <p:ph type="title"/>
          </p:nvPr>
        </p:nvSpPr>
        <p:spPr>
          <a:xfrm>
            <a:off x="311700" y="181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Error Rate : With increasing number of attractors between noun and verb</a:t>
            </a:r>
            <a:endParaRPr sz="2000"/>
          </a:p>
        </p:txBody>
      </p:sp>
      <p:sp>
        <p:nvSpPr>
          <p:cNvPr id="241" name="Google Shape;241;p30"/>
          <p:cNvSpPr txBox="1"/>
          <p:nvPr/>
        </p:nvSpPr>
        <p:spPr>
          <a:xfrm>
            <a:off x="4589900" y="4738125"/>
            <a:ext cx="4369200" cy="28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u="sng">
                <a:solidFill>
                  <a:schemeClr val="hlink"/>
                </a:solidFill>
                <a:hlinkClick r:id="rId5"/>
              </a:rPr>
              <a:t>Assessing the Ability of LSTMs to Learn Syntax-Sensitive Dependencies: Linzen, ACL 2016</a:t>
            </a:r>
            <a:endParaRPr sz="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EIRNN :Word Embeddings Projected on first two PCs</a:t>
            </a:r>
            <a:endParaRPr sz="2600"/>
          </a:p>
        </p:txBody>
      </p:sp>
      <p:pic>
        <p:nvPicPr>
          <p:cNvPr id="247" name="Google Shape;247;p31"/>
          <p:cNvPicPr preferRelativeResize="0"/>
          <p:nvPr/>
        </p:nvPicPr>
        <p:blipFill>
          <a:blip r:embed="rId3">
            <a:alphaModFix/>
          </a:blip>
          <a:stretch>
            <a:fillRect/>
          </a:stretch>
        </p:blipFill>
        <p:spPr>
          <a:xfrm>
            <a:off x="1109163" y="1017800"/>
            <a:ext cx="6925672" cy="38209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93" name="Google Shape;93;p14"/>
          <p:cNvSpPr txBox="1"/>
          <p:nvPr/>
        </p:nvSpPr>
        <p:spPr>
          <a:xfrm>
            <a:off x="327700" y="1178250"/>
            <a:ext cx="8605800" cy="3911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Model </a:t>
            </a:r>
            <a:r>
              <a:rPr b="1" lang="en"/>
              <a:t>neural</a:t>
            </a:r>
            <a:r>
              <a:rPr lang="en"/>
              <a:t> </a:t>
            </a:r>
            <a:r>
              <a:rPr b="1" lang="en"/>
              <a:t>networks</a:t>
            </a:r>
            <a:r>
              <a:rPr lang="en"/>
              <a:t> can </a:t>
            </a:r>
            <a:r>
              <a:rPr b="1" lang="en"/>
              <a:t>reproduce</a:t>
            </a:r>
            <a:r>
              <a:rPr lang="en"/>
              <a:t> important features of </a:t>
            </a:r>
            <a:r>
              <a:rPr b="1" lang="en"/>
              <a:t>neural</a:t>
            </a:r>
            <a:r>
              <a:rPr lang="en"/>
              <a:t> </a:t>
            </a:r>
            <a:r>
              <a:rPr b="1" lang="en"/>
              <a:t>activity</a:t>
            </a:r>
            <a:r>
              <a:rPr lang="en"/>
              <a:t> recorded in cortical areas of animals.</a:t>
            </a:r>
            <a:endParaRPr/>
          </a:p>
          <a:p>
            <a:pPr indent="-317500" lvl="0" marL="457200" rtl="0" algn="l">
              <a:spcBef>
                <a:spcPts val="1500"/>
              </a:spcBef>
              <a:spcAft>
                <a:spcPts val="0"/>
              </a:spcAft>
              <a:buSzPts val="1400"/>
              <a:buChar char="●"/>
            </a:pPr>
            <a:r>
              <a:rPr lang="en"/>
              <a:t>The analysis of such circuits, whose activity and connectivity are fully known, has therefore re-emerged as a promising tool for understanding neural computation. </a:t>
            </a:r>
            <a:endParaRPr/>
          </a:p>
          <a:p>
            <a:pPr indent="-317500" lvl="0" marL="457200" rtl="0" algn="l">
              <a:spcBef>
                <a:spcPts val="1500"/>
              </a:spcBef>
              <a:spcAft>
                <a:spcPts val="0"/>
              </a:spcAft>
              <a:buSzPts val="1400"/>
              <a:buChar char="●"/>
            </a:pPr>
            <a:r>
              <a:rPr lang="en"/>
              <a:t>Constraining network training with tasks for which detailed neural recordings are available may also provide insights into the </a:t>
            </a:r>
            <a:r>
              <a:rPr b="1" lang="en"/>
              <a:t>principles</a:t>
            </a:r>
            <a:r>
              <a:rPr lang="en"/>
              <a:t> that govern learning in </a:t>
            </a:r>
            <a:r>
              <a:rPr b="1" lang="en"/>
              <a:t>biological</a:t>
            </a:r>
            <a:r>
              <a:rPr lang="en"/>
              <a:t> </a:t>
            </a:r>
            <a:r>
              <a:rPr b="1" lang="en"/>
              <a:t>circuits</a:t>
            </a:r>
            <a:r>
              <a:rPr lang="en"/>
              <a:t>.</a:t>
            </a:r>
            <a:endParaRPr/>
          </a:p>
          <a:p>
            <a:pPr indent="-317500" lvl="0" marL="457200" rtl="0" algn="l">
              <a:spcBef>
                <a:spcPts val="1500"/>
              </a:spcBef>
              <a:spcAft>
                <a:spcPts val="0"/>
              </a:spcAft>
              <a:buSzPts val="1400"/>
              <a:buChar char="●"/>
            </a:pPr>
            <a:r>
              <a:rPr lang="en"/>
              <a:t>Early works on Deep Learning : Hebbian Learning, the Perceptron were biologically inspired.</a:t>
            </a:r>
            <a:endParaRPr/>
          </a:p>
          <a:p>
            <a:pPr indent="-317500" lvl="0" marL="457200" rtl="0" algn="l">
              <a:spcBef>
                <a:spcPts val="1500"/>
              </a:spcBef>
              <a:spcAft>
                <a:spcPts val="0"/>
              </a:spcAft>
              <a:buSzPts val="1400"/>
              <a:buChar char="●"/>
            </a:pPr>
            <a:r>
              <a:rPr lang="en"/>
              <a:t>Research moved away from biological inspiration to engineering and main goal was efficiency.</a:t>
            </a:r>
            <a:endParaRPr/>
          </a:p>
          <a:p>
            <a:pPr indent="-317500" lvl="0" marL="457200" rtl="0" algn="l">
              <a:spcBef>
                <a:spcPts val="1500"/>
              </a:spcBef>
              <a:spcAft>
                <a:spcPts val="0"/>
              </a:spcAft>
              <a:buSzPts val="1400"/>
              <a:buChar char="●"/>
            </a:pPr>
            <a:r>
              <a:rPr lang="en"/>
              <a:t>Existing RNNs lack basic biological features.</a:t>
            </a:r>
            <a:endParaRPr/>
          </a:p>
          <a:p>
            <a:pPr indent="-317500" lvl="0" marL="457200" rtl="0" algn="l">
              <a:spcBef>
                <a:spcPts val="1500"/>
              </a:spcBef>
              <a:spcAft>
                <a:spcPts val="1500"/>
              </a:spcAft>
              <a:buSzPts val="1400"/>
              <a:buChar char="●"/>
            </a:pPr>
            <a:r>
              <a:rPr lang="en"/>
              <a:t>Trained networks achieve same behavioral performance but differ greatly in structure, dynamics and learning (task design).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EIRNN vs LSTM</a:t>
            </a:r>
            <a:endParaRPr/>
          </a:p>
        </p:txBody>
      </p:sp>
      <p:graphicFrame>
        <p:nvGraphicFramePr>
          <p:cNvPr id="253" name="Google Shape;253;p32"/>
          <p:cNvGraphicFramePr/>
          <p:nvPr/>
        </p:nvGraphicFramePr>
        <p:xfrm>
          <a:off x="424550" y="1364150"/>
          <a:ext cx="3000000" cy="3000000"/>
        </p:xfrm>
        <a:graphic>
          <a:graphicData uri="http://schemas.openxmlformats.org/drawingml/2006/table">
            <a:tbl>
              <a:tblPr>
                <a:noFill/>
                <a:tableStyleId>{D76770EA-C3EC-4F95-B752-156086EA2824}</a:tableStyleId>
              </a:tblPr>
              <a:tblGrid>
                <a:gridCol w="2039750"/>
                <a:gridCol w="2039750"/>
                <a:gridCol w="2039750"/>
                <a:gridCol w="2039750"/>
              </a:tblGrid>
              <a:tr h="381000">
                <a:tc>
                  <a:txBody>
                    <a:bodyPr/>
                    <a:lstStyle/>
                    <a:p>
                      <a:pPr indent="0" lvl="0" marL="0" rtl="0" algn="l">
                        <a:spcBef>
                          <a:spcPts val="0"/>
                        </a:spcBef>
                        <a:spcAft>
                          <a:spcPts val="0"/>
                        </a:spcAft>
                        <a:buNone/>
                      </a:pPr>
                      <a:r>
                        <a:t/>
                      </a:r>
                      <a:endParaRPr b="1" sz="15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999999"/>
                    </a:solidFill>
                  </a:tcPr>
                </a:tc>
                <a:tc>
                  <a:txBody>
                    <a:bodyPr/>
                    <a:lstStyle/>
                    <a:p>
                      <a:pPr indent="0" lvl="0" marL="0" rtl="0" algn="l">
                        <a:spcBef>
                          <a:spcPts val="0"/>
                        </a:spcBef>
                        <a:spcAft>
                          <a:spcPts val="0"/>
                        </a:spcAft>
                        <a:buNone/>
                      </a:pPr>
                      <a:r>
                        <a:rPr b="1" lang="en" sz="1500"/>
                        <a:t>No Last Intervening</a:t>
                      </a:r>
                      <a:endParaRPr b="1" sz="15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500"/>
                        <a:t>Singular Last Noun</a:t>
                      </a:r>
                      <a:endParaRPr b="1" sz="15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500"/>
                        <a:t>Plural Last Noun</a:t>
                      </a:r>
                      <a:endParaRPr b="1" sz="15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b="1" lang="en" sz="1500"/>
                        <a:t>Singular Subject</a:t>
                      </a:r>
                      <a:endParaRPr b="1" sz="15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t>2.14 (0.31)</a:t>
                      </a:r>
                      <a:endParaRPr sz="15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t>2.95 (0.48)</a:t>
                      </a:r>
                      <a:endParaRPr sz="15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t>41.03 (3.93)</a:t>
                      </a:r>
                      <a:endParaRPr sz="15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500"/>
                        <a:t>Plural Subject</a:t>
                      </a:r>
                      <a:endParaRPr b="1" sz="15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t>7.15 (1.67)</a:t>
                      </a:r>
                      <a:endParaRPr sz="15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t>44.43 (7.53)</a:t>
                      </a:r>
                      <a:endParaRPr sz="15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t>5.74 (1.86)</a:t>
                      </a:r>
                      <a:endParaRPr sz="15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254" name="Google Shape;254;p32"/>
          <p:cNvSpPr txBox="1"/>
          <p:nvPr/>
        </p:nvSpPr>
        <p:spPr>
          <a:xfrm>
            <a:off x="5041250" y="2548950"/>
            <a:ext cx="3531900" cy="40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 sz="1500"/>
              <a:t>EIRNN (LSTM)</a:t>
            </a:r>
            <a:endParaRPr i="1"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graphicFrame>
        <p:nvGraphicFramePr>
          <p:cNvPr id="259" name="Google Shape;259;p33"/>
          <p:cNvGraphicFramePr/>
          <p:nvPr/>
        </p:nvGraphicFramePr>
        <p:xfrm>
          <a:off x="346125" y="331500"/>
          <a:ext cx="3000000" cy="3000000"/>
        </p:xfrm>
        <a:graphic>
          <a:graphicData uri="http://schemas.openxmlformats.org/drawingml/2006/table">
            <a:tbl>
              <a:tblPr>
                <a:noFill/>
                <a:tableStyleId>{D76770EA-C3EC-4F95-B752-156086EA2824}</a:tableStyleId>
              </a:tblPr>
              <a:tblGrid>
                <a:gridCol w="4225875"/>
                <a:gridCol w="4225875"/>
              </a:tblGrid>
              <a:tr h="299825">
                <a:tc>
                  <a:txBody>
                    <a:bodyPr/>
                    <a:lstStyle/>
                    <a:p>
                      <a:pPr indent="0" lvl="0" marL="457200" rtl="0" algn="ctr">
                        <a:spcBef>
                          <a:spcPts val="0"/>
                        </a:spcBef>
                        <a:spcAft>
                          <a:spcPts val="0"/>
                        </a:spcAft>
                        <a:buNone/>
                      </a:pPr>
                      <a:r>
                        <a:rPr b="1" lang="en" sz="1500"/>
                        <a:t>EIRNN not LSTM</a:t>
                      </a:r>
                      <a:endParaRPr b="1" sz="1500"/>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457200" rtl="0" algn="ctr">
                        <a:spcBef>
                          <a:spcPts val="0"/>
                        </a:spcBef>
                        <a:spcAft>
                          <a:spcPts val="0"/>
                        </a:spcAft>
                        <a:buNone/>
                      </a:pPr>
                      <a:r>
                        <a:rPr b="1" lang="en" sz="1500"/>
                        <a:t>LSTM not EIRNN</a:t>
                      </a:r>
                      <a:endParaRPr b="1" sz="1500"/>
                    </a:p>
                  </a:txBody>
                  <a:tcPr marT="91425" marB="91425" marR="91425" marL="91425">
                    <a:lnL cap="flat" cmpd="sng" w="19050">
                      <a:solidFill>
                        <a:srgbClr val="666666"/>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048000">
                <a:tc>
                  <a:txBody>
                    <a:bodyPr/>
                    <a:lstStyle/>
                    <a:p>
                      <a:pPr indent="0" lvl="0" marL="457200" rtl="0" algn="l">
                        <a:spcBef>
                          <a:spcPts val="0"/>
                        </a:spcBef>
                        <a:spcAft>
                          <a:spcPts val="0"/>
                        </a:spcAft>
                        <a:buNone/>
                      </a:pPr>
                      <a:r>
                        <a:rPr b="1" lang="en" sz="1500" u="sng"/>
                        <a:t>2272 unique ; 13941 total points</a:t>
                      </a:r>
                      <a:endParaRPr b="1" sz="1500" u="sng"/>
                    </a:p>
                    <a:p>
                      <a:pPr indent="-323850" lvl="0" marL="457200" rtl="0" algn="l">
                        <a:spcBef>
                          <a:spcPts val="0"/>
                        </a:spcBef>
                        <a:spcAft>
                          <a:spcPts val="0"/>
                        </a:spcAft>
                        <a:buSzPts val="1500"/>
                        <a:buAutoNum type="arabicPeriod"/>
                      </a:pPr>
                      <a:r>
                        <a:rPr lang="en" sz="1500"/>
                        <a:t>NN : 3368</a:t>
                      </a:r>
                      <a:endParaRPr sz="1500"/>
                    </a:p>
                    <a:p>
                      <a:pPr indent="-323850" lvl="0" marL="457200" rtl="0" algn="l">
                        <a:spcBef>
                          <a:spcPts val="0"/>
                        </a:spcBef>
                        <a:spcAft>
                          <a:spcPts val="0"/>
                        </a:spcAft>
                        <a:buSzPts val="1500"/>
                        <a:buAutoNum type="arabicPeriod"/>
                      </a:pPr>
                      <a:r>
                        <a:rPr lang="en" sz="1500"/>
                        <a:t>NNS : 1470</a:t>
                      </a:r>
                      <a:endParaRPr sz="1500"/>
                    </a:p>
                    <a:p>
                      <a:pPr indent="-323850" lvl="0" marL="457200" rtl="0" algn="l">
                        <a:spcBef>
                          <a:spcPts val="0"/>
                        </a:spcBef>
                        <a:spcAft>
                          <a:spcPts val="0"/>
                        </a:spcAft>
                        <a:buSzPts val="1500"/>
                        <a:buAutoNum type="arabicPeriod"/>
                      </a:pPr>
                      <a:r>
                        <a:rPr lang="en" sz="1500"/>
                        <a:t>NN NN : 1177</a:t>
                      </a:r>
                      <a:endParaRPr sz="1500"/>
                    </a:p>
                    <a:p>
                      <a:pPr indent="-323850" lvl="0" marL="457200" rtl="0" algn="l">
                        <a:spcBef>
                          <a:spcPts val="0"/>
                        </a:spcBef>
                        <a:spcAft>
                          <a:spcPts val="0"/>
                        </a:spcAft>
                        <a:buSzPts val="1500"/>
                        <a:buAutoNum type="arabicPeriod"/>
                      </a:pPr>
                      <a:r>
                        <a:rPr lang="en" sz="1500"/>
                        <a:t>NN NNS : 432</a:t>
                      </a:r>
                      <a:endParaRPr sz="1500"/>
                    </a:p>
                    <a:p>
                      <a:pPr indent="-323850" lvl="0" marL="457200" rtl="0" algn="l">
                        <a:spcBef>
                          <a:spcPts val="0"/>
                        </a:spcBef>
                        <a:spcAft>
                          <a:spcPts val="0"/>
                        </a:spcAft>
                        <a:buSzPts val="1500"/>
                        <a:buAutoNum type="arabicPeriod"/>
                      </a:pPr>
                      <a:r>
                        <a:rPr lang="en" sz="1500"/>
                        <a:t>NNP NN : 349</a:t>
                      </a:r>
                      <a:endParaRPr sz="1500"/>
                    </a:p>
                    <a:p>
                      <a:pPr indent="-323850" lvl="0" marL="457200" rtl="0" algn="l">
                        <a:spcBef>
                          <a:spcPts val="0"/>
                        </a:spcBef>
                        <a:spcAft>
                          <a:spcPts val="0"/>
                        </a:spcAft>
                        <a:buSzPts val="1500"/>
                        <a:buAutoNum type="arabicPeriod"/>
                      </a:pPr>
                      <a:r>
                        <a:rPr lang="en" sz="1500"/>
                        <a:t>NN NN NN : 315</a:t>
                      </a:r>
                      <a:endParaRPr sz="1500"/>
                    </a:p>
                    <a:p>
                      <a:pPr indent="-323850" lvl="0" marL="457200" rtl="0" algn="l">
                        <a:spcBef>
                          <a:spcPts val="0"/>
                        </a:spcBef>
                        <a:spcAft>
                          <a:spcPts val="0"/>
                        </a:spcAft>
                        <a:buSzPts val="1500"/>
                        <a:buAutoNum type="arabicPeriod"/>
                      </a:pPr>
                      <a:r>
                        <a:rPr lang="en" sz="1500"/>
                        <a:t>PRP$ NN : 298</a:t>
                      </a:r>
                      <a:endParaRPr sz="1500"/>
                    </a:p>
                    <a:p>
                      <a:pPr indent="-323850" lvl="0" marL="457200" rtl="0" algn="l">
                        <a:spcBef>
                          <a:spcPts val="0"/>
                        </a:spcBef>
                        <a:spcAft>
                          <a:spcPts val="0"/>
                        </a:spcAft>
                        <a:buSzPts val="1500"/>
                        <a:buAutoNum type="arabicPeriod"/>
                      </a:pPr>
                      <a:r>
                        <a:rPr lang="en" sz="1500"/>
                        <a:t>NN NNP : 213</a:t>
                      </a:r>
                      <a:endParaRPr sz="1500"/>
                    </a:p>
                    <a:p>
                      <a:pPr indent="-323850" lvl="0" marL="457200" rtl="0" algn="l">
                        <a:spcBef>
                          <a:spcPts val="0"/>
                        </a:spcBef>
                        <a:spcAft>
                          <a:spcPts val="0"/>
                        </a:spcAft>
                        <a:buSzPts val="1500"/>
                        <a:buAutoNum type="arabicPeriod"/>
                      </a:pPr>
                      <a:r>
                        <a:rPr lang="en" sz="1500"/>
                        <a:t>NNP NNS : 187</a:t>
                      </a:r>
                      <a:endParaRPr sz="1500"/>
                    </a:p>
                    <a:p>
                      <a:pPr indent="-323850" lvl="0" marL="457200" rtl="0" algn="l">
                        <a:spcBef>
                          <a:spcPts val="0"/>
                        </a:spcBef>
                        <a:spcAft>
                          <a:spcPts val="0"/>
                        </a:spcAft>
                        <a:buSzPts val="1500"/>
                        <a:buAutoNum type="arabicPeriod"/>
                      </a:pPr>
                      <a:r>
                        <a:rPr lang="en" sz="1500"/>
                        <a:t>NNS NNS : 175</a:t>
                      </a:r>
                      <a:endParaRPr sz="1500"/>
                    </a:p>
                    <a:p>
                      <a:pPr indent="-323850" lvl="0" marL="457200" rtl="0" algn="l">
                        <a:spcBef>
                          <a:spcPts val="0"/>
                        </a:spcBef>
                        <a:spcAft>
                          <a:spcPts val="0"/>
                        </a:spcAft>
                        <a:buSzPts val="1500"/>
                        <a:buAutoNum type="arabicPeriod"/>
                      </a:pPr>
                      <a:r>
                        <a:rPr lang="en" sz="1500"/>
                        <a:t>NNS NN : 168</a:t>
                      </a:r>
                      <a:endParaRPr sz="1500"/>
                    </a:p>
                    <a:p>
                      <a:pPr indent="-323850" lvl="0" marL="457200" rtl="0" algn="l">
                        <a:spcBef>
                          <a:spcPts val="0"/>
                        </a:spcBef>
                        <a:spcAft>
                          <a:spcPts val="0"/>
                        </a:spcAft>
                        <a:buSzPts val="1500"/>
                        <a:buAutoNum type="arabicPeriod"/>
                      </a:pPr>
                      <a:r>
                        <a:rPr lang="en" sz="1500"/>
                        <a:t>PRP NN : 135</a:t>
                      </a:r>
                      <a:endParaRPr sz="1500"/>
                    </a:p>
                    <a:p>
                      <a:pPr indent="-323850" lvl="0" marL="457200" rtl="0" algn="l">
                        <a:spcBef>
                          <a:spcPts val="0"/>
                        </a:spcBef>
                        <a:spcAft>
                          <a:spcPts val="0"/>
                        </a:spcAft>
                        <a:buSzPts val="1500"/>
                        <a:buAutoNum type="arabicPeriod"/>
                      </a:pPr>
                      <a:r>
                        <a:rPr lang="en" sz="1500"/>
                        <a:t>PRP$ NNS : 125</a:t>
                      </a:r>
                      <a:endParaRPr sz="1500"/>
                    </a:p>
                    <a:p>
                      <a:pPr indent="-323850" lvl="0" marL="457200" rtl="0" algn="l">
                        <a:spcBef>
                          <a:spcPts val="0"/>
                        </a:spcBef>
                        <a:spcAft>
                          <a:spcPts val="0"/>
                        </a:spcAft>
                        <a:buSzPts val="1500"/>
                        <a:buAutoNum type="arabicPeriod"/>
                      </a:pPr>
                      <a:r>
                        <a:rPr lang="en" sz="1500"/>
                        <a:t>NNP NN NN : 123</a:t>
                      </a:r>
                      <a:endParaRPr sz="1500"/>
                    </a:p>
                    <a:p>
                      <a:pPr indent="-323850" lvl="0" marL="457200" rtl="0" algn="l">
                        <a:spcBef>
                          <a:spcPts val="0"/>
                        </a:spcBef>
                        <a:spcAft>
                          <a:spcPts val="0"/>
                        </a:spcAft>
                        <a:buSzPts val="1500"/>
                        <a:buAutoNum type="arabicPeriod"/>
                      </a:pPr>
                      <a:r>
                        <a:rPr lang="en" sz="1500"/>
                        <a:t>NN NN NN NN : 119</a:t>
                      </a:r>
                      <a:endParaRPr sz="1500"/>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457200" rtl="0" algn="l">
                        <a:spcBef>
                          <a:spcPts val="0"/>
                        </a:spcBef>
                        <a:spcAft>
                          <a:spcPts val="0"/>
                        </a:spcAft>
                        <a:buClr>
                          <a:srgbClr val="000000"/>
                        </a:buClr>
                        <a:buSzPts val="1100"/>
                        <a:buFont typeface="Arial"/>
                        <a:buNone/>
                      </a:pPr>
                      <a:r>
                        <a:rPr b="1" lang="en" sz="1500" u="sng"/>
                        <a:t>23313 unique ; 84039 total points</a:t>
                      </a:r>
                      <a:endParaRPr sz="1500"/>
                    </a:p>
                    <a:p>
                      <a:pPr indent="-323850" lvl="0" marL="457200" rtl="0" algn="l">
                        <a:lnSpc>
                          <a:spcPct val="100000"/>
                        </a:lnSpc>
                        <a:spcBef>
                          <a:spcPts val="0"/>
                        </a:spcBef>
                        <a:spcAft>
                          <a:spcPts val="0"/>
                        </a:spcAft>
                        <a:buSzPts val="1500"/>
                        <a:buAutoNum type="arabicPeriod"/>
                      </a:pPr>
                      <a:r>
                        <a:rPr lang="en" sz="1500"/>
                        <a:t>NNS NN : 5758</a:t>
                      </a:r>
                      <a:endParaRPr sz="1500"/>
                    </a:p>
                    <a:p>
                      <a:pPr indent="-323850" lvl="0" marL="457200" rtl="0" algn="l">
                        <a:lnSpc>
                          <a:spcPct val="100000"/>
                        </a:lnSpc>
                        <a:spcBef>
                          <a:spcPts val="0"/>
                        </a:spcBef>
                        <a:spcAft>
                          <a:spcPts val="0"/>
                        </a:spcAft>
                        <a:buSzPts val="1500"/>
                        <a:buAutoNum type="arabicPeriod"/>
                      </a:pPr>
                      <a:r>
                        <a:rPr lang="en" sz="1500"/>
                        <a:t>NN NNS : 5619</a:t>
                      </a:r>
                      <a:endParaRPr sz="1500"/>
                    </a:p>
                    <a:p>
                      <a:pPr indent="-323850" lvl="0" marL="457200" rtl="0" algn="l">
                        <a:lnSpc>
                          <a:spcPct val="100000"/>
                        </a:lnSpc>
                        <a:spcBef>
                          <a:spcPts val="0"/>
                        </a:spcBef>
                        <a:spcAft>
                          <a:spcPts val="0"/>
                        </a:spcAft>
                        <a:buSzPts val="1500"/>
                        <a:buAutoNum type="arabicPeriod"/>
                      </a:pPr>
                      <a:r>
                        <a:rPr lang="en" sz="1500"/>
                        <a:t>NN NN NNS : 2619</a:t>
                      </a:r>
                      <a:endParaRPr sz="1500"/>
                    </a:p>
                    <a:p>
                      <a:pPr indent="-323850" lvl="0" marL="457200" rtl="0" algn="l">
                        <a:lnSpc>
                          <a:spcPct val="100000"/>
                        </a:lnSpc>
                        <a:spcBef>
                          <a:spcPts val="0"/>
                        </a:spcBef>
                        <a:spcAft>
                          <a:spcPts val="0"/>
                        </a:spcAft>
                        <a:buSzPts val="1500"/>
                        <a:buAutoNum type="arabicPeriod"/>
                      </a:pPr>
                      <a:r>
                        <a:rPr lang="en" sz="1500"/>
                        <a:t>NNS NN NN : 2092</a:t>
                      </a:r>
                      <a:endParaRPr sz="1500"/>
                    </a:p>
                    <a:p>
                      <a:pPr indent="-323850" lvl="0" marL="457200" rtl="0" algn="l">
                        <a:lnSpc>
                          <a:spcPct val="100000"/>
                        </a:lnSpc>
                        <a:spcBef>
                          <a:spcPts val="0"/>
                        </a:spcBef>
                        <a:spcAft>
                          <a:spcPts val="0"/>
                        </a:spcAft>
                        <a:buSzPts val="1500"/>
                        <a:buAutoNum type="arabicPeriod"/>
                      </a:pPr>
                      <a:r>
                        <a:rPr lang="en" sz="1500"/>
                        <a:t>NNS : 1997</a:t>
                      </a:r>
                      <a:endParaRPr sz="1500"/>
                    </a:p>
                    <a:p>
                      <a:pPr indent="-323850" lvl="0" marL="457200" rtl="0" algn="l">
                        <a:lnSpc>
                          <a:spcPct val="100000"/>
                        </a:lnSpc>
                        <a:spcBef>
                          <a:spcPts val="0"/>
                        </a:spcBef>
                        <a:spcAft>
                          <a:spcPts val="0"/>
                        </a:spcAft>
                        <a:buSzPts val="1500"/>
                        <a:buAutoNum type="arabicPeriod"/>
                      </a:pPr>
                      <a:r>
                        <a:rPr lang="en" sz="1500"/>
                        <a:t>NN NNS NN : 1295</a:t>
                      </a:r>
                      <a:endParaRPr sz="1500"/>
                    </a:p>
                    <a:p>
                      <a:pPr indent="-323850" lvl="0" marL="457200" rtl="0" algn="l">
                        <a:lnSpc>
                          <a:spcPct val="100000"/>
                        </a:lnSpc>
                        <a:spcBef>
                          <a:spcPts val="0"/>
                        </a:spcBef>
                        <a:spcAft>
                          <a:spcPts val="0"/>
                        </a:spcAft>
                        <a:buSzPts val="1500"/>
                        <a:buAutoNum type="arabicPeriod"/>
                      </a:pPr>
                      <a:r>
                        <a:rPr lang="en" sz="1500"/>
                        <a:t>NN NN NN NNS : 1053</a:t>
                      </a:r>
                      <a:endParaRPr sz="1500"/>
                    </a:p>
                    <a:p>
                      <a:pPr indent="-323850" lvl="0" marL="457200" rtl="0" algn="l">
                        <a:lnSpc>
                          <a:spcPct val="100000"/>
                        </a:lnSpc>
                        <a:spcBef>
                          <a:spcPts val="0"/>
                        </a:spcBef>
                        <a:spcAft>
                          <a:spcPts val="0"/>
                        </a:spcAft>
                        <a:buSzPts val="1500"/>
                        <a:buAutoNum type="arabicPeriod"/>
                      </a:pPr>
                      <a:r>
                        <a:rPr lang="en" sz="1500"/>
                        <a:t>NN : 954</a:t>
                      </a:r>
                      <a:endParaRPr sz="1500"/>
                    </a:p>
                    <a:p>
                      <a:pPr indent="-323850" lvl="0" marL="457200" rtl="0" algn="l">
                        <a:lnSpc>
                          <a:spcPct val="100000"/>
                        </a:lnSpc>
                        <a:spcBef>
                          <a:spcPts val="0"/>
                        </a:spcBef>
                        <a:spcAft>
                          <a:spcPts val="0"/>
                        </a:spcAft>
                        <a:buSzPts val="1500"/>
                        <a:buAutoNum type="arabicPeriod"/>
                      </a:pPr>
                      <a:r>
                        <a:rPr lang="en" sz="1500"/>
                        <a:t>NN NNS NNS : 841</a:t>
                      </a:r>
                      <a:endParaRPr sz="1500"/>
                    </a:p>
                    <a:p>
                      <a:pPr indent="-323850" lvl="0" marL="457200" rtl="0" algn="l">
                        <a:lnSpc>
                          <a:spcPct val="100000"/>
                        </a:lnSpc>
                        <a:spcBef>
                          <a:spcPts val="0"/>
                        </a:spcBef>
                        <a:spcAft>
                          <a:spcPts val="0"/>
                        </a:spcAft>
                        <a:buSzPts val="1500"/>
                        <a:buAutoNum type="arabicPeriod"/>
                      </a:pPr>
                      <a:r>
                        <a:rPr lang="en" sz="1500"/>
                        <a:t>NNP NN NNS : 602</a:t>
                      </a:r>
                      <a:endParaRPr sz="1500"/>
                    </a:p>
                    <a:p>
                      <a:pPr indent="-323850" lvl="0" marL="457200" rtl="0" algn="l">
                        <a:lnSpc>
                          <a:spcPct val="100000"/>
                        </a:lnSpc>
                        <a:spcBef>
                          <a:spcPts val="0"/>
                        </a:spcBef>
                        <a:spcAft>
                          <a:spcPts val="0"/>
                        </a:spcAft>
                        <a:buSzPts val="1500"/>
                        <a:buAutoNum type="arabicPeriod"/>
                      </a:pPr>
                      <a:r>
                        <a:rPr lang="en" sz="1500"/>
                        <a:t>NNS NNS NN : 597</a:t>
                      </a:r>
                      <a:endParaRPr sz="1500"/>
                    </a:p>
                    <a:p>
                      <a:pPr indent="-323850" lvl="0" marL="457200" rtl="0" algn="l">
                        <a:lnSpc>
                          <a:spcPct val="100000"/>
                        </a:lnSpc>
                        <a:spcBef>
                          <a:spcPts val="0"/>
                        </a:spcBef>
                        <a:spcAft>
                          <a:spcPts val="0"/>
                        </a:spcAft>
                        <a:buSzPts val="1500"/>
                        <a:buAutoNum type="arabicPeriod"/>
                      </a:pPr>
                      <a:r>
                        <a:rPr lang="en" sz="1500"/>
                        <a:t>NNS NN NN NN : 594</a:t>
                      </a:r>
                      <a:endParaRPr sz="1500"/>
                    </a:p>
                    <a:p>
                      <a:pPr indent="-323850" lvl="0" marL="457200" rtl="0" algn="l">
                        <a:lnSpc>
                          <a:spcPct val="100000"/>
                        </a:lnSpc>
                        <a:spcBef>
                          <a:spcPts val="0"/>
                        </a:spcBef>
                        <a:spcAft>
                          <a:spcPts val="0"/>
                        </a:spcAft>
                        <a:buSzPts val="1500"/>
                        <a:buAutoNum type="arabicPeriod"/>
                      </a:pPr>
                      <a:r>
                        <a:rPr lang="en" sz="1500"/>
                        <a:t>NNS NNP NNP : 576</a:t>
                      </a:r>
                      <a:endParaRPr sz="1500"/>
                    </a:p>
                    <a:p>
                      <a:pPr indent="-323850" lvl="0" marL="457200" rtl="0" algn="l">
                        <a:lnSpc>
                          <a:spcPct val="100000"/>
                        </a:lnSpc>
                        <a:spcBef>
                          <a:spcPts val="0"/>
                        </a:spcBef>
                        <a:spcAft>
                          <a:spcPts val="0"/>
                        </a:spcAft>
                        <a:buSzPts val="1500"/>
                        <a:buAutoNum type="arabicPeriod"/>
                      </a:pPr>
                      <a:r>
                        <a:rPr lang="en" sz="1500"/>
                        <a:t>NNS NNP NN : 496</a:t>
                      </a:r>
                      <a:endParaRPr sz="1500"/>
                    </a:p>
                    <a:p>
                      <a:pPr indent="-323850" lvl="0" marL="457200" rtl="0" algn="l">
                        <a:lnSpc>
                          <a:spcPct val="100000"/>
                        </a:lnSpc>
                        <a:spcBef>
                          <a:spcPts val="0"/>
                        </a:spcBef>
                        <a:spcAft>
                          <a:spcPts val="0"/>
                        </a:spcAft>
                        <a:buSzPts val="1500"/>
                        <a:buAutoNum type="arabicPeriod"/>
                      </a:pPr>
                      <a:r>
                        <a:rPr lang="en" sz="1500"/>
                        <a:t>NN NNP NNS : 486</a:t>
                      </a:r>
                      <a:endParaRPr sz="1500"/>
                    </a:p>
                    <a:p>
                      <a:pPr indent="0" lvl="0" marL="457200" rtl="0" algn="l">
                        <a:lnSpc>
                          <a:spcPct val="100000"/>
                        </a:lnSpc>
                        <a:spcBef>
                          <a:spcPts val="0"/>
                        </a:spcBef>
                        <a:spcAft>
                          <a:spcPts val="0"/>
                        </a:spcAft>
                        <a:buNone/>
                      </a:pPr>
                      <a:r>
                        <a:t/>
                      </a:r>
                      <a:endParaRPr sz="1500"/>
                    </a:p>
                  </a:txBody>
                  <a:tcPr marT="91425" marB="91425" marR="91425" marL="91425">
                    <a:lnL cap="flat" cmpd="sng" w="19050">
                      <a:solidFill>
                        <a:srgbClr val="666666"/>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311700" y="257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Grammaticality Performance</a:t>
            </a:r>
            <a:endParaRPr/>
          </a:p>
        </p:txBody>
      </p:sp>
      <p:graphicFrame>
        <p:nvGraphicFramePr>
          <p:cNvPr id="265" name="Google Shape;265;p34"/>
          <p:cNvGraphicFramePr/>
          <p:nvPr/>
        </p:nvGraphicFramePr>
        <p:xfrm>
          <a:off x="2247900" y="1072650"/>
          <a:ext cx="3000000" cy="3000000"/>
        </p:xfrm>
        <a:graphic>
          <a:graphicData uri="http://schemas.openxmlformats.org/drawingml/2006/table">
            <a:tbl>
              <a:tblPr>
                <a:noFill/>
                <a:tableStyleId>{D76770EA-C3EC-4F95-B752-156086EA2824}</a:tableStyleId>
              </a:tblPr>
              <a:tblGrid>
                <a:gridCol w="2413000"/>
                <a:gridCol w="2413000"/>
              </a:tblGrid>
              <a:tr h="381000">
                <a:tc>
                  <a:txBody>
                    <a:bodyPr/>
                    <a:lstStyle/>
                    <a:p>
                      <a:pPr indent="0" lvl="0" marL="0" rtl="0" algn="l">
                        <a:spcBef>
                          <a:spcPts val="0"/>
                        </a:spcBef>
                        <a:spcAft>
                          <a:spcPts val="0"/>
                        </a:spcAft>
                        <a:buNone/>
                      </a:pPr>
                      <a:r>
                        <a:rPr b="1" lang="en"/>
                        <a:t>Model</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Accuracy (%age)</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EIRNN (15)</a:t>
                      </a:r>
                      <a:endParaRPr b="1"/>
                    </a:p>
                  </a:txBody>
                  <a:tcPr marT="91425" marB="91425" marR="91425" marL="91425">
                    <a:lnL cap="flat" cmpd="sng" w="38100">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 50</a:t>
                      </a:r>
                      <a:endParaRPr/>
                    </a:p>
                  </a:txBody>
                  <a:tcPr marT="91425" marB="91425" marR="91425" marL="91425">
                    <a:lnL cap="flat" cmpd="sng" w="28575">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EIRNN (3)</a:t>
                      </a:r>
                      <a:endParaRPr b="1"/>
                    </a:p>
                  </a:txBody>
                  <a:tcPr marT="91425" marB="91425" marR="91425" marL="91425">
                    <a:lnL cap="flat" cmpd="sng" w="38100">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 50</a:t>
                      </a:r>
                      <a:endParaRPr/>
                    </a:p>
                  </a:txBody>
                  <a:tcPr marT="91425" marB="91425" marR="91425" marL="91425">
                    <a:lnL cap="flat" cmpd="sng" w="28575">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RNN</a:t>
                      </a:r>
                      <a:endParaRPr b="1"/>
                    </a:p>
                  </a:txBody>
                  <a:tcPr marT="91425" marB="91425" marR="91425" marL="91425">
                    <a:lnL cap="flat" cmpd="sng" w="38100">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 50</a:t>
                      </a:r>
                      <a:endParaRPr/>
                    </a:p>
                  </a:txBody>
                  <a:tcPr marT="91425" marB="91425" marR="91425" marL="91425">
                    <a:lnL cap="flat" cmpd="sng" w="28575">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RNN (Dale)</a:t>
                      </a:r>
                      <a:endParaRPr b="1"/>
                    </a:p>
                  </a:txBody>
                  <a:tcPr marT="91425" marB="91425" marR="91425" marL="91425">
                    <a:lnL cap="flat" cmpd="sng" w="38100">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 50</a:t>
                      </a:r>
                      <a:endParaRPr/>
                    </a:p>
                  </a:txBody>
                  <a:tcPr marT="91425" marB="91425" marR="91425" marL="91425">
                    <a:lnL cap="flat" cmpd="sng" w="28575">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LSTM (50)</a:t>
                      </a:r>
                      <a:endParaRPr b="1"/>
                    </a:p>
                  </a:txBody>
                  <a:tcPr marT="91425" marB="91425" marR="91425" marL="91425">
                    <a:lnL cap="flat" cmpd="sng" w="38100">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4.5</a:t>
                      </a:r>
                      <a:endParaRPr/>
                    </a:p>
                  </a:txBody>
                  <a:tcPr marT="91425" marB="91425" marR="91425" marL="91425">
                    <a:lnL cap="flat" cmpd="sng" w="28575">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rPr b="1" lang="en"/>
                        <a:t>LSTM (3)</a:t>
                      </a:r>
                      <a:endParaRPr b="1"/>
                    </a:p>
                  </a:txBody>
                  <a:tcPr marT="91425" marB="91425" marR="91425" marL="91425">
                    <a:lnL cap="flat" cmpd="sng" w="38100">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 60</a:t>
                      </a:r>
                      <a:endParaRPr/>
                    </a:p>
                  </a:txBody>
                  <a:tcPr marT="91425" marB="91425" marR="91425" marL="91425">
                    <a:lnL cap="flat" cmpd="sng" w="28575">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Ablated LSTM (scalar)</a:t>
                      </a:r>
                      <a:endParaRPr b="1"/>
                    </a:p>
                  </a:txBody>
                  <a:tcPr marT="91425" marB="91425" marR="91425" marL="91425">
                    <a:lnL cap="flat" cmpd="sng" w="38100">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 50</a:t>
                      </a:r>
                      <a:endParaRPr/>
                    </a:p>
                  </a:txBody>
                  <a:tcPr marT="91425" marB="91425" marR="91425" marL="91425">
                    <a:lnL cap="flat" cmpd="sng" w="28575">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Ablated LSTM (vector)</a:t>
                      </a:r>
                      <a:endParaRPr b="1"/>
                    </a:p>
                  </a:txBody>
                  <a:tcPr marT="91425" marB="91425" marR="91425" marL="91425">
                    <a:lnL cap="flat" cmpd="sng" w="38100">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 50</a:t>
                      </a:r>
                      <a:endParaRPr/>
                    </a:p>
                  </a:txBody>
                  <a:tcPr marT="91425" marB="91425" marR="91425" marL="91425">
                    <a:lnL cap="flat" cmpd="sng" w="28575">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Ablated LSTM : AbLSTM</a:t>
            </a:r>
            <a:endParaRPr/>
          </a:p>
        </p:txBody>
      </p:sp>
      <p:pic>
        <p:nvPicPr>
          <p:cNvPr id="275" name="Google Shape;275;p36"/>
          <p:cNvPicPr preferRelativeResize="0"/>
          <p:nvPr/>
        </p:nvPicPr>
        <p:blipFill>
          <a:blip r:embed="rId3">
            <a:alphaModFix/>
          </a:blip>
          <a:stretch>
            <a:fillRect/>
          </a:stretch>
        </p:blipFill>
        <p:spPr>
          <a:xfrm>
            <a:off x="2057625" y="1141100"/>
            <a:ext cx="5028747" cy="3820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7"/>
          <p:cNvSpPr txBox="1"/>
          <p:nvPr>
            <p:ph type="title"/>
          </p:nvPr>
        </p:nvSpPr>
        <p:spPr>
          <a:xfrm>
            <a:off x="311700" y="257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Grammaticality on Half Sentences</a:t>
            </a:r>
            <a:endParaRPr/>
          </a:p>
        </p:txBody>
      </p:sp>
      <p:graphicFrame>
        <p:nvGraphicFramePr>
          <p:cNvPr id="281" name="Google Shape;281;p37"/>
          <p:cNvGraphicFramePr/>
          <p:nvPr/>
        </p:nvGraphicFramePr>
        <p:xfrm>
          <a:off x="2171700" y="2063250"/>
          <a:ext cx="3000000" cy="3000000"/>
        </p:xfrm>
        <a:graphic>
          <a:graphicData uri="http://schemas.openxmlformats.org/drawingml/2006/table">
            <a:tbl>
              <a:tblPr>
                <a:noFill/>
                <a:tableStyleId>{D76770EA-C3EC-4F95-B752-156086EA2824}</a:tableStyleId>
              </a:tblPr>
              <a:tblGrid>
                <a:gridCol w="2413000"/>
                <a:gridCol w="2413000"/>
              </a:tblGrid>
              <a:tr h="381000">
                <a:tc>
                  <a:txBody>
                    <a:bodyPr/>
                    <a:lstStyle/>
                    <a:p>
                      <a:pPr indent="0" lvl="0" marL="0" rtl="0" algn="l">
                        <a:spcBef>
                          <a:spcPts val="0"/>
                        </a:spcBef>
                        <a:spcAft>
                          <a:spcPts val="0"/>
                        </a:spcAft>
                        <a:buNone/>
                      </a:pPr>
                      <a:r>
                        <a:rPr b="1" lang="en"/>
                        <a:t>Model</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Accuracy (%age)</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EIRNN (3)</a:t>
                      </a:r>
                      <a:endParaRPr b="1"/>
                    </a:p>
                  </a:txBody>
                  <a:tcPr marT="91425" marB="91425" marR="91425" marL="91425">
                    <a:lnL cap="flat" cmpd="sng" w="38100">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84.3</a:t>
                      </a:r>
                      <a:endParaRPr/>
                    </a:p>
                  </a:txBody>
                  <a:tcPr marT="91425" marB="91425" marR="91425" marL="91425">
                    <a:lnL cap="flat" cmpd="sng" w="28575">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EIRNN (15)</a:t>
                      </a:r>
                      <a:endParaRPr b="1"/>
                    </a:p>
                  </a:txBody>
                  <a:tcPr marT="91425" marB="91425" marR="91425" marL="91425">
                    <a:lnL cap="flat" cmpd="sng" w="38100">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88.3</a:t>
                      </a:r>
                      <a:endParaRPr/>
                    </a:p>
                  </a:txBody>
                  <a:tcPr marT="91425" marB="91425" marR="91425" marL="91425">
                    <a:lnL cap="flat" cmpd="sng" w="28575">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EIRNN (50)</a:t>
                      </a:r>
                      <a:endParaRPr b="1"/>
                    </a:p>
                  </a:txBody>
                  <a:tcPr marT="91425" marB="91425" marR="91425" marL="91425">
                    <a:lnL cap="flat" cmpd="sng" w="38100">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86.3</a:t>
                      </a:r>
                      <a:endParaRPr/>
                    </a:p>
                  </a:txBody>
                  <a:tcPr marT="91425" marB="91425" marR="91425" marL="91425">
                    <a:lnL cap="flat" cmpd="sng" w="28575">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RNN (Dale)</a:t>
                      </a:r>
                      <a:endParaRPr b="1"/>
                    </a:p>
                  </a:txBody>
                  <a:tcPr marT="91425" marB="91425" marR="91425" marL="91425">
                    <a:lnL cap="flat" cmpd="sng" w="38100">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97.8</a:t>
                      </a:r>
                      <a:endParaRPr/>
                    </a:p>
                  </a:txBody>
                  <a:tcPr marT="91425" marB="91425" marR="91425" marL="91425">
                    <a:lnL cap="flat" cmpd="sng" w="28575">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Ab</a:t>
                      </a:r>
                      <a:r>
                        <a:rPr b="1" lang="en"/>
                        <a:t>LSTM</a:t>
                      </a:r>
                      <a:endParaRPr b="1"/>
                    </a:p>
                  </a:txBody>
                  <a:tcPr marT="91425" marB="91425" marR="91425" marL="91425">
                    <a:lnL cap="flat" cmpd="sng" w="38100">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97.1</a:t>
                      </a:r>
                      <a:endParaRPr/>
                    </a:p>
                  </a:txBody>
                  <a:tcPr marT="91425" marB="91425" marR="91425" marL="91425">
                    <a:lnL cap="flat" cmpd="sng" w="28575">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b="1" lang="en"/>
                        <a:t>LSTM</a:t>
                      </a:r>
                      <a:endParaRPr b="1"/>
                    </a:p>
                  </a:txBody>
                  <a:tcPr marT="91425" marB="91425" marR="91425" marL="91425">
                    <a:lnL cap="flat" cmpd="sng" w="38100">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98.3</a:t>
                      </a:r>
                      <a:endParaRPr/>
                    </a:p>
                  </a:txBody>
                  <a:tcPr marT="91425" marB="91425" marR="91425" marL="91425">
                    <a:lnL cap="flat" cmpd="sng" w="28575">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B6D7A8"/>
                    </a:solidFill>
                  </a:tcPr>
                </a:tc>
              </a:tr>
            </a:tbl>
          </a:graphicData>
        </a:graphic>
      </p:graphicFrame>
      <p:sp>
        <p:nvSpPr>
          <p:cNvPr id="282" name="Google Shape;282;p37"/>
          <p:cNvSpPr txBox="1"/>
          <p:nvPr/>
        </p:nvSpPr>
        <p:spPr>
          <a:xfrm>
            <a:off x="589275" y="1196950"/>
            <a:ext cx="8148000" cy="6747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The </a:t>
            </a:r>
            <a:r>
              <a:rPr b="1" lang="en" sz="1500">
                <a:latin typeface="Roboto"/>
                <a:ea typeface="Roboto"/>
                <a:cs typeface="Roboto"/>
                <a:sym typeface="Roboto"/>
              </a:rPr>
              <a:t>key</a:t>
            </a:r>
            <a:r>
              <a:rPr lang="en" sz="1500">
                <a:latin typeface="Roboto"/>
                <a:ea typeface="Roboto"/>
                <a:cs typeface="Roboto"/>
                <a:sym typeface="Roboto"/>
              </a:rPr>
              <a:t> to the cabinet </a:t>
            </a:r>
            <a:r>
              <a:rPr b="1" lang="en" sz="1500">
                <a:latin typeface="Roboto"/>
                <a:ea typeface="Roboto"/>
                <a:cs typeface="Roboto"/>
                <a:sym typeface="Roboto"/>
              </a:rPr>
              <a:t>is</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 The </a:t>
            </a:r>
            <a:r>
              <a:rPr b="1" lang="en" sz="1500">
                <a:latin typeface="Roboto"/>
                <a:ea typeface="Roboto"/>
                <a:cs typeface="Roboto"/>
                <a:sym typeface="Roboto"/>
              </a:rPr>
              <a:t>keys</a:t>
            </a:r>
            <a:r>
              <a:rPr lang="en" sz="1500">
                <a:latin typeface="Roboto"/>
                <a:ea typeface="Roboto"/>
                <a:cs typeface="Roboto"/>
                <a:sym typeface="Roboto"/>
              </a:rPr>
              <a:t> to the cabinet </a:t>
            </a:r>
            <a:r>
              <a:rPr b="1" lang="en" sz="1500">
                <a:latin typeface="Roboto"/>
                <a:ea typeface="Roboto"/>
                <a:cs typeface="Roboto"/>
                <a:sym typeface="Roboto"/>
              </a:rPr>
              <a:t>is</a:t>
            </a:r>
            <a:endParaRPr sz="15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8"/>
          <p:cNvSpPr txBox="1"/>
          <p:nvPr>
            <p:ph type="title"/>
          </p:nvPr>
        </p:nvSpPr>
        <p:spPr>
          <a:xfrm>
            <a:off x="311700" y="3338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Grammaticality Plus</a:t>
            </a:r>
            <a:endParaRPr/>
          </a:p>
        </p:txBody>
      </p:sp>
      <p:sp>
        <p:nvSpPr>
          <p:cNvPr id="288" name="Google Shape;288;p38"/>
          <p:cNvSpPr txBox="1"/>
          <p:nvPr/>
        </p:nvSpPr>
        <p:spPr>
          <a:xfrm>
            <a:off x="400125" y="1229125"/>
            <a:ext cx="8432100" cy="37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Variable α (alpha) specifies the maximum number of words in the input sentence after the verb that is in context in the sample. The set of tasks is collectively termed </a:t>
            </a:r>
            <a:r>
              <a:rPr i="1" lang="en">
                <a:latin typeface="Roboto"/>
                <a:ea typeface="Roboto"/>
                <a:cs typeface="Roboto"/>
                <a:sym typeface="Roboto"/>
              </a:rPr>
              <a:t>Grammaticality Plus</a:t>
            </a: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α = 0 : The </a:t>
            </a:r>
            <a:r>
              <a:rPr b="1" lang="en">
                <a:latin typeface="Roboto"/>
                <a:ea typeface="Roboto"/>
                <a:cs typeface="Roboto"/>
                <a:sym typeface="Roboto"/>
              </a:rPr>
              <a:t>version</a:t>
            </a:r>
            <a:r>
              <a:rPr lang="en">
                <a:latin typeface="Roboto"/>
                <a:ea typeface="Roboto"/>
                <a:cs typeface="Roboto"/>
                <a:sym typeface="Roboto"/>
              </a:rPr>
              <a:t> of the chronicle that the annalists were working was written in different places at different times; the earliest evidence for one of its authors </a:t>
            </a:r>
            <a:r>
              <a:rPr b="1" lang="en">
                <a:latin typeface="Roboto"/>
                <a:ea typeface="Roboto"/>
                <a:cs typeface="Roboto"/>
                <a:sym typeface="Roboto"/>
              </a:rPr>
              <a:t>place</a:t>
            </a:r>
            <a:r>
              <a:rPr b="1" lang="en">
                <a:latin typeface="Roboto"/>
                <a:ea typeface="Roboto"/>
                <a:cs typeface="Roboto"/>
                <a:sym typeface="Roboto"/>
              </a:rPr>
              <a:t>s</a:t>
            </a:r>
            <a:endParaRPr b="1">
              <a:latin typeface="Roboto"/>
              <a:ea typeface="Roboto"/>
              <a:cs typeface="Roboto"/>
              <a:sym typeface="Roboto"/>
            </a:endParaRPr>
          </a:p>
          <a:p>
            <a:pPr indent="0" lvl="0" marL="457200" rtl="0" algn="l">
              <a:spcBef>
                <a:spcPts val="0"/>
              </a:spcBef>
              <a:spcAft>
                <a:spcPts val="0"/>
              </a:spcAft>
              <a:buNone/>
            </a:pPr>
            <a:r>
              <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α = 3 : The </a:t>
            </a:r>
            <a:r>
              <a:rPr b="1" lang="en">
                <a:latin typeface="Roboto"/>
                <a:ea typeface="Roboto"/>
                <a:cs typeface="Roboto"/>
                <a:sym typeface="Roboto"/>
              </a:rPr>
              <a:t>version</a:t>
            </a:r>
            <a:r>
              <a:rPr lang="en">
                <a:latin typeface="Roboto"/>
                <a:ea typeface="Roboto"/>
                <a:cs typeface="Roboto"/>
                <a:sym typeface="Roboto"/>
              </a:rPr>
              <a:t> of the chronicle that the annalists were working was written in different places at different times; the earliest evidence for one of its authors </a:t>
            </a:r>
            <a:r>
              <a:rPr b="1" lang="en">
                <a:latin typeface="Roboto"/>
                <a:ea typeface="Roboto"/>
                <a:cs typeface="Roboto"/>
                <a:sym typeface="Roboto"/>
              </a:rPr>
              <a:t>places</a:t>
            </a:r>
            <a:r>
              <a:rPr lang="en">
                <a:latin typeface="Roboto"/>
                <a:ea typeface="Roboto"/>
                <a:cs typeface="Roboto"/>
                <a:sym typeface="Roboto"/>
              </a:rPr>
              <a:t> it in Iona</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α = 6 : * The </a:t>
            </a:r>
            <a:r>
              <a:rPr b="1" lang="en">
                <a:latin typeface="Roboto"/>
                <a:ea typeface="Roboto"/>
                <a:cs typeface="Roboto"/>
                <a:sym typeface="Roboto"/>
              </a:rPr>
              <a:t>version</a:t>
            </a:r>
            <a:r>
              <a:rPr lang="en">
                <a:latin typeface="Roboto"/>
                <a:ea typeface="Roboto"/>
                <a:cs typeface="Roboto"/>
                <a:sym typeface="Roboto"/>
              </a:rPr>
              <a:t> of the chronicle that the annalists were working was written in different places at different times; the earliest evidence for one of its authors </a:t>
            </a:r>
            <a:r>
              <a:rPr b="1" lang="en">
                <a:latin typeface="Roboto"/>
                <a:ea typeface="Roboto"/>
                <a:cs typeface="Roboto"/>
                <a:sym typeface="Roboto"/>
              </a:rPr>
              <a:t>place</a:t>
            </a:r>
            <a:r>
              <a:rPr lang="en">
                <a:latin typeface="Roboto"/>
                <a:ea typeface="Roboto"/>
                <a:cs typeface="Roboto"/>
                <a:sym typeface="Roboto"/>
              </a:rPr>
              <a:t> it in Iona sometime after 563</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Comparison</a:t>
            </a:r>
            <a:endParaRPr/>
          </a:p>
        </p:txBody>
      </p:sp>
      <p:pic>
        <p:nvPicPr>
          <p:cNvPr id="294" name="Google Shape;294;p39"/>
          <p:cNvPicPr preferRelativeResize="0"/>
          <p:nvPr/>
        </p:nvPicPr>
        <p:blipFill>
          <a:blip r:embed="rId3">
            <a:alphaModFix/>
          </a:blip>
          <a:stretch>
            <a:fillRect/>
          </a:stretch>
        </p:blipFill>
        <p:spPr>
          <a:xfrm>
            <a:off x="381000" y="1246400"/>
            <a:ext cx="4114800" cy="2743200"/>
          </a:xfrm>
          <a:prstGeom prst="rect">
            <a:avLst/>
          </a:prstGeom>
          <a:noFill/>
          <a:ln>
            <a:noFill/>
          </a:ln>
        </p:spPr>
      </p:pic>
      <p:pic>
        <p:nvPicPr>
          <p:cNvPr id="295" name="Google Shape;295;p39"/>
          <p:cNvPicPr preferRelativeResize="0"/>
          <p:nvPr/>
        </p:nvPicPr>
        <p:blipFill>
          <a:blip r:embed="rId4">
            <a:alphaModFix/>
          </a:blip>
          <a:stretch>
            <a:fillRect/>
          </a:stretch>
        </p:blipFill>
        <p:spPr>
          <a:xfrm>
            <a:off x="4648200" y="1246400"/>
            <a:ext cx="4114800" cy="2743200"/>
          </a:xfrm>
          <a:prstGeom prst="rect">
            <a:avLst/>
          </a:prstGeom>
          <a:noFill/>
          <a:ln>
            <a:noFill/>
          </a:ln>
        </p:spPr>
      </p:pic>
      <p:sp>
        <p:nvSpPr>
          <p:cNvPr id="296" name="Google Shape;296;p39"/>
          <p:cNvSpPr txBox="1"/>
          <p:nvPr/>
        </p:nvSpPr>
        <p:spPr>
          <a:xfrm>
            <a:off x="2006800" y="4205000"/>
            <a:ext cx="12294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RNN</a:t>
            </a:r>
            <a:endParaRPr sz="1600">
              <a:latin typeface="Roboto"/>
              <a:ea typeface="Roboto"/>
              <a:cs typeface="Roboto"/>
              <a:sym typeface="Roboto"/>
            </a:endParaRPr>
          </a:p>
        </p:txBody>
      </p:sp>
      <p:sp>
        <p:nvSpPr>
          <p:cNvPr id="297" name="Google Shape;297;p39"/>
          <p:cNvSpPr txBox="1"/>
          <p:nvPr/>
        </p:nvSpPr>
        <p:spPr>
          <a:xfrm>
            <a:off x="5518875" y="4128800"/>
            <a:ext cx="28221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LSTM, AbLSTM and EIRNN</a:t>
            </a:r>
            <a:endParaRPr sz="16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Validation Accuracy Curves During Training</a:t>
            </a:r>
            <a:endParaRPr/>
          </a:p>
        </p:txBody>
      </p:sp>
      <p:pic>
        <p:nvPicPr>
          <p:cNvPr id="303" name="Google Shape;303;p40"/>
          <p:cNvPicPr preferRelativeResize="0"/>
          <p:nvPr/>
        </p:nvPicPr>
        <p:blipFill>
          <a:blip r:embed="rId3">
            <a:alphaModFix/>
          </a:blip>
          <a:stretch>
            <a:fillRect/>
          </a:stretch>
        </p:blipFill>
        <p:spPr>
          <a:xfrm>
            <a:off x="152400" y="1170200"/>
            <a:ext cx="4114800" cy="2743200"/>
          </a:xfrm>
          <a:prstGeom prst="rect">
            <a:avLst/>
          </a:prstGeom>
          <a:noFill/>
          <a:ln>
            <a:noFill/>
          </a:ln>
        </p:spPr>
      </p:pic>
      <p:pic>
        <p:nvPicPr>
          <p:cNvPr id="304" name="Google Shape;304;p40"/>
          <p:cNvPicPr preferRelativeResize="0"/>
          <p:nvPr/>
        </p:nvPicPr>
        <p:blipFill>
          <a:blip r:embed="rId4">
            <a:alphaModFix/>
          </a:blip>
          <a:stretch>
            <a:fillRect/>
          </a:stretch>
        </p:blipFill>
        <p:spPr>
          <a:xfrm>
            <a:off x="4419600" y="1170200"/>
            <a:ext cx="4114800" cy="2743200"/>
          </a:xfrm>
          <a:prstGeom prst="rect">
            <a:avLst/>
          </a:prstGeom>
          <a:noFill/>
          <a:ln>
            <a:noFill/>
          </a:ln>
        </p:spPr>
      </p:pic>
      <p:sp>
        <p:nvSpPr>
          <p:cNvPr id="305" name="Google Shape;305;p40"/>
          <p:cNvSpPr txBox="1"/>
          <p:nvPr/>
        </p:nvSpPr>
        <p:spPr>
          <a:xfrm>
            <a:off x="1465750" y="4065800"/>
            <a:ext cx="1542300" cy="4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RNN (H = 250)</a:t>
            </a:r>
            <a:endParaRPr sz="1600">
              <a:latin typeface="Roboto"/>
              <a:ea typeface="Roboto"/>
              <a:cs typeface="Roboto"/>
              <a:sym typeface="Roboto"/>
            </a:endParaRPr>
          </a:p>
        </p:txBody>
      </p:sp>
      <p:sp>
        <p:nvSpPr>
          <p:cNvPr id="306" name="Google Shape;306;p40"/>
          <p:cNvSpPr txBox="1"/>
          <p:nvPr/>
        </p:nvSpPr>
        <p:spPr>
          <a:xfrm>
            <a:off x="5892425" y="4065800"/>
            <a:ext cx="1542300" cy="4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RNN (H = 50)</a:t>
            </a:r>
            <a:endParaRPr sz="16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pic>
        <p:nvPicPr>
          <p:cNvPr id="311" name="Google Shape;311;p41"/>
          <p:cNvPicPr preferRelativeResize="0"/>
          <p:nvPr/>
        </p:nvPicPr>
        <p:blipFill>
          <a:blip r:embed="rId3">
            <a:alphaModFix/>
          </a:blip>
          <a:stretch>
            <a:fillRect/>
          </a:stretch>
        </p:blipFill>
        <p:spPr>
          <a:xfrm>
            <a:off x="4704700" y="914400"/>
            <a:ext cx="4114800" cy="2743200"/>
          </a:xfrm>
          <a:prstGeom prst="rect">
            <a:avLst/>
          </a:prstGeom>
          <a:noFill/>
          <a:ln>
            <a:noFill/>
          </a:ln>
        </p:spPr>
      </p:pic>
      <p:sp>
        <p:nvSpPr>
          <p:cNvPr id="312" name="Google Shape;312;p41"/>
          <p:cNvSpPr txBox="1"/>
          <p:nvPr/>
        </p:nvSpPr>
        <p:spPr>
          <a:xfrm>
            <a:off x="6263050" y="4079075"/>
            <a:ext cx="1062000" cy="2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LSTM</a:t>
            </a:r>
            <a:endParaRPr sz="1600">
              <a:latin typeface="Roboto"/>
              <a:ea typeface="Roboto"/>
              <a:cs typeface="Roboto"/>
              <a:sym typeface="Roboto"/>
            </a:endParaRPr>
          </a:p>
        </p:txBody>
      </p:sp>
      <p:pic>
        <p:nvPicPr>
          <p:cNvPr id="313" name="Google Shape;313;p41"/>
          <p:cNvPicPr preferRelativeResize="0"/>
          <p:nvPr/>
        </p:nvPicPr>
        <p:blipFill>
          <a:blip r:embed="rId4">
            <a:alphaModFix/>
          </a:blip>
          <a:stretch>
            <a:fillRect/>
          </a:stretch>
        </p:blipFill>
        <p:spPr>
          <a:xfrm>
            <a:off x="381000" y="914400"/>
            <a:ext cx="4114800" cy="2743200"/>
          </a:xfrm>
          <a:prstGeom prst="rect">
            <a:avLst/>
          </a:prstGeom>
          <a:noFill/>
          <a:ln>
            <a:noFill/>
          </a:ln>
        </p:spPr>
      </p:pic>
      <p:sp>
        <p:nvSpPr>
          <p:cNvPr id="314" name="Google Shape;314;p41"/>
          <p:cNvSpPr txBox="1"/>
          <p:nvPr/>
        </p:nvSpPr>
        <p:spPr>
          <a:xfrm>
            <a:off x="1907400" y="4079075"/>
            <a:ext cx="1062000" cy="2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AbLSTM</a:t>
            </a:r>
            <a:endParaRPr sz="16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265500" y="50600"/>
            <a:ext cx="4045200" cy="197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Training Excitatory-Inhibitory RNNs for Cognitive Tasks</a:t>
            </a:r>
            <a:endParaRPr sz="3000"/>
          </a:p>
        </p:txBody>
      </p:sp>
      <p:sp>
        <p:nvSpPr>
          <p:cNvPr id="99" name="Google Shape;99;p15"/>
          <p:cNvSpPr txBox="1"/>
          <p:nvPr>
            <p:ph idx="1" type="subTitle"/>
          </p:nvPr>
        </p:nvSpPr>
        <p:spPr>
          <a:xfrm>
            <a:off x="265500" y="2083201"/>
            <a:ext cx="4045200" cy="69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H. Francis Song</a:t>
            </a:r>
            <a:endParaRPr sz="1200"/>
          </a:p>
          <a:p>
            <a:pPr indent="0" lvl="0" marL="0" rtl="0" algn="ctr">
              <a:spcBef>
                <a:spcPts val="0"/>
              </a:spcBef>
              <a:spcAft>
                <a:spcPts val="0"/>
              </a:spcAft>
              <a:buNone/>
            </a:pPr>
            <a:r>
              <a:rPr lang="en" sz="1200"/>
              <a:t> Guangyu R. Yang</a:t>
            </a:r>
            <a:endParaRPr sz="1200"/>
          </a:p>
          <a:p>
            <a:pPr indent="0" lvl="0" marL="0" rtl="0" algn="ctr">
              <a:spcBef>
                <a:spcPts val="0"/>
              </a:spcBef>
              <a:spcAft>
                <a:spcPts val="0"/>
              </a:spcAft>
              <a:buNone/>
            </a:pPr>
            <a:r>
              <a:rPr lang="en" sz="1200"/>
              <a:t>Xiao-Jing Wang</a:t>
            </a:r>
            <a:endParaRPr sz="1200"/>
          </a:p>
        </p:txBody>
      </p:sp>
      <p:sp>
        <p:nvSpPr>
          <p:cNvPr id="100" name="Google Shape;100;p15"/>
          <p:cNvSpPr txBox="1"/>
          <p:nvPr/>
        </p:nvSpPr>
        <p:spPr>
          <a:xfrm>
            <a:off x="246500" y="4661925"/>
            <a:ext cx="4138500" cy="2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u="sng">
                <a:solidFill>
                  <a:schemeClr val="hlink"/>
                </a:solidFill>
                <a:hlinkClick r:id="rId3"/>
              </a:rPr>
              <a:t>Training Excitatory Inhibitory RNNs for Cognitive Tasks: Song, Yang, Wang, PLOS 2016</a:t>
            </a:r>
            <a:endParaRPr sz="800"/>
          </a:p>
        </p:txBody>
      </p:sp>
      <p:pic>
        <p:nvPicPr>
          <p:cNvPr id="101" name="Google Shape;101;p15"/>
          <p:cNvPicPr preferRelativeResize="0"/>
          <p:nvPr/>
        </p:nvPicPr>
        <p:blipFill>
          <a:blip r:embed="rId4">
            <a:alphaModFix/>
          </a:blip>
          <a:stretch>
            <a:fillRect/>
          </a:stretch>
        </p:blipFill>
        <p:spPr>
          <a:xfrm>
            <a:off x="786825" y="2835698"/>
            <a:ext cx="3002549" cy="1638100"/>
          </a:xfrm>
          <a:prstGeom prst="rect">
            <a:avLst/>
          </a:prstGeom>
          <a:noFill/>
          <a:ln>
            <a:noFill/>
          </a:ln>
        </p:spPr>
      </p:pic>
      <p:sp>
        <p:nvSpPr>
          <p:cNvPr id="102" name="Google Shape;102;p15"/>
          <p:cNvSpPr txBox="1"/>
          <p:nvPr/>
        </p:nvSpPr>
        <p:spPr>
          <a:xfrm>
            <a:off x="4975525" y="1104900"/>
            <a:ext cx="3847500" cy="2655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1800">
                <a:solidFill>
                  <a:srgbClr val="FFFFFF"/>
                </a:solidFill>
              </a:rPr>
              <a:t>Perpetual decision making</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Context dependent integration</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Parametric working memory</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Eye-movement sequence execution</a:t>
            </a:r>
            <a:endParaRPr sz="18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sz="1800">
                <a:solidFill>
                  <a:srgbClr val="FFFFFF"/>
                </a:solidFill>
              </a:rPr>
              <a:t>All of these are </a:t>
            </a:r>
            <a:r>
              <a:rPr lang="en" sz="1800" u="sng">
                <a:solidFill>
                  <a:srgbClr val="FFFFFF"/>
                </a:solidFill>
              </a:rPr>
              <a:t>low level tasks</a:t>
            </a:r>
            <a:r>
              <a:rPr lang="en" sz="1800">
                <a:solidFill>
                  <a:srgbClr val="FFFFFF"/>
                </a:solidFill>
              </a:rPr>
              <a:t> that are trained and tested at the level of </a:t>
            </a:r>
            <a:r>
              <a:rPr lang="en" sz="1800" u="sng">
                <a:solidFill>
                  <a:srgbClr val="FFFFFF"/>
                </a:solidFill>
              </a:rPr>
              <a:t>neural data</a:t>
            </a:r>
            <a:r>
              <a:rPr lang="en" sz="1800">
                <a:solidFill>
                  <a:srgbClr val="FFFFFF"/>
                </a:solidFill>
              </a:rPr>
              <a:t>.</a:t>
            </a:r>
            <a:endParaRPr sz="18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Norm Plots</a:t>
            </a:r>
            <a:endParaRPr/>
          </a:p>
        </p:txBody>
      </p:sp>
      <p:pic>
        <p:nvPicPr>
          <p:cNvPr id="320" name="Google Shape;320;p42"/>
          <p:cNvPicPr preferRelativeResize="0"/>
          <p:nvPr/>
        </p:nvPicPr>
        <p:blipFill>
          <a:blip r:embed="rId3">
            <a:alphaModFix/>
          </a:blip>
          <a:stretch>
            <a:fillRect/>
          </a:stretch>
        </p:blipFill>
        <p:spPr>
          <a:xfrm>
            <a:off x="563800" y="1163300"/>
            <a:ext cx="4114800" cy="2743200"/>
          </a:xfrm>
          <a:prstGeom prst="rect">
            <a:avLst/>
          </a:prstGeom>
          <a:noFill/>
          <a:ln>
            <a:noFill/>
          </a:ln>
        </p:spPr>
      </p:pic>
      <p:sp>
        <p:nvSpPr>
          <p:cNvPr id="321" name="Google Shape;321;p42"/>
          <p:cNvSpPr txBox="1"/>
          <p:nvPr/>
        </p:nvSpPr>
        <p:spPr>
          <a:xfrm>
            <a:off x="1708000" y="4052600"/>
            <a:ext cx="1978800" cy="5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RNN (H = 50) : W</a:t>
            </a:r>
            <a:r>
              <a:rPr baseline="-25000" lang="en" sz="1600">
                <a:latin typeface="Roboto"/>
                <a:ea typeface="Roboto"/>
                <a:cs typeface="Roboto"/>
                <a:sym typeface="Roboto"/>
              </a:rPr>
              <a:t>rec</a:t>
            </a:r>
            <a:endParaRPr baseline="-25000" sz="1600">
              <a:latin typeface="Roboto"/>
              <a:ea typeface="Roboto"/>
              <a:cs typeface="Roboto"/>
              <a:sym typeface="Roboto"/>
            </a:endParaRPr>
          </a:p>
        </p:txBody>
      </p:sp>
      <p:pic>
        <p:nvPicPr>
          <p:cNvPr id="322" name="Google Shape;322;p42"/>
          <p:cNvPicPr preferRelativeResize="0"/>
          <p:nvPr/>
        </p:nvPicPr>
        <p:blipFill>
          <a:blip r:embed="rId4">
            <a:alphaModFix/>
          </a:blip>
          <a:stretch>
            <a:fillRect/>
          </a:stretch>
        </p:blipFill>
        <p:spPr>
          <a:xfrm>
            <a:off x="4831000" y="1246400"/>
            <a:ext cx="3951975" cy="2634650"/>
          </a:xfrm>
          <a:prstGeom prst="rect">
            <a:avLst/>
          </a:prstGeom>
          <a:noFill/>
          <a:ln>
            <a:noFill/>
          </a:ln>
        </p:spPr>
      </p:pic>
      <p:sp>
        <p:nvSpPr>
          <p:cNvPr id="323" name="Google Shape;323;p42"/>
          <p:cNvSpPr txBox="1"/>
          <p:nvPr/>
        </p:nvSpPr>
        <p:spPr>
          <a:xfrm>
            <a:off x="5893801" y="4109650"/>
            <a:ext cx="2058000" cy="5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RNN (H = 150) : W</a:t>
            </a:r>
            <a:r>
              <a:rPr baseline="-25000" lang="en" sz="1600">
                <a:latin typeface="Roboto"/>
                <a:ea typeface="Roboto"/>
                <a:cs typeface="Roboto"/>
                <a:sym typeface="Roboto"/>
              </a:rPr>
              <a:t>rec</a:t>
            </a:r>
            <a:endParaRPr baseline="-25000" sz="16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pic>
        <p:nvPicPr>
          <p:cNvPr id="328" name="Google Shape;328;p43"/>
          <p:cNvPicPr preferRelativeResize="0"/>
          <p:nvPr/>
        </p:nvPicPr>
        <p:blipFill>
          <a:blip r:embed="rId3">
            <a:alphaModFix/>
          </a:blip>
          <a:stretch>
            <a:fillRect/>
          </a:stretch>
        </p:blipFill>
        <p:spPr>
          <a:xfrm>
            <a:off x="304800" y="685800"/>
            <a:ext cx="4114800" cy="2743200"/>
          </a:xfrm>
          <a:prstGeom prst="rect">
            <a:avLst/>
          </a:prstGeom>
          <a:noFill/>
          <a:ln>
            <a:noFill/>
          </a:ln>
        </p:spPr>
      </p:pic>
      <p:pic>
        <p:nvPicPr>
          <p:cNvPr id="329" name="Google Shape;329;p43"/>
          <p:cNvPicPr preferRelativeResize="0"/>
          <p:nvPr/>
        </p:nvPicPr>
        <p:blipFill>
          <a:blip r:embed="rId4">
            <a:alphaModFix/>
          </a:blip>
          <a:stretch>
            <a:fillRect/>
          </a:stretch>
        </p:blipFill>
        <p:spPr>
          <a:xfrm>
            <a:off x="4572000" y="685800"/>
            <a:ext cx="4114800" cy="2743200"/>
          </a:xfrm>
          <a:prstGeom prst="rect">
            <a:avLst/>
          </a:prstGeom>
          <a:noFill/>
          <a:ln>
            <a:noFill/>
          </a:ln>
        </p:spPr>
      </p:pic>
      <p:sp>
        <p:nvSpPr>
          <p:cNvPr id="330" name="Google Shape;330;p43"/>
          <p:cNvSpPr txBox="1"/>
          <p:nvPr/>
        </p:nvSpPr>
        <p:spPr>
          <a:xfrm>
            <a:off x="1367725" y="3531600"/>
            <a:ext cx="2060100" cy="5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RNN (H = 250) : W</a:t>
            </a:r>
            <a:r>
              <a:rPr baseline="-25000" lang="en" sz="1600">
                <a:latin typeface="Roboto"/>
                <a:ea typeface="Roboto"/>
                <a:cs typeface="Roboto"/>
                <a:sym typeface="Roboto"/>
              </a:rPr>
              <a:t>rec</a:t>
            </a:r>
            <a:endParaRPr baseline="-25000" sz="1600">
              <a:latin typeface="Roboto"/>
              <a:ea typeface="Roboto"/>
              <a:cs typeface="Roboto"/>
              <a:sym typeface="Roboto"/>
            </a:endParaRPr>
          </a:p>
        </p:txBody>
      </p:sp>
      <p:sp>
        <p:nvSpPr>
          <p:cNvPr id="331" name="Google Shape;331;p43"/>
          <p:cNvSpPr txBox="1"/>
          <p:nvPr/>
        </p:nvSpPr>
        <p:spPr>
          <a:xfrm>
            <a:off x="6057025" y="3556375"/>
            <a:ext cx="1978800" cy="5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LSTM</a:t>
            </a:r>
            <a:r>
              <a:rPr lang="en" sz="1600">
                <a:latin typeface="Roboto"/>
                <a:ea typeface="Roboto"/>
                <a:cs typeface="Roboto"/>
                <a:sym typeface="Roboto"/>
              </a:rPr>
              <a:t> : W</a:t>
            </a:r>
            <a:r>
              <a:rPr baseline="-25000" lang="en" sz="1600">
                <a:latin typeface="Roboto"/>
                <a:ea typeface="Roboto"/>
                <a:cs typeface="Roboto"/>
                <a:sym typeface="Roboto"/>
              </a:rPr>
              <a:t>rec</a:t>
            </a:r>
            <a:endParaRPr baseline="-25000" sz="16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4"/>
          <p:cNvSpPr txBox="1"/>
          <p:nvPr/>
        </p:nvSpPr>
        <p:spPr>
          <a:xfrm>
            <a:off x="1804225" y="3831275"/>
            <a:ext cx="1724100" cy="5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AbLSTM</a:t>
            </a:r>
            <a:r>
              <a:rPr lang="en" sz="1600">
                <a:latin typeface="Roboto"/>
                <a:ea typeface="Roboto"/>
                <a:cs typeface="Roboto"/>
                <a:sym typeface="Roboto"/>
              </a:rPr>
              <a:t> W</a:t>
            </a:r>
            <a:r>
              <a:rPr baseline="-25000" lang="en" sz="1600">
                <a:latin typeface="Roboto"/>
                <a:ea typeface="Roboto"/>
                <a:cs typeface="Roboto"/>
                <a:sym typeface="Roboto"/>
              </a:rPr>
              <a:t>rec</a:t>
            </a:r>
            <a:endParaRPr baseline="-25000" sz="1600">
              <a:latin typeface="Roboto"/>
              <a:ea typeface="Roboto"/>
              <a:cs typeface="Roboto"/>
              <a:sym typeface="Roboto"/>
            </a:endParaRPr>
          </a:p>
        </p:txBody>
      </p:sp>
      <p:sp>
        <p:nvSpPr>
          <p:cNvPr id="337" name="Google Shape;337;p44"/>
          <p:cNvSpPr txBox="1"/>
          <p:nvPr/>
        </p:nvSpPr>
        <p:spPr>
          <a:xfrm>
            <a:off x="6225600" y="3796450"/>
            <a:ext cx="1724100" cy="5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EI</a:t>
            </a:r>
            <a:r>
              <a:rPr lang="en" sz="1600">
                <a:latin typeface="Roboto"/>
                <a:ea typeface="Roboto"/>
                <a:cs typeface="Roboto"/>
                <a:sym typeface="Roboto"/>
              </a:rPr>
              <a:t>RNN W</a:t>
            </a:r>
            <a:r>
              <a:rPr baseline="-25000" lang="en" sz="1600">
                <a:latin typeface="Roboto"/>
                <a:ea typeface="Roboto"/>
                <a:cs typeface="Roboto"/>
                <a:sym typeface="Roboto"/>
              </a:rPr>
              <a:t>rec</a:t>
            </a:r>
            <a:endParaRPr baseline="-25000" sz="1600">
              <a:latin typeface="Roboto"/>
              <a:ea typeface="Roboto"/>
              <a:cs typeface="Roboto"/>
              <a:sym typeface="Roboto"/>
            </a:endParaRPr>
          </a:p>
        </p:txBody>
      </p:sp>
      <p:pic>
        <p:nvPicPr>
          <p:cNvPr id="338" name="Google Shape;338;p44"/>
          <p:cNvPicPr preferRelativeResize="0"/>
          <p:nvPr/>
        </p:nvPicPr>
        <p:blipFill>
          <a:blip r:embed="rId3">
            <a:alphaModFix/>
          </a:blip>
          <a:stretch>
            <a:fillRect/>
          </a:stretch>
        </p:blipFill>
        <p:spPr>
          <a:xfrm>
            <a:off x="457200" y="914400"/>
            <a:ext cx="4114800" cy="2743200"/>
          </a:xfrm>
          <a:prstGeom prst="rect">
            <a:avLst/>
          </a:prstGeom>
          <a:noFill/>
          <a:ln>
            <a:noFill/>
          </a:ln>
        </p:spPr>
      </p:pic>
      <p:pic>
        <p:nvPicPr>
          <p:cNvPr id="339" name="Google Shape;339;p44"/>
          <p:cNvPicPr preferRelativeResize="0"/>
          <p:nvPr/>
        </p:nvPicPr>
        <p:blipFill>
          <a:blip r:embed="rId4">
            <a:alphaModFix/>
          </a:blip>
          <a:stretch>
            <a:fillRect/>
          </a:stretch>
        </p:blipFill>
        <p:spPr>
          <a:xfrm>
            <a:off x="4572000" y="914400"/>
            <a:ext cx="4114800" cy="2743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5"/>
          <p:cNvSpPr txBox="1"/>
          <p:nvPr>
            <p:ph type="title"/>
          </p:nvPr>
        </p:nvSpPr>
        <p:spPr>
          <a:xfrm>
            <a:off x="268050" y="19630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Networks’ Prediction Change Plots</a:t>
            </a:r>
            <a:endParaRPr/>
          </a:p>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6"/>
          <p:cNvSpPr txBox="1"/>
          <p:nvPr/>
        </p:nvSpPr>
        <p:spPr>
          <a:xfrm>
            <a:off x="388650" y="4438200"/>
            <a:ext cx="86355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In a statement issued by the white house, the president said the American </a:t>
            </a:r>
            <a:r>
              <a:rPr b="1" lang="en">
                <a:latin typeface="Roboto"/>
                <a:ea typeface="Roboto"/>
                <a:cs typeface="Roboto"/>
                <a:sym typeface="Roboto"/>
              </a:rPr>
              <a:t>people</a:t>
            </a:r>
            <a:r>
              <a:rPr lang="en">
                <a:latin typeface="Roboto"/>
                <a:ea typeface="Roboto"/>
                <a:cs typeface="Roboto"/>
                <a:sym typeface="Roboto"/>
              </a:rPr>
              <a:t> </a:t>
            </a:r>
            <a:r>
              <a:rPr b="1" lang="en">
                <a:latin typeface="Roboto"/>
                <a:ea typeface="Roboto"/>
                <a:cs typeface="Roboto"/>
                <a:sym typeface="Roboto"/>
              </a:rPr>
              <a:t>stand</a:t>
            </a:r>
            <a:r>
              <a:rPr lang="en">
                <a:latin typeface="Roboto"/>
                <a:ea typeface="Roboto"/>
                <a:cs typeface="Roboto"/>
                <a:sym typeface="Roboto"/>
              </a:rPr>
              <a:t> united with the people of Russia</a:t>
            </a:r>
            <a:endParaRPr>
              <a:latin typeface="Roboto"/>
              <a:ea typeface="Roboto"/>
              <a:cs typeface="Roboto"/>
              <a:sym typeface="Roboto"/>
            </a:endParaRPr>
          </a:p>
        </p:txBody>
      </p:sp>
      <p:pic>
        <p:nvPicPr>
          <p:cNvPr id="350" name="Google Shape;350;p46"/>
          <p:cNvPicPr preferRelativeResize="0"/>
          <p:nvPr/>
        </p:nvPicPr>
        <p:blipFill>
          <a:blip r:embed="rId3">
            <a:alphaModFix/>
          </a:blip>
          <a:stretch>
            <a:fillRect/>
          </a:stretch>
        </p:blipFill>
        <p:spPr>
          <a:xfrm>
            <a:off x="2028513" y="65475"/>
            <a:ext cx="5086975" cy="4372725"/>
          </a:xfrm>
          <a:prstGeom prst="rect">
            <a:avLst/>
          </a:prstGeom>
          <a:noFill/>
          <a:ln>
            <a:noFill/>
          </a:ln>
        </p:spPr>
      </p:pic>
      <p:sp>
        <p:nvSpPr>
          <p:cNvPr id="351" name="Google Shape;351;p46"/>
          <p:cNvSpPr txBox="1"/>
          <p:nvPr>
            <p:ph type="title"/>
          </p:nvPr>
        </p:nvSpPr>
        <p:spPr>
          <a:xfrm>
            <a:off x="166200" y="64625"/>
            <a:ext cx="1623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Plus 6</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4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Qualitative Analysis</a:t>
            </a:r>
            <a:endParaRPr/>
          </a:p>
        </p:txBody>
      </p:sp>
      <p:graphicFrame>
        <p:nvGraphicFramePr>
          <p:cNvPr id="357" name="Google Shape;357;p47"/>
          <p:cNvGraphicFramePr/>
          <p:nvPr/>
        </p:nvGraphicFramePr>
        <p:xfrm>
          <a:off x="1028700" y="2152650"/>
          <a:ext cx="3000000" cy="3000000"/>
        </p:xfrm>
        <a:graphic>
          <a:graphicData uri="http://schemas.openxmlformats.org/drawingml/2006/table">
            <a:tbl>
              <a:tblPr>
                <a:noFill/>
                <a:tableStyleId>{D76770EA-C3EC-4F95-B752-156086EA2824}</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i="1" lang="en"/>
                        <a:t>Plus 2</a:t>
                      </a:r>
                      <a:endParaRPr b="1" i="1"/>
                    </a:p>
                  </a:txBody>
                  <a:tcPr marT="91425" marB="91425" marR="91425" marL="91425"/>
                </a:tc>
                <a:tc>
                  <a:txBody>
                    <a:bodyPr/>
                    <a:lstStyle/>
                    <a:p>
                      <a:pPr indent="0" lvl="0" marL="0" rtl="0" algn="l">
                        <a:spcBef>
                          <a:spcPts val="0"/>
                        </a:spcBef>
                        <a:spcAft>
                          <a:spcPts val="0"/>
                        </a:spcAft>
                        <a:buNone/>
                      </a:pPr>
                      <a:r>
                        <a:rPr b="1" i="1" lang="en"/>
                        <a:t>Plus 3</a:t>
                      </a:r>
                      <a:endParaRPr b="1" i="1"/>
                    </a:p>
                  </a:txBody>
                  <a:tcPr marT="91425" marB="91425" marR="91425" marL="91425"/>
                </a:tc>
                <a:tc>
                  <a:txBody>
                    <a:bodyPr/>
                    <a:lstStyle/>
                    <a:p>
                      <a:pPr indent="0" lvl="0" marL="0" rtl="0" algn="l">
                        <a:spcBef>
                          <a:spcPts val="0"/>
                        </a:spcBef>
                        <a:spcAft>
                          <a:spcPts val="0"/>
                        </a:spcAft>
                        <a:buNone/>
                      </a:pPr>
                      <a:r>
                        <a:rPr b="1" i="1" lang="en"/>
                        <a:t>Plus 6</a:t>
                      </a:r>
                      <a:endParaRPr b="1" i="1"/>
                    </a:p>
                  </a:txBody>
                  <a:tcPr marT="91425" marB="91425" marR="91425" marL="91425"/>
                </a:tc>
              </a:tr>
              <a:tr h="381000">
                <a:tc>
                  <a:txBody>
                    <a:bodyPr/>
                    <a:lstStyle/>
                    <a:p>
                      <a:pPr indent="0" lvl="0" marL="0" rtl="0" algn="l">
                        <a:spcBef>
                          <a:spcPts val="0"/>
                        </a:spcBef>
                        <a:spcAft>
                          <a:spcPts val="0"/>
                        </a:spcAft>
                        <a:buNone/>
                      </a:pPr>
                      <a:r>
                        <a:rPr b="1" lang="en"/>
                        <a:t>Both Correct</a:t>
                      </a:r>
                      <a:endParaRPr b="1"/>
                    </a:p>
                  </a:txBody>
                  <a:tcPr marT="91425" marB="91425" marR="91425" marL="91425"/>
                </a:tc>
                <a:tc>
                  <a:txBody>
                    <a:bodyPr/>
                    <a:lstStyle/>
                    <a:p>
                      <a:pPr indent="0" lvl="0" marL="0" rtl="0" algn="l">
                        <a:spcBef>
                          <a:spcPts val="0"/>
                        </a:spcBef>
                        <a:spcAft>
                          <a:spcPts val="0"/>
                        </a:spcAft>
                        <a:buNone/>
                      </a:pPr>
                      <a:r>
                        <a:rPr lang="en"/>
                        <a:t>96.7%</a:t>
                      </a:r>
                      <a:endParaRPr/>
                    </a:p>
                  </a:txBody>
                  <a:tcPr marT="91425" marB="91425" marR="91425" marL="91425"/>
                </a:tc>
                <a:tc>
                  <a:txBody>
                    <a:bodyPr/>
                    <a:lstStyle/>
                    <a:p>
                      <a:pPr indent="0" lvl="0" marL="0" rtl="0" algn="l">
                        <a:spcBef>
                          <a:spcPts val="0"/>
                        </a:spcBef>
                        <a:spcAft>
                          <a:spcPts val="0"/>
                        </a:spcAft>
                        <a:buNone/>
                      </a:pPr>
                      <a:r>
                        <a:rPr lang="en"/>
                        <a:t>96.4%</a:t>
                      </a:r>
                      <a:endParaRPr/>
                    </a:p>
                  </a:txBody>
                  <a:tcPr marT="91425" marB="91425" marR="91425" marL="91425"/>
                </a:tc>
                <a:tc>
                  <a:txBody>
                    <a:bodyPr/>
                    <a:lstStyle/>
                    <a:p>
                      <a:pPr indent="0" lvl="0" marL="0" rtl="0" algn="l">
                        <a:spcBef>
                          <a:spcPts val="0"/>
                        </a:spcBef>
                        <a:spcAft>
                          <a:spcPts val="0"/>
                        </a:spcAft>
                        <a:buNone/>
                      </a:pPr>
                      <a:r>
                        <a:rPr lang="en"/>
                        <a:t>95.0%</a:t>
                      </a:r>
                      <a:endParaRPr/>
                    </a:p>
                  </a:txBody>
                  <a:tcPr marT="91425" marB="91425" marR="91425" marL="91425"/>
                </a:tc>
              </a:tr>
              <a:tr h="381000">
                <a:tc>
                  <a:txBody>
                    <a:bodyPr/>
                    <a:lstStyle/>
                    <a:p>
                      <a:pPr indent="0" lvl="0" marL="0" rtl="0" algn="l">
                        <a:spcBef>
                          <a:spcPts val="0"/>
                        </a:spcBef>
                        <a:spcAft>
                          <a:spcPts val="0"/>
                        </a:spcAft>
                        <a:buNone/>
                      </a:pPr>
                      <a:r>
                        <a:rPr b="1" lang="en"/>
                        <a:t>Only LSTM Correct</a:t>
                      </a:r>
                      <a:endParaRPr b="1"/>
                    </a:p>
                  </a:txBody>
                  <a:tcPr marT="91425" marB="91425" marR="91425" marL="91425"/>
                </a:tc>
                <a:tc>
                  <a:txBody>
                    <a:bodyPr/>
                    <a:lstStyle/>
                    <a:p>
                      <a:pPr indent="0" lvl="0" marL="0" rtl="0" algn="l">
                        <a:spcBef>
                          <a:spcPts val="0"/>
                        </a:spcBef>
                        <a:spcAft>
                          <a:spcPts val="0"/>
                        </a:spcAft>
                        <a:buNone/>
                      </a:pPr>
                      <a:r>
                        <a:rPr lang="en"/>
                        <a:t>1.7%</a:t>
                      </a:r>
                      <a:endParaRPr/>
                    </a:p>
                  </a:txBody>
                  <a:tcPr marT="91425" marB="91425" marR="91425" marL="91425"/>
                </a:tc>
                <a:tc>
                  <a:txBody>
                    <a:bodyPr/>
                    <a:lstStyle/>
                    <a:p>
                      <a:pPr indent="0" lvl="0" marL="0" rtl="0" algn="l">
                        <a:spcBef>
                          <a:spcPts val="0"/>
                        </a:spcBef>
                        <a:spcAft>
                          <a:spcPts val="0"/>
                        </a:spcAft>
                        <a:buNone/>
                      </a:pPr>
                      <a:r>
                        <a:rPr lang="en"/>
                        <a:t>1.8%</a:t>
                      </a:r>
                      <a:endParaRPr/>
                    </a:p>
                  </a:txBody>
                  <a:tcPr marT="91425" marB="91425" marR="91425" marL="91425"/>
                </a:tc>
                <a:tc>
                  <a:txBody>
                    <a:bodyPr/>
                    <a:lstStyle/>
                    <a:p>
                      <a:pPr indent="0" lvl="0" marL="0" rtl="0" algn="l">
                        <a:spcBef>
                          <a:spcPts val="0"/>
                        </a:spcBef>
                        <a:spcAft>
                          <a:spcPts val="0"/>
                        </a:spcAft>
                        <a:buNone/>
                      </a:pPr>
                      <a:r>
                        <a:rPr lang="en"/>
                        <a:t>2.9%</a:t>
                      </a:r>
                      <a:endParaRPr/>
                    </a:p>
                  </a:txBody>
                  <a:tcPr marT="91425" marB="91425" marR="91425" marL="91425"/>
                </a:tc>
              </a:tr>
              <a:tr h="381000">
                <a:tc>
                  <a:txBody>
                    <a:bodyPr/>
                    <a:lstStyle/>
                    <a:p>
                      <a:pPr indent="0" lvl="0" marL="0" rtl="0" algn="l">
                        <a:spcBef>
                          <a:spcPts val="0"/>
                        </a:spcBef>
                        <a:spcAft>
                          <a:spcPts val="0"/>
                        </a:spcAft>
                        <a:buNone/>
                      </a:pPr>
                      <a:r>
                        <a:rPr b="1" lang="en"/>
                        <a:t>Only RNN Correct</a:t>
                      </a:r>
                      <a:endParaRPr b="1"/>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r>
              <a:tr h="381000">
                <a:tc>
                  <a:txBody>
                    <a:bodyPr/>
                    <a:lstStyle/>
                    <a:p>
                      <a:pPr indent="0" lvl="0" marL="0" rtl="0" algn="l">
                        <a:spcBef>
                          <a:spcPts val="0"/>
                        </a:spcBef>
                        <a:spcAft>
                          <a:spcPts val="0"/>
                        </a:spcAft>
                        <a:buNone/>
                      </a:pPr>
                      <a:r>
                        <a:rPr b="1" lang="en"/>
                        <a:t>Both Wrong</a:t>
                      </a:r>
                      <a:endParaRPr b="1"/>
                    </a:p>
                  </a:txBody>
                  <a:tcPr marT="91425" marB="91425" marR="91425" marL="91425"/>
                </a:tc>
                <a:tc>
                  <a:txBody>
                    <a:bodyPr/>
                    <a:lstStyle/>
                    <a:p>
                      <a:pPr indent="0" lvl="0" marL="0" rtl="0" algn="l">
                        <a:spcBef>
                          <a:spcPts val="0"/>
                        </a:spcBef>
                        <a:spcAft>
                          <a:spcPts val="0"/>
                        </a:spcAft>
                        <a:buNone/>
                      </a:pPr>
                      <a:r>
                        <a:rPr lang="en"/>
                        <a:t>0.7%</a:t>
                      </a:r>
                      <a:endParaRPr/>
                    </a:p>
                  </a:txBody>
                  <a:tcPr marT="91425" marB="91425" marR="91425" marL="91425"/>
                </a:tc>
                <a:tc>
                  <a:txBody>
                    <a:bodyPr/>
                    <a:lstStyle/>
                    <a:p>
                      <a:pPr indent="0" lvl="0" marL="0" rtl="0" algn="l">
                        <a:spcBef>
                          <a:spcPts val="0"/>
                        </a:spcBef>
                        <a:spcAft>
                          <a:spcPts val="0"/>
                        </a:spcAft>
                        <a:buNone/>
                      </a:pPr>
                      <a:r>
                        <a:rPr lang="en"/>
                        <a:t>0.7%</a:t>
                      </a:r>
                      <a:endParaRPr/>
                    </a:p>
                  </a:txBody>
                  <a:tcPr marT="91425" marB="91425" marR="91425" marL="91425"/>
                </a:tc>
                <a:tc>
                  <a:txBody>
                    <a:bodyPr/>
                    <a:lstStyle/>
                    <a:p>
                      <a:pPr indent="0" lvl="0" marL="0" rtl="0" algn="l">
                        <a:spcBef>
                          <a:spcPts val="0"/>
                        </a:spcBef>
                        <a:spcAft>
                          <a:spcPts val="0"/>
                        </a:spcAft>
                        <a:buNone/>
                      </a:pPr>
                      <a:r>
                        <a:rPr lang="en"/>
                        <a:t>0.9%</a:t>
                      </a:r>
                      <a:endParaRPr/>
                    </a:p>
                  </a:txBody>
                  <a:tcPr marT="91425" marB="91425" marR="91425" marL="91425"/>
                </a:tc>
              </a:tr>
            </a:tbl>
          </a:graphicData>
        </a:graphic>
      </p:graphicFrame>
      <p:sp>
        <p:nvSpPr>
          <p:cNvPr id="358" name="Google Shape;358;p47"/>
          <p:cNvSpPr txBox="1"/>
          <p:nvPr/>
        </p:nvSpPr>
        <p:spPr>
          <a:xfrm>
            <a:off x="429925" y="1235075"/>
            <a:ext cx="8215500" cy="11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We manually examined over 500 samples to compare LSTM and RNN modelling results on multiple Grammaticality Plus tasks. Statistics for these results have been summarized in Table below.</a:t>
            </a:r>
            <a:endParaRPr sz="1500">
              <a:latin typeface="Roboto"/>
              <a:ea typeface="Roboto"/>
              <a:cs typeface="Roboto"/>
              <a:sym typeface="Roboto"/>
            </a:endParaRPr>
          </a:p>
        </p:txBody>
      </p:sp>
      <p:sp>
        <p:nvSpPr>
          <p:cNvPr id="359" name="Google Shape;359;p47"/>
          <p:cNvSpPr txBox="1"/>
          <p:nvPr/>
        </p:nvSpPr>
        <p:spPr>
          <a:xfrm>
            <a:off x="749325" y="4641900"/>
            <a:ext cx="7733400" cy="2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Plus 2, 3 : RNN (H = 50) and Plus 6 : RNN (H = 250)</a:t>
            </a:r>
            <a:endParaRPr>
              <a:latin typeface="Roboto"/>
              <a:ea typeface="Roboto"/>
              <a:cs typeface="Roboto"/>
              <a:sym typeface="Roboto"/>
            </a:endParaRPr>
          </a:p>
        </p:txBody>
      </p:sp>
      <p:sp>
        <p:nvSpPr>
          <p:cNvPr id="360" name="Google Shape;360;p47"/>
          <p:cNvSpPr txBox="1"/>
          <p:nvPr/>
        </p:nvSpPr>
        <p:spPr>
          <a:xfrm>
            <a:off x="749325" y="4184700"/>
            <a:ext cx="7733400" cy="2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Overall Accuracy</a:t>
            </a:r>
            <a:endParaRPr b="1">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48"/>
          <p:cNvSpPr txBox="1"/>
          <p:nvPr/>
        </p:nvSpPr>
        <p:spPr>
          <a:xfrm>
            <a:off x="414675" y="1113100"/>
            <a:ext cx="8293500" cy="37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The networks often misidentified the heads of noun-noun compounds.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 Two relatively large </a:t>
            </a:r>
            <a:r>
              <a:rPr lang="en" u="sng">
                <a:latin typeface="Roboto"/>
                <a:ea typeface="Roboto"/>
                <a:cs typeface="Roboto"/>
                <a:sym typeface="Roboto"/>
              </a:rPr>
              <a:t>football</a:t>
            </a:r>
            <a:r>
              <a:rPr lang="en">
                <a:latin typeface="Roboto"/>
                <a:ea typeface="Roboto"/>
                <a:cs typeface="Roboto"/>
                <a:sym typeface="Roboto"/>
              </a:rPr>
              <a:t> </a:t>
            </a:r>
            <a:r>
              <a:rPr b="1" lang="en">
                <a:latin typeface="Roboto"/>
                <a:ea typeface="Roboto"/>
                <a:cs typeface="Roboto"/>
                <a:sym typeface="Roboto"/>
              </a:rPr>
              <a:t>stadiums</a:t>
            </a:r>
            <a:r>
              <a:rPr lang="en">
                <a:latin typeface="Roboto"/>
                <a:ea typeface="Roboto"/>
                <a:cs typeface="Roboto"/>
                <a:sym typeface="Roboto"/>
              </a:rPr>
              <a:t> , Fawcett stadium in Canton and Paul Brown Tiger stadium in Massillon , </a:t>
            </a:r>
            <a:r>
              <a:rPr b="1" lang="en">
                <a:latin typeface="Roboto"/>
                <a:ea typeface="Roboto"/>
                <a:cs typeface="Roboto"/>
                <a:sym typeface="Roboto"/>
              </a:rPr>
              <a:t>is</a:t>
            </a:r>
            <a:r>
              <a:rPr lang="en">
                <a:latin typeface="Roboto"/>
                <a:ea typeface="Roboto"/>
                <a:cs typeface="Roboto"/>
                <a:sym typeface="Roboto"/>
              </a:rPr>
              <a:t> still in use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u="sng">
                <a:latin typeface="Roboto"/>
                <a:ea typeface="Roboto"/>
                <a:cs typeface="Roboto"/>
                <a:sym typeface="Roboto"/>
              </a:rPr>
              <a:t>Tax</a:t>
            </a:r>
            <a:r>
              <a:rPr lang="en">
                <a:latin typeface="Roboto"/>
                <a:ea typeface="Roboto"/>
                <a:cs typeface="Roboto"/>
                <a:sym typeface="Roboto"/>
              </a:rPr>
              <a:t> </a:t>
            </a:r>
            <a:r>
              <a:rPr b="1" lang="en">
                <a:latin typeface="Roboto"/>
                <a:ea typeface="Roboto"/>
                <a:cs typeface="Roboto"/>
                <a:sym typeface="Roboto"/>
              </a:rPr>
              <a:t>collectors</a:t>
            </a:r>
            <a:r>
              <a:rPr lang="en">
                <a:latin typeface="Roboto"/>
                <a:ea typeface="Roboto"/>
                <a:cs typeface="Roboto"/>
                <a:sym typeface="Roboto"/>
              </a:rPr>
              <a:t> </a:t>
            </a:r>
            <a:r>
              <a:rPr b="1" lang="en">
                <a:latin typeface="Roboto"/>
                <a:ea typeface="Roboto"/>
                <a:cs typeface="Roboto"/>
                <a:sym typeface="Roboto"/>
              </a:rPr>
              <a:t>collect</a:t>
            </a:r>
            <a:r>
              <a:rPr lang="en">
                <a:latin typeface="Roboto"/>
                <a:ea typeface="Roboto"/>
                <a:cs typeface="Roboto"/>
                <a:sym typeface="Roboto"/>
              </a:rPr>
              <a:t> gold from guilds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 The </a:t>
            </a:r>
            <a:r>
              <a:rPr lang="en" u="sng">
                <a:latin typeface="Roboto"/>
                <a:ea typeface="Roboto"/>
                <a:cs typeface="Roboto"/>
                <a:sym typeface="Roboto"/>
              </a:rPr>
              <a:t>credits</a:t>
            </a:r>
            <a:r>
              <a:rPr lang="en">
                <a:latin typeface="Roboto"/>
                <a:ea typeface="Roboto"/>
                <a:cs typeface="Roboto"/>
                <a:sym typeface="Roboto"/>
              </a:rPr>
              <a:t> </a:t>
            </a:r>
            <a:r>
              <a:rPr b="1" lang="en">
                <a:latin typeface="Roboto"/>
                <a:ea typeface="Roboto"/>
                <a:cs typeface="Roboto"/>
                <a:sym typeface="Roboto"/>
              </a:rPr>
              <a:t>sequence</a:t>
            </a:r>
            <a:r>
              <a:rPr lang="en">
                <a:latin typeface="Roboto"/>
                <a:ea typeface="Roboto"/>
                <a:cs typeface="Roboto"/>
                <a:sym typeface="Roboto"/>
              </a:rPr>
              <a:t> of Bob’s Burgers </a:t>
            </a:r>
            <a:r>
              <a:rPr b="1" lang="en">
                <a:latin typeface="Roboto"/>
                <a:ea typeface="Roboto"/>
                <a:cs typeface="Roboto"/>
                <a:sym typeface="Roboto"/>
              </a:rPr>
              <a:t>feature</a:t>
            </a:r>
            <a:r>
              <a:rPr lang="en">
                <a:latin typeface="Roboto"/>
                <a:ea typeface="Roboto"/>
                <a:cs typeface="Roboto"/>
                <a:sym typeface="Roboto"/>
              </a:rPr>
              <a:t> the Belcher family</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urban services district encompasses the 1963 boundaries of the former city of Nashville , and the general </a:t>
            </a:r>
            <a:r>
              <a:rPr lang="en" u="sng">
                <a:latin typeface="Roboto"/>
                <a:ea typeface="Roboto"/>
                <a:cs typeface="Roboto"/>
                <a:sym typeface="Roboto"/>
              </a:rPr>
              <a:t>services</a:t>
            </a:r>
            <a:r>
              <a:rPr lang="en">
                <a:latin typeface="Roboto"/>
                <a:ea typeface="Roboto"/>
                <a:cs typeface="Roboto"/>
                <a:sym typeface="Roboto"/>
              </a:rPr>
              <a:t> </a:t>
            </a:r>
            <a:r>
              <a:rPr b="1" lang="en">
                <a:latin typeface="Roboto"/>
                <a:ea typeface="Roboto"/>
                <a:cs typeface="Roboto"/>
                <a:sym typeface="Roboto"/>
              </a:rPr>
              <a:t>district</a:t>
            </a:r>
            <a:r>
              <a:rPr lang="en">
                <a:latin typeface="Roboto"/>
                <a:ea typeface="Roboto"/>
                <a:cs typeface="Roboto"/>
                <a:sym typeface="Roboto"/>
              </a:rPr>
              <a:t> </a:t>
            </a:r>
            <a:r>
              <a:rPr b="1" lang="en">
                <a:latin typeface="Roboto"/>
                <a:ea typeface="Roboto"/>
                <a:cs typeface="Roboto"/>
                <a:sym typeface="Roboto"/>
              </a:rPr>
              <a:t>includes</a:t>
            </a:r>
            <a:r>
              <a:rPr lang="en">
                <a:latin typeface="Roboto"/>
                <a:ea typeface="Roboto"/>
                <a:cs typeface="Roboto"/>
                <a:sym typeface="Roboto"/>
              </a:rPr>
              <a:t> the remainder of</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49"/>
          <p:cNvSpPr txBox="1"/>
          <p:nvPr/>
        </p:nvSpPr>
        <p:spPr>
          <a:xfrm>
            <a:off x="414675" y="900550"/>
            <a:ext cx="8293500" cy="3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Lack of syntactic boundaries makes identifying the noun-verb pair correctly hard. The </a:t>
            </a:r>
            <a:r>
              <a:rPr lang="en">
                <a:latin typeface="Roboto"/>
                <a:ea typeface="Roboto"/>
                <a:cs typeface="Roboto"/>
                <a:sym typeface="Roboto"/>
              </a:rPr>
              <a:t>difficulty</a:t>
            </a:r>
            <a:r>
              <a:rPr lang="en">
                <a:latin typeface="Roboto"/>
                <a:ea typeface="Roboto"/>
                <a:cs typeface="Roboto"/>
                <a:sym typeface="Roboto"/>
              </a:rPr>
              <a:t> increases with addition of more noun-verb pairs, before the noun in context or in between the noun-verb pair on which the sample is testing grammaticality.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 believe that the usual </a:t>
            </a:r>
            <a:r>
              <a:rPr b="1" lang="en">
                <a:latin typeface="Roboto"/>
                <a:ea typeface="Roboto"/>
                <a:cs typeface="Roboto"/>
                <a:sym typeface="Roboto"/>
              </a:rPr>
              <a:t>way</a:t>
            </a:r>
            <a:r>
              <a:rPr lang="en">
                <a:latin typeface="Roboto"/>
                <a:ea typeface="Roboto"/>
                <a:cs typeface="Roboto"/>
                <a:sym typeface="Roboto"/>
              </a:rPr>
              <a:t> a </a:t>
            </a:r>
            <a:r>
              <a:rPr i="1" lang="en">
                <a:latin typeface="Roboto"/>
                <a:ea typeface="Roboto"/>
                <a:cs typeface="Roboto"/>
                <a:sym typeface="Roboto"/>
              </a:rPr>
              <a:t>tachometer</a:t>
            </a:r>
            <a:r>
              <a:rPr lang="en">
                <a:latin typeface="Roboto"/>
                <a:ea typeface="Roboto"/>
                <a:cs typeface="Roboto"/>
                <a:sym typeface="Roboto"/>
              </a:rPr>
              <a:t> </a:t>
            </a:r>
            <a:r>
              <a:rPr i="1" lang="en">
                <a:latin typeface="Roboto"/>
                <a:ea typeface="Roboto"/>
                <a:cs typeface="Roboto"/>
                <a:sym typeface="Roboto"/>
              </a:rPr>
              <a:t>works</a:t>
            </a:r>
            <a:r>
              <a:rPr lang="en">
                <a:latin typeface="Roboto"/>
                <a:ea typeface="Roboto"/>
                <a:cs typeface="Roboto"/>
                <a:sym typeface="Roboto"/>
              </a:rPr>
              <a:t> </a:t>
            </a:r>
            <a:r>
              <a:rPr b="1" lang="en">
                <a:latin typeface="Roboto"/>
                <a:ea typeface="Roboto"/>
                <a:cs typeface="Roboto"/>
                <a:sym typeface="Roboto"/>
              </a:rPr>
              <a:t>is</a:t>
            </a:r>
            <a:r>
              <a:rPr lang="en">
                <a:latin typeface="Roboto"/>
                <a:ea typeface="Roboto"/>
                <a:cs typeface="Roboto"/>
                <a:sym typeface="Roboto"/>
              </a:rPr>
              <a:t> by spinning a</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 The </a:t>
            </a:r>
            <a:r>
              <a:rPr b="1" lang="en">
                <a:latin typeface="Roboto"/>
                <a:ea typeface="Roboto"/>
                <a:cs typeface="Roboto"/>
                <a:sym typeface="Roboto"/>
              </a:rPr>
              <a:t>region</a:t>
            </a:r>
            <a:r>
              <a:rPr lang="en">
                <a:latin typeface="Roboto"/>
                <a:ea typeface="Roboto"/>
                <a:cs typeface="Roboto"/>
                <a:sym typeface="Roboto"/>
              </a:rPr>
              <a:t> where the </a:t>
            </a:r>
            <a:r>
              <a:rPr i="1" lang="en">
                <a:latin typeface="Roboto"/>
                <a:ea typeface="Roboto"/>
                <a:cs typeface="Roboto"/>
                <a:sym typeface="Roboto"/>
              </a:rPr>
              <a:t>stream</a:t>
            </a:r>
            <a:r>
              <a:rPr lang="en">
                <a:latin typeface="Roboto"/>
                <a:ea typeface="Roboto"/>
                <a:cs typeface="Roboto"/>
                <a:sym typeface="Roboto"/>
              </a:rPr>
              <a:t> </a:t>
            </a:r>
            <a:r>
              <a:rPr i="1" lang="en">
                <a:latin typeface="Roboto"/>
                <a:ea typeface="Roboto"/>
                <a:cs typeface="Roboto"/>
                <a:sym typeface="Roboto"/>
              </a:rPr>
              <a:t>originates</a:t>
            </a:r>
            <a:r>
              <a:rPr lang="en">
                <a:latin typeface="Roboto"/>
                <a:ea typeface="Roboto"/>
                <a:cs typeface="Roboto"/>
                <a:sym typeface="Roboto"/>
              </a:rPr>
              <a:t> </a:t>
            </a:r>
            <a:r>
              <a:rPr b="1" lang="en">
                <a:latin typeface="Roboto"/>
                <a:ea typeface="Roboto"/>
                <a:cs typeface="Roboto"/>
                <a:sym typeface="Roboto"/>
              </a:rPr>
              <a:t>are</a:t>
            </a:r>
            <a:r>
              <a:rPr lang="en">
                <a:latin typeface="Roboto"/>
                <a:ea typeface="Roboto"/>
                <a:cs typeface="Roboto"/>
                <a:sym typeface="Roboto"/>
              </a:rPr>
              <a:t> in the highlands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 The </a:t>
            </a:r>
            <a:r>
              <a:rPr b="1" lang="en">
                <a:latin typeface="Roboto"/>
                <a:ea typeface="Roboto"/>
                <a:cs typeface="Roboto"/>
                <a:sym typeface="Roboto"/>
              </a:rPr>
              <a:t>state</a:t>
            </a:r>
            <a:r>
              <a:rPr lang="en">
                <a:latin typeface="Roboto"/>
                <a:ea typeface="Roboto"/>
                <a:cs typeface="Roboto"/>
                <a:sym typeface="Roboto"/>
              </a:rPr>
              <a:t> that the </a:t>
            </a:r>
            <a:r>
              <a:rPr i="1" lang="en">
                <a:latin typeface="Roboto"/>
                <a:ea typeface="Roboto"/>
                <a:cs typeface="Roboto"/>
                <a:sym typeface="Roboto"/>
              </a:rPr>
              <a:t>narrator</a:t>
            </a:r>
            <a:r>
              <a:rPr lang="en">
                <a:latin typeface="Roboto"/>
                <a:ea typeface="Roboto"/>
                <a:cs typeface="Roboto"/>
                <a:sym typeface="Roboto"/>
              </a:rPr>
              <a:t> </a:t>
            </a:r>
            <a:r>
              <a:rPr i="1" lang="en">
                <a:latin typeface="Roboto"/>
                <a:ea typeface="Roboto"/>
                <a:cs typeface="Roboto"/>
                <a:sym typeface="Roboto"/>
              </a:rPr>
              <a:t>wants</a:t>
            </a:r>
            <a:r>
              <a:rPr lang="en">
                <a:latin typeface="Roboto"/>
                <a:ea typeface="Roboto"/>
                <a:cs typeface="Roboto"/>
                <a:sym typeface="Roboto"/>
              </a:rPr>
              <a:t> </a:t>
            </a:r>
            <a:r>
              <a:rPr b="1" lang="en">
                <a:latin typeface="Roboto"/>
                <a:ea typeface="Roboto"/>
                <a:cs typeface="Roboto"/>
                <a:sym typeface="Roboto"/>
              </a:rPr>
              <a:t>are</a:t>
            </a:r>
            <a:r>
              <a:rPr lang="en">
                <a:latin typeface="Roboto"/>
                <a:ea typeface="Roboto"/>
                <a:cs typeface="Roboto"/>
                <a:sym typeface="Roboto"/>
              </a:rPr>
              <a:t> seemingly a state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0"/>
          <p:cNvSpPr txBox="1"/>
          <p:nvPr/>
        </p:nvSpPr>
        <p:spPr>
          <a:xfrm>
            <a:off x="414675" y="1207675"/>
            <a:ext cx="8293500" cy="36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U</a:t>
            </a:r>
            <a:r>
              <a:rPr lang="en">
                <a:latin typeface="Roboto"/>
                <a:ea typeface="Roboto"/>
                <a:cs typeface="Roboto"/>
                <a:sym typeface="Roboto"/>
              </a:rPr>
              <a:t>nderstand inherent plurality introduced by group creation by using "commas" and conjunctive words likes "and" and "plus", is hard and in such cases the head of the subject’s number may not be relevant.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 </a:t>
            </a:r>
            <a:r>
              <a:rPr b="1" lang="en">
                <a:latin typeface="Roboto"/>
                <a:ea typeface="Roboto"/>
                <a:cs typeface="Roboto"/>
                <a:sym typeface="Roboto"/>
              </a:rPr>
              <a:t>Corn , soybeans, and wheat is</a:t>
            </a:r>
            <a:r>
              <a:rPr lang="en">
                <a:latin typeface="Roboto"/>
                <a:ea typeface="Roboto"/>
                <a:cs typeface="Roboto"/>
                <a:sym typeface="Roboto"/>
              </a:rPr>
              <a:t> three common crops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Characters and plot are</a:t>
            </a:r>
            <a:r>
              <a:rPr lang="en">
                <a:latin typeface="Roboto"/>
                <a:ea typeface="Roboto"/>
                <a:cs typeface="Roboto"/>
                <a:sym typeface="Roboto"/>
              </a:rPr>
              <a:t> complementary – they</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 </a:t>
            </a:r>
            <a:r>
              <a:rPr b="1" lang="en">
                <a:latin typeface="Roboto"/>
                <a:ea typeface="Roboto"/>
                <a:cs typeface="Roboto"/>
                <a:sym typeface="Roboto"/>
              </a:rPr>
              <a:t>Health , arts and imaging technology, respiratory care and dental hygiene is</a:t>
            </a:r>
            <a:r>
              <a:rPr lang="en">
                <a:latin typeface="Roboto"/>
                <a:ea typeface="Roboto"/>
                <a:cs typeface="Roboto"/>
                <a:sym typeface="Roboto"/>
              </a:rPr>
              <a:t> some of the</a:t>
            </a:r>
            <a:endParaRPr>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51"/>
          <p:cNvSpPr txBox="1"/>
          <p:nvPr/>
        </p:nvSpPr>
        <p:spPr>
          <a:xfrm>
            <a:off x="414675" y="1367725"/>
            <a:ext cx="8293500" cy="34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a:t>
            </a:r>
            <a:r>
              <a:rPr lang="en">
                <a:latin typeface="Roboto"/>
                <a:ea typeface="Roboto"/>
                <a:cs typeface="Roboto"/>
                <a:sym typeface="Roboto"/>
              </a:rPr>
              <a:t>bility of the model to distinguish proper nouns from other nouns when the sentence in lower case which removes one of the major clues present in general in text.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a:t>
            </a:r>
            <a:r>
              <a:rPr i="1" lang="en">
                <a:latin typeface="Roboto"/>
                <a:ea typeface="Roboto"/>
                <a:cs typeface="Roboto"/>
                <a:sym typeface="Roboto"/>
              </a:rPr>
              <a:t>United</a:t>
            </a:r>
            <a:r>
              <a:rPr lang="en">
                <a:latin typeface="Roboto"/>
                <a:ea typeface="Roboto"/>
                <a:cs typeface="Roboto"/>
                <a:sym typeface="Roboto"/>
              </a:rPr>
              <a:t> </a:t>
            </a:r>
            <a:r>
              <a:rPr i="1" lang="en">
                <a:latin typeface="Roboto"/>
                <a:ea typeface="Roboto"/>
                <a:cs typeface="Roboto"/>
                <a:sym typeface="Roboto"/>
              </a:rPr>
              <a:t>States</a:t>
            </a:r>
            <a:r>
              <a:rPr lang="en">
                <a:latin typeface="Roboto"/>
                <a:ea typeface="Roboto"/>
                <a:cs typeface="Roboto"/>
                <a:sym typeface="Roboto"/>
              </a:rPr>
              <a:t> </a:t>
            </a:r>
            <a:r>
              <a:rPr b="1" lang="en">
                <a:latin typeface="Roboto"/>
                <a:ea typeface="Roboto"/>
                <a:cs typeface="Roboto"/>
                <a:sym typeface="Roboto"/>
              </a:rPr>
              <a:t>system</a:t>
            </a:r>
            <a:r>
              <a:rPr lang="en">
                <a:latin typeface="Roboto"/>
                <a:ea typeface="Roboto"/>
                <a:cs typeface="Roboto"/>
                <a:sym typeface="Roboto"/>
              </a:rPr>
              <a:t> </a:t>
            </a:r>
            <a:r>
              <a:rPr b="1" lang="en">
                <a:latin typeface="Roboto"/>
                <a:ea typeface="Roboto"/>
                <a:cs typeface="Roboto"/>
                <a:sym typeface="Roboto"/>
              </a:rPr>
              <a:t>requires</a:t>
            </a:r>
            <a:r>
              <a:rPr lang="en">
                <a:latin typeface="Roboto"/>
                <a:ea typeface="Roboto"/>
                <a:cs typeface="Roboto"/>
                <a:sym typeface="Roboto"/>
              </a:rPr>
              <a:t> that these differences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 The </a:t>
            </a:r>
            <a:r>
              <a:rPr lang="en" u="sng">
                <a:latin typeface="Roboto"/>
                <a:ea typeface="Roboto"/>
                <a:cs typeface="Roboto"/>
                <a:sym typeface="Roboto"/>
              </a:rPr>
              <a:t>credits</a:t>
            </a:r>
            <a:r>
              <a:rPr lang="en">
                <a:latin typeface="Roboto"/>
                <a:ea typeface="Roboto"/>
                <a:cs typeface="Roboto"/>
                <a:sym typeface="Roboto"/>
              </a:rPr>
              <a:t> </a:t>
            </a:r>
            <a:r>
              <a:rPr b="1" lang="en">
                <a:latin typeface="Roboto"/>
                <a:ea typeface="Roboto"/>
                <a:cs typeface="Roboto"/>
                <a:sym typeface="Roboto"/>
              </a:rPr>
              <a:t>sequence</a:t>
            </a:r>
            <a:r>
              <a:rPr lang="en">
                <a:latin typeface="Roboto"/>
                <a:ea typeface="Roboto"/>
                <a:cs typeface="Roboto"/>
                <a:sym typeface="Roboto"/>
              </a:rPr>
              <a:t> of </a:t>
            </a:r>
            <a:r>
              <a:rPr i="1" lang="en">
                <a:latin typeface="Roboto"/>
                <a:ea typeface="Roboto"/>
                <a:cs typeface="Roboto"/>
                <a:sym typeface="Roboto"/>
              </a:rPr>
              <a:t>Bob’s Burgers</a:t>
            </a:r>
            <a:r>
              <a:rPr lang="en">
                <a:latin typeface="Roboto"/>
                <a:ea typeface="Roboto"/>
                <a:cs typeface="Roboto"/>
                <a:sym typeface="Roboto"/>
              </a:rPr>
              <a:t> </a:t>
            </a:r>
            <a:r>
              <a:rPr b="1" lang="en">
                <a:latin typeface="Roboto"/>
                <a:ea typeface="Roboto"/>
                <a:cs typeface="Roboto"/>
                <a:sym typeface="Roboto"/>
              </a:rPr>
              <a:t>feature</a:t>
            </a:r>
            <a:r>
              <a:rPr lang="en">
                <a:latin typeface="Roboto"/>
                <a:ea typeface="Roboto"/>
                <a:cs typeface="Roboto"/>
                <a:sym typeface="Roboto"/>
              </a:rPr>
              <a:t> the Belcher family</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 The </a:t>
            </a:r>
            <a:r>
              <a:rPr i="1" lang="en">
                <a:latin typeface="Roboto"/>
                <a:ea typeface="Roboto"/>
                <a:cs typeface="Roboto"/>
                <a:sym typeface="Roboto"/>
              </a:rPr>
              <a:t>Blocks</a:t>
            </a:r>
            <a:r>
              <a:rPr lang="en">
                <a:latin typeface="Roboto"/>
                <a:ea typeface="Roboto"/>
                <a:cs typeface="Roboto"/>
                <a:sym typeface="Roboto"/>
              </a:rPr>
              <a:t> </a:t>
            </a:r>
            <a:r>
              <a:rPr b="1" lang="en">
                <a:latin typeface="Roboto"/>
                <a:ea typeface="Roboto"/>
                <a:cs typeface="Roboto"/>
                <a:sym typeface="Roboto"/>
              </a:rPr>
              <a:t>editor</a:t>
            </a:r>
            <a:r>
              <a:rPr lang="en">
                <a:latin typeface="Roboto"/>
                <a:ea typeface="Roboto"/>
                <a:cs typeface="Roboto"/>
                <a:sym typeface="Roboto"/>
              </a:rPr>
              <a:t> </a:t>
            </a:r>
            <a:r>
              <a:rPr b="1" lang="en">
                <a:latin typeface="Roboto"/>
                <a:ea typeface="Roboto"/>
                <a:cs typeface="Roboto"/>
                <a:sym typeface="Roboto"/>
              </a:rPr>
              <a:t>use</a:t>
            </a:r>
            <a:r>
              <a:rPr lang="en">
                <a:latin typeface="Roboto"/>
                <a:ea typeface="Roboto"/>
                <a:cs typeface="Roboto"/>
                <a:sym typeface="Roboto"/>
              </a:rPr>
              <a:t> the </a:t>
            </a:r>
            <a:r>
              <a:rPr i="1" lang="en">
                <a:latin typeface="Roboto"/>
                <a:ea typeface="Roboto"/>
                <a:cs typeface="Roboto"/>
                <a:sym typeface="Roboto"/>
              </a:rPr>
              <a:t>Open Blocks</a:t>
            </a:r>
            <a:r>
              <a:rPr lang="en">
                <a:latin typeface="Roboto"/>
                <a:ea typeface="Roboto"/>
                <a:cs typeface="Roboto"/>
                <a:sym typeface="Roboto"/>
              </a:rPr>
              <a:t> software</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16"/>
          <p:cNvPicPr preferRelativeResize="0"/>
          <p:nvPr/>
        </p:nvPicPr>
        <p:blipFill>
          <a:blip r:embed="rId3">
            <a:alphaModFix/>
          </a:blip>
          <a:stretch>
            <a:fillRect/>
          </a:stretch>
        </p:blipFill>
        <p:spPr>
          <a:xfrm>
            <a:off x="3642500" y="182275"/>
            <a:ext cx="3571925" cy="1627500"/>
          </a:xfrm>
          <a:prstGeom prst="rect">
            <a:avLst/>
          </a:prstGeom>
          <a:noFill/>
          <a:ln>
            <a:noFill/>
          </a:ln>
        </p:spPr>
      </p:pic>
      <p:pic>
        <p:nvPicPr>
          <p:cNvPr id="108" name="Google Shape;108;p16"/>
          <p:cNvPicPr preferRelativeResize="0"/>
          <p:nvPr/>
        </p:nvPicPr>
        <p:blipFill>
          <a:blip r:embed="rId4">
            <a:alphaModFix/>
          </a:blip>
          <a:stretch>
            <a:fillRect/>
          </a:stretch>
        </p:blipFill>
        <p:spPr>
          <a:xfrm>
            <a:off x="2916025" y="3456975"/>
            <a:ext cx="5355126" cy="1524725"/>
          </a:xfrm>
          <a:prstGeom prst="rect">
            <a:avLst/>
          </a:prstGeom>
          <a:noFill/>
          <a:ln>
            <a:noFill/>
          </a:ln>
        </p:spPr>
      </p:pic>
      <p:pic>
        <p:nvPicPr>
          <p:cNvPr id="109" name="Google Shape;109;p16"/>
          <p:cNvPicPr preferRelativeResize="0"/>
          <p:nvPr/>
        </p:nvPicPr>
        <p:blipFill>
          <a:blip r:embed="rId5">
            <a:alphaModFix/>
          </a:blip>
          <a:stretch>
            <a:fillRect/>
          </a:stretch>
        </p:blipFill>
        <p:spPr>
          <a:xfrm>
            <a:off x="3144625" y="1759360"/>
            <a:ext cx="5355124" cy="1565941"/>
          </a:xfrm>
          <a:prstGeom prst="rect">
            <a:avLst/>
          </a:prstGeom>
          <a:noFill/>
          <a:ln>
            <a:noFill/>
          </a:ln>
        </p:spPr>
      </p:pic>
      <p:sp>
        <p:nvSpPr>
          <p:cNvPr id="110" name="Google Shape;110;p16"/>
          <p:cNvSpPr txBox="1"/>
          <p:nvPr/>
        </p:nvSpPr>
        <p:spPr>
          <a:xfrm>
            <a:off x="277425" y="643375"/>
            <a:ext cx="3193800" cy="7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rPr>
              <a:t>RNN describing equations : </a:t>
            </a:r>
            <a:endParaRPr sz="1800">
              <a:solidFill>
                <a:schemeClr val="accent1"/>
              </a:solidFill>
            </a:endParaRPr>
          </a:p>
        </p:txBody>
      </p:sp>
      <p:sp>
        <p:nvSpPr>
          <p:cNvPr id="111" name="Google Shape;111;p16"/>
          <p:cNvSpPr txBox="1"/>
          <p:nvPr/>
        </p:nvSpPr>
        <p:spPr>
          <a:xfrm>
            <a:off x="306075" y="2239975"/>
            <a:ext cx="2034900" cy="5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rPr>
              <a:t>Dale’s principle :</a:t>
            </a:r>
            <a:endParaRPr sz="1800">
              <a:solidFill>
                <a:schemeClr val="accent1"/>
              </a:solidFill>
            </a:endParaRPr>
          </a:p>
        </p:txBody>
      </p:sp>
      <p:sp>
        <p:nvSpPr>
          <p:cNvPr id="112" name="Google Shape;112;p16"/>
          <p:cNvSpPr txBox="1"/>
          <p:nvPr/>
        </p:nvSpPr>
        <p:spPr>
          <a:xfrm>
            <a:off x="279250" y="3880450"/>
            <a:ext cx="2597700" cy="5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rPr>
              <a:t>Pattern of connectivity :</a:t>
            </a:r>
            <a:endParaRPr sz="1800">
              <a:solidFill>
                <a:schemeClr val="accen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52"/>
          <p:cNvSpPr txBox="1"/>
          <p:nvPr>
            <p:ph type="title"/>
          </p:nvPr>
        </p:nvSpPr>
        <p:spPr>
          <a:xfrm>
            <a:off x="311700" y="257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Quantitative Analysis</a:t>
            </a:r>
            <a:endParaRPr/>
          </a:p>
        </p:txBody>
      </p:sp>
      <p:sp>
        <p:nvSpPr>
          <p:cNvPr id="386" name="Google Shape;386;p52"/>
          <p:cNvSpPr txBox="1"/>
          <p:nvPr/>
        </p:nvSpPr>
        <p:spPr>
          <a:xfrm>
            <a:off x="472875" y="954175"/>
            <a:ext cx="8140800" cy="18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50%</a:t>
            </a:r>
            <a:r>
              <a:rPr lang="en">
                <a:latin typeface="Roboto"/>
                <a:ea typeface="Roboto"/>
                <a:cs typeface="Roboto"/>
                <a:sym typeface="Roboto"/>
              </a:rPr>
              <a:t> of the samples which </a:t>
            </a:r>
            <a:r>
              <a:rPr b="1" lang="en">
                <a:latin typeface="Roboto"/>
                <a:ea typeface="Roboto"/>
                <a:cs typeface="Roboto"/>
                <a:sym typeface="Roboto"/>
              </a:rPr>
              <a:t>LSTM gets wrong</a:t>
            </a:r>
            <a:r>
              <a:rPr lang="en">
                <a:latin typeface="Roboto"/>
                <a:ea typeface="Roboto"/>
                <a:cs typeface="Roboto"/>
                <a:sym typeface="Roboto"/>
              </a:rPr>
              <a:t>, </a:t>
            </a:r>
            <a:r>
              <a:rPr b="1" lang="en">
                <a:latin typeface="Roboto"/>
                <a:ea typeface="Roboto"/>
                <a:cs typeface="Roboto"/>
                <a:sym typeface="Roboto"/>
              </a:rPr>
              <a:t>AbLSTM also gets wrong</a:t>
            </a:r>
            <a:r>
              <a:rPr lang="en">
                <a:latin typeface="Roboto"/>
                <a:ea typeface="Roboto"/>
                <a:cs typeface="Roboto"/>
                <a:sym typeface="Roboto"/>
              </a:rPr>
              <a:t> across multiple Plus α tasks. On the other hand, </a:t>
            </a:r>
            <a:r>
              <a:rPr b="1" lang="en">
                <a:latin typeface="Roboto"/>
                <a:ea typeface="Roboto"/>
                <a:cs typeface="Roboto"/>
                <a:sym typeface="Roboto"/>
              </a:rPr>
              <a:t>RNN</a:t>
            </a:r>
            <a:r>
              <a:rPr lang="en">
                <a:latin typeface="Roboto"/>
                <a:ea typeface="Roboto"/>
                <a:cs typeface="Roboto"/>
                <a:sym typeface="Roboto"/>
              </a:rPr>
              <a:t> </a:t>
            </a:r>
            <a:r>
              <a:rPr b="1" lang="en">
                <a:latin typeface="Roboto"/>
                <a:ea typeface="Roboto"/>
                <a:cs typeface="Roboto"/>
                <a:sym typeface="Roboto"/>
              </a:rPr>
              <a:t>only</a:t>
            </a:r>
            <a:r>
              <a:rPr lang="en">
                <a:latin typeface="Roboto"/>
                <a:ea typeface="Roboto"/>
                <a:cs typeface="Roboto"/>
                <a:sym typeface="Roboto"/>
              </a:rPr>
              <a:t> gets around </a:t>
            </a:r>
            <a:r>
              <a:rPr b="1" lang="en">
                <a:latin typeface="Roboto"/>
                <a:ea typeface="Roboto"/>
                <a:cs typeface="Roboto"/>
                <a:sym typeface="Roboto"/>
              </a:rPr>
              <a:t>20-30%</a:t>
            </a:r>
            <a:r>
              <a:rPr lang="en">
                <a:latin typeface="Roboto"/>
                <a:ea typeface="Roboto"/>
                <a:cs typeface="Roboto"/>
                <a:sym typeface="Roboto"/>
              </a:rPr>
              <a:t> samples wrong which LSTM predicted incorrectly. The above </a:t>
            </a:r>
            <a:r>
              <a:rPr lang="en">
                <a:latin typeface="Roboto"/>
                <a:ea typeface="Roboto"/>
                <a:cs typeface="Roboto"/>
                <a:sym typeface="Roboto"/>
              </a:rPr>
              <a:t>correlation</a:t>
            </a:r>
            <a:r>
              <a:rPr lang="en">
                <a:latin typeface="Roboto"/>
                <a:ea typeface="Roboto"/>
                <a:cs typeface="Roboto"/>
                <a:sym typeface="Roboto"/>
              </a:rPr>
              <a:t> shows that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Architectural closeness between AbLSTM and LSTM is reflected in behavioral (performance) closeness.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high </a:t>
            </a:r>
            <a:r>
              <a:rPr lang="en">
                <a:latin typeface="Roboto"/>
                <a:ea typeface="Roboto"/>
                <a:cs typeface="Roboto"/>
                <a:sym typeface="Roboto"/>
              </a:rPr>
              <a:t>correlation</a:t>
            </a:r>
            <a:r>
              <a:rPr lang="en">
                <a:latin typeface="Roboto"/>
                <a:ea typeface="Roboto"/>
                <a:cs typeface="Roboto"/>
                <a:sym typeface="Roboto"/>
              </a:rPr>
              <a:t> is errors made by different models shows that some sentences are inherently harder to model than others</a:t>
            </a:r>
            <a:endParaRPr>
              <a:latin typeface="Roboto"/>
              <a:ea typeface="Roboto"/>
              <a:cs typeface="Roboto"/>
              <a:sym typeface="Roboto"/>
            </a:endParaRPr>
          </a:p>
        </p:txBody>
      </p:sp>
      <p:graphicFrame>
        <p:nvGraphicFramePr>
          <p:cNvPr id="387" name="Google Shape;387;p52"/>
          <p:cNvGraphicFramePr/>
          <p:nvPr/>
        </p:nvGraphicFramePr>
        <p:xfrm>
          <a:off x="952500" y="2762250"/>
          <a:ext cx="3000000" cy="3000000"/>
        </p:xfrm>
        <a:graphic>
          <a:graphicData uri="http://schemas.openxmlformats.org/drawingml/2006/table">
            <a:tbl>
              <a:tblPr>
                <a:noFill/>
                <a:tableStyleId>{D76770EA-C3EC-4F95-B752-156086EA2824}</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i="1" lang="en"/>
                        <a:t>Plus 2</a:t>
                      </a:r>
                      <a:endParaRPr b="1" i="1"/>
                    </a:p>
                  </a:txBody>
                  <a:tcPr marT="91425" marB="91425" marR="91425" marL="91425"/>
                </a:tc>
                <a:tc>
                  <a:txBody>
                    <a:bodyPr/>
                    <a:lstStyle/>
                    <a:p>
                      <a:pPr indent="0" lvl="0" marL="0" rtl="0" algn="l">
                        <a:spcBef>
                          <a:spcPts val="0"/>
                        </a:spcBef>
                        <a:spcAft>
                          <a:spcPts val="0"/>
                        </a:spcAft>
                        <a:buNone/>
                      </a:pPr>
                      <a:r>
                        <a:rPr b="1" i="1" lang="en"/>
                        <a:t>Plus 3</a:t>
                      </a:r>
                      <a:endParaRPr b="1" i="1"/>
                    </a:p>
                  </a:txBody>
                  <a:tcPr marT="91425" marB="91425" marR="91425" marL="91425"/>
                </a:tc>
              </a:tr>
              <a:tr h="381000">
                <a:tc>
                  <a:txBody>
                    <a:bodyPr/>
                    <a:lstStyle/>
                    <a:p>
                      <a:pPr indent="0" lvl="0" marL="0" rtl="0" algn="l">
                        <a:spcBef>
                          <a:spcPts val="0"/>
                        </a:spcBef>
                        <a:spcAft>
                          <a:spcPts val="0"/>
                        </a:spcAft>
                        <a:buNone/>
                      </a:pPr>
                      <a:r>
                        <a:rPr b="1" lang="en"/>
                        <a:t>Both Correct</a:t>
                      </a:r>
                      <a:endParaRPr b="1"/>
                    </a:p>
                  </a:txBody>
                  <a:tcPr marT="91425" marB="91425" marR="91425" marL="91425"/>
                </a:tc>
                <a:tc>
                  <a:txBody>
                    <a:bodyPr/>
                    <a:lstStyle/>
                    <a:p>
                      <a:pPr indent="0" lvl="0" marL="0" rtl="0" algn="l">
                        <a:spcBef>
                          <a:spcPts val="0"/>
                        </a:spcBef>
                        <a:spcAft>
                          <a:spcPts val="0"/>
                        </a:spcAft>
                        <a:buNone/>
                      </a:pPr>
                      <a:r>
                        <a:rPr lang="en"/>
                        <a:t>2.35</a:t>
                      </a:r>
                      <a:endParaRPr/>
                    </a:p>
                  </a:txBody>
                  <a:tcPr marT="91425" marB="91425" marR="91425" marL="91425"/>
                </a:tc>
                <a:tc>
                  <a:txBody>
                    <a:bodyPr/>
                    <a:lstStyle/>
                    <a:p>
                      <a:pPr indent="0" lvl="0" marL="0" rtl="0" algn="l">
                        <a:spcBef>
                          <a:spcPts val="0"/>
                        </a:spcBef>
                        <a:spcAft>
                          <a:spcPts val="0"/>
                        </a:spcAft>
                        <a:buNone/>
                      </a:pPr>
                      <a:r>
                        <a:rPr lang="en"/>
                        <a:t>2.35</a:t>
                      </a:r>
                      <a:endParaRPr/>
                    </a:p>
                  </a:txBody>
                  <a:tcPr marT="91425" marB="91425" marR="91425" marL="91425"/>
                </a:tc>
              </a:tr>
              <a:tr h="381000">
                <a:tc>
                  <a:txBody>
                    <a:bodyPr/>
                    <a:lstStyle/>
                    <a:p>
                      <a:pPr indent="0" lvl="0" marL="0" rtl="0" algn="l">
                        <a:spcBef>
                          <a:spcPts val="0"/>
                        </a:spcBef>
                        <a:spcAft>
                          <a:spcPts val="0"/>
                        </a:spcAft>
                        <a:buNone/>
                      </a:pPr>
                      <a:r>
                        <a:rPr b="1" lang="en"/>
                        <a:t>Only LSTM Correct</a:t>
                      </a:r>
                      <a:endParaRPr b="1"/>
                    </a:p>
                  </a:txBody>
                  <a:tcPr marT="91425" marB="91425" marR="91425" marL="91425"/>
                </a:tc>
                <a:tc>
                  <a:txBody>
                    <a:bodyPr/>
                    <a:lstStyle/>
                    <a:p>
                      <a:pPr indent="0" lvl="0" marL="0" rtl="0" algn="l">
                        <a:spcBef>
                          <a:spcPts val="0"/>
                        </a:spcBef>
                        <a:spcAft>
                          <a:spcPts val="0"/>
                        </a:spcAft>
                        <a:buNone/>
                      </a:pPr>
                      <a:r>
                        <a:rPr lang="en"/>
                        <a:t>5.72</a:t>
                      </a:r>
                      <a:endParaRPr/>
                    </a:p>
                  </a:txBody>
                  <a:tcPr marT="91425" marB="91425" marR="91425" marL="91425"/>
                </a:tc>
                <a:tc>
                  <a:txBody>
                    <a:bodyPr/>
                    <a:lstStyle/>
                    <a:p>
                      <a:pPr indent="0" lvl="0" marL="0" rtl="0" algn="l">
                        <a:spcBef>
                          <a:spcPts val="0"/>
                        </a:spcBef>
                        <a:spcAft>
                          <a:spcPts val="0"/>
                        </a:spcAft>
                        <a:buNone/>
                      </a:pPr>
                      <a:r>
                        <a:rPr lang="en"/>
                        <a:t>5.3</a:t>
                      </a:r>
                      <a:endParaRPr/>
                    </a:p>
                  </a:txBody>
                  <a:tcPr marT="91425" marB="91425" marR="91425" marL="91425"/>
                </a:tc>
              </a:tr>
              <a:tr h="381000">
                <a:tc>
                  <a:txBody>
                    <a:bodyPr/>
                    <a:lstStyle/>
                    <a:p>
                      <a:pPr indent="0" lvl="0" marL="0" rtl="0" algn="l">
                        <a:spcBef>
                          <a:spcPts val="0"/>
                        </a:spcBef>
                        <a:spcAft>
                          <a:spcPts val="0"/>
                        </a:spcAft>
                        <a:buNone/>
                      </a:pPr>
                      <a:r>
                        <a:rPr b="1" lang="en"/>
                        <a:t>Only RNN Dale Correct</a:t>
                      </a:r>
                      <a:endParaRPr b="1"/>
                    </a:p>
                  </a:txBody>
                  <a:tcPr marT="91425" marB="91425" marR="91425" marL="91425"/>
                </a:tc>
                <a:tc>
                  <a:txBody>
                    <a:bodyPr/>
                    <a:lstStyle/>
                    <a:p>
                      <a:pPr indent="0" lvl="0" marL="0" rtl="0" algn="l">
                        <a:spcBef>
                          <a:spcPts val="0"/>
                        </a:spcBef>
                        <a:spcAft>
                          <a:spcPts val="0"/>
                        </a:spcAft>
                        <a:buNone/>
                      </a:pPr>
                      <a:r>
                        <a:rPr lang="en"/>
                        <a:t>5.0</a:t>
                      </a:r>
                      <a:endParaRPr/>
                    </a:p>
                  </a:txBody>
                  <a:tcPr marT="91425" marB="91425" marR="91425" marL="91425"/>
                </a:tc>
                <a:tc>
                  <a:txBody>
                    <a:bodyPr/>
                    <a:lstStyle/>
                    <a:p>
                      <a:pPr indent="0" lvl="0" marL="0" rtl="0" algn="l">
                        <a:spcBef>
                          <a:spcPts val="0"/>
                        </a:spcBef>
                        <a:spcAft>
                          <a:spcPts val="0"/>
                        </a:spcAft>
                        <a:buNone/>
                      </a:pPr>
                      <a:r>
                        <a:rPr lang="en"/>
                        <a:t>4.63</a:t>
                      </a:r>
                      <a:endParaRPr/>
                    </a:p>
                  </a:txBody>
                  <a:tcPr marT="91425" marB="91425" marR="91425" marL="91425"/>
                </a:tc>
              </a:tr>
              <a:tr h="381000">
                <a:tc>
                  <a:txBody>
                    <a:bodyPr/>
                    <a:lstStyle/>
                    <a:p>
                      <a:pPr indent="0" lvl="0" marL="0" rtl="0" algn="l">
                        <a:spcBef>
                          <a:spcPts val="0"/>
                        </a:spcBef>
                        <a:spcAft>
                          <a:spcPts val="0"/>
                        </a:spcAft>
                        <a:buNone/>
                      </a:pPr>
                      <a:r>
                        <a:rPr b="1" lang="en"/>
                        <a:t>Both Wrong</a:t>
                      </a:r>
                      <a:endParaRPr b="1"/>
                    </a:p>
                  </a:txBody>
                  <a:tcPr marT="91425" marB="91425" marR="91425" marL="91425"/>
                </a:tc>
                <a:tc>
                  <a:txBody>
                    <a:bodyPr/>
                    <a:lstStyle/>
                    <a:p>
                      <a:pPr indent="0" lvl="0" marL="0" rtl="0" algn="l">
                        <a:spcBef>
                          <a:spcPts val="0"/>
                        </a:spcBef>
                        <a:spcAft>
                          <a:spcPts val="0"/>
                        </a:spcAft>
                        <a:buNone/>
                      </a:pPr>
                      <a:r>
                        <a:rPr lang="en"/>
                        <a:t>6.81</a:t>
                      </a:r>
                      <a:endParaRPr/>
                    </a:p>
                  </a:txBody>
                  <a:tcPr marT="91425" marB="91425" marR="91425" marL="91425"/>
                </a:tc>
                <a:tc>
                  <a:txBody>
                    <a:bodyPr/>
                    <a:lstStyle/>
                    <a:p>
                      <a:pPr indent="0" lvl="0" marL="0" rtl="0" algn="l">
                        <a:spcBef>
                          <a:spcPts val="0"/>
                        </a:spcBef>
                        <a:spcAft>
                          <a:spcPts val="0"/>
                        </a:spcAft>
                        <a:buNone/>
                      </a:pPr>
                      <a:r>
                        <a:rPr lang="en"/>
                        <a:t>6.58</a:t>
                      </a:r>
                      <a:endParaRPr/>
                    </a:p>
                  </a:txBody>
                  <a:tcPr marT="91425" marB="91425" marR="91425" marL="91425"/>
                </a:tc>
              </a:tr>
            </a:tbl>
          </a:graphicData>
        </a:graphic>
      </p:graphicFrame>
      <p:sp>
        <p:nvSpPr>
          <p:cNvPr id="388" name="Google Shape;388;p52"/>
          <p:cNvSpPr txBox="1"/>
          <p:nvPr/>
        </p:nvSpPr>
        <p:spPr>
          <a:xfrm>
            <a:off x="749325" y="4718100"/>
            <a:ext cx="7733400" cy="2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Average distance between noun and verb for each set</a:t>
            </a:r>
            <a:endParaRPr>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Expectation and Locality Effects</a:t>
            </a:r>
            <a:endParaRPr/>
          </a:p>
        </p:txBody>
      </p:sp>
      <p:sp>
        <p:nvSpPr>
          <p:cNvPr id="394" name="Google Shape;394;p53"/>
          <p:cNvSpPr txBox="1"/>
          <p:nvPr/>
        </p:nvSpPr>
        <p:spPr>
          <a:xfrm>
            <a:off x="392850" y="1200400"/>
            <a:ext cx="8286300" cy="33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Roboto"/>
                <a:ea typeface="Roboto"/>
                <a:cs typeface="Roboto"/>
                <a:sym typeface="Roboto"/>
              </a:rPr>
              <a:t>Expectation Effect :</a:t>
            </a:r>
            <a:endParaRPr b="1" sz="1700">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expectation for a verb becomes sharper in the second case, leading to faster reading times at the verb compared to the first sentence. (Distance between  noun phrase and verb increased).</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b="1" lang="en" sz="1600">
                <a:latin typeface="Roboto"/>
                <a:ea typeface="Roboto"/>
                <a:cs typeface="Roboto"/>
                <a:sym typeface="Roboto"/>
              </a:rPr>
              <a:t>The</a:t>
            </a:r>
            <a:r>
              <a:rPr lang="en" sz="1600">
                <a:latin typeface="Roboto"/>
                <a:ea typeface="Roboto"/>
                <a:cs typeface="Roboto"/>
                <a:sym typeface="Roboto"/>
              </a:rPr>
              <a:t> </a:t>
            </a:r>
            <a:r>
              <a:rPr b="1" lang="en" sz="1600">
                <a:latin typeface="Roboto"/>
                <a:ea typeface="Roboto"/>
                <a:cs typeface="Roboto"/>
                <a:sym typeface="Roboto"/>
              </a:rPr>
              <a:t>administrator</a:t>
            </a:r>
            <a:r>
              <a:rPr lang="en" sz="1600">
                <a:latin typeface="Roboto"/>
                <a:ea typeface="Roboto"/>
                <a:cs typeface="Roboto"/>
                <a:sym typeface="Roboto"/>
              </a:rPr>
              <a:t> who the nurse </a:t>
            </a:r>
            <a:r>
              <a:rPr b="1" lang="en" sz="1600">
                <a:latin typeface="Roboto"/>
                <a:ea typeface="Roboto"/>
                <a:cs typeface="Roboto"/>
                <a:sym typeface="Roboto"/>
              </a:rPr>
              <a:t>met</a:t>
            </a:r>
            <a:r>
              <a:rPr lang="en" sz="1600">
                <a:latin typeface="Roboto"/>
                <a:ea typeface="Roboto"/>
                <a:cs typeface="Roboto"/>
                <a:sym typeface="Roboto"/>
              </a:rPr>
              <a:t>…</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b="1" lang="en" sz="1600">
                <a:latin typeface="Roboto"/>
                <a:ea typeface="Roboto"/>
                <a:cs typeface="Roboto"/>
                <a:sym typeface="Roboto"/>
              </a:rPr>
              <a:t>The</a:t>
            </a:r>
            <a:r>
              <a:rPr lang="en" sz="1600">
                <a:latin typeface="Roboto"/>
                <a:ea typeface="Roboto"/>
                <a:cs typeface="Roboto"/>
                <a:sym typeface="Roboto"/>
              </a:rPr>
              <a:t> </a:t>
            </a:r>
            <a:r>
              <a:rPr b="1" lang="en" sz="1600">
                <a:latin typeface="Roboto"/>
                <a:ea typeface="Roboto"/>
                <a:cs typeface="Roboto"/>
                <a:sym typeface="Roboto"/>
              </a:rPr>
              <a:t>administrator</a:t>
            </a:r>
            <a:r>
              <a:rPr lang="en" sz="1600">
                <a:latin typeface="Roboto"/>
                <a:ea typeface="Roboto"/>
                <a:cs typeface="Roboto"/>
                <a:sym typeface="Roboto"/>
              </a:rPr>
              <a:t> who the nurse that was from the clinic </a:t>
            </a:r>
            <a:r>
              <a:rPr b="1" lang="en" sz="1600">
                <a:latin typeface="Roboto"/>
                <a:ea typeface="Roboto"/>
                <a:cs typeface="Roboto"/>
                <a:sym typeface="Roboto"/>
              </a:rPr>
              <a:t>met</a:t>
            </a:r>
            <a:r>
              <a:rPr lang="en" sz="1600">
                <a:latin typeface="Roboto"/>
                <a:ea typeface="Roboto"/>
                <a:cs typeface="Roboto"/>
                <a:sym typeface="Roboto"/>
              </a:rPr>
              <a:t>…</a:t>
            </a:r>
            <a:endParaRPr sz="16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sz="1700">
                <a:latin typeface="Roboto"/>
                <a:ea typeface="Roboto"/>
                <a:cs typeface="Roboto"/>
                <a:sym typeface="Roboto"/>
              </a:rPr>
              <a:t>Locality Effect :</a:t>
            </a:r>
            <a:endParaRPr b="1" sz="1700">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Grodner and Gibson showed that </a:t>
            </a:r>
            <a:r>
              <a:rPr lang="en" u="sng">
                <a:latin typeface="Roboto"/>
                <a:ea typeface="Roboto"/>
                <a:cs typeface="Roboto"/>
                <a:sym typeface="Roboto"/>
              </a:rPr>
              <a:t>increasing distance</a:t>
            </a:r>
            <a:r>
              <a:rPr lang="en">
                <a:latin typeface="Roboto"/>
                <a:ea typeface="Roboto"/>
                <a:cs typeface="Roboto"/>
                <a:sym typeface="Roboto"/>
              </a:rPr>
              <a:t> in the manner shown above results in </a:t>
            </a:r>
            <a:r>
              <a:rPr lang="en" u="sng">
                <a:latin typeface="Roboto"/>
                <a:ea typeface="Roboto"/>
                <a:cs typeface="Roboto"/>
                <a:sym typeface="Roboto"/>
              </a:rPr>
              <a:t>slowdowns at the verb</a:t>
            </a:r>
            <a:r>
              <a:rPr lang="en">
                <a:latin typeface="Roboto"/>
                <a:ea typeface="Roboto"/>
                <a:cs typeface="Roboto"/>
                <a:sym typeface="Roboto"/>
              </a:rPr>
              <a:t>. This has been explained in terms of the </a:t>
            </a:r>
            <a:r>
              <a:rPr lang="en" u="sng">
                <a:latin typeface="Roboto"/>
                <a:ea typeface="Roboto"/>
                <a:cs typeface="Roboto"/>
                <a:sym typeface="Roboto"/>
              </a:rPr>
              <a:t>increased cost of completing a dependency</a:t>
            </a:r>
            <a:r>
              <a:rPr lang="en">
                <a:latin typeface="Roboto"/>
                <a:ea typeface="Roboto"/>
                <a:cs typeface="Roboto"/>
                <a:sym typeface="Roboto"/>
              </a:rPr>
              <a:t> when a co-dependent is more distant.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argument is difficult to retrieve either because it has become </a:t>
            </a:r>
            <a:r>
              <a:rPr lang="en" u="sng">
                <a:latin typeface="Roboto"/>
                <a:ea typeface="Roboto"/>
                <a:cs typeface="Roboto"/>
                <a:sym typeface="Roboto"/>
              </a:rPr>
              <a:t>less accessible in memory over time</a:t>
            </a:r>
            <a:r>
              <a:rPr lang="en">
                <a:latin typeface="Roboto"/>
                <a:ea typeface="Roboto"/>
                <a:cs typeface="Roboto"/>
                <a:sym typeface="Roboto"/>
              </a:rPr>
              <a:t> (decay), or because </a:t>
            </a:r>
            <a:r>
              <a:rPr lang="en" u="sng">
                <a:latin typeface="Roboto"/>
                <a:ea typeface="Roboto"/>
                <a:cs typeface="Roboto"/>
                <a:sym typeface="Roboto"/>
              </a:rPr>
              <a:t>other nouns intervening</a:t>
            </a:r>
            <a:r>
              <a:rPr lang="en">
                <a:latin typeface="Roboto"/>
                <a:ea typeface="Roboto"/>
                <a:cs typeface="Roboto"/>
                <a:sym typeface="Roboto"/>
              </a:rPr>
              <a:t> between the co-dependents make it difficult to identify and retrieve the correct target noun .</a:t>
            </a:r>
            <a:endParaRPr>
              <a:latin typeface="Roboto"/>
              <a:ea typeface="Roboto"/>
              <a:cs typeface="Roboto"/>
              <a:sym typeface="Roboto"/>
            </a:endParaRPr>
          </a:p>
        </p:txBody>
      </p:sp>
      <p:sp>
        <p:nvSpPr>
          <p:cNvPr id="395" name="Google Shape;395;p53"/>
          <p:cNvSpPr txBox="1"/>
          <p:nvPr/>
        </p:nvSpPr>
        <p:spPr>
          <a:xfrm>
            <a:off x="246500" y="4661925"/>
            <a:ext cx="5311800" cy="2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u="sng">
                <a:solidFill>
                  <a:schemeClr val="hlink"/>
                </a:solidFill>
                <a:hlinkClick r:id="rId3"/>
              </a:rPr>
              <a:t>S Husain 2014, Strong Expectations Cancel Locality Effects: Evidence from Hindi</a:t>
            </a:r>
            <a:endParaRPr sz="800"/>
          </a:p>
          <a:p>
            <a:pPr indent="0" lvl="0" marL="0" rtl="0" algn="ctr">
              <a:spcBef>
                <a:spcPts val="0"/>
              </a:spcBef>
              <a:spcAft>
                <a:spcPts val="0"/>
              </a:spcAft>
              <a:buNone/>
            </a:pPr>
            <a:r>
              <a:rPr lang="en" sz="800" u="sng">
                <a:solidFill>
                  <a:schemeClr val="hlink"/>
                </a:solidFill>
                <a:hlinkClick r:id="rId4"/>
              </a:rPr>
              <a:t>Grodner and Gibson, Consequences of the Serial Nature of Linguistic Input for Sentenial Complexity</a:t>
            </a:r>
            <a:endParaRPr sz="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54"/>
          <p:cNvSpPr txBox="1"/>
          <p:nvPr>
            <p:ph type="title"/>
          </p:nvPr>
        </p:nvSpPr>
        <p:spPr>
          <a:xfrm>
            <a:off x="311700" y="257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Across Plus Tasks on a Model</a:t>
            </a:r>
            <a:endParaRPr/>
          </a:p>
        </p:txBody>
      </p:sp>
      <p:sp>
        <p:nvSpPr>
          <p:cNvPr id="401" name="Google Shape;401;p54"/>
          <p:cNvSpPr txBox="1"/>
          <p:nvPr/>
        </p:nvSpPr>
        <p:spPr>
          <a:xfrm>
            <a:off x="422100" y="1201825"/>
            <a:ext cx="8364000" cy="372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Compared the performance and specific errors of :</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RNN on Plus 1 and Plus 3</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u="sng">
                <a:latin typeface="Roboto"/>
                <a:ea typeface="Roboto"/>
                <a:cs typeface="Roboto"/>
                <a:sym typeface="Roboto"/>
              </a:rPr>
              <a:t>LSTM on Plus 3 and Plus 6</a:t>
            </a:r>
            <a:endParaRPr u="sng">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Contrary to expectation :</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Errors made by RNN on Plus 1 are not a subset of errors made on Plus 3.</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u="sng">
                <a:latin typeface="Roboto"/>
                <a:ea typeface="Roboto"/>
                <a:cs typeface="Roboto"/>
                <a:sym typeface="Roboto"/>
              </a:rPr>
              <a:t>Errors made by LSTM on Plus 3 are not a subset of errors made on Plus 6.</a:t>
            </a:r>
            <a:endParaRPr u="sng">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a:t>
            </a:r>
            <a:r>
              <a:rPr b="1" lang="en">
                <a:latin typeface="Roboto"/>
                <a:ea typeface="Roboto"/>
                <a:cs typeface="Roboto"/>
                <a:sym typeface="Roboto"/>
              </a:rPr>
              <a:t>overlap</a:t>
            </a:r>
            <a:r>
              <a:rPr lang="en">
                <a:latin typeface="Roboto"/>
                <a:ea typeface="Roboto"/>
                <a:cs typeface="Roboto"/>
                <a:sym typeface="Roboto"/>
              </a:rPr>
              <a:t> </a:t>
            </a:r>
            <a:r>
              <a:rPr b="1" lang="en">
                <a:latin typeface="Roboto"/>
                <a:ea typeface="Roboto"/>
                <a:cs typeface="Roboto"/>
                <a:sym typeface="Roboto"/>
              </a:rPr>
              <a:t>of</a:t>
            </a:r>
            <a:r>
              <a:rPr lang="en">
                <a:latin typeface="Roboto"/>
                <a:ea typeface="Roboto"/>
                <a:cs typeface="Roboto"/>
                <a:sym typeface="Roboto"/>
              </a:rPr>
              <a:t> </a:t>
            </a:r>
            <a:r>
              <a:rPr b="1" lang="en">
                <a:latin typeface="Roboto"/>
                <a:ea typeface="Roboto"/>
                <a:cs typeface="Roboto"/>
                <a:sym typeface="Roboto"/>
              </a:rPr>
              <a:t>errors</a:t>
            </a:r>
            <a:r>
              <a:rPr lang="en">
                <a:latin typeface="Roboto"/>
                <a:ea typeface="Roboto"/>
                <a:cs typeface="Roboto"/>
                <a:sym typeface="Roboto"/>
              </a:rPr>
              <a:t> in both above cases is close to </a:t>
            </a:r>
            <a:r>
              <a:rPr b="1" lang="en">
                <a:latin typeface="Roboto"/>
                <a:ea typeface="Roboto"/>
                <a:cs typeface="Roboto"/>
                <a:sym typeface="Roboto"/>
              </a:rPr>
              <a:t>40-45%</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More than 50% of samples wrong in one were right in the other.</a:t>
            </a:r>
            <a:endParaRPr>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Although the </a:t>
            </a:r>
            <a:r>
              <a:rPr lang="en" u="sng">
                <a:latin typeface="Roboto"/>
                <a:ea typeface="Roboto"/>
                <a:cs typeface="Roboto"/>
                <a:sym typeface="Roboto"/>
              </a:rPr>
              <a:t>overall performance decreases</a:t>
            </a:r>
            <a:r>
              <a:rPr lang="en">
                <a:latin typeface="Roboto"/>
                <a:ea typeface="Roboto"/>
                <a:cs typeface="Roboto"/>
                <a:sym typeface="Roboto"/>
              </a:rPr>
              <a:t> with </a:t>
            </a:r>
            <a:r>
              <a:rPr lang="en" u="sng">
                <a:latin typeface="Roboto"/>
                <a:ea typeface="Roboto"/>
                <a:cs typeface="Roboto"/>
                <a:sym typeface="Roboto"/>
              </a:rPr>
              <a:t>increasing α</a:t>
            </a:r>
            <a:r>
              <a:rPr lang="en">
                <a:latin typeface="Roboto"/>
                <a:ea typeface="Roboto"/>
                <a:cs typeface="Roboto"/>
                <a:sym typeface="Roboto"/>
              </a:rPr>
              <a:t>, the errors made by the network are not consistent.</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These results agree with the expectation vs locality effect trade-offs in linguistics and cognition.</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The added words in other cases help the network better parse the sentence.</a:t>
            </a:r>
            <a:endParaRPr>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55"/>
          <p:cNvSpPr txBox="1"/>
          <p:nvPr/>
        </p:nvSpPr>
        <p:spPr>
          <a:xfrm>
            <a:off x="341925" y="363750"/>
            <a:ext cx="8621100" cy="44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Potential Plus 3 sample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a:t>
            </a:r>
            <a:r>
              <a:rPr lang="en" u="sng">
                <a:latin typeface="Roboto"/>
                <a:ea typeface="Roboto"/>
                <a:cs typeface="Roboto"/>
                <a:sym typeface="Roboto"/>
              </a:rPr>
              <a:t>apartment</a:t>
            </a:r>
            <a:r>
              <a:rPr lang="en">
                <a:latin typeface="Roboto"/>
                <a:ea typeface="Roboto"/>
                <a:cs typeface="Roboto"/>
                <a:sym typeface="Roboto"/>
              </a:rPr>
              <a:t> that the </a:t>
            </a:r>
            <a:r>
              <a:rPr b="1" lang="en">
                <a:latin typeface="Roboto"/>
                <a:ea typeface="Roboto"/>
                <a:cs typeface="Roboto"/>
                <a:sym typeface="Roboto"/>
              </a:rPr>
              <a:t>maids</a:t>
            </a:r>
            <a:r>
              <a:rPr lang="en">
                <a:latin typeface="Roboto"/>
                <a:ea typeface="Roboto"/>
                <a:cs typeface="Roboto"/>
                <a:sym typeface="Roboto"/>
              </a:rPr>
              <a:t> who the service had sent over </a:t>
            </a:r>
            <a:r>
              <a:rPr b="1" lang="en">
                <a:latin typeface="Roboto"/>
                <a:ea typeface="Roboto"/>
                <a:cs typeface="Roboto"/>
                <a:sym typeface="Roboto"/>
              </a:rPr>
              <a:t>were</a:t>
            </a:r>
            <a:r>
              <a:rPr lang="en">
                <a:latin typeface="Roboto"/>
                <a:ea typeface="Roboto"/>
                <a:cs typeface="Roboto"/>
                <a:sym typeface="Roboto"/>
              </a:rPr>
              <a:t> cleaning every week…</a:t>
            </a:r>
            <a:endParaRPr>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Potential Plus 6 sample :</a:t>
            </a:r>
            <a:endParaRPr b="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a:t>
            </a:r>
            <a:r>
              <a:rPr lang="en" u="sng">
                <a:latin typeface="Roboto"/>
                <a:ea typeface="Roboto"/>
                <a:cs typeface="Roboto"/>
                <a:sym typeface="Roboto"/>
              </a:rPr>
              <a:t>apartment</a:t>
            </a:r>
            <a:r>
              <a:rPr lang="en">
                <a:latin typeface="Roboto"/>
                <a:ea typeface="Roboto"/>
                <a:cs typeface="Roboto"/>
                <a:sym typeface="Roboto"/>
              </a:rPr>
              <a:t> that the </a:t>
            </a:r>
            <a:r>
              <a:rPr b="1" lang="en">
                <a:latin typeface="Roboto"/>
                <a:ea typeface="Roboto"/>
                <a:cs typeface="Roboto"/>
                <a:sym typeface="Roboto"/>
              </a:rPr>
              <a:t>maid</a:t>
            </a:r>
            <a:r>
              <a:rPr lang="en">
                <a:latin typeface="Roboto"/>
                <a:ea typeface="Roboto"/>
                <a:cs typeface="Roboto"/>
                <a:sym typeface="Roboto"/>
              </a:rPr>
              <a:t> who the service had sent over </a:t>
            </a:r>
            <a:r>
              <a:rPr b="1" lang="en">
                <a:latin typeface="Roboto"/>
                <a:ea typeface="Roboto"/>
                <a:cs typeface="Roboto"/>
                <a:sym typeface="Roboto"/>
              </a:rPr>
              <a:t>were</a:t>
            </a:r>
            <a:r>
              <a:rPr lang="en">
                <a:latin typeface="Roboto"/>
                <a:ea typeface="Roboto"/>
                <a:cs typeface="Roboto"/>
                <a:sym typeface="Roboto"/>
              </a:rPr>
              <a:t> cleaning every week </a:t>
            </a:r>
            <a:r>
              <a:rPr lang="en" u="sng">
                <a:latin typeface="Roboto"/>
                <a:ea typeface="Roboto"/>
                <a:cs typeface="Roboto"/>
                <a:sym typeface="Roboto"/>
              </a:rPr>
              <a:t>was</a:t>
            </a:r>
            <a:r>
              <a:rPr lang="en">
                <a:latin typeface="Roboto"/>
                <a:ea typeface="Roboto"/>
                <a:cs typeface="Roboto"/>
                <a:sym typeface="Roboto"/>
              </a:rPr>
              <a:t> well decorated.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Hypothesis :</a:t>
            </a:r>
            <a:endParaRPr b="1">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It is harder to find noun-verb associations in the first sentence than in the second because of the extra information present.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locality like effect of having a cue about the locus of the verb vs the expectation like effect of having extra information helping parsing/correctly identifying noun-verb pairs.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5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on Ablated LSTM</a:t>
            </a:r>
            <a:endParaRPr/>
          </a:p>
        </p:txBody>
      </p:sp>
      <p:sp>
        <p:nvSpPr>
          <p:cNvPr id="412" name="Google Shape;412;p56"/>
          <p:cNvSpPr txBox="1"/>
          <p:nvPr/>
        </p:nvSpPr>
        <p:spPr>
          <a:xfrm>
            <a:off x="385575" y="1302250"/>
            <a:ext cx="8402700" cy="3513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Networks with high accuracy on grammaticality :</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LSTM</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Combined i-f gate LSTM</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GRU</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Hypothesis :</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Input and forget gates are important to the performance of the LSTM, not just for better gradient flow.</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LSTMs (GRUs, etc) performing better on natural language tasks shows that being able to selectively remember and forget is needed for language comprehension.</a:t>
            </a:r>
            <a:endParaRPr>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57"/>
          <p:cNvSpPr txBox="1"/>
          <p:nvPr>
            <p:ph type="title"/>
          </p:nvPr>
        </p:nvSpPr>
        <p:spPr>
          <a:xfrm>
            <a:off x="311700" y="257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418" name="Google Shape;418;p57"/>
          <p:cNvSpPr txBox="1"/>
          <p:nvPr/>
        </p:nvSpPr>
        <p:spPr>
          <a:xfrm>
            <a:off x="400125" y="1189675"/>
            <a:ext cx="8439000" cy="3778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Comparison of different recurrent models of different linguistic tasks can provide insights into both cognition and understanding how architecture </a:t>
            </a:r>
            <a:r>
              <a:rPr lang="en">
                <a:latin typeface="Roboto"/>
                <a:ea typeface="Roboto"/>
                <a:cs typeface="Roboto"/>
                <a:sym typeface="Roboto"/>
              </a:rPr>
              <a:t>affects</a:t>
            </a:r>
            <a:r>
              <a:rPr lang="en">
                <a:latin typeface="Roboto"/>
                <a:ea typeface="Roboto"/>
                <a:cs typeface="Roboto"/>
                <a:sym typeface="Roboto"/>
              </a:rPr>
              <a:t> performance.</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Since the majority of natural language sentence are grammatically simple, models can achieve high overall accuracy using flawed heuristics that fail.</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reason behind the inability of SRN or RNN Dale to suddenly be unable to model a task with slightly higher difficulty (alpha increased by 1) is unclear.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Syntax Trees vs Sequential Parsing.</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LSTM : Model Brain or Model Brain Function.</a:t>
            </a:r>
            <a:endParaRPr>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58"/>
          <p:cNvSpPr txBox="1"/>
          <p:nvPr>
            <p:ph type="title"/>
          </p:nvPr>
        </p:nvSpPr>
        <p:spPr>
          <a:xfrm>
            <a:off x="311700" y="257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24" name="Google Shape;424;p58"/>
          <p:cNvSpPr txBox="1"/>
          <p:nvPr/>
        </p:nvSpPr>
        <p:spPr>
          <a:xfrm>
            <a:off x="400125" y="1411375"/>
            <a:ext cx="8439000" cy="3404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Roboto"/>
              <a:buChar char="●"/>
            </a:pPr>
            <a:r>
              <a:rPr lang="en">
                <a:latin typeface="Roboto"/>
                <a:ea typeface="Roboto"/>
                <a:cs typeface="Roboto"/>
                <a:sym typeface="Roboto"/>
              </a:rPr>
              <a:t>We analyzed the performance of architecturally plausible neural networks with explicit biological constraints. </a:t>
            </a:r>
            <a:endParaRPr>
              <a:latin typeface="Roboto"/>
              <a:ea typeface="Roboto"/>
              <a:cs typeface="Roboto"/>
              <a:sym typeface="Roboto"/>
            </a:endParaRPr>
          </a:p>
          <a:p>
            <a:pPr indent="0" lvl="0" marL="457200" marR="0" rtl="0" algn="l">
              <a:lnSpc>
                <a:spcPct val="100000"/>
              </a:lnSpc>
              <a:spcBef>
                <a:spcPts val="0"/>
              </a:spcBef>
              <a:spcAft>
                <a:spcPts val="0"/>
              </a:spcAft>
              <a:buNone/>
            </a:pPr>
            <a:r>
              <a:t/>
            </a:r>
            <a:endParaRPr>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lang="en">
                <a:latin typeface="Roboto"/>
                <a:ea typeface="Roboto"/>
                <a:cs typeface="Roboto"/>
                <a:sym typeface="Roboto"/>
              </a:rPr>
              <a:t>We provided insights into differences in different recurrent neural networks and factors that affect them.</a:t>
            </a:r>
            <a:endParaRPr>
              <a:latin typeface="Roboto"/>
              <a:ea typeface="Roboto"/>
              <a:cs typeface="Roboto"/>
              <a:sym typeface="Roboto"/>
            </a:endParaRPr>
          </a:p>
          <a:p>
            <a:pPr indent="0" lvl="0" marL="457200" marR="0" rtl="0" algn="l">
              <a:lnSpc>
                <a:spcPct val="100000"/>
              </a:lnSpc>
              <a:spcBef>
                <a:spcPts val="0"/>
              </a:spcBef>
              <a:spcAft>
                <a:spcPts val="0"/>
              </a:spcAft>
              <a:buNone/>
            </a:pPr>
            <a:r>
              <a:t/>
            </a:r>
            <a:endParaRPr>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lang="en">
                <a:latin typeface="Roboto"/>
                <a:ea typeface="Roboto"/>
                <a:cs typeface="Roboto"/>
                <a:sym typeface="Roboto"/>
              </a:rPr>
              <a:t>We showed relationships between different tasks based syntax-sensitive dependencies and that more information can both help and hurt in a linguistic setting.</a:t>
            </a:r>
            <a:endParaRPr>
              <a:latin typeface="Roboto"/>
              <a:ea typeface="Roboto"/>
              <a:cs typeface="Roboto"/>
              <a:sym typeface="Roboto"/>
            </a:endParaRPr>
          </a:p>
          <a:p>
            <a:pPr indent="0" lvl="0" marL="457200" marR="0" rtl="0" algn="l">
              <a:lnSpc>
                <a:spcPct val="100000"/>
              </a:lnSpc>
              <a:spcBef>
                <a:spcPts val="0"/>
              </a:spcBef>
              <a:spcAft>
                <a:spcPts val="0"/>
              </a:spcAft>
              <a:buNone/>
            </a:pPr>
            <a:r>
              <a:t/>
            </a:r>
            <a:endParaRPr>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lang="en">
                <a:latin typeface="Roboto"/>
                <a:ea typeface="Roboto"/>
                <a:cs typeface="Roboto"/>
                <a:sym typeface="Roboto"/>
              </a:rPr>
              <a:t>We proposed insights that inspire models that are biologically plausible and can bridge the gap between in architecture when we talk of cognitive plausibility</a:t>
            </a:r>
            <a:endParaRPr>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59"/>
          <p:cNvSpPr txBox="1"/>
          <p:nvPr>
            <p:ph type="title"/>
          </p:nvPr>
        </p:nvSpPr>
        <p:spPr>
          <a:xfrm>
            <a:off x="311700" y="257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430" name="Google Shape;430;p59"/>
          <p:cNvSpPr txBox="1"/>
          <p:nvPr/>
        </p:nvSpPr>
        <p:spPr>
          <a:xfrm>
            <a:off x="400125" y="1189675"/>
            <a:ext cx="8439000" cy="3778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Further analysis of the activation plots and different models that are more powerful than AbLSTM but less powerful than LSTM would shed further light on how architecture affects learning in LSTMs and in recurrent neural networks in general.</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Changing the recurrent network to use the last two states instead of just one reduces the effective distance between two points in the sequence in half which could help in modelling.</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LSTMs with explicit window memories to access previous states/inputs could explain explicit vs implicit memory effects. </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This would also help in sentences in which the parse of the sentence cannot be created by reading words only sequentially.</a:t>
            </a:r>
            <a:endParaRPr>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Further linguistic analysis on the corpus and the error sets of the models across multiple tasks would provide more concrete evidence.</a:t>
            </a:r>
            <a:endParaRPr>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60"/>
          <p:cNvSpPr txBox="1"/>
          <p:nvPr>
            <p:ph type="title"/>
          </p:nvPr>
        </p:nvSpPr>
        <p:spPr>
          <a:xfrm>
            <a:off x="265500" y="50600"/>
            <a:ext cx="4045200" cy="197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Reward-based Training of RNNs for Cognitive &amp; Value-based Tasks</a:t>
            </a:r>
            <a:endParaRPr sz="3000"/>
          </a:p>
        </p:txBody>
      </p:sp>
      <p:sp>
        <p:nvSpPr>
          <p:cNvPr id="436" name="Google Shape;436;p60"/>
          <p:cNvSpPr txBox="1"/>
          <p:nvPr>
            <p:ph idx="1" type="subTitle"/>
          </p:nvPr>
        </p:nvSpPr>
        <p:spPr>
          <a:xfrm>
            <a:off x="265500" y="1845301"/>
            <a:ext cx="4045200" cy="69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H. Francis Song</a:t>
            </a:r>
            <a:endParaRPr sz="1200"/>
          </a:p>
          <a:p>
            <a:pPr indent="0" lvl="0" marL="0" rtl="0" algn="ctr">
              <a:spcBef>
                <a:spcPts val="0"/>
              </a:spcBef>
              <a:spcAft>
                <a:spcPts val="0"/>
              </a:spcAft>
              <a:buNone/>
            </a:pPr>
            <a:r>
              <a:rPr lang="en" sz="1200"/>
              <a:t> Guangyu R. Yang</a:t>
            </a:r>
            <a:endParaRPr sz="1200"/>
          </a:p>
          <a:p>
            <a:pPr indent="0" lvl="0" marL="0" rtl="0" algn="ctr">
              <a:spcBef>
                <a:spcPts val="0"/>
              </a:spcBef>
              <a:spcAft>
                <a:spcPts val="0"/>
              </a:spcAft>
              <a:buNone/>
            </a:pPr>
            <a:r>
              <a:rPr lang="en" sz="1200"/>
              <a:t>Xiao-Jing Wang</a:t>
            </a:r>
            <a:endParaRPr sz="1200"/>
          </a:p>
        </p:txBody>
      </p:sp>
      <p:sp>
        <p:nvSpPr>
          <p:cNvPr id="437" name="Google Shape;437;p60"/>
          <p:cNvSpPr txBox="1"/>
          <p:nvPr/>
        </p:nvSpPr>
        <p:spPr>
          <a:xfrm>
            <a:off x="218850" y="4661925"/>
            <a:ext cx="4138500" cy="2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u="sng">
                <a:solidFill>
                  <a:schemeClr val="hlink"/>
                </a:solidFill>
                <a:hlinkClick r:id="rId3"/>
              </a:rPr>
              <a:t>Reward-based training of recurrent neural networks for cognitive and value-based tasks: Song, Yang, Wang, PLOS 2017</a:t>
            </a:r>
            <a:endParaRPr sz="800"/>
          </a:p>
        </p:txBody>
      </p:sp>
      <p:sp>
        <p:nvSpPr>
          <p:cNvPr id="438" name="Google Shape;438;p60"/>
          <p:cNvSpPr txBox="1"/>
          <p:nvPr/>
        </p:nvSpPr>
        <p:spPr>
          <a:xfrm>
            <a:off x="4975525" y="1104900"/>
            <a:ext cx="3847500" cy="2655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1800">
                <a:solidFill>
                  <a:srgbClr val="FFFFFF"/>
                </a:solidFill>
              </a:rPr>
              <a:t>Decision &amp; Value Networks (Actor-Critic structure)</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Pre/post decision wagering.</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Perpetual decision making.</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Value-based economic choice.</a:t>
            </a:r>
            <a:endParaRPr sz="18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sz="1800">
                <a:solidFill>
                  <a:srgbClr val="FFFFFF"/>
                </a:solidFill>
              </a:rPr>
              <a:t>All of these are </a:t>
            </a:r>
            <a:r>
              <a:rPr lang="en" sz="1800" u="sng">
                <a:solidFill>
                  <a:srgbClr val="FFFFFF"/>
                </a:solidFill>
              </a:rPr>
              <a:t>low level tasks</a:t>
            </a:r>
            <a:r>
              <a:rPr lang="en" sz="1800">
                <a:solidFill>
                  <a:srgbClr val="FFFFFF"/>
                </a:solidFill>
              </a:rPr>
              <a:t> that are trained and tested at the level of </a:t>
            </a:r>
            <a:r>
              <a:rPr lang="en" sz="1800" u="sng">
                <a:solidFill>
                  <a:srgbClr val="FFFFFF"/>
                </a:solidFill>
              </a:rPr>
              <a:t>neural data</a:t>
            </a:r>
            <a:r>
              <a:rPr lang="en" sz="1800">
                <a:solidFill>
                  <a:srgbClr val="FFFFFF"/>
                </a:solidFill>
              </a:rPr>
              <a:t>.</a:t>
            </a:r>
            <a:endParaRPr sz="1800">
              <a:solidFill>
                <a:srgbClr val="FFFFFF"/>
              </a:solidFill>
            </a:endParaRPr>
          </a:p>
        </p:txBody>
      </p:sp>
      <p:pic>
        <p:nvPicPr>
          <p:cNvPr id="439" name="Google Shape;439;p60"/>
          <p:cNvPicPr preferRelativeResize="0"/>
          <p:nvPr/>
        </p:nvPicPr>
        <p:blipFill>
          <a:blip r:embed="rId4">
            <a:alphaModFix/>
          </a:blip>
          <a:stretch>
            <a:fillRect/>
          </a:stretch>
        </p:blipFill>
        <p:spPr>
          <a:xfrm>
            <a:off x="506250" y="2544300"/>
            <a:ext cx="3563700" cy="21176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61"/>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445" name="Google Shape;445;p61"/>
          <p:cNvSpPr txBox="1"/>
          <p:nvPr>
            <p:ph idx="1" type="subTitle"/>
          </p:nvPr>
        </p:nvSpPr>
        <p:spPr>
          <a:xfrm>
            <a:off x="598088" y="4163713"/>
            <a:ext cx="8222100" cy="432900"/>
          </a:xfrm>
          <a:prstGeom prst="rect">
            <a:avLst/>
          </a:prstGeom>
        </p:spPr>
        <p:txBody>
          <a:bodyPr anchorCtr="0" anchor="t" bIns="91425" lIns="91425" spcFirstLastPara="1" rIns="91425" wrap="square" tIns="91425">
            <a:noAutofit/>
          </a:bodyPr>
          <a:lstStyle/>
          <a:p>
            <a:pPr indent="-361950" lvl="0" marL="457200" rtl="0" algn="r">
              <a:spcBef>
                <a:spcPts val="0"/>
              </a:spcBef>
              <a:spcAft>
                <a:spcPts val="0"/>
              </a:spcAft>
              <a:buSzPts val="2100"/>
              <a:buChar char="-"/>
            </a:pPr>
            <a:r>
              <a:rPr lang="en"/>
              <a:t>Rishubh Singh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265500" y="999225"/>
            <a:ext cx="4045200" cy="202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Assessing the Ability of LSTMs to Learn Syntax-Sensitive Dependencies</a:t>
            </a:r>
            <a:endParaRPr sz="3000"/>
          </a:p>
        </p:txBody>
      </p:sp>
      <p:sp>
        <p:nvSpPr>
          <p:cNvPr id="118" name="Google Shape;118;p17"/>
          <p:cNvSpPr txBox="1"/>
          <p:nvPr>
            <p:ph idx="1" type="subTitle"/>
          </p:nvPr>
        </p:nvSpPr>
        <p:spPr>
          <a:xfrm>
            <a:off x="265500" y="30738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Tal Linzen</a:t>
            </a:r>
            <a:endParaRPr/>
          </a:p>
          <a:p>
            <a:pPr indent="0" lvl="0" marL="0" rtl="0" algn="ctr">
              <a:spcBef>
                <a:spcPts val="0"/>
              </a:spcBef>
              <a:spcAft>
                <a:spcPts val="0"/>
              </a:spcAft>
              <a:buNone/>
            </a:pPr>
            <a:r>
              <a:rPr lang="en"/>
              <a:t>Emmanuel</a:t>
            </a:r>
            <a:r>
              <a:rPr lang="en"/>
              <a:t> Dupoux</a:t>
            </a:r>
            <a:endParaRPr/>
          </a:p>
          <a:p>
            <a:pPr indent="0" lvl="0" marL="0" rtl="0" algn="ctr">
              <a:spcBef>
                <a:spcPts val="0"/>
              </a:spcBef>
              <a:spcAft>
                <a:spcPts val="0"/>
              </a:spcAft>
              <a:buNone/>
            </a:pPr>
            <a:r>
              <a:rPr lang="en"/>
              <a:t>Yoav Goldberg</a:t>
            </a:r>
            <a:endParaRPr/>
          </a:p>
        </p:txBody>
      </p:sp>
      <p:sp>
        <p:nvSpPr>
          <p:cNvPr id="119" name="Google Shape;119;p17"/>
          <p:cNvSpPr txBox="1"/>
          <p:nvPr/>
        </p:nvSpPr>
        <p:spPr>
          <a:xfrm>
            <a:off x="94100" y="4661925"/>
            <a:ext cx="4369200" cy="28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u="sng">
                <a:solidFill>
                  <a:schemeClr val="hlink"/>
                </a:solidFill>
                <a:hlinkClick r:id="rId3"/>
              </a:rPr>
              <a:t>Assessing the Ability of LSTMs to Learn Syntax-Sensitive Dependencies: Linzen, ACL 2016</a:t>
            </a:r>
            <a:endParaRPr sz="800"/>
          </a:p>
        </p:txBody>
      </p:sp>
      <p:pic>
        <p:nvPicPr>
          <p:cNvPr id="120" name="Google Shape;120;p17"/>
          <p:cNvPicPr preferRelativeResize="0"/>
          <p:nvPr/>
        </p:nvPicPr>
        <p:blipFill>
          <a:blip r:embed="rId4">
            <a:alphaModFix/>
          </a:blip>
          <a:stretch>
            <a:fillRect/>
          </a:stretch>
        </p:blipFill>
        <p:spPr>
          <a:xfrm>
            <a:off x="4993922" y="1865338"/>
            <a:ext cx="3819025" cy="14128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pic>
        <p:nvPicPr>
          <p:cNvPr id="450" name="Google Shape;450;p62"/>
          <p:cNvPicPr preferRelativeResize="0"/>
          <p:nvPr/>
        </p:nvPicPr>
        <p:blipFill>
          <a:blip r:embed="rId3">
            <a:alphaModFix/>
          </a:blip>
          <a:stretch>
            <a:fillRect/>
          </a:stretch>
        </p:blipFill>
        <p:spPr>
          <a:xfrm>
            <a:off x="4572000" y="1219200"/>
            <a:ext cx="4114800" cy="2743200"/>
          </a:xfrm>
          <a:prstGeom prst="rect">
            <a:avLst/>
          </a:prstGeom>
          <a:noFill/>
          <a:ln>
            <a:noFill/>
          </a:ln>
        </p:spPr>
      </p:pic>
      <p:sp>
        <p:nvSpPr>
          <p:cNvPr id="451" name="Google Shape;451;p62"/>
          <p:cNvSpPr txBox="1"/>
          <p:nvPr/>
        </p:nvSpPr>
        <p:spPr>
          <a:xfrm>
            <a:off x="6222475" y="4184375"/>
            <a:ext cx="1062000" cy="2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EIRNN</a:t>
            </a:r>
            <a:endParaRPr sz="1600">
              <a:latin typeface="Roboto"/>
              <a:ea typeface="Roboto"/>
              <a:cs typeface="Roboto"/>
              <a:sym typeface="Roboto"/>
            </a:endParaRPr>
          </a:p>
        </p:txBody>
      </p:sp>
      <p:pic>
        <p:nvPicPr>
          <p:cNvPr id="452" name="Google Shape;452;p62"/>
          <p:cNvPicPr preferRelativeResize="0"/>
          <p:nvPr/>
        </p:nvPicPr>
        <p:blipFill>
          <a:blip r:embed="rId4">
            <a:alphaModFix/>
          </a:blip>
          <a:stretch>
            <a:fillRect/>
          </a:stretch>
        </p:blipFill>
        <p:spPr>
          <a:xfrm>
            <a:off x="361300" y="1204150"/>
            <a:ext cx="4114800" cy="2743200"/>
          </a:xfrm>
          <a:prstGeom prst="rect">
            <a:avLst/>
          </a:prstGeom>
          <a:noFill/>
          <a:ln>
            <a:noFill/>
          </a:ln>
        </p:spPr>
      </p:pic>
      <p:sp>
        <p:nvSpPr>
          <p:cNvPr id="453" name="Google Shape;453;p62"/>
          <p:cNvSpPr txBox="1"/>
          <p:nvPr/>
        </p:nvSpPr>
        <p:spPr>
          <a:xfrm>
            <a:off x="1647550" y="4184375"/>
            <a:ext cx="1542300" cy="4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RNN (H = 150)</a:t>
            </a:r>
            <a:endParaRPr sz="1600">
              <a:latin typeface="Roboto"/>
              <a:ea typeface="Roboto"/>
              <a:cs typeface="Roboto"/>
              <a:sym typeface="Roboto"/>
            </a:endParaRPr>
          </a:p>
        </p:txBody>
      </p:sp>
      <p:sp>
        <p:nvSpPr>
          <p:cNvPr id="454" name="Google Shape;454;p6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Validation Accuracy Curves During Training</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pic>
        <p:nvPicPr>
          <p:cNvPr id="459" name="Google Shape;459;p63"/>
          <p:cNvPicPr preferRelativeResize="0"/>
          <p:nvPr/>
        </p:nvPicPr>
        <p:blipFill>
          <a:blip r:embed="rId3">
            <a:alphaModFix/>
          </a:blip>
          <a:stretch>
            <a:fillRect/>
          </a:stretch>
        </p:blipFill>
        <p:spPr>
          <a:xfrm>
            <a:off x="1847500" y="23750"/>
            <a:ext cx="5537299" cy="4534300"/>
          </a:xfrm>
          <a:prstGeom prst="rect">
            <a:avLst/>
          </a:prstGeom>
          <a:noFill/>
          <a:ln>
            <a:noFill/>
          </a:ln>
        </p:spPr>
      </p:pic>
      <p:sp>
        <p:nvSpPr>
          <p:cNvPr id="460" name="Google Shape;460;p63"/>
          <p:cNvSpPr txBox="1"/>
          <p:nvPr/>
        </p:nvSpPr>
        <p:spPr>
          <a:xfrm>
            <a:off x="388650" y="4438200"/>
            <a:ext cx="86355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His </a:t>
            </a:r>
            <a:r>
              <a:rPr b="1" lang="en">
                <a:latin typeface="Roboto"/>
                <a:ea typeface="Roboto"/>
                <a:cs typeface="Roboto"/>
                <a:sym typeface="Roboto"/>
              </a:rPr>
              <a:t>works</a:t>
            </a:r>
            <a:r>
              <a:rPr lang="en">
                <a:latin typeface="Roboto"/>
                <a:ea typeface="Roboto"/>
                <a:cs typeface="Roboto"/>
                <a:sym typeface="Roboto"/>
              </a:rPr>
              <a:t>, which include large NNS(murals) as well as small prints, often </a:t>
            </a:r>
            <a:r>
              <a:rPr b="1" lang="en">
                <a:latin typeface="Roboto"/>
                <a:ea typeface="Roboto"/>
                <a:cs typeface="Roboto"/>
                <a:sym typeface="Roboto"/>
              </a:rPr>
              <a:t>VBP(depict)</a:t>
            </a:r>
            <a:r>
              <a:rPr lang="en">
                <a:latin typeface="Roboto"/>
                <a:ea typeface="Roboto"/>
                <a:cs typeface="Roboto"/>
                <a:sym typeface="Roboto"/>
              </a:rPr>
              <a:t> a NN(teapot), usually placed on</a:t>
            </a:r>
            <a:endParaRPr>
              <a:latin typeface="Roboto"/>
              <a:ea typeface="Roboto"/>
              <a:cs typeface="Roboto"/>
              <a:sym typeface="Roboto"/>
            </a:endParaRPr>
          </a:p>
        </p:txBody>
      </p:sp>
      <p:sp>
        <p:nvSpPr>
          <p:cNvPr id="461" name="Google Shape;461;p63"/>
          <p:cNvSpPr txBox="1"/>
          <p:nvPr>
            <p:ph type="title"/>
          </p:nvPr>
        </p:nvSpPr>
        <p:spPr>
          <a:xfrm>
            <a:off x="166200" y="64625"/>
            <a:ext cx="1623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Plus 6</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64"/>
          <p:cNvSpPr txBox="1"/>
          <p:nvPr/>
        </p:nvSpPr>
        <p:spPr>
          <a:xfrm>
            <a:off x="388650" y="4438200"/>
            <a:ext cx="86355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The communist </a:t>
            </a:r>
            <a:r>
              <a:rPr b="1" lang="en">
                <a:latin typeface="Roboto"/>
                <a:ea typeface="Roboto"/>
                <a:cs typeface="Roboto"/>
                <a:sym typeface="Roboto"/>
              </a:rPr>
              <a:t>government</a:t>
            </a:r>
            <a:r>
              <a:rPr lang="en">
                <a:latin typeface="Roboto"/>
                <a:ea typeface="Roboto"/>
                <a:cs typeface="Roboto"/>
                <a:sym typeface="Roboto"/>
              </a:rPr>
              <a:t> of the People’s Republic of China </a:t>
            </a:r>
            <a:r>
              <a:rPr b="1" lang="en">
                <a:latin typeface="Roboto"/>
                <a:ea typeface="Roboto"/>
                <a:cs typeface="Roboto"/>
                <a:sym typeface="Roboto"/>
              </a:rPr>
              <a:t>tries</a:t>
            </a:r>
            <a:r>
              <a:rPr lang="en">
                <a:latin typeface="Roboto"/>
                <a:ea typeface="Roboto"/>
                <a:cs typeface="Roboto"/>
                <a:sym typeface="Roboto"/>
              </a:rPr>
              <a:t> to maintain</a:t>
            </a:r>
            <a:endParaRPr>
              <a:latin typeface="Roboto"/>
              <a:ea typeface="Roboto"/>
              <a:cs typeface="Roboto"/>
              <a:sym typeface="Roboto"/>
            </a:endParaRPr>
          </a:p>
        </p:txBody>
      </p:sp>
      <p:pic>
        <p:nvPicPr>
          <p:cNvPr id="467" name="Google Shape;467;p64"/>
          <p:cNvPicPr preferRelativeResize="0"/>
          <p:nvPr/>
        </p:nvPicPr>
        <p:blipFill>
          <a:blip r:embed="rId3">
            <a:alphaModFix/>
          </a:blip>
          <a:stretch>
            <a:fillRect/>
          </a:stretch>
        </p:blipFill>
        <p:spPr>
          <a:xfrm>
            <a:off x="2094838" y="74425"/>
            <a:ext cx="4954324" cy="4363775"/>
          </a:xfrm>
          <a:prstGeom prst="rect">
            <a:avLst/>
          </a:prstGeom>
          <a:noFill/>
          <a:ln>
            <a:noFill/>
          </a:ln>
        </p:spPr>
      </p:pic>
      <p:sp>
        <p:nvSpPr>
          <p:cNvPr id="468" name="Google Shape;468;p64"/>
          <p:cNvSpPr txBox="1"/>
          <p:nvPr>
            <p:ph type="title"/>
          </p:nvPr>
        </p:nvSpPr>
        <p:spPr>
          <a:xfrm>
            <a:off x="166200" y="64625"/>
            <a:ext cx="1623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Plus 2</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65"/>
          <p:cNvSpPr txBox="1"/>
          <p:nvPr/>
        </p:nvSpPr>
        <p:spPr>
          <a:xfrm>
            <a:off x="414675" y="1002450"/>
            <a:ext cx="8293500" cy="30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Some errors appear to be due to difficulty not in identifying the subject but in determining whether it is plural or singular.</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Its current </a:t>
            </a:r>
            <a:r>
              <a:rPr b="1" lang="en">
                <a:latin typeface="Roboto"/>
                <a:ea typeface="Roboto"/>
                <a:cs typeface="Roboto"/>
                <a:sym typeface="Roboto"/>
              </a:rPr>
              <a:t>headquarters</a:t>
            </a:r>
            <a:r>
              <a:rPr lang="en">
                <a:latin typeface="Roboto"/>
                <a:ea typeface="Roboto"/>
                <a:cs typeface="Roboto"/>
                <a:sym typeface="Roboto"/>
              </a:rPr>
              <a:t> </a:t>
            </a:r>
            <a:r>
              <a:rPr b="1" lang="en">
                <a:latin typeface="Roboto"/>
                <a:ea typeface="Roboto"/>
                <a:cs typeface="Roboto"/>
                <a:sym typeface="Roboto"/>
              </a:rPr>
              <a:t>is</a:t>
            </a:r>
            <a:r>
              <a:rPr lang="en">
                <a:latin typeface="Roboto"/>
                <a:ea typeface="Roboto"/>
                <a:cs typeface="Roboto"/>
                <a:sym typeface="Roboto"/>
              </a:rPr>
              <a:t> in Rabat, Morocco.</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Some verbs that are ambiguous with plural nouns or nouns in general seem to have been misanalyzed as plural nouns and consequently act as attractors.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Every </a:t>
            </a:r>
            <a:r>
              <a:rPr b="1" lang="en">
                <a:latin typeface="Roboto"/>
                <a:ea typeface="Roboto"/>
                <a:cs typeface="Roboto"/>
                <a:sym typeface="Roboto"/>
              </a:rPr>
              <a:t>arrow</a:t>
            </a:r>
            <a:r>
              <a:rPr lang="en">
                <a:latin typeface="Roboto"/>
                <a:ea typeface="Roboto"/>
                <a:cs typeface="Roboto"/>
                <a:sym typeface="Roboto"/>
              </a:rPr>
              <a:t> that </a:t>
            </a:r>
            <a:r>
              <a:rPr lang="en" u="sng">
                <a:latin typeface="Roboto"/>
                <a:ea typeface="Roboto"/>
                <a:cs typeface="Roboto"/>
                <a:sym typeface="Roboto"/>
              </a:rPr>
              <a:t>flies</a:t>
            </a:r>
            <a:r>
              <a:rPr lang="en">
                <a:latin typeface="Roboto"/>
                <a:ea typeface="Roboto"/>
                <a:cs typeface="Roboto"/>
                <a:sym typeface="Roboto"/>
              </a:rPr>
              <a:t> </a:t>
            </a:r>
            <a:r>
              <a:rPr b="1" lang="en">
                <a:latin typeface="Roboto"/>
                <a:ea typeface="Roboto"/>
                <a:cs typeface="Roboto"/>
                <a:sym typeface="Roboto"/>
              </a:rPr>
              <a:t>feels</a:t>
            </a:r>
            <a:r>
              <a:rPr lang="en">
                <a:latin typeface="Roboto"/>
                <a:ea typeface="Roboto"/>
                <a:cs typeface="Roboto"/>
                <a:sym typeface="Roboto"/>
              </a:rPr>
              <a:t> the pull of (the earth).</a:t>
            </a:r>
            <a:endParaRPr>
              <a:latin typeface="Roboto"/>
              <a:ea typeface="Roboto"/>
              <a:cs typeface="Roboto"/>
              <a:sym typeface="Robo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graphicFrame>
        <p:nvGraphicFramePr>
          <p:cNvPr id="478" name="Google Shape;478;p66"/>
          <p:cNvGraphicFramePr/>
          <p:nvPr/>
        </p:nvGraphicFramePr>
        <p:xfrm>
          <a:off x="581550" y="177350"/>
          <a:ext cx="3000000" cy="3000000"/>
        </p:xfrm>
        <a:graphic>
          <a:graphicData uri="http://schemas.openxmlformats.org/drawingml/2006/table">
            <a:tbl>
              <a:tblPr>
                <a:noFill/>
                <a:tableStyleId>{D76770EA-C3EC-4F95-B752-156086EA2824}</a:tableStyleId>
              </a:tblPr>
              <a:tblGrid>
                <a:gridCol w="1139825"/>
                <a:gridCol w="1139825"/>
                <a:gridCol w="1139825"/>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999999"/>
                    </a:solidFill>
                  </a:tcPr>
                </a:tc>
                <a:tc>
                  <a:txBody>
                    <a:bodyPr/>
                    <a:lstStyle/>
                    <a:p>
                      <a:pPr indent="0" lvl="0" marL="0" rtl="0" algn="l">
                        <a:spcBef>
                          <a:spcPts val="0"/>
                        </a:spcBef>
                        <a:spcAft>
                          <a:spcPts val="0"/>
                        </a:spcAft>
                        <a:buNone/>
                      </a:pPr>
                      <a:r>
                        <a:rPr b="1" lang="en"/>
                        <a:t>EIRNN</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LSTM</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NN</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t>3368</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t>954</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EAD3"/>
                    </a:solidFill>
                  </a:tcPr>
                </a:tc>
              </a:tr>
              <a:tr h="381000">
                <a:tc>
                  <a:txBody>
                    <a:bodyPr/>
                    <a:lstStyle/>
                    <a:p>
                      <a:pPr indent="0" lvl="0" marL="0" rtl="0" algn="l">
                        <a:spcBef>
                          <a:spcPts val="0"/>
                        </a:spcBef>
                        <a:spcAft>
                          <a:spcPts val="0"/>
                        </a:spcAft>
                        <a:buNone/>
                      </a:pPr>
                      <a:r>
                        <a:rPr b="1" lang="en"/>
                        <a:t>NNS</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1470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1997</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NN NN</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t>1177</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t>261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EAD3"/>
                    </a:solidFill>
                  </a:tcPr>
                </a:tc>
              </a:tr>
              <a:tr h="396200">
                <a:tc>
                  <a:txBody>
                    <a:bodyPr/>
                    <a:lstStyle/>
                    <a:p>
                      <a:pPr indent="0" lvl="0" marL="0" rtl="0" algn="l">
                        <a:spcBef>
                          <a:spcPts val="0"/>
                        </a:spcBef>
                        <a:spcAft>
                          <a:spcPts val="0"/>
                        </a:spcAft>
                        <a:buNone/>
                      </a:pPr>
                      <a:r>
                        <a:rPr b="1" lang="en"/>
                        <a:t>NN NNS</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432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5619</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b="1" lang="en"/>
                        <a:t>NNP NN</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t>349</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t>316</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EAD3"/>
                    </a:solidFill>
                  </a:tcPr>
                </a:tc>
              </a:tr>
              <a:tr h="381000">
                <a:tc>
                  <a:txBody>
                    <a:bodyPr/>
                    <a:lstStyle/>
                    <a:p>
                      <a:pPr indent="0" lvl="0" marL="0" rtl="0" algn="l">
                        <a:spcBef>
                          <a:spcPts val="0"/>
                        </a:spcBef>
                        <a:spcAft>
                          <a:spcPts val="0"/>
                        </a:spcAft>
                        <a:buNone/>
                      </a:pPr>
                      <a:r>
                        <a:rPr b="1" lang="en"/>
                        <a:t>NN NN NN</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t>315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t>87</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EAD3"/>
                    </a:solidFill>
                  </a:tcPr>
                </a:tc>
              </a:tr>
              <a:tr h="381000">
                <a:tc>
                  <a:txBody>
                    <a:bodyPr/>
                    <a:lstStyle/>
                    <a:p>
                      <a:pPr indent="0" lvl="0" marL="0" rtl="0" algn="l">
                        <a:spcBef>
                          <a:spcPts val="0"/>
                        </a:spcBef>
                        <a:spcAft>
                          <a:spcPts val="0"/>
                        </a:spcAft>
                        <a:buNone/>
                      </a:pPr>
                      <a:r>
                        <a:rPr b="1" lang="en"/>
                        <a:t>PRP$ NN</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t>298</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t>123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EAD3"/>
                    </a:solidFill>
                  </a:tcPr>
                </a:tc>
              </a:tr>
              <a:tr h="381000">
                <a:tc>
                  <a:txBody>
                    <a:bodyPr/>
                    <a:lstStyle/>
                    <a:p>
                      <a:pPr indent="0" lvl="0" marL="0" rtl="0" algn="l">
                        <a:spcBef>
                          <a:spcPts val="0"/>
                        </a:spcBef>
                        <a:spcAft>
                          <a:spcPts val="0"/>
                        </a:spcAft>
                        <a:buNone/>
                      </a:pPr>
                      <a:r>
                        <a:rPr b="1" lang="en"/>
                        <a:t>NN NNP</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t>213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t>330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EAD3"/>
                    </a:solidFill>
                  </a:tcPr>
                </a:tc>
              </a:tr>
              <a:tr h="396200">
                <a:tc>
                  <a:txBody>
                    <a:bodyPr/>
                    <a:lstStyle/>
                    <a:p>
                      <a:pPr indent="0" lvl="0" marL="0" rtl="0" algn="l">
                        <a:spcBef>
                          <a:spcPts val="0"/>
                        </a:spcBef>
                        <a:spcAft>
                          <a:spcPts val="0"/>
                        </a:spcAft>
                        <a:buNone/>
                      </a:pPr>
                      <a:r>
                        <a:rPr b="1" lang="en"/>
                        <a:t>NNP NNS</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187</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443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b="1" lang="en"/>
                        <a:t>NNS NNS</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t>175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t>119</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EAD3"/>
                    </a:solidFill>
                  </a:tcPr>
                </a:tc>
              </a:tr>
              <a:tr h="396200">
                <a:tc>
                  <a:txBody>
                    <a:bodyPr/>
                    <a:lstStyle/>
                    <a:p>
                      <a:pPr indent="0" lvl="0" marL="0" rtl="0" algn="l">
                        <a:spcBef>
                          <a:spcPts val="0"/>
                        </a:spcBef>
                        <a:spcAft>
                          <a:spcPts val="0"/>
                        </a:spcAft>
                        <a:buNone/>
                      </a:pPr>
                      <a:r>
                        <a:rPr b="1" lang="en"/>
                        <a:t>NNS NN</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168</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5758</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graphicFrame>
        <p:nvGraphicFramePr>
          <p:cNvPr id="479" name="Google Shape;479;p66"/>
          <p:cNvGraphicFramePr/>
          <p:nvPr/>
        </p:nvGraphicFramePr>
        <p:xfrm>
          <a:off x="4476975" y="177350"/>
          <a:ext cx="3000000" cy="3000000"/>
        </p:xfrm>
        <a:graphic>
          <a:graphicData uri="http://schemas.openxmlformats.org/drawingml/2006/table">
            <a:tbl>
              <a:tblPr>
                <a:noFill/>
                <a:tableStyleId>{D76770EA-C3EC-4F95-B752-156086EA2824}</a:tableStyleId>
              </a:tblPr>
              <a:tblGrid>
                <a:gridCol w="1855650"/>
                <a:gridCol w="1322575"/>
                <a:gridCol w="1181175"/>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999999"/>
                    </a:solidFill>
                  </a:tcPr>
                </a:tc>
                <a:tc>
                  <a:txBody>
                    <a:bodyPr/>
                    <a:lstStyle/>
                    <a:p>
                      <a:pPr indent="0" lvl="0" marL="0" rtl="0" algn="l">
                        <a:spcBef>
                          <a:spcPts val="0"/>
                        </a:spcBef>
                        <a:spcAft>
                          <a:spcPts val="0"/>
                        </a:spcAft>
                        <a:buNone/>
                      </a:pPr>
                      <a:r>
                        <a:rPr b="1" lang="en"/>
                        <a:t>EIRNN</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LSTM</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NNS NN</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r>
                        <a:rPr lang="en"/>
                        <a:t>68</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5758</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NN NN NNS</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97</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2691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NN NNS NN</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1295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b="1" lang="en"/>
                        <a:t>NN NNS</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432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5619</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b="1" lang="en"/>
                        <a:t>NN NN NN NNS</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1053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NN NNS NNS</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841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NNP NN NNS</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58</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602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NNS NNS NN</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597</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b="1" lang="en"/>
                        <a:t>NN </a:t>
                      </a:r>
                      <a:r>
                        <a:rPr b="1" lang="en"/>
                        <a:t>NNP NNS</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14</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486</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b="1" lang="en"/>
                        <a:t>NNP NNS</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187</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483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b="1" lang="en"/>
                        <a:t>NN NN NN NN NNS</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418</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67"/>
          <p:cNvSpPr txBox="1"/>
          <p:nvPr>
            <p:ph type="title"/>
          </p:nvPr>
        </p:nvSpPr>
        <p:spPr>
          <a:xfrm>
            <a:off x="346125" y="-425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&amp; Analysis</a:t>
            </a:r>
            <a:endParaRPr/>
          </a:p>
        </p:txBody>
      </p:sp>
      <p:graphicFrame>
        <p:nvGraphicFramePr>
          <p:cNvPr id="485" name="Google Shape;485;p67"/>
          <p:cNvGraphicFramePr/>
          <p:nvPr/>
        </p:nvGraphicFramePr>
        <p:xfrm>
          <a:off x="380550" y="565225"/>
          <a:ext cx="3000000" cy="3000000"/>
        </p:xfrm>
        <a:graphic>
          <a:graphicData uri="http://schemas.openxmlformats.org/drawingml/2006/table">
            <a:tbl>
              <a:tblPr>
                <a:noFill/>
                <a:tableStyleId>{D76770EA-C3EC-4F95-B752-156086EA2824}</a:tableStyleId>
              </a:tblPr>
              <a:tblGrid>
                <a:gridCol w="4225875"/>
                <a:gridCol w="4225875"/>
              </a:tblGrid>
              <a:tr h="299825">
                <a:tc>
                  <a:txBody>
                    <a:bodyPr/>
                    <a:lstStyle/>
                    <a:p>
                      <a:pPr indent="0" lvl="0" marL="457200" rtl="0" algn="ctr">
                        <a:spcBef>
                          <a:spcPts val="0"/>
                        </a:spcBef>
                        <a:spcAft>
                          <a:spcPts val="0"/>
                        </a:spcAft>
                        <a:buNone/>
                      </a:pPr>
                      <a:r>
                        <a:rPr b="1" lang="en" sz="1200"/>
                        <a:t>EIRNN not LSTM</a:t>
                      </a:r>
                      <a:endParaRPr b="1" sz="1200"/>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457200" rtl="0" algn="ctr">
                        <a:spcBef>
                          <a:spcPts val="0"/>
                        </a:spcBef>
                        <a:spcAft>
                          <a:spcPts val="0"/>
                        </a:spcAft>
                        <a:buNone/>
                      </a:pPr>
                      <a:r>
                        <a:rPr b="1" lang="en" sz="1200"/>
                        <a:t>LSTM not EIRNN</a:t>
                      </a:r>
                      <a:endParaRPr b="1" sz="1200"/>
                    </a:p>
                  </a:txBody>
                  <a:tcPr marT="91425" marB="91425" marR="91425" marL="91425">
                    <a:lnL cap="flat" cmpd="sng" w="19050">
                      <a:solidFill>
                        <a:srgbClr val="666666"/>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048000">
                <a:tc>
                  <a:txBody>
                    <a:bodyPr/>
                    <a:lstStyle/>
                    <a:p>
                      <a:pPr indent="0" lvl="0" marL="457200" rtl="0" algn="l">
                        <a:spcBef>
                          <a:spcPts val="0"/>
                        </a:spcBef>
                        <a:spcAft>
                          <a:spcPts val="0"/>
                        </a:spcAft>
                        <a:buNone/>
                      </a:pPr>
                      <a:r>
                        <a:rPr b="1" lang="en" sz="1200" u="sng"/>
                        <a:t>2272 unique ; 13941 total points</a:t>
                      </a:r>
                      <a:endParaRPr b="1" sz="1200" u="sng"/>
                    </a:p>
                    <a:p>
                      <a:pPr indent="-304800" lvl="0" marL="457200" rtl="0" algn="l">
                        <a:spcBef>
                          <a:spcPts val="0"/>
                        </a:spcBef>
                        <a:spcAft>
                          <a:spcPts val="0"/>
                        </a:spcAft>
                        <a:buSzPts val="1200"/>
                        <a:buAutoNum type="arabicPeriod"/>
                      </a:pPr>
                      <a:r>
                        <a:rPr lang="en" sz="1200"/>
                        <a:t>NN : 3368</a:t>
                      </a:r>
                      <a:endParaRPr sz="1200"/>
                    </a:p>
                    <a:p>
                      <a:pPr indent="-304800" lvl="0" marL="457200" rtl="0" algn="l">
                        <a:spcBef>
                          <a:spcPts val="0"/>
                        </a:spcBef>
                        <a:spcAft>
                          <a:spcPts val="0"/>
                        </a:spcAft>
                        <a:buSzPts val="1200"/>
                        <a:buAutoNum type="arabicPeriod"/>
                      </a:pPr>
                      <a:r>
                        <a:rPr lang="en" sz="1200"/>
                        <a:t>NNS : 1470</a:t>
                      </a:r>
                      <a:endParaRPr sz="1200"/>
                    </a:p>
                    <a:p>
                      <a:pPr indent="-304800" lvl="0" marL="457200" rtl="0" algn="l">
                        <a:spcBef>
                          <a:spcPts val="0"/>
                        </a:spcBef>
                        <a:spcAft>
                          <a:spcPts val="0"/>
                        </a:spcAft>
                        <a:buSzPts val="1200"/>
                        <a:buAutoNum type="arabicPeriod"/>
                      </a:pPr>
                      <a:r>
                        <a:rPr lang="en" sz="1200"/>
                        <a:t>NN NN : 1177</a:t>
                      </a:r>
                      <a:endParaRPr sz="1200"/>
                    </a:p>
                    <a:p>
                      <a:pPr indent="-304800" lvl="0" marL="457200" rtl="0" algn="l">
                        <a:spcBef>
                          <a:spcPts val="0"/>
                        </a:spcBef>
                        <a:spcAft>
                          <a:spcPts val="0"/>
                        </a:spcAft>
                        <a:buSzPts val="1200"/>
                        <a:buAutoNum type="arabicPeriod"/>
                      </a:pPr>
                      <a:r>
                        <a:rPr lang="en" sz="1200"/>
                        <a:t>NN NNS : 432</a:t>
                      </a:r>
                      <a:endParaRPr sz="1200"/>
                    </a:p>
                    <a:p>
                      <a:pPr indent="-304800" lvl="0" marL="457200" rtl="0" algn="l">
                        <a:spcBef>
                          <a:spcPts val="0"/>
                        </a:spcBef>
                        <a:spcAft>
                          <a:spcPts val="0"/>
                        </a:spcAft>
                        <a:buSzPts val="1200"/>
                        <a:buAutoNum type="arabicPeriod"/>
                      </a:pPr>
                      <a:r>
                        <a:rPr lang="en" sz="1200"/>
                        <a:t>NNP NN : 349</a:t>
                      </a:r>
                      <a:endParaRPr sz="1200"/>
                    </a:p>
                    <a:p>
                      <a:pPr indent="-304800" lvl="0" marL="457200" rtl="0" algn="l">
                        <a:spcBef>
                          <a:spcPts val="0"/>
                        </a:spcBef>
                        <a:spcAft>
                          <a:spcPts val="0"/>
                        </a:spcAft>
                        <a:buSzPts val="1200"/>
                        <a:buAutoNum type="arabicPeriod"/>
                      </a:pPr>
                      <a:r>
                        <a:rPr lang="en" sz="1200"/>
                        <a:t>NN NN NN : 315</a:t>
                      </a:r>
                      <a:endParaRPr sz="1200"/>
                    </a:p>
                    <a:p>
                      <a:pPr indent="-304800" lvl="0" marL="457200" rtl="0" algn="l">
                        <a:spcBef>
                          <a:spcPts val="0"/>
                        </a:spcBef>
                        <a:spcAft>
                          <a:spcPts val="0"/>
                        </a:spcAft>
                        <a:buSzPts val="1200"/>
                        <a:buAutoNum type="arabicPeriod"/>
                      </a:pPr>
                      <a:r>
                        <a:rPr lang="en" sz="1200"/>
                        <a:t>PRP$ NN : 298</a:t>
                      </a:r>
                      <a:endParaRPr sz="1200"/>
                    </a:p>
                    <a:p>
                      <a:pPr indent="-304800" lvl="0" marL="457200" rtl="0" algn="l">
                        <a:spcBef>
                          <a:spcPts val="0"/>
                        </a:spcBef>
                        <a:spcAft>
                          <a:spcPts val="0"/>
                        </a:spcAft>
                        <a:buSzPts val="1200"/>
                        <a:buAutoNum type="arabicPeriod"/>
                      </a:pPr>
                      <a:r>
                        <a:rPr lang="en" sz="1200"/>
                        <a:t>NN NNP : 213</a:t>
                      </a:r>
                      <a:endParaRPr sz="1200"/>
                    </a:p>
                    <a:p>
                      <a:pPr indent="-304800" lvl="0" marL="457200" rtl="0" algn="l">
                        <a:spcBef>
                          <a:spcPts val="0"/>
                        </a:spcBef>
                        <a:spcAft>
                          <a:spcPts val="0"/>
                        </a:spcAft>
                        <a:buSzPts val="1200"/>
                        <a:buAutoNum type="arabicPeriod"/>
                      </a:pPr>
                      <a:r>
                        <a:rPr lang="en" sz="1200"/>
                        <a:t>NNP NNS : 187</a:t>
                      </a:r>
                      <a:endParaRPr sz="1200"/>
                    </a:p>
                    <a:p>
                      <a:pPr indent="-304800" lvl="0" marL="457200" rtl="0" algn="l">
                        <a:spcBef>
                          <a:spcPts val="0"/>
                        </a:spcBef>
                        <a:spcAft>
                          <a:spcPts val="0"/>
                        </a:spcAft>
                        <a:buSzPts val="1200"/>
                        <a:buAutoNum type="arabicPeriod"/>
                      </a:pPr>
                      <a:r>
                        <a:rPr lang="en" sz="1200"/>
                        <a:t>NNS NNS : 175</a:t>
                      </a:r>
                      <a:endParaRPr sz="1200"/>
                    </a:p>
                    <a:p>
                      <a:pPr indent="-304800" lvl="0" marL="457200" rtl="0" algn="l">
                        <a:spcBef>
                          <a:spcPts val="0"/>
                        </a:spcBef>
                        <a:spcAft>
                          <a:spcPts val="0"/>
                        </a:spcAft>
                        <a:buSzPts val="1200"/>
                        <a:buAutoNum type="arabicPeriod"/>
                      </a:pPr>
                      <a:r>
                        <a:rPr lang="en" sz="1200"/>
                        <a:t>NNS NN : 168</a:t>
                      </a:r>
                      <a:endParaRPr sz="1200"/>
                    </a:p>
                    <a:p>
                      <a:pPr indent="-304800" lvl="0" marL="457200" rtl="0" algn="l">
                        <a:spcBef>
                          <a:spcPts val="0"/>
                        </a:spcBef>
                        <a:spcAft>
                          <a:spcPts val="0"/>
                        </a:spcAft>
                        <a:buSzPts val="1200"/>
                        <a:buAutoNum type="arabicPeriod"/>
                      </a:pPr>
                      <a:r>
                        <a:rPr lang="en" sz="1200"/>
                        <a:t>PRP NN : 135</a:t>
                      </a:r>
                      <a:endParaRPr sz="1200"/>
                    </a:p>
                    <a:p>
                      <a:pPr indent="-304800" lvl="0" marL="457200" rtl="0" algn="l">
                        <a:spcBef>
                          <a:spcPts val="0"/>
                        </a:spcBef>
                        <a:spcAft>
                          <a:spcPts val="0"/>
                        </a:spcAft>
                        <a:buSzPts val="1200"/>
                        <a:buAutoNum type="arabicPeriod"/>
                      </a:pPr>
                      <a:r>
                        <a:rPr lang="en" sz="1200"/>
                        <a:t>PRP$ NNS : 125</a:t>
                      </a:r>
                      <a:endParaRPr sz="1200"/>
                    </a:p>
                    <a:p>
                      <a:pPr indent="-304800" lvl="0" marL="457200" rtl="0" algn="l">
                        <a:spcBef>
                          <a:spcPts val="0"/>
                        </a:spcBef>
                        <a:spcAft>
                          <a:spcPts val="0"/>
                        </a:spcAft>
                        <a:buSzPts val="1200"/>
                        <a:buAutoNum type="arabicPeriod"/>
                      </a:pPr>
                      <a:r>
                        <a:rPr lang="en" sz="1200"/>
                        <a:t>NNP NN NN : 123</a:t>
                      </a:r>
                      <a:endParaRPr sz="1200"/>
                    </a:p>
                    <a:p>
                      <a:pPr indent="-304800" lvl="0" marL="457200" rtl="0" algn="l">
                        <a:spcBef>
                          <a:spcPts val="0"/>
                        </a:spcBef>
                        <a:spcAft>
                          <a:spcPts val="0"/>
                        </a:spcAft>
                        <a:buSzPts val="1200"/>
                        <a:buAutoNum type="arabicPeriod"/>
                      </a:pPr>
                      <a:r>
                        <a:rPr lang="en" sz="1200"/>
                        <a:t>NN NN NN NN : 119</a:t>
                      </a:r>
                      <a:endParaRPr sz="1200"/>
                    </a:p>
                    <a:p>
                      <a:pPr indent="-304800" lvl="0" marL="457200" rtl="0" algn="l">
                        <a:spcBef>
                          <a:spcPts val="0"/>
                        </a:spcBef>
                        <a:spcAft>
                          <a:spcPts val="0"/>
                        </a:spcAft>
                        <a:buSzPts val="1200"/>
                        <a:buAutoNum type="arabicPeriod"/>
                      </a:pPr>
                      <a:r>
                        <a:rPr lang="en" sz="1200"/>
                        <a:t>NNP NNP NN : 115</a:t>
                      </a:r>
                      <a:endParaRPr sz="1200"/>
                    </a:p>
                    <a:p>
                      <a:pPr indent="-304800" lvl="0" marL="457200" rtl="0" algn="l">
                        <a:spcBef>
                          <a:spcPts val="0"/>
                        </a:spcBef>
                        <a:spcAft>
                          <a:spcPts val="0"/>
                        </a:spcAft>
                        <a:buSzPts val="1200"/>
                        <a:buAutoNum type="arabicPeriod"/>
                      </a:pPr>
                      <a:r>
                        <a:rPr lang="en" sz="1200"/>
                        <a:t>NN NNP NNP : 105</a:t>
                      </a:r>
                      <a:endParaRPr sz="1200"/>
                    </a:p>
                    <a:p>
                      <a:pPr indent="-304800" lvl="0" marL="457200" rtl="0" algn="l">
                        <a:spcBef>
                          <a:spcPts val="0"/>
                        </a:spcBef>
                        <a:spcAft>
                          <a:spcPts val="0"/>
                        </a:spcAft>
                        <a:buSzPts val="1200"/>
                        <a:buAutoNum type="arabicPeriod"/>
                      </a:pPr>
                      <a:r>
                        <a:rPr lang="en" sz="1200"/>
                        <a:t>NN NN NNS : 97</a:t>
                      </a:r>
                      <a:endParaRPr sz="1200"/>
                    </a:p>
                    <a:p>
                      <a:pPr indent="-304800" lvl="0" marL="457200" rtl="0" algn="l">
                        <a:spcBef>
                          <a:spcPts val="0"/>
                        </a:spcBef>
                        <a:spcAft>
                          <a:spcPts val="0"/>
                        </a:spcAft>
                        <a:buSzPts val="1200"/>
                        <a:buAutoNum type="arabicPeriod"/>
                      </a:pPr>
                      <a:r>
                        <a:rPr lang="en" sz="1200"/>
                        <a:t>NN PRP : 72</a:t>
                      </a:r>
                      <a:endParaRPr sz="1200"/>
                    </a:p>
                    <a:p>
                      <a:pPr indent="-304800" lvl="0" marL="457200" rtl="0" algn="l">
                        <a:lnSpc>
                          <a:spcPct val="115000"/>
                        </a:lnSpc>
                        <a:spcBef>
                          <a:spcPts val="0"/>
                        </a:spcBef>
                        <a:spcAft>
                          <a:spcPts val="0"/>
                        </a:spcAft>
                        <a:buSzPts val="1200"/>
                        <a:buAutoNum type="arabicPeriod"/>
                      </a:pPr>
                      <a:r>
                        <a:rPr lang="en" sz="1200"/>
                        <a:t>NNS NNP : 70</a:t>
                      </a:r>
                      <a:endParaRPr sz="1200"/>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457200" rtl="0" algn="l">
                        <a:spcBef>
                          <a:spcPts val="0"/>
                        </a:spcBef>
                        <a:spcAft>
                          <a:spcPts val="0"/>
                        </a:spcAft>
                        <a:buNone/>
                      </a:pPr>
                      <a:r>
                        <a:rPr b="1" lang="en" sz="1200" u="sng"/>
                        <a:t>23313 unique ; 84039 total points</a:t>
                      </a:r>
                      <a:endParaRPr sz="1200"/>
                    </a:p>
                    <a:p>
                      <a:pPr indent="-304800" lvl="0" marL="457200" rtl="0" algn="l">
                        <a:lnSpc>
                          <a:spcPct val="100000"/>
                        </a:lnSpc>
                        <a:spcBef>
                          <a:spcPts val="0"/>
                        </a:spcBef>
                        <a:spcAft>
                          <a:spcPts val="0"/>
                        </a:spcAft>
                        <a:buSzPts val="1200"/>
                        <a:buAutoNum type="arabicPeriod"/>
                      </a:pPr>
                      <a:r>
                        <a:rPr lang="en" sz="1200"/>
                        <a:t>NNS NN : 5758</a:t>
                      </a:r>
                      <a:endParaRPr sz="1200"/>
                    </a:p>
                    <a:p>
                      <a:pPr indent="-304800" lvl="0" marL="457200" rtl="0" algn="l">
                        <a:lnSpc>
                          <a:spcPct val="100000"/>
                        </a:lnSpc>
                        <a:spcBef>
                          <a:spcPts val="0"/>
                        </a:spcBef>
                        <a:spcAft>
                          <a:spcPts val="0"/>
                        </a:spcAft>
                        <a:buSzPts val="1200"/>
                        <a:buAutoNum type="arabicPeriod"/>
                      </a:pPr>
                      <a:r>
                        <a:rPr lang="en" sz="1200"/>
                        <a:t>NN NNS : 5619</a:t>
                      </a:r>
                      <a:endParaRPr sz="1200"/>
                    </a:p>
                    <a:p>
                      <a:pPr indent="-304800" lvl="0" marL="457200" rtl="0" algn="l">
                        <a:lnSpc>
                          <a:spcPct val="100000"/>
                        </a:lnSpc>
                        <a:spcBef>
                          <a:spcPts val="0"/>
                        </a:spcBef>
                        <a:spcAft>
                          <a:spcPts val="0"/>
                        </a:spcAft>
                        <a:buSzPts val="1200"/>
                        <a:buAutoNum type="arabicPeriod"/>
                      </a:pPr>
                      <a:r>
                        <a:rPr lang="en" sz="1200"/>
                        <a:t>NN NN NNS : 2619</a:t>
                      </a:r>
                      <a:endParaRPr sz="1200"/>
                    </a:p>
                    <a:p>
                      <a:pPr indent="-304800" lvl="0" marL="457200" rtl="0" algn="l">
                        <a:lnSpc>
                          <a:spcPct val="100000"/>
                        </a:lnSpc>
                        <a:spcBef>
                          <a:spcPts val="0"/>
                        </a:spcBef>
                        <a:spcAft>
                          <a:spcPts val="0"/>
                        </a:spcAft>
                        <a:buSzPts val="1200"/>
                        <a:buAutoNum type="arabicPeriod"/>
                      </a:pPr>
                      <a:r>
                        <a:rPr lang="en" sz="1200"/>
                        <a:t>NNS NN NN : 2092</a:t>
                      </a:r>
                      <a:endParaRPr sz="1200"/>
                    </a:p>
                    <a:p>
                      <a:pPr indent="-304800" lvl="0" marL="457200" rtl="0" algn="l">
                        <a:lnSpc>
                          <a:spcPct val="100000"/>
                        </a:lnSpc>
                        <a:spcBef>
                          <a:spcPts val="0"/>
                        </a:spcBef>
                        <a:spcAft>
                          <a:spcPts val="0"/>
                        </a:spcAft>
                        <a:buSzPts val="1200"/>
                        <a:buAutoNum type="arabicPeriod"/>
                      </a:pPr>
                      <a:r>
                        <a:rPr lang="en" sz="1200"/>
                        <a:t>NNS : 1997</a:t>
                      </a:r>
                      <a:endParaRPr sz="1200"/>
                    </a:p>
                    <a:p>
                      <a:pPr indent="-304800" lvl="0" marL="457200" rtl="0" algn="l">
                        <a:lnSpc>
                          <a:spcPct val="100000"/>
                        </a:lnSpc>
                        <a:spcBef>
                          <a:spcPts val="0"/>
                        </a:spcBef>
                        <a:spcAft>
                          <a:spcPts val="0"/>
                        </a:spcAft>
                        <a:buSzPts val="1200"/>
                        <a:buAutoNum type="arabicPeriod"/>
                      </a:pPr>
                      <a:r>
                        <a:rPr lang="en" sz="1200"/>
                        <a:t>NN NNS NN : 1295</a:t>
                      </a:r>
                      <a:endParaRPr sz="1200"/>
                    </a:p>
                    <a:p>
                      <a:pPr indent="-304800" lvl="0" marL="457200" rtl="0" algn="l">
                        <a:lnSpc>
                          <a:spcPct val="100000"/>
                        </a:lnSpc>
                        <a:spcBef>
                          <a:spcPts val="0"/>
                        </a:spcBef>
                        <a:spcAft>
                          <a:spcPts val="0"/>
                        </a:spcAft>
                        <a:buSzPts val="1200"/>
                        <a:buAutoNum type="arabicPeriod"/>
                      </a:pPr>
                      <a:r>
                        <a:rPr lang="en" sz="1200"/>
                        <a:t>NN NN NN NNS : 1053</a:t>
                      </a:r>
                      <a:endParaRPr sz="1200"/>
                    </a:p>
                    <a:p>
                      <a:pPr indent="-304800" lvl="0" marL="457200" rtl="0" algn="l">
                        <a:lnSpc>
                          <a:spcPct val="100000"/>
                        </a:lnSpc>
                        <a:spcBef>
                          <a:spcPts val="0"/>
                        </a:spcBef>
                        <a:spcAft>
                          <a:spcPts val="0"/>
                        </a:spcAft>
                        <a:buSzPts val="1200"/>
                        <a:buAutoNum type="arabicPeriod"/>
                      </a:pPr>
                      <a:r>
                        <a:rPr lang="en" sz="1200"/>
                        <a:t>NN : 954</a:t>
                      </a:r>
                      <a:endParaRPr sz="1200"/>
                    </a:p>
                    <a:p>
                      <a:pPr indent="-304800" lvl="0" marL="457200" rtl="0" algn="l">
                        <a:lnSpc>
                          <a:spcPct val="100000"/>
                        </a:lnSpc>
                        <a:spcBef>
                          <a:spcPts val="0"/>
                        </a:spcBef>
                        <a:spcAft>
                          <a:spcPts val="0"/>
                        </a:spcAft>
                        <a:buSzPts val="1200"/>
                        <a:buAutoNum type="arabicPeriod"/>
                      </a:pPr>
                      <a:r>
                        <a:rPr lang="en" sz="1200"/>
                        <a:t>NN NNS NNS : 841</a:t>
                      </a:r>
                      <a:endParaRPr sz="1200"/>
                    </a:p>
                    <a:p>
                      <a:pPr indent="-304800" lvl="0" marL="457200" rtl="0" algn="l">
                        <a:lnSpc>
                          <a:spcPct val="100000"/>
                        </a:lnSpc>
                        <a:spcBef>
                          <a:spcPts val="0"/>
                        </a:spcBef>
                        <a:spcAft>
                          <a:spcPts val="0"/>
                        </a:spcAft>
                        <a:buSzPts val="1200"/>
                        <a:buAutoNum type="arabicPeriod"/>
                      </a:pPr>
                      <a:r>
                        <a:rPr lang="en" sz="1200"/>
                        <a:t>NNP NN NNS : 602</a:t>
                      </a:r>
                      <a:endParaRPr sz="1200"/>
                    </a:p>
                    <a:p>
                      <a:pPr indent="-304800" lvl="0" marL="457200" rtl="0" algn="l">
                        <a:lnSpc>
                          <a:spcPct val="100000"/>
                        </a:lnSpc>
                        <a:spcBef>
                          <a:spcPts val="0"/>
                        </a:spcBef>
                        <a:spcAft>
                          <a:spcPts val="0"/>
                        </a:spcAft>
                        <a:buSzPts val="1200"/>
                        <a:buAutoNum type="arabicPeriod"/>
                      </a:pPr>
                      <a:r>
                        <a:rPr lang="en" sz="1200"/>
                        <a:t>NNS NNS NN : 597</a:t>
                      </a:r>
                      <a:endParaRPr sz="1200"/>
                    </a:p>
                    <a:p>
                      <a:pPr indent="-304800" lvl="0" marL="457200" rtl="0" algn="l">
                        <a:lnSpc>
                          <a:spcPct val="100000"/>
                        </a:lnSpc>
                        <a:spcBef>
                          <a:spcPts val="0"/>
                        </a:spcBef>
                        <a:spcAft>
                          <a:spcPts val="0"/>
                        </a:spcAft>
                        <a:buSzPts val="1200"/>
                        <a:buAutoNum type="arabicPeriod"/>
                      </a:pPr>
                      <a:r>
                        <a:rPr lang="en" sz="1200"/>
                        <a:t>NNS NN NN NN : 594</a:t>
                      </a:r>
                      <a:endParaRPr sz="1200"/>
                    </a:p>
                    <a:p>
                      <a:pPr indent="-304800" lvl="0" marL="457200" rtl="0" algn="l">
                        <a:lnSpc>
                          <a:spcPct val="100000"/>
                        </a:lnSpc>
                        <a:spcBef>
                          <a:spcPts val="0"/>
                        </a:spcBef>
                        <a:spcAft>
                          <a:spcPts val="0"/>
                        </a:spcAft>
                        <a:buSzPts val="1200"/>
                        <a:buAutoNum type="arabicPeriod"/>
                      </a:pPr>
                      <a:r>
                        <a:rPr lang="en" sz="1200"/>
                        <a:t>NNS NNP NNP : 576</a:t>
                      </a:r>
                      <a:endParaRPr sz="1200"/>
                    </a:p>
                    <a:p>
                      <a:pPr indent="-304800" lvl="0" marL="457200" rtl="0" algn="l">
                        <a:lnSpc>
                          <a:spcPct val="100000"/>
                        </a:lnSpc>
                        <a:spcBef>
                          <a:spcPts val="0"/>
                        </a:spcBef>
                        <a:spcAft>
                          <a:spcPts val="0"/>
                        </a:spcAft>
                        <a:buSzPts val="1200"/>
                        <a:buAutoNum type="arabicPeriod"/>
                      </a:pPr>
                      <a:r>
                        <a:rPr lang="en" sz="1200"/>
                        <a:t>NNS NNP NN : 496</a:t>
                      </a:r>
                      <a:endParaRPr sz="1200"/>
                    </a:p>
                    <a:p>
                      <a:pPr indent="-304800" lvl="0" marL="457200" rtl="0" algn="l">
                        <a:lnSpc>
                          <a:spcPct val="100000"/>
                        </a:lnSpc>
                        <a:spcBef>
                          <a:spcPts val="0"/>
                        </a:spcBef>
                        <a:spcAft>
                          <a:spcPts val="0"/>
                        </a:spcAft>
                        <a:buSzPts val="1200"/>
                        <a:buAutoNum type="arabicPeriod"/>
                      </a:pPr>
                      <a:r>
                        <a:rPr lang="en" sz="1200"/>
                        <a:t>NN NNP NNS : 486</a:t>
                      </a:r>
                      <a:endParaRPr sz="1200"/>
                    </a:p>
                    <a:p>
                      <a:pPr indent="-304800" lvl="0" marL="457200" rtl="0" algn="l">
                        <a:lnSpc>
                          <a:spcPct val="100000"/>
                        </a:lnSpc>
                        <a:spcBef>
                          <a:spcPts val="0"/>
                        </a:spcBef>
                        <a:spcAft>
                          <a:spcPts val="0"/>
                        </a:spcAft>
                        <a:buSzPts val="1200"/>
                        <a:buAutoNum type="arabicPeriod"/>
                      </a:pPr>
                      <a:r>
                        <a:rPr lang="en" sz="1200"/>
                        <a:t>NNS NNP : 457</a:t>
                      </a:r>
                      <a:endParaRPr sz="1200"/>
                    </a:p>
                    <a:p>
                      <a:pPr indent="-304800" lvl="0" marL="457200" rtl="0" algn="l">
                        <a:lnSpc>
                          <a:spcPct val="100000"/>
                        </a:lnSpc>
                        <a:spcBef>
                          <a:spcPts val="0"/>
                        </a:spcBef>
                        <a:spcAft>
                          <a:spcPts val="0"/>
                        </a:spcAft>
                        <a:buSzPts val="1200"/>
                        <a:buAutoNum type="arabicPeriod"/>
                      </a:pPr>
                      <a:r>
                        <a:rPr lang="en" sz="1200"/>
                        <a:t>NN NNS NN NN : 451</a:t>
                      </a:r>
                      <a:endParaRPr sz="1200"/>
                    </a:p>
                    <a:p>
                      <a:pPr indent="-304800" lvl="0" marL="457200" rtl="0" algn="l">
                        <a:lnSpc>
                          <a:spcPct val="100000"/>
                        </a:lnSpc>
                        <a:spcBef>
                          <a:spcPts val="0"/>
                        </a:spcBef>
                        <a:spcAft>
                          <a:spcPts val="0"/>
                        </a:spcAft>
                        <a:buSzPts val="1200"/>
                        <a:buAutoNum type="arabicPeriod"/>
                      </a:pPr>
                      <a:r>
                        <a:rPr lang="en" sz="1200"/>
                        <a:t>NNP NNS : 443</a:t>
                      </a:r>
                      <a:endParaRPr sz="1200"/>
                    </a:p>
                    <a:p>
                      <a:pPr indent="-304800" lvl="0" marL="457200" rtl="0" algn="l">
                        <a:lnSpc>
                          <a:spcPct val="100000"/>
                        </a:lnSpc>
                        <a:spcBef>
                          <a:spcPts val="0"/>
                        </a:spcBef>
                        <a:spcAft>
                          <a:spcPts val="0"/>
                        </a:spcAft>
                        <a:buSzPts val="1200"/>
                        <a:buAutoNum type="arabicPeriod"/>
                      </a:pPr>
                      <a:r>
                        <a:rPr lang="en" sz="1200"/>
                        <a:t>NNP NNS NN : 439</a:t>
                      </a:r>
                      <a:endParaRPr sz="1200"/>
                    </a:p>
                    <a:p>
                      <a:pPr indent="-304800" lvl="0" marL="457200" rtl="0" algn="l">
                        <a:lnSpc>
                          <a:spcPct val="100000"/>
                        </a:lnSpc>
                        <a:spcBef>
                          <a:spcPts val="0"/>
                        </a:spcBef>
                        <a:spcAft>
                          <a:spcPts val="0"/>
                        </a:spcAft>
                        <a:buSzPts val="1200"/>
                        <a:buAutoNum type="arabicPeriod"/>
                      </a:pPr>
                      <a:r>
                        <a:rPr lang="en" sz="1200"/>
                        <a:t>NN NN NN NN NNS : 418</a:t>
                      </a:r>
                      <a:endParaRPr sz="1200"/>
                    </a:p>
                    <a:p>
                      <a:pPr indent="0" lvl="0" marL="457200" rtl="0" algn="l">
                        <a:lnSpc>
                          <a:spcPct val="100000"/>
                        </a:lnSpc>
                        <a:spcBef>
                          <a:spcPts val="0"/>
                        </a:spcBef>
                        <a:spcAft>
                          <a:spcPts val="0"/>
                        </a:spcAft>
                        <a:buNone/>
                      </a:pPr>
                      <a:r>
                        <a:t/>
                      </a:r>
                      <a:endParaRPr sz="1200"/>
                    </a:p>
                  </a:txBody>
                  <a:tcPr marT="91425" marB="91425" marR="91425" marL="91425">
                    <a:lnL cap="flat" cmpd="sng" w="19050">
                      <a:solidFill>
                        <a:srgbClr val="666666"/>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6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Extra Slides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graphicFrame>
        <p:nvGraphicFramePr>
          <p:cNvPr id="495" name="Google Shape;495;p69"/>
          <p:cNvGraphicFramePr/>
          <p:nvPr/>
        </p:nvGraphicFramePr>
        <p:xfrm>
          <a:off x="346125" y="331500"/>
          <a:ext cx="3000000" cy="3000000"/>
        </p:xfrm>
        <a:graphic>
          <a:graphicData uri="http://schemas.openxmlformats.org/drawingml/2006/table">
            <a:tbl>
              <a:tblPr>
                <a:noFill/>
                <a:tableStyleId>{D76770EA-C3EC-4F95-B752-156086EA2824}</a:tableStyleId>
              </a:tblPr>
              <a:tblGrid>
                <a:gridCol w="4225875"/>
                <a:gridCol w="4225875"/>
              </a:tblGrid>
              <a:tr h="299825">
                <a:tc>
                  <a:txBody>
                    <a:bodyPr/>
                    <a:lstStyle/>
                    <a:p>
                      <a:pPr indent="0" lvl="0" marL="457200" rtl="0" algn="ctr">
                        <a:spcBef>
                          <a:spcPts val="0"/>
                        </a:spcBef>
                        <a:spcAft>
                          <a:spcPts val="0"/>
                        </a:spcAft>
                        <a:buNone/>
                      </a:pPr>
                      <a:r>
                        <a:rPr b="1" lang="en" sz="1500"/>
                        <a:t>EIRNN not RNN</a:t>
                      </a:r>
                      <a:endParaRPr b="1" sz="1500"/>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457200" rtl="0" algn="ctr">
                        <a:spcBef>
                          <a:spcPts val="0"/>
                        </a:spcBef>
                        <a:spcAft>
                          <a:spcPts val="0"/>
                        </a:spcAft>
                        <a:buNone/>
                      </a:pPr>
                      <a:r>
                        <a:rPr b="1" lang="en" sz="1500"/>
                        <a:t>RNN</a:t>
                      </a:r>
                      <a:r>
                        <a:rPr b="1" lang="en" sz="1500"/>
                        <a:t> not EIRNN</a:t>
                      </a:r>
                      <a:endParaRPr b="1" sz="1500"/>
                    </a:p>
                  </a:txBody>
                  <a:tcPr marT="91425" marB="91425" marR="91425" marL="91425">
                    <a:lnL cap="flat" cmpd="sng" w="19050">
                      <a:solidFill>
                        <a:srgbClr val="666666"/>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048000">
                <a:tc>
                  <a:txBody>
                    <a:bodyPr/>
                    <a:lstStyle/>
                    <a:p>
                      <a:pPr indent="0" lvl="0" marL="457200" rtl="0" algn="l">
                        <a:spcBef>
                          <a:spcPts val="0"/>
                        </a:spcBef>
                        <a:spcAft>
                          <a:spcPts val="0"/>
                        </a:spcAft>
                        <a:buNone/>
                      </a:pPr>
                      <a:r>
                        <a:rPr b="1" lang="en" sz="1500" u="sng"/>
                        <a:t>4679</a:t>
                      </a:r>
                      <a:r>
                        <a:rPr b="1" lang="en" sz="1500" u="sng"/>
                        <a:t> unique ; </a:t>
                      </a:r>
                      <a:r>
                        <a:rPr b="1" lang="en" sz="1500" u="sng"/>
                        <a:t>14142</a:t>
                      </a:r>
                      <a:r>
                        <a:rPr b="1" lang="en" sz="1500" u="sng"/>
                        <a:t> total points</a:t>
                      </a:r>
                      <a:endParaRPr b="1" sz="1500" u="sng"/>
                    </a:p>
                    <a:p>
                      <a:pPr indent="-323850" lvl="0" marL="457200" rtl="0" algn="l">
                        <a:spcBef>
                          <a:spcPts val="0"/>
                        </a:spcBef>
                        <a:spcAft>
                          <a:spcPts val="0"/>
                        </a:spcAft>
                        <a:buSzPts val="1500"/>
                        <a:buAutoNum type="arabicPeriod"/>
                      </a:pPr>
                      <a:r>
                        <a:rPr lang="en" sz="1500"/>
                        <a:t>NN NNS : 788</a:t>
                      </a:r>
                      <a:endParaRPr sz="1500"/>
                    </a:p>
                    <a:p>
                      <a:pPr indent="-323850" lvl="0" marL="457200" rtl="0" algn="l">
                        <a:spcBef>
                          <a:spcPts val="0"/>
                        </a:spcBef>
                        <a:spcAft>
                          <a:spcPts val="0"/>
                        </a:spcAft>
                        <a:buSzPts val="1500"/>
                        <a:buAutoNum type="arabicPeriod"/>
                      </a:pPr>
                      <a:r>
                        <a:rPr lang="en" sz="1500"/>
                        <a:t>NNS NN : 740</a:t>
                      </a:r>
                      <a:endParaRPr sz="1500"/>
                    </a:p>
                    <a:p>
                      <a:pPr indent="-323850" lvl="0" marL="457200" rtl="0" algn="l">
                        <a:spcBef>
                          <a:spcPts val="0"/>
                        </a:spcBef>
                        <a:spcAft>
                          <a:spcPts val="0"/>
                        </a:spcAft>
                        <a:buSzPts val="1500"/>
                        <a:buAutoNum type="arabicPeriod"/>
                      </a:pPr>
                      <a:r>
                        <a:rPr lang="en" sz="1500"/>
                        <a:t>NN NN NNS : 524</a:t>
                      </a:r>
                      <a:endParaRPr sz="1500"/>
                    </a:p>
                    <a:p>
                      <a:pPr indent="-323850" lvl="0" marL="457200" rtl="0" algn="l">
                        <a:spcBef>
                          <a:spcPts val="0"/>
                        </a:spcBef>
                        <a:spcAft>
                          <a:spcPts val="0"/>
                        </a:spcAft>
                        <a:buSzPts val="1500"/>
                        <a:buAutoNum type="arabicPeriod"/>
                      </a:pPr>
                      <a:r>
                        <a:rPr lang="en" sz="1500"/>
                        <a:t>NNS : 497</a:t>
                      </a:r>
                      <a:endParaRPr sz="1500"/>
                    </a:p>
                    <a:p>
                      <a:pPr indent="-323850" lvl="0" marL="457200" rtl="0" algn="l">
                        <a:spcBef>
                          <a:spcPts val="0"/>
                        </a:spcBef>
                        <a:spcAft>
                          <a:spcPts val="0"/>
                        </a:spcAft>
                        <a:buSzPts val="1500"/>
                        <a:buAutoNum type="arabicPeriod"/>
                      </a:pPr>
                      <a:r>
                        <a:rPr lang="en" sz="1500"/>
                        <a:t>NN : 328</a:t>
                      </a:r>
                      <a:endParaRPr sz="1500"/>
                    </a:p>
                    <a:p>
                      <a:pPr indent="-323850" lvl="0" marL="457200" rtl="0" algn="l">
                        <a:spcBef>
                          <a:spcPts val="0"/>
                        </a:spcBef>
                        <a:spcAft>
                          <a:spcPts val="0"/>
                        </a:spcAft>
                        <a:buSzPts val="1500"/>
                        <a:buAutoNum type="arabicPeriod"/>
                      </a:pPr>
                      <a:r>
                        <a:rPr lang="en" sz="1500"/>
                        <a:t>NN NN NN NNS : 238</a:t>
                      </a:r>
                      <a:endParaRPr sz="1500"/>
                    </a:p>
                    <a:p>
                      <a:pPr indent="-323850" lvl="0" marL="457200" rtl="0" algn="l">
                        <a:spcBef>
                          <a:spcPts val="0"/>
                        </a:spcBef>
                        <a:spcAft>
                          <a:spcPts val="0"/>
                        </a:spcAft>
                        <a:buSzPts val="1500"/>
                        <a:buAutoNum type="arabicPeriod"/>
                      </a:pPr>
                      <a:r>
                        <a:rPr lang="en" sz="1500"/>
                        <a:t>NNS NN NN : 220</a:t>
                      </a:r>
                      <a:endParaRPr sz="1500"/>
                    </a:p>
                    <a:p>
                      <a:pPr indent="-323850" lvl="0" marL="457200" rtl="0" algn="l">
                        <a:spcBef>
                          <a:spcPts val="0"/>
                        </a:spcBef>
                        <a:spcAft>
                          <a:spcPts val="0"/>
                        </a:spcAft>
                        <a:buSzPts val="1500"/>
                        <a:buAutoNum type="arabicPeriod"/>
                      </a:pPr>
                      <a:r>
                        <a:rPr lang="en" sz="1500"/>
                        <a:t>NN NNS NN : 202</a:t>
                      </a:r>
                      <a:endParaRPr sz="1500"/>
                    </a:p>
                    <a:p>
                      <a:pPr indent="-323850" lvl="0" marL="457200" rtl="0" algn="l">
                        <a:spcBef>
                          <a:spcPts val="0"/>
                        </a:spcBef>
                        <a:spcAft>
                          <a:spcPts val="0"/>
                        </a:spcAft>
                        <a:buSzPts val="1500"/>
                        <a:buAutoNum type="arabicPeriod"/>
                      </a:pPr>
                      <a:r>
                        <a:rPr lang="en" sz="1500"/>
                        <a:t>NN NN : 134</a:t>
                      </a:r>
                      <a:endParaRPr sz="1500"/>
                    </a:p>
                    <a:p>
                      <a:pPr indent="-323850" lvl="0" marL="457200" rtl="0" algn="l">
                        <a:spcBef>
                          <a:spcPts val="0"/>
                        </a:spcBef>
                        <a:spcAft>
                          <a:spcPts val="0"/>
                        </a:spcAft>
                        <a:buSzPts val="1500"/>
                        <a:buAutoNum type="arabicPeriod"/>
                      </a:pPr>
                      <a:r>
                        <a:rPr lang="en" sz="1500"/>
                        <a:t>NN NNP : 132</a:t>
                      </a:r>
                      <a:endParaRPr sz="1500"/>
                    </a:p>
                    <a:p>
                      <a:pPr indent="-323850" lvl="0" marL="457200" rtl="0" algn="l">
                        <a:spcBef>
                          <a:spcPts val="0"/>
                        </a:spcBef>
                        <a:spcAft>
                          <a:spcPts val="0"/>
                        </a:spcAft>
                        <a:buSzPts val="1500"/>
                        <a:buAutoNum type="arabicPeriod"/>
                      </a:pPr>
                      <a:r>
                        <a:rPr lang="en" sz="1500"/>
                        <a:t>NN NNS NNS : 130</a:t>
                      </a:r>
                      <a:endParaRPr sz="1500"/>
                    </a:p>
                    <a:p>
                      <a:pPr indent="-323850" lvl="0" marL="457200" rtl="0" algn="l">
                        <a:spcBef>
                          <a:spcPts val="0"/>
                        </a:spcBef>
                        <a:spcAft>
                          <a:spcPts val="0"/>
                        </a:spcAft>
                        <a:buSzPts val="1500"/>
                        <a:buAutoNum type="arabicPeriod"/>
                      </a:pPr>
                      <a:r>
                        <a:rPr lang="en" sz="1500"/>
                        <a:t>NNP NNS : 119</a:t>
                      </a:r>
                      <a:endParaRPr sz="1500"/>
                    </a:p>
                    <a:p>
                      <a:pPr indent="-323850" lvl="0" marL="457200" rtl="0" algn="l">
                        <a:spcBef>
                          <a:spcPts val="0"/>
                        </a:spcBef>
                        <a:spcAft>
                          <a:spcPts val="0"/>
                        </a:spcAft>
                        <a:buSzPts val="1500"/>
                        <a:buAutoNum type="arabicPeriod"/>
                      </a:pPr>
                      <a:r>
                        <a:rPr lang="en" sz="1500"/>
                        <a:t>NNS NNP : 110</a:t>
                      </a:r>
                      <a:endParaRPr sz="1500"/>
                    </a:p>
                    <a:p>
                      <a:pPr indent="-323850" lvl="0" marL="457200" rtl="0" algn="l">
                        <a:spcBef>
                          <a:spcPts val="0"/>
                        </a:spcBef>
                        <a:spcAft>
                          <a:spcPts val="0"/>
                        </a:spcAft>
                        <a:buSzPts val="1500"/>
                        <a:buAutoNum type="arabicPeriod"/>
                      </a:pPr>
                      <a:r>
                        <a:rPr lang="en" sz="1500"/>
                        <a:t>NN PRP : 109</a:t>
                      </a:r>
                      <a:endParaRPr sz="1500"/>
                    </a:p>
                    <a:p>
                      <a:pPr indent="-323850" lvl="0" marL="457200" rtl="0" algn="l">
                        <a:spcBef>
                          <a:spcPts val="0"/>
                        </a:spcBef>
                        <a:spcAft>
                          <a:spcPts val="0"/>
                        </a:spcAft>
                        <a:buSzPts val="1500"/>
                        <a:buAutoNum type="arabicPeriod"/>
                      </a:pPr>
                      <a:r>
                        <a:rPr lang="en" sz="1500"/>
                        <a:t>NNS NNS : 100</a:t>
                      </a:r>
                      <a:endParaRPr sz="1500"/>
                    </a:p>
                    <a:p>
                      <a:pPr indent="0" lvl="0" marL="457200" rtl="0" algn="l">
                        <a:spcBef>
                          <a:spcPts val="0"/>
                        </a:spcBef>
                        <a:spcAft>
                          <a:spcPts val="0"/>
                        </a:spcAft>
                        <a:buNone/>
                      </a:pPr>
                      <a:r>
                        <a:t/>
                      </a:r>
                      <a:endParaRPr sz="1500"/>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457200" rtl="0" algn="l">
                        <a:spcBef>
                          <a:spcPts val="0"/>
                        </a:spcBef>
                        <a:spcAft>
                          <a:spcPts val="0"/>
                        </a:spcAft>
                        <a:buClr>
                          <a:srgbClr val="000000"/>
                        </a:buClr>
                        <a:buSzPts val="1100"/>
                        <a:buFont typeface="Arial"/>
                        <a:buNone/>
                      </a:pPr>
                      <a:r>
                        <a:rPr b="1" lang="en" sz="1500" u="sng"/>
                        <a:t>19849</a:t>
                      </a:r>
                      <a:r>
                        <a:rPr b="1" lang="en" sz="1500" u="sng"/>
                        <a:t> unique ; </a:t>
                      </a:r>
                      <a:r>
                        <a:rPr b="1" lang="en" sz="1500" u="sng"/>
                        <a:t>66153</a:t>
                      </a:r>
                      <a:r>
                        <a:rPr b="1" lang="en" sz="1500" u="sng"/>
                        <a:t> total points</a:t>
                      </a:r>
                      <a:endParaRPr sz="1500"/>
                    </a:p>
                    <a:p>
                      <a:pPr indent="-323850" lvl="0" marL="457200" rtl="0" algn="l">
                        <a:lnSpc>
                          <a:spcPct val="100000"/>
                        </a:lnSpc>
                        <a:spcBef>
                          <a:spcPts val="0"/>
                        </a:spcBef>
                        <a:spcAft>
                          <a:spcPts val="0"/>
                        </a:spcAft>
                        <a:buSzPts val="1500"/>
                        <a:buAutoNum type="arabicPeriod"/>
                      </a:pPr>
                      <a:r>
                        <a:rPr lang="en" sz="1500"/>
                        <a:t>NNS NN : 4635</a:t>
                      </a:r>
                      <a:endParaRPr sz="1500"/>
                    </a:p>
                    <a:p>
                      <a:pPr indent="-323850" lvl="0" marL="457200" rtl="0" algn="l">
                        <a:lnSpc>
                          <a:spcPct val="100000"/>
                        </a:lnSpc>
                        <a:spcBef>
                          <a:spcPts val="0"/>
                        </a:spcBef>
                        <a:spcAft>
                          <a:spcPts val="0"/>
                        </a:spcAft>
                        <a:buSzPts val="1500"/>
                        <a:buAutoNum type="arabicPeriod"/>
                      </a:pPr>
                      <a:r>
                        <a:rPr lang="en" sz="1500"/>
                        <a:t>NN NNS : 4475</a:t>
                      </a:r>
                      <a:endParaRPr sz="1500"/>
                    </a:p>
                    <a:p>
                      <a:pPr indent="-323850" lvl="0" marL="457200" rtl="0" algn="l">
                        <a:lnSpc>
                          <a:spcPct val="100000"/>
                        </a:lnSpc>
                        <a:spcBef>
                          <a:spcPts val="0"/>
                        </a:spcBef>
                        <a:spcAft>
                          <a:spcPts val="0"/>
                        </a:spcAft>
                        <a:buSzPts val="1500"/>
                        <a:buAutoNum type="arabicPeriod"/>
                      </a:pPr>
                      <a:r>
                        <a:rPr lang="en" sz="1500"/>
                        <a:t>NN NN NNS : 2156</a:t>
                      </a:r>
                      <a:endParaRPr sz="1500"/>
                    </a:p>
                    <a:p>
                      <a:pPr indent="-323850" lvl="0" marL="457200" rtl="0" algn="l">
                        <a:lnSpc>
                          <a:spcPct val="100000"/>
                        </a:lnSpc>
                        <a:spcBef>
                          <a:spcPts val="0"/>
                        </a:spcBef>
                        <a:spcAft>
                          <a:spcPts val="0"/>
                        </a:spcAft>
                        <a:buSzPts val="1500"/>
                        <a:buAutoNum type="arabicPeriod"/>
                      </a:pPr>
                      <a:r>
                        <a:rPr lang="en" sz="1500"/>
                        <a:t>NNS : 1605</a:t>
                      </a:r>
                      <a:endParaRPr sz="1500"/>
                    </a:p>
                    <a:p>
                      <a:pPr indent="-323850" lvl="0" marL="457200" rtl="0" algn="l">
                        <a:lnSpc>
                          <a:spcPct val="100000"/>
                        </a:lnSpc>
                        <a:spcBef>
                          <a:spcPts val="0"/>
                        </a:spcBef>
                        <a:spcAft>
                          <a:spcPts val="0"/>
                        </a:spcAft>
                        <a:buSzPts val="1500"/>
                        <a:buAutoNum type="arabicPeriod"/>
                      </a:pPr>
                      <a:r>
                        <a:rPr lang="en" sz="1500"/>
                        <a:t>NNS NN NN : 1494</a:t>
                      </a:r>
                      <a:endParaRPr sz="1500"/>
                    </a:p>
                    <a:p>
                      <a:pPr indent="-323850" lvl="0" marL="457200" rtl="0" algn="l">
                        <a:lnSpc>
                          <a:spcPct val="100000"/>
                        </a:lnSpc>
                        <a:spcBef>
                          <a:spcPts val="0"/>
                        </a:spcBef>
                        <a:spcAft>
                          <a:spcPts val="0"/>
                        </a:spcAft>
                        <a:buSzPts val="1500"/>
                        <a:buAutoNum type="arabicPeriod"/>
                      </a:pPr>
                      <a:r>
                        <a:rPr lang="en" sz="1500"/>
                        <a:t>NN NNS NN : 999</a:t>
                      </a:r>
                      <a:endParaRPr sz="1500"/>
                    </a:p>
                    <a:p>
                      <a:pPr indent="-323850" lvl="0" marL="457200" rtl="0" algn="l">
                        <a:lnSpc>
                          <a:spcPct val="100000"/>
                        </a:lnSpc>
                        <a:spcBef>
                          <a:spcPts val="0"/>
                        </a:spcBef>
                        <a:spcAft>
                          <a:spcPts val="0"/>
                        </a:spcAft>
                        <a:buSzPts val="1500"/>
                        <a:buAutoNum type="arabicPeriod"/>
                      </a:pPr>
                      <a:r>
                        <a:rPr lang="en" sz="1500"/>
                        <a:t>NN NN NN NNS : 865</a:t>
                      </a:r>
                      <a:endParaRPr sz="1500"/>
                    </a:p>
                    <a:p>
                      <a:pPr indent="-323850" lvl="0" marL="457200" rtl="0" algn="l">
                        <a:lnSpc>
                          <a:spcPct val="100000"/>
                        </a:lnSpc>
                        <a:spcBef>
                          <a:spcPts val="0"/>
                        </a:spcBef>
                        <a:spcAft>
                          <a:spcPts val="0"/>
                        </a:spcAft>
                        <a:buSzPts val="1500"/>
                        <a:buAutoNum type="arabicPeriod"/>
                      </a:pPr>
                      <a:r>
                        <a:rPr lang="en" sz="1500"/>
                        <a:t>NN : 816</a:t>
                      </a:r>
                      <a:endParaRPr sz="1500"/>
                    </a:p>
                    <a:p>
                      <a:pPr indent="-323850" lvl="0" marL="457200" rtl="0" algn="l">
                        <a:lnSpc>
                          <a:spcPct val="100000"/>
                        </a:lnSpc>
                        <a:spcBef>
                          <a:spcPts val="0"/>
                        </a:spcBef>
                        <a:spcAft>
                          <a:spcPts val="0"/>
                        </a:spcAft>
                        <a:buSzPts val="1500"/>
                        <a:buAutoNum type="arabicPeriod"/>
                      </a:pPr>
                      <a:r>
                        <a:rPr lang="en" sz="1500"/>
                        <a:t>NN NNS NNS : 505</a:t>
                      </a:r>
                      <a:endParaRPr sz="1500"/>
                    </a:p>
                    <a:p>
                      <a:pPr indent="-323850" lvl="0" marL="457200" rtl="0" algn="l">
                        <a:lnSpc>
                          <a:spcPct val="100000"/>
                        </a:lnSpc>
                        <a:spcBef>
                          <a:spcPts val="0"/>
                        </a:spcBef>
                        <a:spcAft>
                          <a:spcPts val="0"/>
                        </a:spcAft>
                        <a:buSzPts val="1500"/>
                        <a:buAutoNum type="arabicPeriod"/>
                      </a:pPr>
                      <a:r>
                        <a:rPr lang="en" sz="1500"/>
                        <a:t>NNS NNP NNP : 501</a:t>
                      </a:r>
                      <a:endParaRPr sz="1500"/>
                    </a:p>
                    <a:p>
                      <a:pPr indent="-323850" lvl="0" marL="457200" rtl="0" algn="l">
                        <a:lnSpc>
                          <a:spcPct val="100000"/>
                        </a:lnSpc>
                        <a:spcBef>
                          <a:spcPts val="0"/>
                        </a:spcBef>
                        <a:spcAft>
                          <a:spcPts val="0"/>
                        </a:spcAft>
                        <a:buSzPts val="1500"/>
                        <a:buAutoNum type="arabicPeriod"/>
                      </a:pPr>
                      <a:r>
                        <a:rPr lang="en" sz="1500"/>
                        <a:t>NNS NNS NN : 500</a:t>
                      </a:r>
                      <a:endParaRPr sz="1500"/>
                    </a:p>
                    <a:p>
                      <a:pPr indent="-323850" lvl="0" marL="457200" rtl="0" algn="l">
                        <a:lnSpc>
                          <a:spcPct val="100000"/>
                        </a:lnSpc>
                        <a:spcBef>
                          <a:spcPts val="0"/>
                        </a:spcBef>
                        <a:spcAft>
                          <a:spcPts val="0"/>
                        </a:spcAft>
                        <a:buSzPts val="1500"/>
                        <a:buAutoNum type="arabicPeriod"/>
                      </a:pPr>
                      <a:r>
                        <a:rPr lang="en" sz="1500"/>
                        <a:t>NNP NN NNS : 489</a:t>
                      </a:r>
                      <a:endParaRPr sz="1500"/>
                    </a:p>
                    <a:p>
                      <a:pPr indent="-323850" lvl="0" marL="457200" rtl="0" algn="l">
                        <a:lnSpc>
                          <a:spcPct val="100000"/>
                        </a:lnSpc>
                        <a:spcBef>
                          <a:spcPts val="0"/>
                        </a:spcBef>
                        <a:spcAft>
                          <a:spcPts val="0"/>
                        </a:spcAft>
                        <a:buSzPts val="1500"/>
                        <a:buAutoNum type="arabicPeriod"/>
                      </a:pPr>
                      <a:r>
                        <a:rPr lang="en" sz="1500"/>
                        <a:t>NNS NNP NN : 390</a:t>
                      </a:r>
                      <a:endParaRPr sz="1500"/>
                    </a:p>
                    <a:p>
                      <a:pPr indent="-323850" lvl="0" marL="457200" rtl="0" algn="l">
                        <a:lnSpc>
                          <a:spcPct val="100000"/>
                        </a:lnSpc>
                        <a:spcBef>
                          <a:spcPts val="0"/>
                        </a:spcBef>
                        <a:spcAft>
                          <a:spcPts val="0"/>
                        </a:spcAft>
                        <a:buSzPts val="1500"/>
                        <a:buAutoNum type="arabicPeriod"/>
                      </a:pPr>
                      <a:r>
                        <a:rPr lang="en" sz="1500"/>
                        <a:t>NNS NNP : 386</a:t>
                      </a:r>
                      <a:endParaRPr sz="1500"/>
                    </a:p>
                    <a:p>
                      <a:pPr indent="-323850" lvl="0" marL="457200" rtl="0" algn="l">
                        <a:lnSpc>
                          <a:spcPct val="100000"/>
                        </a:lnSpc>
                        <a:spcBef>
                          <a:spcPts val="0"/>
                        </a:spcBef>
                        <a:spcAft>
                          <a:spcPts val="0"/>
                        </a:spcAft>
                        <a:buSzPts val="1500"/>
                        <a:buAutoNum type="arabicPeriod"/>
                      </a:pPr>
                      <a:r>
                        <a:rPr lang="en" sz="1500"/>
                        <a:t>NN NNP NNS : 372</a:t>
                      </a:r>
                      <a:endParaRPr sz="1500"/>
                    </a:p>
                    <a:p>
                      <a:pPr indent="0" lvl="0" marL="457200" rtl="0" algn="l">
                        <a:lnSpc>
                          <a:spcPct val="100000"/>
                        </a:lnSpc>
                        <a:spcBef>
                          <a:spcPts val="0"/>
                        </a:spcBef>
                        <a:spcAft>
                          <a:spcPts val="0"/>
                        </a:spcAft>
                        <a:buNone/>
                      </a:pPr>
                      <a:r>
                        <a:t/>
                      </a:r>
                      <a:endParaRPr sz="1500"/>
                    </a:p>
                  </a:txBody>
                  <a:tcPr marT="91425" marB="91425" marR="91425" marL="91425">
                    <a:lnL cap="flat" cmpd="sng" w="19050">
                      <a:solidFill>
                        <a:srgbClr val="666666"/>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70"/>
          <p:cNvSpPr txBox="1"/>
          <p:nvPr>
            <p:ph type="title"/>
          </p:nvPr>
        </p:nvSpPr>
        <p:spPr>
          <a:xfrm>
            <a:off x="311700" y="257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Sentences (EIRNN vs LSTM)</a:t>
            </a:r>
            <a:endParaRPr/>
          </a:p>
        </p:txBody>
      </p:sp>
      <p:sp>
        <p:nvSpPr>
          <p:cNvPr id="501" name="Google Shape;501;p70"/>
          <p:cNvSpPr txBox="1"/>
          <p:nvPr/>
        </p:nvSpPr>
        <p:spPr>
          <a:xfrm>
            <a:off x="341925" y="1258225"/>
            <a:ext cx="8490300" cy="291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EIRNN (not LSTM)</a:t>
            </a:r>
            <a:endParaRPr b="1">
              <a:latin typeface="Roboto"/>
              <a:ea typeface="Roboto"/>
              <a:cs typeface="Roboto"/>
              <a:sym typeface="Roboto"/>
            </a:endParaRPr>
          </a:p>
          <a:p>
            <a:pPr indent="-317500" lvl="1" marL="914400" rtl="0" algn="l">
              <a:lnSpc>
                <a:spcPct val="115000"/>
              </a:lnSpc>
              <a:spcBef>
                <a:spcPts val="0"/>
              </a:spcBef>
              <a:spcAft>
                <a:spcPts val="0"/>
              </a:spcAft>
              <a:buSzPts val="1400"/>
              <a:buFont typeface="Roboto"/>
              <a:buChar char="○"/>
            </a:pPr>
            <a:r>
              <a:rPr lang="en"/>
              <a:t>the layout of the </a:t>
            </a:r>
            <a:r>
              <a:rPr lang="en" u="sng"/>
              <a:t>hotel</a:t>
            </a:r>
            <a:r>
              <a:rPr lang="en"/>
              <a:t> is (also similar to the one used in bottle rocket)</a:t>
            </a:r>
            <a:endParaRPr/>
          </a:p>
          <a:p>
            <a:pPr indent="-317500" lvl="1" marL="914400" rtl="0" algn="l">
              <a:lnSpc>
                <a:spcPct val="115000"/>
              </a:lnSpc>
              <a:spcBef>
                <a:spcPts val="0"/>
              </a:spcBef>
              <a:spcAft>
                <a:spcPts val="0"/>
              </a:spcAft>
              <a:buSzPts val="1400"/>
              <a:buChar char="○"/>
            </a:pPr>
            <a:r>
              <a:rPr lang="en"/>
              <a:t>the full source code for the </a:t>
            </a:r>
            <a:r>
              <a:rPr lang="en" u="sng"/>
              <a:t>game</a:t>
            </a:r>
            <a:r>
              <a:rPr lang="en"/>
              <a:t> is (now available on NNS in the NN on NNP programming)</a:t>
            </a:r>
            <a:endParaRPr/>
          </a:p>
          <a:p>
            <a:pPr indent="-317500" lvl="1" marL="914400" rtl="0" algn="l">
              <a:lnSpc>
                <a:spcPct val="115000"/>
              </a:lnSpc>
              <a:spcBef>
                <a:spcPts val="0"/>
              </a:spcBef>
              <a:spcAft>
                <a:spcPts val="0"/>
              </a:spcAft>
              <a:buSzPts val="1400"/>
              <a:buChar char="○"/>
            </a:pPr>
            <a:r>
              <a:rPr lang="en"/>
              <a:t>no evidence as to why this level </a:t>
            </a:r>
            <a:r>
              <a:rPr lang="en" u="sng"/>
              <a:t>crossing</a:t>
            </a:r>
            <a:r>
              <a:rPr lang="en"/>
              <a:t> is (notable)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b="1" lang="en"/>
              <a:t>LSTM (not EIRNN)</a:t>
            </a:r>
            <a:endParaRPr/>
          </a:p>
          <a:p>
            <a:pPr indent="-317500" lvl="1" marL="914400" rtl="0" algn="l">
              <a:lnSpc>
                <a:spcPct val="115000"/>
              </a:lnSpc>
              <a:spcBef>
                <a:spcPts val="0"/>
              </a:spcBef>
              <a:spcAft>
                <a:spcPts val="0"/>
              </a:spcAft>
              <a:buSzPts val="1400"/>
              <a:buChar char="○"/>
            </a:pPr>
            <a:r>
              <a:rPr lang="en"/>
              <a:t>the details depend upon whether the </a:t>
            </a:r>
            <a:r>
              <a:rPr lang="en" u="sng"/>
              <a:t>wave</a:t>
            </a:r>
            <a:r>
              <a:rPr lang="en"/>
              <a:t> is (purely JJ , purely electromagnetic , or neither .)</a:t>
            </a:r>
            <a:endParaRPr/>
          </a:p>
          <a:p>
            <a:pPr indent="-317500" lvl="1" marL="914400" rtl="0" algn="l">
              <a:lnSpc>
                <a:spcPct val="115000"/>
              </a:lnSpc>
              <a:spcBef>
                <a:spcPts val="0"/>
              </a:spcBef>
              <a:spcAft>
                <a:spcPts val="0"/>
              </a:spcAft>
              <a:buSzPts val="1400"/>
              <a:buChar char="○"/>
            </a:pPr>
            <a:r>
              <a:rPr lang="en"/>
              <a:t>the </a:t>
            </a:r>
            <a:r>
              <a:rPr lang="en" u="sng"/>
              <a:t>place</a:t>
            </a:r>
            <a:r>
              <a:rPr lang="en"/>
              <a:t> for japanese characters is (in the japanese wp , like .)</a:t>
            </a:r>
            <a:endParaRPr/>
          </a:p>
          <a:p>
            <a:pPr indent="-317500" lvl="1" marL="914400" rtl="0" algn="l">
              <a:lnSpc>
                <a:spcPct val="115000"/>
              </a:lnSpc>
              <a:spcBef>
                <a:spcPts val="0"/>
              </a:spcBef>
              <a:spcAft>
                <a:spcPts val="0"/>
              </a:spcAft>
              <a:buSzPts val="1400"/>
              <a:buChar char="○"/>
            </a:pPr>
            <a:r>
              <a:rPr lang="en"/>
              <a:t>all original research and no secondary sources available online , even though </a:t>
            </a:r>
            <a:r>
              <a:rPr lang="en" u="sng"/>
              <a:t>this</a:t>
            </a:r>
            <a:r>
              <a:rPr lang="en"/>
              <a:t> is a recent NN</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7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Ablated LSTM Models</a:t>
            </a:r>
            <a:endParaRPr/>
          </a:p>
        </p:txBody>
      </p:sp>
      <p:sp>
        <p:nvSpPr>
          <p:cNvPr id="507" name="Google Shape;507;p71"/>
          <p:cNvSpPr txBox="1"/>
          <p:nvPr/>
        </p:nvSpPr>
        <p:spPr>
          <a:xfrm>
            <a:off x="556350" y="1258600"/>
            <a:ext cx="3259200" cy="2728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latin typeface="Roboto"/>
                <a:ea typeface="Roboto"/>
                <a:cs typeface="Roboto"/>
                <a:sym typeface="Roboto"/>
              </a:rPr>
              <a:t>LSTM :</a:t>
            </a:r>
            <a:endParaRPr b="1">
              <a:latin typeface="Roboto"/>
              <a:ea typeface="Roboto"/>
              <a:cs typeface="Roboto"/>
              <a:sym typeface="Roboto"/>
            </a:endParaRPr>
          </a:p>
          <a:p>
            <a:pPr indent="0" lvl="0" marL="0" rtl="0" algn="l">
              <a:lnSpc>
                <a:spcPct val="150000"/>
              </a:lnSpc>
              <a:spcBef>
                <a:spcPts val="0"/>
              </a:spcBef>
              <a:spcAft>
                <a:spcPts val="0"/>
              </a:spcAft>
              <a:buNone/>
            </a:pPr>
            <a:r>
              <a:rPr lang="en">
                <a:latin typeface="Roboto"/>
                <a:ea typeface="Roboto"/>
                <a:cs typeface="Roboto"/>
                <a:sym typeface="Roboto"/>
              </a:rPr>
              <a:t>i = sigma(W</a:t>
            </a:r>
            <a:r>
              <a:rPr baseline="-25000" lang="en">
                <a:latin typeface="Roboto"/>
                <a:ea typeface="Roboto"/>
                <a:cs typeface="Roboto"/>
                <a:sym typeface="Roboto"/>
              </a:rPr>
              <a:t>ii</a:t>
            </a:r>
            <a:r>
              <a:rPr lang="en">
                <a:latin typeface="Roboto"/>
                <a:ea typeface="Roboto"/>
                <a:cs typeface="Roboto"/>
                <a:sym typeface="Roboto"/>
              </a:rPr>
              <a:t> x + b</a:t>
            </a:r>
            <a:r>
              <a:rPr baseline="-25000" lang="en">
                <a:latin typeface="Roboto"/>
                <a:ea typeface="Roboto"/>
                <a:cs typeface="Roboto"/>
                <a:sym typeface="Roboto"/>
              </a:rPr>
              <a:t>ii</a:t>
            </a:r>
            <a:r>
              <a:rPr lang="en">
                <a:latin typeface="Roboto"/>
                <a:ea typeface="Roboto"/>
                <a:cs typeface="Roboto"/>
                <a:sym typeface="Roboto"/>
              </a:rPr>
              <a:t> + W</a:t>
            </a:r>
            <a:r>
              <a:rPr baseline="-25000" lang="en">
                <a:latin typeface="Roboto"/>
                <a:ea typeface="Roboto"/>
                <a:cs typeface="Roboto"/>
                <a:sym typeface="Roboto"/>
              </a:rPr>
              <a:t>hi</a:t>
            </a:r>
            <a:r>
              <a:rPr lang="en">
                <a:latin typeface="Roboto"/>
                <a:ea typeface="Roboto"/>
                <a:cs typeface="Roboto"/>
                <a:sym typeface="Roboto"/>
              </a:rPr>
              <a:t> h + b</a:t>
            </a:r>
            <a:r>
              <a:rPr baseline="-25000" lang="en">
                <a:latin typeface="Roboto"/>
                <a:ea typeface="Roboto"/>
                <a:cs typeface="Roboto"/>
                <a:sym typeface="Roboto"/>
              </a:rPr>
              <a:t>hi</a:t>
            </a:r>
            <a:r>
              <a:rPr lang="en">
                <a:latin typeface="Roboto"/>
                <a:ea typeface="Roboto"/>
                <a:cs typeface="Roboto"/>
                <a:sym typeface="Roboto"/>
              </a:rPr>
              <a:t>)</a:t>
            </a:r>
            <a:endParaRPr>
              <a:latin typeface="Roboto"/>
              <a:ea typeface="Roboto"/>
              <a:cs typeface="Roboto"/>
              <a:sym typeface="Roboto"/>
            </a:endParaRPr>
          </a:p>
          <a:p>
            <a:pPr indent="0" lvl="0" marL="0" rtl="0" algn="l">
              <a:lnSpc>
                <a:spcPct val="150000"/>
              </a:lnSpc>
              <a:spcBef>
                <a:spcPts val="0"/>
              </a:spcBef>
              <a:spcAft>
                <a:spcPts val="0"/>
              </a:spcAft>
              <a:buClr>
                <a:srgbClr val="000000"/>
              </a:buClr>
              <a:buSzPts val="1100"/>
              <a:buFont typeface="Arial"/>
              <a:buNone/>
            </a:pPr>
            <a:r>
              <a:rPr lang="en">
                <a:latin typeface="Roboto"/>
                <a:ea typeface="Roboto"/>
                <a:cs typeface="Roboto"/>
                <a:sym typeface="Roboto"/>
              </a:rPr>
              <a:t>f = sigma(W</a:t>
            </a:r>
            <a:r>
              <a:rPr baseline="-25000" lang="en">
                <a:latin typeface="Roboto"/>
                <a:ea typeface="Roboto"/>
                <a:cs typeface="Roboto"/>
                <a:sym typeface="Roboto"/>
              </a:rPr>
              <a:t>if</a:t>
            </a:r>
            <a:r>
              <a:rPr lang="en">
                <a:latin typeface="Roboto"/>
                <a:ea typeface="Roboto"/>
                <a:cs typeface="Roboto"/>
                <a:sym typeface="Roboto"/>
              </a:rPr>
              <a:t> x + b</a:t>
            </a:r>
            <a:r>
              <a:rPr baseline="-25000" lang="en">
                <a:latin typeface="Roboto"/>
                <a:ea typeface="Roboto"/>
                <a:cs typeface="Roboto"/>
                <a:sym typeface="Roboto"/>
              </a:rPr>
              <a:t>if</a:t>
            </a:r>
            <a:r>
              <a:rPr lang="en">
                <a:latin typeface="Roboto"/>
                <a:ea typeface="Roboto"/>
                <a:cs typeface="Roboto"/>
                <a:sym typeface="Roboto"/>
              </a:rPr>
              <a:t> + W</a:t>
            </a:r>
            <a:r>
              <a:rPr baseline="-25000" lang="en">
                <a:latin typeface="Roboto"/>
                <a:ea typeface="Roboto"/>
                <a:cs typeface="Roboto"/>
                <a:sym typeface="Roboto"/>
              </a:rPr>
              <a:t>hf</a:t>
            </a:r>
            <a:r>
              <a:rPr lang="en">
                <a:latin typeface="Roboto"/>
                <a:ea typeface="Roboto"/>
                <a:cs typeface="Roboto"/>
                <a:sym typeface="Roboto"/>
              </a:rPr>
              <a:t> h + b</a:t>
            </a:r>
            <a:r>
              <a:rPr baseline="-25000" lang="en">
                <a:latin typeface="Roboto"/>
                <a:ea typeface="Roboto"/>
                <a:cs typeface="Roboto"/>
                <a:sym typeface="Roboto"/>
              </a:rPr>
              <a:t>hf</a:t>
            </a:r>
            <a:r>
              <a:rPr lang="en">
                <a:latin typeface="Roboto"/>
                <a:ea typeface="Roboto"/>
                <a:cs typeface="Roboto"/>
                <a:sym typeface="Roboto"/>
              </a:rPr>
              <a:t>)</a:t>
            </a:r>
            <a:endParaRPr>
              <a:latin typeface="Roboto"/>
              <a:ea typeface="Roboto"/>
              <a:cs typeface="Roboto"/>
              <a:sym typeface="Roboto"/>
            </a:endParaRPr>
          </a:p>
          <a:p>
            <a:pPr indent="0" lvl="0" marL="0" rtl="0" algn="l">
              <a:lnSpc>
                <a:spcPct val="150000"/>
              </a:lnSpc>
              <a:spcBef>
                <a:spcPts val="0"/>
              </a:spcBef>
              <a:spcAft>
                <a:spcPts val="0"/>
              </a:spcAft>
              <a:buClr>
                <a:srgbClr val="000000"/>
              </a:buClr>
              <a:buSzPts val="1100"/>
              <a:buFont typeface="Arial"/>
              <a:buNone/>
            </a:pPr>
            <a:r>
              <a:rPr lang="en">
                <a:latin typeface="Roboto"/>
                <a:ea typeface="Roboto"/>
                <a:cs typeface="Roboto"/>
                <a:sym typeface="Roboto"/>
              </a:rPr>
              <a:t>g = tanh(W</a:t>
            </a:r>
            <a:r>
              <a:rPr baseline="-25000" lang="en">
                <a:latin typeface="Roboto"/>
                <a:ea typeface="Roboto"/>
                <a:cs typeface="Roboto"/>
                <a:sym typeface="Roboto"/>
              </a:rPr>
              <a:t>ig</a:t>
            </a:r>
            <a:r>
              <a:rPr lang="en">
                <a:latin typeface="Roboto"/>
                <a:ea typeface="Roboto"/>
                <a:cs typeface="Roboto"/>
                <a:sym typeface="Roboto"/>
              </a:rPr>
              <a:t> x + b</a:t>
            </a:r>
            <a:r>
              <a:rPr baseline="-25000" lang="en">
                <a:latin typeface="Roboto"/>
                <a:ea typeface="Roboto"/>
                <a:cs typeface="Roboto"/>
                <a:sym typeface="Roboto"/>
              </a:rPr>
              <a:t>ig</a:t>
            </a:r>
            <a:r>
              <a:rPr lang="en">
                <a:latin typeface="Roboto"/>
                <a:ea typeface="Roboto"/>
                <a:cs typeface="Roboto"/>
                <a:sym typeface="Roboto"/>
              </a:rPr>
              <a:t> + W</a:t>
            </a:r>
            <a:r>
              <a:rPr baseline="-25000" lang="en">
                <a:latin typeface="Roboto"/>
                <a:ea typeface="Roboto"/>
                <a:cs typeface="Roboto"/>
                <a:sym typeface="Roboto"/>
              </a:rPr>
              <a:t>hg</a:t>
            </a:r>
            <a:r>
              <a:rPr lang="en">
                <a:latin typeface="Roboto"/>
                <a:ea typeface="Roboto"/>
                <a:cs typeface="Roboto"/>
                <a:sym typeface="Roboto"/>
              </a:rPr>
              <a:t> h + b</a:t>
            </a:r>
            <a:r>
              <a:rPr baseline="-25000" lang="en">
                <a:latin typeface="Roboto"/>
                <a:ea typeface="Roboto"/>
                <a:cs typeface="Roboto"/>
                <a:sym typeface="Roboto"/>
              </a:rPr>
              <a:t>hg</a:t>
            </a:r>
            <a:r>
              <a:rPr lang="en">
                <a:latin typeface="Roboto"/>
                <a:ea typeface="Roboto"/>
                <a:cs typeface="Roboto"/>
                <a:sym typeface="Roboto"/>
              </a:rPr>
              <a:t>)</a:t>
            </a:r>
            <a:endParaRPr>
              <a:latin typeface="Roboto"/>
              <a:ea typeface="Roboto"/>
              <a:cs typeface="Roboto"/>
              <a:sym typeface="Roboto"/>
            </a:endParaRPr>
          </a:p>
          <a:p>
            <a:pPr indent="0" lvl="0" marL="0" rtl="0" algn="l">
              <a:lnSpc>
                <a:spcPct val="150000"/>
              </a:lnSpc>
              <a:spcBef>
                <a:spcPts val="0"/>
              </a:spcBef>
              <a:spcAft>
                <a:spcPts val="0"/>
              </a:spcAft>
              <a:buClr>
                <a:srgbClr val="000000"/>
              </a:buClr>
              <a:buSzPts val="1100"/>
              <a:buFont typeface="Arial"/>
              <a:buNone/>
            </a:pPr>
            <a:r>
              <a:rPr lang="en">
                <a:latin typeface="Roboto"/>
                <a:ea typeface="Roboto"/>
                <a:cs typeface="Roboto"/>
                <a:sym typeface="Roboto"/>
              </a:rPr>
              <a:t>o = sigma(W</a:t>
            </a:r>
            <a:r>
              <a:rPr baseline="-25000" lang="en">
                <a:latin typeface="Roboto"/>
                <a:ea typeface="Roboto"/>
                <a:cs typeface="Roboto"/>
                <a:sym typeface="Roboto"/>
              </a:rPr>
              <a:t>io</a:t>
            </a:r>
            <a:r>
              <a:rPr lang="en">
                <a:latin typeface="Roboto"/>
                <a:ea typeface="Roboto"/>
                <a:cs typeface="Roboto"/>
                <a:sym typeface="Roboto"/>
              </a:rPr>
              <a:t> x + b</a:t>
            </a:r>
            <a:r>
              <a:rPr baseline="-25000" lang="en">
                <a:latin typeface="Roboto"/>
                <a:ea typeface="Roboto"/>
                <a:cs typeface="Roboto"/>
                <a:sym typeface="Roboto"/>
              </a:rPr>
              <a:t>io</a:t>
            </a:r>
            <a:r>
              <a:rPr lang="en">
                <a:latin typeface="Roboto"/>
                <a:ea typeface="Roboto"/>
                <a:cs typeface="Roboto"/>
                <a:sym typeface="Roboto"/>
              </a:rPr>
              <a:t> + W</a:t>
            </a:r>
            <a:r>
              <a:rPr baseline="-25000" lang="en">
                <a:latin typeface="Roboto"/>
                <a:ea typeface="Roboto"/>
                <a:cs typeface="Roboto"/>
                <a:sym typeface="Roboto"/>
              </a:rPr>
              <a:t>ho</a:t>
            </a:r>
            <a:r>
              <a:rPr lang="en">
                <a:latin typeface="Roboto"/>
                <a:ea typeface="Roboto"/>
                <a:cs typeface="Roboto"/>
                <a:sym typeface="Roboto"/>
              </a:rPr>
              <a:t> h + b</a:t>
            </a:r>
            <a:r>
              <a:rPr baseline="-25000" lang="en">
                <a:latin typeface="Roboto"/>
                <a:ea typeface="Roboto"/>
                <a:cs typeface="Roboto"/>
                <a:sym typeface="Roboto"/>
              </a:rPr>
              <a:t>ho</a:t>
            </a:r>
            <a:r>
              <a:rPr lang="en">
                <a:latin typeface="Roboto"/>
                <a:ea typeface="Roboto"/>
                <a:cs typeface="Roboto"/>
                <a:sym typeface="Roboto"/>
              </a:rPr>
              <a:t>)</a:t>
            </a:r>
            <a:endParaRPr>
              <a:latin typeface="Roboto"/>
              <a:ea typeface="Roboto"/>
              <a:cs typeface="Roboto"/>
              <a:sym typeface="Roboto"/>
            </a:endParaRPr>
          </a:p>
          <a:p>
            <a:pPr indent="0" lvl="0" marL="0" rtl="0" algn="l">
              <a:lnSpc>
                <a:spcPct val="150000"/>
              </a:lnSpc>
              <a:spcBef>
                <a:spcPts val="0"/>
              </a:spcBef>
              <a:spcAft>
                <a:spcPts val="0"/>
              </a:spcAft>
              <a:buClr>
                <a:srgbClr val="000000"/>
              </a:buClr>
              <a:buSzPts val="1100"/>
              <a:buFont typeface="Arial"/>
              <a:buNone/>
            </a:pPr>
            <a:r>
              <a:rPr lang="en">
                <a:latin typeface="Roboto"/>
                <a:ea typeface="Roboto"/>
                <a:cs typeface="Roboto"/>
                <a:sym typeface="Roboto"/>
              </a:rPr>
              <a:t>c' = f * c + i * g</a:t>
            </a:r>
            <a:endParaRPr>
              <a:latin typeface="Roboto"/>
              <a:ea typeface="Roboto"/>
              <a:cs typeface="Roboto"/>
              <a:sym typeface="Roboto"/>
            </a:endParaRPr>
          </a:p>
          <a:p>
            <a:pPr indent="0" lvl="0" marL="0" rtl="0" algn="l">
              <a:lnSpc>
                <a:spcPct val="150000"/>
              </a:lnSpc>
              <a:spcBef>
                <a:spcPts val="0"/>
              </a:spcBef>
              <a:spcAft>
                <a:spcPts val="0"/>
              </a:spcAft>
              <a:buClr>
                <a:srgbClr val="000000"/>
              </a:buClr>
              <a:buSzPts val="1100"/>
              <a:buFont typeface="Arial"/>
              <a:buNone/>
            </a:pPr>
            <a:r>
              <a:rPr lang="en">
                <a:latin typeface="Roboto"/>
                <a:ea typeface="Roboto"/>
                <a:cs typeface="Roboto"/>
                <a:sym typeface="Roboto"/>
              </a:rPr>
              <a:t>h' = o * tanh(c')</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508" name="Google Shape;508;p71"/>
          <p:cNvSpPr txBox="1"/>
          <p:nvPr/>
        </p:nvSpPr>
        <p:spPr>
          <a:xfrm>
            <a:off x="4223375" y="1258600"/>
            <a:ext cx="4416300" cy="2728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latin typeface="Roboto"/>
                <a:ea typeface="Roboto"/>
                <a:cs typeface="Roboto"/>
                <a:sym typeface="Roboto"/>
              </a:rPr>
              <a:t>Ablated </a:t>
            </a:r>
            <a:r>
              <a:rPr b="1" lang="en">
                <a:latin typeface="Roboto"/>
                <a:ea typeface="Roboto"/>
                <a:cs typeface="Roboto"/>
                <a:sym typeface="Roboto"/>
              </a:rPr>
              <a:t>LSTM :</a:t>
            </a:r>
            <a:endParaRPr>
              <a:latin typeface="Roboto"/>
              <a:ea typeface="Roboto"/>
              <a:cs typeface="Roboto"/>
              <a:sym typeface="Roboto"/>
            </a:endParaRPr>
          </a:p>
          <a:p>
            <a:pPr indent="0" lvl="0" marL="0" rtl="0" algn="l">
              <a:lnSpc>
                <a:spcPct val="150000"/>
              </a:lnSpc>
              <a:spcBef>
                <a:spcPts val="0"/>
              </a:spcBef>
              <a:spcAft>
                <a:spcPts val="0"/>
              </a:spcAft>
              <a:buNone/>
            </a:pPr>
            <a:r>
              <a:rPr lang="en">
                <a:latin typeface="Roboto"/>
                <a:ea typeface="Roboto"/>
                <a:cs typeface="Roboto"/>
                <a:sym typeface="Roboto"/>
              </a:rPr>
              <a:t>g = tanh(W</a:t>
            </a:r>
            <a:r>
              <a:rPr baseline="-25000" lang="en">
                <a:latin typeface="Roboto"/>
                <a:ea typeface="Roboto"/>
                <a:cs typeface="Roboto"/>
                <a:sym typeface="Roboto"/>
              </a:rPr>
              <a:t>ig</a:t>
            </a:r>
            <a:r>
              <a:rPr lang="en">
                <a:latin typeface="Roboto"/>
                <a:ea typeface="Roboto"/>
                <a:cs typeface="Roboto"/>
                <a:sym typeface="Roboto"/>
              </a:rPr>
              <a:t> x + b</a:t>
            </a:r>
            <a:r>
              <a:rPr baseline="-25000" lang="en">
                <a:latin typeface="Roboto"/>
                <a:ea typeface="Roboto"/>
                <a:cs typeface="Roboto"/>
                <a:sym typeface="Roboto"/>
              </a:rPr>
              <a:t>ig</a:t>
            </a:r>
            <a:r>
              <a:rPr lang="en">
                <a:latin typeface="Roboto"/>
                <a:ea typeface="Roboto"/>
                <a:cs typeface="Roboto"/>
                <a:sym typeface="Roboto"/>
              </a:rPr>
              <a:t> + W</a:t>
            </a:r>
            <a:r>
              <a:rPr baseline="-25000" lang="en">
                <a:latin typeface="Roboto"/>
                <a:ea typeface="Roboto"/>
                <a:cs typeface="Roboto"/>
                <a:sym typeface="Roboto"/>
              </a:rPr>
              <a:t>hg</a:t>
            </a:r>
            <a:r>
              <a:rPr lang="en">
                <a:latin typeface="Roboto"/>
                <a:ea typeface="Roboto"/>
                <a:cs typeface="Roboto"/>
                <a:sym typeface="Roboto"/>
              </a:rPr>
              <a:t> h + b</a:t>
            </a:r>
            <a:r>
              <a:rPr baseline="-25000" lang="en">
                <a:latin typeface="Roboto"/>
                <a:ea typeface="Roboto"/>
                <a:cs typeface="Roboto"/>
                <a:sym typeface="Roboto"/>
              </a:rPr>
              <a:t>hg</a:t>
            </a:r>
            <a:r>
              <a:rPr lang="en">
                <a:latin typeface="Roboto"/>
                <a:ea typeface="Roboto"/>
                <a:cs typeface="Roboto"/>
                <a:sym typeface="Roboto"/>
              </a:rPr>
              <a:t>)</a:t>
            </a:r>
            <a:endParaRPr>
              <a:latin typeface="Roboto"/>
              <a:ea typeface="Roboto"/>
              <a:cs typeface="Roboto"/>
              <a:sym typeface="Roboto"/>
            </a:endParaRPr>
          </a:p>
          <a:p>
            <a:pPr indent="0" lvl="0" marL="0" rtl="0" algn="l">
              <a:lnSpc>
                <a:spcPct val="150000"/>
              </a:lnSpc>
              <a:spcBef>
                <a:spcPts val="0"/>
              </a:spcBef>
              <a:spcAft>
                <a:spcPts val="0"/>
              </a:spcAft>
              <a:buNone/>
            </a:pPr>
            <a:r>
              <a:rPr lang="en">
                <a:latin typeface="Roboto"/>
                <a:ea typeface="Roboto"/>
                <a:cs typeface="Roboto"/>
                <a:sym typeface="Roboto"/>
              </a:rPr>
              <a:t>o = sigma(W</a:t>
            </a:r>
            <a:r>
              <a:rPr baseline="-25000" lang="en">
                <a:latin typeface="Roboto"/>
                <a:ea typeface="Roboto"/>
                <a:cs typeface="Roboto"/>
                <a:sym typeface="Roboto"/>
              </a:rPr>
              <a:t>io</a:t>
            </a:r>
            <a:r>
              <a:rPr lang="en">
                <a:latin typeface="Roboto"/>
                <a:ea typeface="Roboto"/>
                <a:cs typeface="Roboto"/>
                <a:sym typeface="Roboto"/>
              </a:rPr>
              <a:t> x + b</a:t>
            </a:r>
            <a:r>
              <a:rPr baseline="-25000" lang="en">
                <a:latin typeface="Roboto"/>
                <a:ea typeface="Roboto"/>
                <a:cs typeface="Roboto"/>
                <a:sym typeface="Roboto"/>
              </a:rPr>
              <a:t>io</a:t>
            </a:r>
            <a:r>
              <a:rPr lang="en">
                <a:latin typeface="Roboto"/>
                <a:ea typeface="Roboto"/>
                <a:cs typeface="Roboto"/>
                <a:sym typeface="Roboto"/>
              </a:rPr>
              <a:t> + W</a:t>
            </a:r>
            <a:r>
              <a:rPr baseline="-25000" lang="en">
                <a:latin typeface="Roboto"/>
                <a:ea typeface="Roboto"/>
                <a:cs typeface="Roboto"/>
                <a:sym typeface="Roboto"/>
              </a:rPr>
              <a:t>ho</a:t>
            </a:r>
            <a:r>
              <a:rPr lang="en">
                <a:latin typeface="Roboto"/>
                <a:ea typeface="Roboto"/>
                <a:cs typeface="Roboto"/>
                <a:sym typeface="Roboto"/>
              </a:rPr>
              <a:t> h + b</a:t>
            </a:r>
            <a:r>
              <a:rPr baseline="-25000" lang="en">
                <a:latin typeface="Roboto"/>
                <a:ea typeface="Roboto"/>
                <a:cs typeface="Roboto"/>
                <a:sym typeface="Roboto"/>
              </a:rPr>
              <a:t>ho</a:t>
            </a:r>
            <a:r>
              <a:rPr lang="en">
                <a:latin typeface="Roboto"/>
                <a:ea typeface="Roboto"/>
                <a:cs typeface="Roboto"/>
                <a:sym typeface="Roboto"/>
              </a:rPr>
              <a:t>)</a:t>
            </a:r>
            <a:endParaRPr>
              <a:latin typeface="Roboto"/>
              <a:ea typeface="Roboto"/>
              <a:cs typeface="Roboto"/>
              <a:sym typeface="Roboto"/>
            </a:endParaRPr>
          </a:p>
          <a:p>
            <a:pPr indent="0" lvl="0" marL="0" rtl="0" algn="l">
              <a:lnSpc>
                <a:spcPct val="150000"/>
              </a:lnSpc>
              <a:spcBef>
                <a:spcPts val="0"/>
              </a:spcBef>
              <a:spcAft>
                <a:spcPts val="0"/>
              </a:spcAft>
              <a:buNone/>
            </a:pPr>
            <a:r>
              <a:rPr lang="en">
                <a:latin typeface="Roboto"/>
                <a:ea typeface="Roboto"/>
                <a:cs typeface="Roboto"/>
                <a:sym typeface="Roboto"/>
              </a:rPr>
              <a:t>h' = o * tanh(c')</a:t>
            </a:r>
            <a:endParaRPr>
              <a:latin typeface="Roboto"/>
              <a:ea typeface="Roboto"/>
              <a:cs typeface="Roboto"/>
              <a:sym typeface="Roboto"/>
            </a:endParaRPr>
          </a:p>
          <a:p>
            <a:pPr indent="0" lvl="0" marL="0" rtl="0" algn="l">
              <a:lnSpc>
                <a:spcPct val="150000"/>
              </a:lnSpc>
              <a:spcBef>
                <a:spcPts val="0"/>
              </a:spcBef>
              <a:spcAft>
                <a:spcPts val="0"/>
              </a:spcAft>
              <a:buNone/>
            </a:pPr>
            <a:r>
              <a:rPr b="1" lang="en">
                <a:latin typeface="Roboto"/>
                <a:ea typeface="Roboto"/>
                <a:cs typeface="Roboto"/>
                <a:sym typeface="Roboto"/>
              </a:rPr>
              <a:t>Scalar : </a:t>
            </a:r>
            <a:r>
              <a:rPr lang="en">
                <a:latin typeface="Roboto"/>
                <a:ea typeface="Roboto"/>
                <a:cs typeface="Roboto"/>
                <a:sym typeface="Roboto"/>
              </a:rPr>
              <a:t>c' = ((1-ɑ) * c) + (ɑ * g)</a:t>
            </a:r>
            <a:endParaRPr>
              <a:latin typeface="Roboto"/>
              <a:ea typeface="Roboto"/>
              <a:cs typeface="Roboto"/>
              <a:sym typeface="Roboto"/>
            </a:endParaRPr>
          </a:p>
          <a:p>
            <a:pPr indent="0" lvl="0" marL="0" rtl="0" algn="l">
              <a:lnSpc>
                <a:spcPct val="150000"/>
              </a:lnSpc>
              <a:spcBef>
                <a:spcPts val="0"/>
              </a:spcBef>
              <a:spcAft>
                <a:spcPts val="0"/>
              </a:spcAft>
              <a:buNone/>
            </a:pPr>
            <a:r>
              <a:rPr lang="en">
                <a:latin typeface="Roboto"/>
                <a:ea typeface="Roboto"/>
                <a:cs typeface="Roboto"/>
                <a:sym typeface="Roboto"/>
              </a:rPr>
              <a:t>	ɑ is a scalar (real valued).</a:t>
            </a:r>
            <a:endParaRPr>
              <a:latin typeface="Roboto"/>
              <a:ea typeface="Roboto"/>
              <a:cs typeface="Roboto"/>
              <a:sym typeface="Roboto"/>
            </a:endParaRPr>
          </a:p>
          <a:p>
            <a:pPr indent="0" lvl="0" marL="0" rtl="0" algn="l">
              <a:lnSpc>
                <a:spcPct val="150000"/>
              </a:lnSpc>
              <a:spcBef>
                <a:spcPts val="0"/>
              </a:spcBef>
              <a:spcAft>
                <a:spcPts val="0"/>
              </a:spcAft>
              <a:buNone/>
            </a:pPr>
            <a:r>
              <a:rPr b="1" lang="en">
                <a:latin typeface="Roboto"/>
                <a:ea typeface="Roboto"/>
                <a:cs typeface="Roboto"/>
                <a:sym typeface="Roboto"/>
              </a:rPr>
              <a:t>Vector : </a:t>
            </a:r>
            <a:r>
              <a:rPr lang="en">
                <a:latin typeface="Roboto"/>
                <a:ea typeface="Roboto"/>
                <a:cs typeface="Roboto"/>
                <a:sym typeface="Roboto"/>
              </a:rPr>
              <a:t>c' = (f * c) + (i * g)</a:t>
            </a:r>
            <a:endParaRPr>
              <a:latin typeface="Roboto"/>
              <a:ea typeface="Roboto"/>
              <a:cs typeface="Roboto"/>
              <a:sym typeface="Roboto"/>
            </a:endParaRPr>
          </a:p>
          <a:p>
            <a:pPr indent="0" lvl="0" marL="0" rtl="0" algn="l">
              <a:lnSpc>
                <a:spcPct val="150000"/>
              </a:lnSpc>
              <a:spcBef>
                <a:spcPts val="0"/>
              </a:spcBef>
              <a:spcAft>
                <a:spcPts val="0"/>
              </a:spcAft>
              <a:buNone/>
            </a:pPr>
            <a:r>
              <a:rPr lang="en">
                <a:latin typeface="Roboto"/>
                <a:ea typeface="Roboto"/>
                <a:cs typeface="Roboto"/>
                <a:sym typeface="Roboto"/>
              </a:rPr>
              <a:t>	i, f are vector parameters learned by the model.</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Syntax-Sensitive Dependencies</a:t>
            </a:r>
            <a:endParaRPr/>
          </a:p>
        </p:txBody>
      </p:sp>
      <p:pic>
        <p:nvPicPr>
          <p:cNvPr id="126" name="Google Shape;126;p18"/>
          <p:cNvPicPr preferRelativeResize="0"/>
          <p:nvPr/>
        </p:nvPicPr>
        <p:blipFill>
          <a:blip r:embed="rId3">
            <a:alphaModFix/>
          </a:blip>
          <a:stretch>
            <a:fillRect/>
          </a:stretch>
        </p:blipFill>
        <p:spPr>
          <a:xfrm>
            <a:off x="5244425" y="2271688"/>
            <a:ext cx="3166900" cy="1171600"/>
          </a:xfrm>
          <a:prstGeom prst="rect">
            <a:avLst/>
          </a:prstGeom>
          <a:noFill/>
          <a:ln>
            <a:noFill/>
          </a:ln>
        </p:spPr>
      </p:pic>
      <p:sp>
        <p:nvSpPr>
          <p:cNvPr id="127" name="Google Shape;127;p18"/>
          <p:cNvSpPr txBox="1"/>
          <p:nvPr/>
        </p:nvSpPr>
        <p:spPr>
          <a:xfrm>
            <a:off x="3959650" y="4697175"/>
            <a:ext cx="5006400" cy="28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u="sng">
                <a:solidFill>
                  <a:schemeClr val="hlink"/>
                </a:solidFill>
                <a:hlinkClick r:id="rId4"/>
              </a:rPr>
              <a:t>Assessing the Ability of LSTMs to Learn Syntax-Sensitive Dependencies: Linzen, ACL 2016</a:t>
            </a:r>
            <a:endParaRPr sz="800"/>
          </a:p>
          <a:p>
            <a:pPr indent="0" lvl="0" marL="0" rtl="0" algn="ctr">
              <a:spcBef>
                <a:spcPts val="0"/>
              </a:spcBef>
              <a:spcAft>
                <a:spcPts val="0"/>
              </a:spcAft>
              <a:buNone/>
            </a:pPr>
            <a:r>
              <a:t/>
            </a:r>
            <a:endParaRPr sz="800"/>
          </a:p>
        </p:txBody>
      </p:sp>
      <p:sp>
        <p:nvSpPr>
          <p:cNvPr id="128" name="Google Shape;128;p18"/>
          <p:cNvSpPr txBox="1"/>
          <p:nvPr/>
        </p:nvSpPr>
        <p:spPr>
          <a:xfrm>
            <a:off x="647475" y="1447750"/>
            <a:ext cx="4234200" cy="2153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The </a:t>
            </a:r>
            <a:r>
              <a:rPr b="1" lang="en" sz="1500">
                <a:latin typeface="Roboto"/>
                <a:ea typeface="Roboto"/>
                <a:cs typeface="Roboto"/>
                <a:sym typeface="Roboto"/>
              </a:rPr>
              <a:t>pan is</a:t>
            </a:r>
            <a:r>
              <a:rPr lang="en" sz="1500">
                <a:latin typeface="Roboto"/>
                <a:ea typeface="Roboto"/>
                <a:cs typeface="Roboto"/>
                <a:sym typeface="Roboto"/>
              </a:rPr>
              <a:t> on the stove.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 The </a:t>
            </a:r>
            <a:r>
              <a:rPr b="1" lang="en" sz="1500">
                <a:latin typeface="Roboto"/>
                <a:ea typeface="Roboto"/>
                <a:cs typeface="Roboto"/>
                <a:sym typeface="Roboto"/>
              </a:rPr>
              <a:t>pans is</a:t>
            </a:r>
            <a:r>
              <a:rPr lang="en" sz="1500">
                <a:latin typeface="Roboto"/>
                <a:ea typeface="Roboto"/>
                <a:cs typeface="Roboto"/>
                <a:sym typeface="Roboto"/>
              </a:rPr>
              <a:t> on the stove.</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 The </a:t>
            </a:r>
            <a:r>
              <a:rPr b="1" lang="en" sz="1500">
                <a:latin typeface="Roboto"/>
                <a:ea typeface="Roboto"/>
                <a:cs typeface="Roboto"/>
                <a:sym typeface="Roboto"/>
              </a:rPr>
              <a:t>pan are</a:t>
            </a:r>
            <a:r>
              <a:rPr lang="en" sz="1500">
                <a:latin typeface="Roboto"/>
                <a:ea typeface="Roboto"/>
                <a:cs typeface="Roboto"/>
                <a:sym typeface="Roboto"/>
              </a:rPr>
              <a:t> on the stove.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The </a:t>
            </a:r>
            <a:r>
              <a:rPr b="1" lang="en" sz="1500">
                <a:latin typeface="Roboto"/>
                <a:ea typeface="Roboto"/>
                <a:cs typeface="Roboto"/>
                <a:sym typeface="Roboto"/>
              </a:rPr>
              <a:t>pans are</a:t>
            </a:r>
            <a:r>
              <a:rPr lang="en" sz="1500">
                <a:latin typeface="Roboto"/>
                <a:ea typeface="Roboto"/>
                <a:cs typeface="Roboto"/>
                <a:sym typeface="Roboto"/>
              </a:rPr>
              <a:t> on the stove.</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The </a:t>
            </a:r>
            <a:r>
              <a:rPr b="1" lang="en" sz="1500">
                <a:latin typeface="Roboto"/>
                <a:ea typeface="Roboto"/>
                <a:cs typeface="Roboto"/>
                <a:sym typeface="Roboto"/>
              </a:rPr>
              <a:t>pan</a:t>
            </a:r>
            <a:r>
              <a:rPr lang="en" sz="1500">
                <a:latin typeface="Roboto"/>
                <a:ea typeface="Roboto"/>
                <a:cs typeface="Roboto"/>
                <a:sym typeface="Roboto"/>
              </a:rPr>
              <a:t> from the </a:t>
            </a:r>
            <a:r>
              <a:rPr lang="en" sz="1500" u="sng">
                <a:latin typeface="Roboto"/>
                <a:ea typeface="Roboto"/>
                <a:cs typeface="Roboto"/>
                <a:sym typeface="Roboto"/>
              </a:rPr>
              <a:t>cupboard</a:t>
            </a:r>
            <a:r>
              <a:rPr lang="en" sz="1500">
                <a:latin typeface="Roboto"/>
                <a:ea typeface="Roboto"/>
                <a:cs typeface="Roboto"/>
                <a:sym typeface="Roboto"/>
              </a:rPr>
              <a:t> </a:t>
            </a:r>
            <a:r>
              <a:rPr b="1" lang="en" sz="1500">
                <a:latin typeface="Roboto"/>
                <a:ea typeface="Roboto"/>
                <a:cs typeface="Roboto"/>
                <a:sym typeface="Roboto"/>
              </a:rPr>
              <a:t>is</a:t>
            </a:r>
            <a:r>
              <a:rPr lang="en" sz="1500">
                <a:latin typeface="Roboto"/>
                <a:ea typeface="Roboto"/>
                <a:cs typeface="Roboto"/>
                <a:sym typeface="Roboto"/>
              </a:rPr>
              <a:t> on the stove.</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The </a:t>
            </a:r>
            <a:r>
              <a:rPr b="1" lang="en" sz="1500">
                <a:latin typeface="Roboto"/>
                <a:ea typeface="Roboto"/>
                <a:cs typeface="Roboto"/>
                <a:sym typeface="Roboto"/>
              </a:rPr>
              <a:t>keys</a:t>
            </a:r>
            <a:r>
              <a:rPr lang="en" sz="1500">
                <a:latin typeface="Roboto"/>
                <a:ea typeface="Roboto"/>
                <a:cs typeface="Roboto"/>
                <a:sym typeface="Roboto"/>
              </a:rPr>
              <a:t> to the </a:t>
            </a:r>
            <a:r>
              <a:rPr lang="en" sz="1500" u="sng">
                <a:latin typeface="Roboto"/>
                <a:ea typeface="Roboto"/>
                <a:cs typeface="Roboto"/>
                <a:sym typeface="Roboto"/>
              </a:rPr>
              <a:t>cabinet</a:t>
            </a:r>
            <a:r>
              <a:rPr lang="en" sz="1500">
                <a:latin typeface="Roboto"/>
                <a:ea typeface="Roboto"/>
                <a:cs typeface="Roboto"/>
                <a:sym typeface="Roboto"/>
              </a:rPr>
              <a:t> </a:t>
            </a:r>
            <a:r>
              <a:rPr b="1" lang="en" sz="1500">
                <a:latin typeface="Roboto"/>
                <a:ea typeface="Roboto"/>
                <a:cs typeface="Roboto"/>
                <a:sym typeface="Roboto"/>
              </a:rPr>
              <a:t>are</a:t>
            </a:r>
            <a:r>
              <a:rPr lang="en" sz="1500">
                <a:latin typeface="Roboto"/>
                <a:ea typeface="Roboto"/>
                <a:cs typeface="Roboto"/>
                <a:sym typeface="Roboto"/>
              </a:rPr>
              <a:t> on the table.</a:t>
            </a:r>
            <a:endParaRPr sz="1500">
              <a:latin typeface="Roboto"/>
              <a:ea typeface="Roboto"/>
              <a:cs typeface="Roboto"/>
              <a:sym typeface="Roboto"/>
            </a:endParaRPr>
          </a:p>
        </p:txBody>
      </p:sp>
      <p:sp>
        <p:nvSpPr>
          <p:cNvPr id="129" name="Google Shape;129;p18"/>
          <p:cNvSpPr txBox="1"/>
          <p:nvPr/>
        </p:nvSpPr>
        <p:spPr>
          <a:xfrm>
            <a:off x="734775" y="3739400"/>
            <a:ext cx="7908000" cy="5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The </a:t>
            </a:r>
            <a:r>
              <a:rPr b="1" lang="en" sz="1500">
                <a:latin typeface="Roboto"/>
                <a:ea typeface="Roboto"/>
                <a:cs typeface="Roboto"/>
                <a:sym typeface="Roboto"/>
              </a:rPr>
              <a:t>decision</a:t>
            </a:r>
            <a:r>
              <a:rPr lang="en" sz="1500">
                <a:latin typeface="Roboto"/>
                <a:ea typeface="Roboto"/>
                <a:cs typeface="Roboto"/>
                <a:sym typeface="Roboto"/>
              </a:rPr>
              <a:t> of female Gothic writers to supplement true supernatural horrors with explained cause and effect </a:t>
            </a:r>
            <a:r>
              <a:rPr b="1" lang="en" sz="1500">
                <a:latin typeface="Roboto"/>
                <a:ea typeface="Roboto"/>
                <a:cs typeface="Roboto"/>
                <a:sym typeface="Roboto"/>
              </a:rPr>
              <a:t>transforms</a:t>
            </a:r>
            <a:r>
              <a:rPr lang="en" sz="1500">
                <a:latin typeface="Roboto"/>
                <a:ea typeface="Roboto"/>
                <a:cs typeface="Roboto"/>
                <a:sym typeface="Roboto"/>
              </a:rPr>
              <a:t> romantic plots and Gothic tales into common life and writing.</a:t>
            </a:r>
            <a:endParaRPr sz="1500">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72"/>
          <p:cNvSpPr txBox="1"/>
          <p:nvPr>
            <p:ph type="title"/>
          </p:nvPr>
        </p:nvSpPr>
        <p:spPr>
          <a:xfrm>
            <a:off x="311700" y="181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Activations Analysis and Replication </a:t>
            </a:r>
            <a:endParaRPr/>
          </a:p>
        </p:txBody>
      </p:sp>
      <p:pic>
        <p:nvPicPr>
          <p:cNvPr id="514" name="Google Shape;514;p72"/>
          <p:cNvPicPr preferRelativeResize="0"/>
          <p:nvPr/>
        </p:nvPicPr>
        <p:blipFill>
          <a:blip r:embed="rId3">
            <a:alphaModFix/>
          </a:blip>
          <a:stretch>
            <a:fillRect/>
          </a:stretch>
        </p:blipFill>
        <p:spPr>
          <a:xfrm>
            <a:off x="1019425" y="865400"/>
            <a:ext cx="7105157" cy="3820900"/>
          </a:xfrm>
          <a:prstGeom prst="rect">
            <a:avLst/>
          </a:prstGeom>
          <a:noFill/>
          <a:ln>
            <a:noFill/>
          </a:ln>
        </p:spPr>
      </p:pic>
      <p:sp>
        <p:nvSpPr>
          <p:cNvPr id="515" name="Google Shape;515;p72"/>
          <p:cNvSpPr txBox="1"/>
          <p:nvPr/>
        </p:nvSpPr>
        <p:spPr>
          <a:xfrm>
            <a:off x="94100" y="4661925"/>
            <a:ext cx="4369200" cy="28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u="sng">
                <a:solidFill>
                  <a:schemeClr val="hlink"/>
                </a:solidFill>
                <a:hlinkClick r:id="rId4"/>
              </a:rPr>
              <a:t>Assessing the Ability of LSTMs to Learn Syntax-Sensitive Dependencies: Linzen, ACL 2016</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Prediction Task</a:t>
            </a:r>
            <a:endParaRPr/>
          </a:p>
        </p:txBody>
      </p:sp>
      <p:sp>
        <p:nvSpPr>
          <p:cNvPr id="135" name="Google Shape;135;p19"/>
          <p:cNvSpPr txBox="1"/>
          <p:nvPr/>
        </p:nvSpPr>
        <p:spPr>
          <a:xfrm>
            <a:off x="400125" y="1200400"/>
            <a:ext cx="8432100" cy="36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The model sees the sentence up to but not including a present-tense verb.</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The model then needs to predict the number of the following verb.</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lang="en" sz="1500" u="sng">
                <a:latin typeface="Roboto"/>
                <a:ea typeface="Roboto"/>
                <a:cs typeface="Roboto"/>
                <a:sym typeface="Roboto"/>
              </a:rPr>
              <a:t>Example</a:t>
            </a:r>
            <a:r>
              <a:rPr lang="en" sz="1500">
                <a:latin typeface="Roboto"/>
                <a:ea typeface="Roboto"/>
                <a:cs typeface="Roboto"/>
                <a:sym typeface="Roboto"/>
              </a:rPr>
              <a:t> : The pan from the cupboard ________</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b="1" lang="en" sz="1500">
                <a:latin typeface="Roboto"/>
                <a:ea typeface="Roboto"/>
                <a:cs typeface="Roboto"/>
                <a:sym typeface="Roboto"/>
              </a:rPr>
              <a:t>Concepts Needed :</a:t>
            </a:r>
            <a:endParaRPr b="1"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Syntactic number : words are singular and plural</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S</a:t>
            </a:r>
            <a:r>
              <a:rPr lang="en" sz="1500">
                <a:latin typeface="Roboto"/>
                <a:ea typeface="Roboto"/>
                <a:cs typeface="Roboto"/>
                <a:sym typeface="Roboto"/>
              </a:rPr>
              <a:t>yntactic subjecthood : identify the subject corresponding to the verb</a:t>
            </a:r>
            <a:endParaRPr sz="15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Corpus Statistics</a:t>
            </a:r>
            <a:endParaRPr/>
          </a:p>
        </p:txBody>
      </p:sp>
      <p:graphicFrame>
        <p:nvGraphicFramePr>
          <p:cNvPr id="141" name="Google Shape;141;p20"/>
          <p:cNvGraphicFramePr/>
          <p:nvPr/>
        </p:nvGraphicFramePr>
        <p:xfrm>
          <a:off x="952500" y="1428750"/>
          <a:ext cx="3000000" cy="3000000"/>
        </p:xfrm>
        <a:graphic>
          <a:graphicData uri="http://schemas.openxmlformats.org/drawingml/2006/table">
            <a:tbl>
              <a:tblPr>
                <a:noFill/>
                <a:tableStyleId>{D76770EA-C3EC-4F95-B752-156086EA2824}</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999999"/>
                    </a:solidFill>
                  </a:tcPr>
                </a:tc>
                <a:tc>
                  <a:txBody>
                    <a:bodyPr/>
                    <a:lstStyle/>
                    <a:p>
                      <a:pPr indent="0" lvl="0" marL="0" rtl="0" algn="l">
                        <a:spcBef>
                          <a:spcPts val="0"/>
                        </a:spcBef>
                        <a:spcAft>
                          <a:spcPts val="0"/>
                        </a:spcAft>
                        <a:buNone/>
                      </a:pPr>
                      <a:r>
                        <a:rPr b="1" lang="en"/>
                        <a:t>With Attractors </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With Intervening Nouns </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N = 0 </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92.7%</a:t>
                      </a:r>
                      <a:endParaRPr/>
                    </a:p>
                  </a:txBody>
                  <a:tcPr marT="91425" marB="91425" marR="91425" marL="91425">
                    <a:lnL cap="flat" cmpd="sng" w="19050">
                      <a:solidFill>
                        <a:srgbClr val="9E9E9E"/>
                      </a:solidFill>
                      <a:prstDash val="solid"/>
                      <a:round/>
                      <a:headEnd len="sm" w="sm" type="none"/>
                      <a:tailEnd len="sm" w="sm" type="none"/>
                    </a:lnL>
                    <a:lnT cap="flat" cmpd="sng" w="1905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80.8%</a:t>
                      </a:r>
                      <a:endParaRPr/>
                    </a:p>
                  </a:txBody>
                  <a:tcPr marT="91425" marB="91425" marR="91425" marL="91425">
                    <a:lnT cap="flat" cmpd="sng" w="19050">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b="1" lang="en"/>
                        <a:t>N = 1</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5.7%</a:t>
                      </a:r>
                      <a:endParaRPr/>
                    </a:p>
                  </a:txBody>
                  <a:tcPr marT="91425" marB="91425" marR="91425" marL="91425">
                    <a:lnL cap="flat" cmpd="sng" w="19050">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12.7%</a:t>
                      </a:r>
                      <a:endParaRPr/>
                    </a:p>
                  </a:txBody>
                  <a:tcPr marT="91425" marB="91425" marR="91425" marL="91425"/>
                </a:tc>
              </a:tr>
              <a:tr h="381000">
                <a:tc>
                  <a:txBody>
                    <a:bodyPr/>
                    <a:lstStyle/>
                    <a:p>
                      <a:pPr indent="0" lvl="0" marL="0" rtl="0" algn="l">
                        <a:spcBef>
                          <a:spcPts val="0"/>
                        </a:spcBef>
                        <a:spcAft>
                          <a:spcPts val="0"/>
                        </a:spcAft>
                        <a:buNone/>
                      </a:pPr>
                      <a:r>
                        <a:rPr b="1" lang="en"/>
                        <a:t>N = 2</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1.1%</a:t>
                      </a:r>
                      <a:endParaRPr/>
                    </a:p>
                  </a:txBody>
                  <a:tcPr marT="91425" marB="91425" marR="91425" marL="91425">
                    <a:lnL cap="flat" cmpd="sng" w="19050">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4.2%</a:t>
                      </a:r>
                      <a:endParaRPr/>
                    </a:p>
                  </a:txBody>
                  <a:tcPr marT="91425" marB="91425" marR="91425" marL="91425"/>
                </a:tc>
              </a:tr>
              <a:tr h="381000">
                <a:tc>
                  <a:txBody>
                    <a:bodyPr/>
                    <a:lstStyle/>
                    <a:p>
                      <a:pPr indent="0" lvl="0" marL="0" rtl="0" algn="l">
                        <a:spcBef>
                          <a:spcPts val="0"/>
                        </a:spcBef>
                        <a:spcAft>
                          <a:spcPts val="0"/>
                        </a:spcAft>
                        <a:buNone/>
                      </a:pPr>
                      <a:r>
                        <a:rPr b="1" lang="en"/>
                        <a:t>N = 3</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0.3%</a:t>
                      </a:r>
                      <a:endParaRPr/>
                    </a:p>
                  </a:txBody>
                  <a:tcPr marT="91425" marB="91425" marR="91425" marL="91425">
                    <a:lnL cap="flat" cmpd="sng" w="19050">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5.1%</a:t>
                      </a:r>
                      <a:endParaRPr/>
                    </a:p>
                  </a:txBody>
                  <a:tcPr marT="91425" marB="91425" marR="91425" marL="91425"/>
                </a:tc>
              </a:tr>
              <a:tr h="381000">
                <a:tc>
                  <a:txBody>
                    <a:bodyPr/>
                    <a:lstStyle/>
                    <a:p>
                      <a:pPr indent="0" lvl="0" marL="0" rtl="0" algn="l">
                        <a:spcBef>
                          <a:spcPts val="0"/>
                        </a:spcBef>
                        <a:spcAft>
                          <a:spcPts val="0"/>
                        </a:spcAft>
                        <a:buNone/>
                      </a:pPr>
                      <a:r>
                        <a:rPr b="1" lang="en"/>
                        <a:t>N = 4</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a:t>
                      </a:r>
                      <a:endParaRPr/>
                    </a:p>
                  </a:txBody>
                  <a:tcPr marT="91425" marB="91425" marR="91425" marL="91425">
                    <a:lnL cap="flat" cmpd="sng" w="19050">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2.1%</a:t>
                      </a:r>
                      <a:endParaRPr/>
                    </a:p>
                  </a:txBody>
                  <a:tcPr marT="91425" marB="91425" marR="91425" marL="91425"/>
                </a:tc>
              </a:tr>
            </a:tbl>
          </a:graphicData>
        </a:graphic>
      </p:graphicFrame>
      <p:sp>
        <p:nvSpPr>
          <p:cNvPr id="142" name="Google Shape;142;p20"/>
          <p:cNvSpPr txBox="1"/>
          <p:nvPr/>
        </p:nvSpPr>
        <p:spPr>
          <a:xfrm>
            <a:off x="669300" y="4015850"/>
            <a:ext cx="7675200" cy="4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Corpus statistics of the number agreement test dataset (1.5M sentences) by Linzen et al</a:t>
            </a:r>
            <a:endParaRPr sz="15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Inflection Task</a:t>
            </a:r>
            <a:endParaRPr/>
          </a:p>
        </p:txBody>
      </p:sp>
      <p:sp>
        <p:nvSpPr>
          <p:cNvPr id="148" name="Google Shape;148;p21"/>
          <p:cNvSpPr txBox="1"/>
          <p:nvPr/>
        </p:nvSpPr>
        <p:spPr>
          <a:xfrm>
            <a:off x="400125" y="1200400"/>
            <a:ext cx="8432100" cy="36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The model sees the sentence up to and including the singular form of a present-tense verb.</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The model then needs to predict the number of the following verb.</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lang="en" sz="1500" u="sng">
                <a:latin typeface="Roboto"/>
                <a:ea typeface="Roboto"/>
                <a:cs typeface="Roboto"/>
                <a:sym typeface="Roboto"/>
              </a:rPr>
              <a:t>Example</a:t>
            </a:r>
            <a:r>
              <a:rPr lang="en" sz="1500">
                <a:latin typeface="Roboto"/>
                <a:ea typeface="Roboto"/>
                <a:cs typeface="Roboto"/>
                <a:sym typeface="Roboto"/>
              </a:rPr>
              <a:t> : The pans from the cupboard is</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t/>
            </a:r>
            <a:endParaRPr b="1"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Access to semantics of verb can help network identify corresponding verb :</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b="1" lang="en" sz="1500">
                <a:latin typeface="Roboto"/>
                <a:ea typeface="Roboto"/>
                <a:cs typeface="Roboto"/>
                <a:sym typeface="Roboto"/>
              </a:rPr>
              <a:t>People</a:t>
            </a:r>
            <a:r>
              <a:rPr lang="en" sz="1500">
                <a:latin typeface="Roboto"/>
                <a:ea typeface="Roboto"/>
                <a:cs typeface="Roboto"/>
                <a:sym typeface="Roboto"/>
              </a:rPr>
              <a:t> from the </a:t>
            </a:r>
            <a:r>
              <a:rPr lang="en" sz="1500" u="sng">
                <a:latin typeface="Roboto"/>
                <a:ea typeface="Roboto"/>
                <a:cs typeface="Roboto"/>
                <a:sym typeface="Roboto"/>
              </a:rPr>
              <a:t>capital</a:t>
            </a:r>
            <a:r>
              <a:rPr lang="en" sz="1500">
                <a:latin typeface="Roboto"/>
                <a:ea typeface="Roboto"/>
                <a:cs typeface="Roboto"/>
                <a:sym typeface="Roboto"/>
              </a:rPr>
              <a:t> often </a:t>
            </a:r>
            <a:r>
              <a:rPr b="1" lang="en" sz="1500">
                <a:latin typeface="Roboto"/>
                <a:ea typeface="Roboto"/>
                <a:cs typeface="Roboto"/>
                <a:sym typeface="Roboto"/>
              </a:rPr>
              <a:t>eat</a:t>
            </a:r>
            <a:r>
              <a:rPr lang="en" sz="1500">
                <a:latin typeface="Roboto"/>
                <a:ea typeface="Roboto"/>
                <a:cs typeface="Roboto"/>
                <a:sym typeface="Roboto"/>
              </a:rPr>
              <a:t> pizza.</a:t>
            </a:r>
            <a:endParaRPr sz="15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