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2"/>
  </p:notesMasterIdLst>
  <p:handoutMasterIdLst>
    <p:handoutMasterId r:id="rId23"/>
  </p:handoutMasterIdLst>
  <p:sldIdLst>
    <p:sldId id="256" r:id="rId5"/>
    <p:sldId id="277" r:id="rId6"/>
    <p:sldId id="290" r:id="rId7"/>
    <p:sldId id="297" r:id="rId8"/>
    <p:sldId id="330" r:id="rId9"/>
    <p:sldId id="323" r:id="rId10"/>
    <p:sldId id="300" r:id="rId11"/>
    <p:sldId id="301" r:id="rId12"/>
    <p:sldId id="328" r:id="rId13"/>
    <p:sldId id="331" r:id="rId14"/>
    <p:sldId id="332" r:id="rId15"/>
    <p:sldId id="334" r:id="rId16"/>
    <p:sldId id="333" r:id="rId17"/>
    <p:sldId id="335" r:id="rId18"/>
    <p:sldId id="314" r:id="rId19"/>
    <p:sldId id="315" r:id="rId20"/>
    <p:sldId id="32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884" autoAdjust="0"/>
    <p:restoredTop sz="94660"/>
  </p:normalViewPr>
  <p:slideViewPr>
    <p:cSldViewPr snapToGrid="0">
      <p:cViewPr>
        <p:scale>
          <a:sx n="75" d="100"/>
          <a:sy n="75" d="100"/>
        </p:scale>
        <p:origin x="614" y="278"/>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11/27/2022</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11/27/2022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MCA NIT PATNA</a:t>
            </a:r>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MCA NIT PATNA</a:t>
            </a:r>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endParaRPr lang="en-US" dirty="0"/>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a:t>MCA NIT PATNA</a:t>
            </a:r>
            <a:endParaRPr lang="en-US" dirty="0"/>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a:t>20XX</a:t>
            </a:r>
            <a:endParaRPr lang="en-US" dirty="0"/>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a:t>MCA NIT PATNA</a:t>
            </a:r>
            <a:endParaRPr lang="en-US" dirty="0"/>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6776"/>
            <a:ext cx="10515600" cy="3697645"/>
          </a:xfrm>
        </p:spPr>
        <p:txBody>
          <a:bodyPr/>
          <a:lstStyle>
            <a:lvl1pPr>
              <a:defRPr>
                <a:solidFill>
                  <a:schemeClr val="tx1">
                    <a:lumMod val="75000"/>
                    <a:lumOff val="25000"/>
                  </a:schemeClr>
                </a:solidFill>
              </a:defRPr>
            </a:lvl1pPr>
          </a:lstStyle>
          <a:p>
            <a:r>
              <a:rPr lang="en-US"/>
              <a:t>Click icon to add SmartArt graphic</a:t>
            </a:r>
            <a:endParaRPr lang="en-US" dirty="0"/>
          </a:p>
        </p:txBody>
      </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MCA NIT PATNA</a:t>
            </a:r>
            <a:endParaRPr lang="en-US" dirty="0"/>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MCA NIT PATNA</a:t>
            </a:r>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a:t>MCA NIT PATNA</a:t>
            </a:r>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MCA NIT PATNA</a:t>
            </a:r>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endParaRPr lang="en-US" dirty="0"/>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a:t>MCA NIT PATNA</a:t>
            </a:r>
            <a:endParaRPr lang="en-US" dirty="0"/>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a:t>20XX</a:t>
            </a:r>
            <a:endParaRPr lang="en-US" dirty="0"/>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a:t>MCA NIT PATNA</a:t>
            </a:r>
            <a:endParaRPr lang="en-US" dirty="0"/>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a:t>20XX</a:t>
            </a:r>
            <a:endParaRPr lang="en-US" dirty="0"/>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a:t>MCA NIT PATNA</a:t>
            </a:r>
            <a:endParaRPr lang="en-US" dirty="0"/>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a:t>20XX</a:t>
            </a:r>
            <a:endParaRPr lang="en-US" dirty="0"/>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a:t>MCA NIT PATNA</a:t>
            </a:r>
            <a:endParaRPr lang="en-US" dirty="0"/>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a:t>MCA NIT PATNA</a:t>
            </a:r>
            <a:endParaRPr lang="en-US" dirty="0"/>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a:t>20XX</a:t>
            </a:r>
            <a:endParaRPr lang="en-US" dirty="0"/>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a:t>MCA NIT PATNA</a:t>
            </a:r>
            <a:endParaRPr lang="en-US" dirty="0"/>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a:t>20XX</a:t>
            </a:r>
            <a:endParaRPr lang="en-US" dirty="0"/>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a:t>MCA NIT PATNA</a:t>
            </a:r>
            <a:endParaRPr lang="en-US" dirty="0"/>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a:t>20XX</a:t>
            </a:r>
            <a:endParaRPr lang="en-US" dirty="0"/>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a:t>MCA NIT PATNA</a:t>
            </a:r>
            <a:endParaRPr lang="en-US" dirty="0"/>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MCA NIT PATNA</a:t>
            </a:r>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MCA NIT PATNA</a:t>
            </a:r>
            <a:endParaRPr lang="en-US" dirty="0"/>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dt="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7.png"/><Relationship Id="rId1" Type="http://schemas.openxmlformats.org/officeDocument/2006/relationships/slideLayout" Target="../slideLayouts/slideLayout17.xml"/><Relationship Id="rId5" Type="http://schemas.microsoft.com/office/2007/relationships/hdphoto" Target="../media/hdphoto3.wdp"/><Relationship Id="rId4" Type="http://schemas.openxmlformats.org/officeDocument/2006/relationships/image" Target="../media/image38.png"/></Relationships>
</file>

<file path=ppt/slides/_rels/slide11.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39.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41.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42.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svg"/><Relationship Id="rId7" Type="http://schemas.openxmlformats.org/officeDocument/2006/relationships/image" Target="../media/image33.svg"/><Relationship Id="rId2" Type="http://schemas.openxmlformats.org/officeDocument/2006/relationships/image" Target="../media/image28.png"/><Relationship Id="rId1" Type="http://schemas.openxmlformats.org/officeDocument/2006/relationships/slideLayout" Target="../slideLayouts/slideLayout17.xml"/><Relationship Id="rId6" Type="http://schemas.openxmlformats.org/officeDocument/2006/relationships/image" Target="../media/image32.png"/><Relationship Id="rId5" Type="http://schemas.openxmlformats.org/officeDocument/2006/relationships/image" Target="../media/image31.svg"/><Relationship Id="rId4" Type="http://schemas.openxmlformats.org/officeDocument/2006/relationships/image" Target="../media/image30.png"/><Relationship Id="rId9" Type="http://schemas.openxmlformats.org/officeDocument/2006/relationships/image" Target="../media/image35.sv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6.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04934" y="86775"/>
            <a:ext cx="10982131" cy="1122202"/>
          </a:xfrm>
          <a:gradFill flip="none" rotWithShape="1">
            <a:gsLst>
              <a:gs pos="0">
                <a:schemeClr val="accent3">
                  <a:lumMod val="0"/>
                  <a:lumOff val="100000"/>
                  <a:alpha val="81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txBody>
          <a:bodyPr/>
          <a:lstStyle/>
          <a:p>
            <a:pPr algn="ctr"/>
            <a:r>
              <a:rPr lang="en-US" b="1" dirty="0"/>
              <a:t>Smart electricity bill calculator using blockchain technology</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3701315" y="3628877"/>
            <a:ext cx="4941770" cy="1608870"/>
          </a:xfrm>
        </p:spPr>
        <p:txBody>
          <a:bodyPr>
            <a:normAutofit fontScale="92500" lnSpcReduction="20000"/>
          </a:bodyPr>
          <a:lstStyle/>
          <a:p>
            <a:pPr algn="ctr"/>
            <a:r>
              <a:rPr lang="en-US" b="1" dirty="0"/>
              <a:t>Submitted By:</a:t>
            </a:r>
          </a:p>
          <a:p>
            <a:pPr algn="ctr"/>
            <a:r>
              <a:rPr lang="en-US" b="1" dirty="0"/>
              <a:t>Ashish Kumar (2144006)</a:t>
            </a:r>
          </a:p>
          <a:p>
            <a:pPr algn="ctr"/>
            <a:r>
              <a:rPr lang="en-US" b="1" dirty="0"/>
              <a:t>Devesh (2144017)</a:t>
            </a:r>
          </a:p>
          <a:p>
            <a:pPr algn="ctr"/>
            <a:r>
              <a:rPr lang="en-US" b="1" dirty="0"/>
              <a:t>Gyanesh Ray (2144019)</a:t>
            </a:r>
          </a:p>
          <a:p>
            <a:pPr algn="ctr"/>
            <a:r>
              <a:rPr lang="en-US" b="1" dirty="0"/>
              <a:t>Rishu (2144022)</a:t>
            </a:r>
          </a:p>
        </p:txBody>
      </p:sp>
      <p:sp>
        <p:nvSpPr>
          <p:cNvPr id="4" name="Subtitle 2">
            <a:extLst>
              <a:ext uri="{FF2B5EF4-FFF2-40B4-BE49-F238E27FC236}">
                <a16:creationId xmlns:a16="http://schemas.microsoft.com/office/drawing/2014/main" id="{15196478-9D7E-CCAF-8FE4-5ECF091D9851}"/>
              </a:ext>
            </a:extLst>
          </p:cNvPr>
          <p:cNvSpPr txBox="1">
            <a:spLocks/>
          </p:cNvSpPr>
          <p:nvPr/>
        </p:nvSpPr>
        <p:spPr>
          <a:xfrm>
            <a:off x="2612571" y="5324209"/>
            <a:ext cx="7119258" cy="1008477"/>
          </a:xfrm>
          <a:prstGeom prst="rect">
            <a:avLst/>
          </a:prstGeom>
        </p:spPr>
        <p:txBody>
          <a:bodyPr vert="horz" lIns="91440" tIns="45720" rIns="91440" bIns="45720" rtlCol="0">
            <a:normAutofit lnSpcReduction="10000"/>
          </a:bodyPr>
          <a:lstStyle>
            <a:lvl1pPr marL="0" indent="0" algn="l" defTabSz="914400" rtl="0" eaLnBrk="1" latinLnBrk="0" hangingPunct="1">
              <a:lnSpc>
                <a:spcPct val="10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US" dirty="0"/>
              <a:t>Course: MCA-CSE-(3</a:t>
            </a:r>
            <a:r>
              <a:rPr lang="en-US" baseline="30000" dirty="0"/>
              <a:t>rd</a:t>
            </a:r>
            <a:r>
              <a:rPr lang="en-US" dirty="0"/>
              <a:t>  Semester)</a:t>
            </a:r>
          </a:p>
          <a:p>
            <a:pPr algn="ctr"/>
            <a:r>
              <a:rPr lang="en-US" dirty="0"/>
              <a:t>Under the Supervision of: Dr. Ditipriya Sinha</a:t>
            </a:r>
          </a:p>
          <a:p>
            <a:pPr algn="ctr"/>
            <a:r>
              <a:rPr lang="en-US" dirty="0"/>
              <a:t>Dept. of CSE, NIT Patna</a:t>
            </a:r>
          </a:p>
        </p:txBody>
      </p:sp>
      <p:pic>
        <p:nvPicPr>
          <p:cNvPr id="6" name="Picture 5" descr="Logo&#10;&#10;Description automatically generated">
            <a:extLst>
              <a:ext uri="{FF2B5EF4-FFF2-40B4-BE49-F238E27FC236}">
                <a16:creationId xmlns:a16="http://schemas.microsoft.com/office/drawing/2014/main" id="{0B86E607-B62B-C0BA-7B91-239A8D5E8B43}"/>
              </a:ext>
            </a:extLst>
          </p:cNvPr>
          <p:cNvPicPr>
            <a:picLocks noChangeAspect="1"/>
          </p:cNvPicPr>
          <p:nvPr/>
        </p:nvPicPr>
        <p:blipFill>
          <a:blip r:embed="rId2"/>
          <a:stretch>
            <a:fillRect/>
          </a:stretch>
        </p:blipFill>
        <p:spPr>
          <a:xfrm>
            <a:off x="5272962" y="1600978"/>
            <a:ext cx="1646075" cy="1646075"/>
          </a:xfrm>
          <a:prstGeom prst="rect">
            <a:avLst/>
          </a:prstGeom>
        </p:spPr>
      </p:pic>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7">
            <a:extLst>
              <a:ext uri="{FF2B5EF4-FFF2-40B4-BE49-F238E27FC236}">
                <a16:creationId xmlns:a16="http://schemas.microsoft.com/office/drawing/2014/main" id="{25DD769B-E7AE-5F2C-E311-A61BC6321DAF}"/>
              </a:ext>
            </a:extLst>
          </p:cNvPr>
          <p:cNvSpPr>
            <a:spLocks noGrp="1"/>
          </p:cNvSpPr>
          <p:nvPr>
            <p:ph type="title"/>
          </p:nvPr>
        </p:nvSpPr>
        <p:spPr>
          <a:xfrm>
            <a:off x="0" y="-1498"/>
            <a:ext cx="12191999" cy="548304"/>
          </a:xfrm>
          <a:solidFill>
            <a:schemeClr val="accent4">
              <a:lumMod val="40000"/>
              <a:lumOff val="60000"/>
            </a:schemeClr>
          </a:solidFill>
        </p:spPr>
        <p:txBody>
          <a:bodyPr/>
          <a:lstStyle/>
          <a:p>
            <a:r>
              <a:rPr lang="en-US" b="1" dirty="0"/>
              <a:t>Preview</a:t>
            </a:r>
          </a:p>
        </p:txBody>
      </p:sp>
      <p:sp>
        <p:nvSpPr>
          <p:cNvPr id="4" name="Footer Placeholder 3">
            <a:extLst>
              <a:ext uri="{FF2B5EF4-FFF2-40B4-BE49-F238E27FC236}">
                <a16:creationId xmlns:a16="http://schemas.microsoft.com/office/drawing/2014/main" id="{38316981-BA6E-879A-739E-0B526D1C9517}"/>
              </a:ext>
            </a:extLst>
          </p:cNvPr>
          <p:cNvSpPr>
            <a:spLocks noGrp="1"/>
          </p:cNvSpPr>
          <p:nvPr>
            <p:ph type="ftr" sz="quarter" idx="11"/>
          </p:nvPr>
        </p:nvSpPr>
        <p:spPr/>
        <p:txBody>
          <a:bodyPr/>
          <a:lstStyle/>
          <a:p>
            <a:r>
              <a:rPr lang="en-US"/>
              <a:t>MCA NIT PATNA</a:t>
            </a:r>
            <a:endParaRPr lang="en-US" dirty="0"/>
          </a:p>
        </p:txBody>
      </p:sp>
      <p:sp>
        <p:nvSpPr>
          <p:cNvPr id="5" name="Slide Number Placeholder 4">
            <a:extLst>
              <a:ext uri="{FF2B5EF4-FFF2-40B4-BE49-F238E27FC236}">
                <a16:creationId xmlns:a16="http://schemas.microsoft.com/office/drawing/2014/main" id="{F5E979EE-2742-D7DA-0653-6E0D8FB78B2C}"/>
              </a:ext>
            </a:extLst>
          </p:cNvPr>
          <p:cNvSpPr>
            <a:spLocks noGrp="1"/>
          </p:cNvSpPr>
          <p:nvPr>
            <p:ph type="sldNum" sz="quarter" idx="12"/>
          </p:nvPr>
        </p:nvSpPr>
        <p:spPr/>
        <p:txBody>
          <a:bodyPr/>
          <a:lstStyle/>
          <a:p>
            <a:fld id="{B5CEABB6-07DC-46E8-9B57-56EC44A396E5}" type="slidenum">
              <a:rPr lang="en-US" smtClean="0"/>
              <a:t>10</a:t>
            </a:fld>
            <a:endParaRPr lang="en-US" dirty="0"/>
          </a:p>
        </p:txBody>
      </p:sp>
      <p:pic>
        <p:nvPicPr>
          <p:cNvPr id="3" name="Picture 2" descr="Graphical user interface, application&#10;&#10;Description automatically generated">
            <a:extLst>
              <a:ext uri="{FF2B5EF4-FFF2-40B4-BE49-F238E27FC236}">
                <a16:creationId xmlns:a16="http://schemas.microsoft.com/office/drawing/2014/main" id="{48B2E813-E182-BE6E-364D-3BD3060799F9}"/>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Lst>
          </a:blip>
          <a:srcRect r="3269"/>
          <a:stretch/>
        </p:blipFill>
        <p:spPr>
          <a:xfrm>
            <a:off x="448745" y="1732293"/>
            <a:ext cx="5835514" cy="3393414"/>
          </a:xfrm>
          <a:prstGeom prst="rect">
            <a:avLst/>
          </a:prstGeom>
        </p:spPr>
      </p:pic>
      <p:pic>
        <p:nvPicPr>
          <p:cNvPr id="8" name="Picture 7" descr="Graphical user interface, text, application, chat or text message&#10;&#10;Description automatically generated">
            <a:extLst>
              <a:ext uri="{FF2B5EF4-FFF2-40B4-BE49-F238E27FC236}">
                <a16:creationId xmlns:a16="http://schemas.microsoft.com/office/drawing/2014/main" id="{935675BA-F9E3-90AA-8DAC-438852AE5360}"/>
              </a:ext>
            </a:extLst>
          </p:cNvPr>
          <p:cNvPicPr>
            <a:picLocks noChangeAspect="1"/>
          </p:cNvPicPr>
          <p:nvPr/>
        </p:nvPicPr>
        <p:blipFill rotWithShape="1">
          <a:blip r:embed="rId4">
            <a:extLst>
              <a:ext uri="{BEBA8EAE-BF5A-486C-A8C5-ECC9F3942E4B}">
                <a14:imgProps xmlns:a14="http://schemas.microsoft.com/office/drawing/2010/main">
                  <a14:imgLayer r:embed="rId5">
                    <a14:imgEffect>
                      <a14:sharpenSoften amount="25000"/>
                    </a14:imgEffect>
                  </a14:imgLayer>
                </a14:imgProps>
              </a:ext>
            </a:extLst>
          </a:blip>
          <a:srcRect l="753" r="61" b="15086"/>
          <a:stretch/>
        </p:blipFill>
        <p:spPr>
          <a:xfrm>
            <a:off x="6696126" y="1347197"/>
            <a:ext cx="5047129" cy="4600019"/>
          </a:xfrm>
          <a:prstGeom prst="rect">
            <a:avLst/>
          </a:prstGeom>
        </p:spPr>
      </p:pic>
      <p:graphicFrame>
        <p:nvGraphicFramePr>
          <p:cNvPr id="2" name="Table 5">
            <a:extLst>
              <a:ext uri="{FF2B5EF4-FFF2-40B4-BE49-F238E27FC236}">
                <a16:creationId xmlns:a16="http://schemas.microsoft.com/office/drawing/2014/main" id="{421224CB-78D5-751C-0F11-E5C4952B1B7A}"/>
              </a:ext>
            </a:extLst>
          </p:cNvPr>
          <p:cNvGraphicFramePr>
            <a:graphicFrameLocks noGrp="1"/>
          </p:cNvGraphicFramePr>
          <p:nvPr>
            <p:extLst>
              <p:ext uri="{D42A27DB-BD31-4B8C-83A1-F6EECF244321}">
                <p14:modId xmlns:p14="http://schemas.microsoft.com/office/powerpoint/2010/main" val="1290396832"/>
              </p:ext>
            </p:extLst>
          </p:nvPr>
        </p:nvGraphicFramePr>
        <p:xfrm>
          <a:off x="2032000" y="737596"/>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1360312617"/>
                    </a:ext>
                  </a:extLst>
                </a:gridCol>
              </a:tblGrid>
              <a:tr h="370840">
                <a:tc>
                  <a:txBody>
                    <a:bodyPr/>
                    <a:lstStyle/>
                    <a:p>
                      <a:r>
                        <a:rPr lang="en-IN" dirty="0">
                          <a:solidFill>
                            <a:schemeClr val="tx1"/>
                          </a:solidFill>
                        </a:rPr>
                        <a:t>Registration</a:t>
                      </a:r>
                    </a:p>
                  </a:txBody>
                  <a:tcPr/>
                </a:tc>
                <a:extLst>
                  <a:ext uri="{0D108BD9-81ED-4DB2-BD59-A6C34878D82A}">
                    <a16:rowId xmlns:a16="http://schemas.microsoft.com/office/drawing/2014/main" val="2705484305"/>
                  </a:ext>
                </a:extLst>
              </a:tr>
            </a:tbl>
          </a:graphicData>
        </a:graphic>
      </p:graphicFrame>
    </p:spTree>
    <p:extLst>
      <p:ext uri="{BB962C8B-B14F-4D97-AF65-F5344CB8AC3E}">
        <p14:creationId xmlns:p14="http://schemas.microsoft.com/office/powerpoint/2010/main" val="1080509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7">
            <a:extLst>
              <a:ext uri="{FF2B5EF4-FFF2-40B4-BE49-F238E27FC236}">
                <a16:creationId xmlns:a16="http://schemas.microsoft.com/office/drawing/2014/main" id="{25DD769B-E7AE-5F2C-E311-A61BC6321DAF}"/>
              </a:ext>
            </a:extLst>
          </p:cNvPr>
          <p:cNvSpPr>
            <a:spLocks noGrp="1"/>
          </p:cNvSpPr>
          <p:nvPr>
            <p:ph type="title"/>
          </p:nvPr>
        </p:nvSpPr>
        <p:spPr>
          <a:xfrm>
            <a:off x="0" y="-46653"/>
            <a:ext cx="12191999" cy="548304"/>
          </a:xfrm>
          <a:solidFill>
            <a:schemeClr val="accent4">
              <a:lumMod val="40000"/>
              <a:lumOff val="60000"/>
            </a:schemeClr>
          </a:solidFill>
        </p:spPr>
        <p:txBody>
          <a:bodyPr/>
          <a:lstStyle/>
          <a:p>
            <a:r>
              <a:rPr lang="en-US" b="1" dirty="0"/>
              <a:t>Preview</a:t>
            </a:r>
          </a:p>
        </p:txBody>
      </p:sp>
      <p:sp>
        <p:nvSpPr>
          <p:cNvPr id="4" name="Footer Placeholder 3">
            <a:extLst>
              <a:ext uri="{FF2B5EF4-FFF2-40B4-BE49-F238E27FC236}">
                <a16:creationId xmlns:a16="http://schemas.microsoft.com/office/drawing/2014/main" id="{38316981-BA6E-879A-739E-0B526D1C9517}"/>
              </a:ext>
            </a:extLst>
          </p:cNvPr>
          <p:cNvSpPr>
            <a:spLocks noGrp="1"/>
          </p:cNvSpPr>
          <p:nvPr>
            <p:ph type="ftr" sz="quarter" idx="11"/>
          </p:nvPr>
        </p:nvSpPr>
        <p:spPr/>
        <p:txBody>
          <a:bodyPr/>
          <a:lstStyle/>
          <a:p>
            <a:r>
              <a:rPr lang="en-US"/>
              <a:t>MCA NIT PATNA</a:t>
            </a:r>
            <a:endParaRPr lang="en-US" dirty="0"/>
          </a:p>
        </p:txBody>
      </p:sp>
      <p:sp>
        <p:nvSpPr>
          <p:cNvPr id="5" name="Slide Number Placeholder 4">
            <a:extLst>
              <a:ext uri="{FF2B5EF4-FFF2-40B4-BE49-F238E27FC236}">
                <a16:creationId xmlns:a16="http://schemas.microsoft.com/office/drawing/2014/main" id="{F5E979EE-2742-D7DA-0653-6E0D8FB78B2C}"/>
              </a:ext>
            </a:extLst>
          </p:cNvPr>
          <p:cNvSpPr>
            <a:spLocks noGrp="1"/>
          </p:cNvSpPr>
          <p:nvPr>
            <p:ph type="sldNum" sz="quarter" idx="12"/>
          </p:nvPr>
        </p:nvSpPr>
        <p:spPr/>
        <p:txBody>
          <a:bodyPr/>
          <a:lstStyle/>
          <a:p>
            <a:fld id="{B5CEABB6-07DC-46E8-9B57-56EC44A396E5}" type="slidenum">
              <a:rPr lang="en-US" smtClean="0"/>
              <a:t>11</a:t>
            </a:fld>
            <a:endParaRPr lang="en-US" dirty="0"/>
          </a:p>
        </p:txBody>
      </p:sp>
      <p:pic>
        <p:nvPicPr>
          <p:cNvPr id="3" name="Picture 2" descr="Graphical user interface, application&#10;&#10;Description automatically generated">
            <a:extLst>
              <a:ext uri="{FF2B5EF4-FFF2-40B4-BE49-F238E27FC236}">
                <a16:creationId xmlns:a16="http://schemas.microsoft.com/office/drawing/2014/main" id="{61F159A0-F743-6459-F806-9843B7181867}"/>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Lst>
          </a:blip>
          <a:srcRect l="1858" t="-132" r="2749" b="132"/>
          <a:stretch/>
        </p:blipFill>
        <p:spPr>
          <a:xfrm>
            <a:off x="2608729" y="1308521"/>
            <a:ext cx="6974540" cy="4572000"/>
          </a:xfrm>
          <a:prstGeom prst="rect">
            <a:avLst/>
          </a:prstGeom>
        </p:spPr>
      </p:pic>
      <p:graphicFrame>
        <p:nvGraphicFramePr>
          <p:cNvPr id="7" name="Table 5">
            <a:extLst>
              <a:ext uri="{FF2B5EF4-FFF2-40B4-BE49-F238E27FC236}">
                <a16:creationId xmlns:a16="http://schemas.microsoft.com/office/drawing/2014/main" id="{BAB95660-6563-2412-5A9A-EB01C7730CE4}"/>
              </a:ext>
            </a:extLst>
          </p:cNvPr>
          <p:cNvGraphicFramePr>
            <a:graphicFrameLocks noGrp="1"/>
          </p:cNvGraphicFramePr>
          <p:nvPr>
            <p:extLst>
              <p:ext uri="{D42A27DB-BD31-4B8C-83A1-F6EECF244321}">
                <p14:modId xmlns:p14="http://schemas.microsoft.com/office/powerpoint/2010/main" val="2011274127"/>
              </p:ext>
            </p:extLst>
          </p:nvPr>
        </p:nvGraphicFramePr>
        <p:xfrm>
          <a:off x="2032000" y="719666"/>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1360312617"/>
                    </a:ext>
                  </a:extLst>
                </a:gridCol>
              </a:tblGrid>
              <a:tr h="370840">
                <a:tc>
                  <a:txBody>
                    <a:bodyPr/>
                    <a:lstStyle/>
                    <a:p>
                      <a:r>
                        <a:rPr lang="en-IN" dirty="0">
                          <a:solidFill>
                            <a:schemeClr val="tx1"/>
                          </a:solidFill>
                        </a:rPr>
                        <a:t>CA Number</a:t>
                      </a:r>
                    </a:p>
                  </a:txBody>
                  <a:tcPr/>
                </a:tc>
                <a:extLst>
                  <a:ext uri="{0D108BD9-81ED-4DB2-BD59-A6C34878D82A}">
                    <a16:rowId xmlns:a16="http://schemas.microsoft.com/office/drawing/2014/main" val="2705484305"/>
                  </a:ext>
                </a:extLst>
              </a:tr>
            </a:tbl>
          </a:graphicData>
        </a:graphic>
      </p:graphicFrame>
    </p:spTree>
    <p:extLst>
      <p:ext uri="{BB962C8B-B14F-4D97-AF65-F5344CB8AC3E}">
        <p14:creationId xmlns:p14="http://schemas.microsoft.com/office/powerpoint/2010/main" val="293079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539DB82B-651C-139D-CC6B-561D16B0F807}"/>
              </a:ext>
            </a:extLst>
          </p:cNvPr>
          <p:cNvPicPr>
            <a:picLocks noChangeAspect="1"/>
          </p:cNvPicPr>
          <p:nvPr/>
        </p:nvPicPr>
        <p:blipFill rotWithShape="1">
          <a:blip r:embed="rId2"/>
          <a:srcRect l="3232" r="148"/>
          <a:stretch/>
        </p:blipFill>
        <p:spPr>
          <a:xfrm>
            <a:off x="2194561" y="1584636"/>
            <a:ext cx="7615816" cy="4196404"/>
          </a:xfrm>
          <a:prstGeom prst="rect">
            <a:avLst/>
          </a:prstGeom>
        </p:spPr>
      </p:pic>
      <p:graphicFrame>
        <p:nvGraphicFramePr>
          <p:cNvPr id="22" name="Table 5">
            <a:extLst>
              <a:ext uri="{FF2B5EF4-FFF2-40B4-BE49-F238E27FC236}">
                <a16:creationId xmlns:a16="http://schemas.microsoft.com/office/drawing/2014/main" id="{58AF99DE-9E41-1E8B-33D3-8D88313DDD99}"/>
              </a:ext>
            </a:extLst>
          </p:cNvPr>
          <p:cNvGraphicFramePr>
            <a:graphicFrameLocks noGrp="1"/>
          </p:cNvGraphicFramePr>
          <p:nvPr>
            <p:extLst>
              <p:ext uri="{D42A27DB-BD31-4B8C-83A1-F6EECF244321}">
                <p14:modId xmlns:p14="http://schemas.microsoft.com/office/powerpoint/2010/main" val="610681463"/>
              </p:ext>
            </p:extLst>
          </p:nvPr>
        </p:nvGraphicFramePr>
        <p:xfrm>
          <a:off x="2032000" y="719666"/>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1360312617"/>
                    </a:ext>
                  </a:extLst>
                </a:gridCol>
              </a:tblGrid>
              <a:tr h="370840">
                <a:tc>
                  <a:txBody>
                    <a:bodyPr/>
                    <a:lstStyle/>
                    <a:p>
                      <a:r>
                        <a:rPr lang="en-IN" dirty="0">
                          <a:solidFill>
                            <a:schemeClr val="tx1"/>
                          </a:solidFill>
                        </a:rPr>
                        <a:t>Electricity Bill Generation</a:t>
                      </a:r>
                    </a:p>
                  </a:txBody>
                  <a:tcPr/>
                </a:tc>
                <a:extLst>
                  <a:ext uri="{0D108BD9-81ED-4DB2-BD59-A6C34878D82A}">
                    <a16:rowId xmlns:a16="http://schemas.microsoft.com/office/drawing/2014/main" val="2705484305"/>
                  </a:ext>
                </a:extLst>
              </a:tr>
            </a:tbl>
          </a:graphicData>
        </a:graphic>
      </p:graphicFrame>
    </p:spTree>
    <p:extLst>
      <p:ext uri="{BB962C8B-B14F-4D97-AF65-F5344CB8AC3E}">
        <p14:creationId xmlns:p14="http://schemas.microsoft.com/office/powerpoint/2010/main" val="1032134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7">
            <a:extLst>
              <a:ext uri="{FF2B5EF4-FFF2-40B4-BE49-F238E27FC236}">
                <a16:creationId xmlns:a16="http://schemas.microsoft.com/office/drawing/2014/main" id="{25DD769B-E7AE-5F2C-E311-A61BC6321DAF}"/>
              </a:ext>
            </a:extLst>
          </p:cNvPr>
          <p:cNvSpPr>
            <a:spLocks noGrp="1"/>
          </p:cNvSpPr>
          <p:nvPr>
            <p:ph type="title"/>
          </p:nvPr>
        </p:nvSpPr>
        <p:spPr>
          <a:xfrm>
            <a:off x="0" y="-46653"/>
            <a:ext cx="12191999" cy="548304"/>
          </a:xfrm>
          <a:solidFill>
            <a:schemeClr val="accent4">
              <a:lumMod val="40000"/>
              <a:lumOff val="60000"/>
            </a:schemeClr>
          </a:solidFill>
        </p:spPr>
        <p:txBody>
          <a:bodyPr/>
          <a:lstStyle/>
          <a:p>
            <a:r>
              <a:rPr lang="en-US" b="1" dirty="0"/>
              <a:t>Preview</a:t>
            </a:r>
          </a:p>
        </p:txBody>
      </p:sp>
      <p:sp>
        <p:nvSpPr>
          <p:cNvPr id="4" name="Footer Placeholder 3">
            <a:extLst>
              <a:ext uri="{FF2B5EF4-FFF2-40B4-BE49-F238E27FC236}">
                <a16:creationId xmlns:a16="http://schemas.microsoft.com/office/drawing/2014/main" id="{38316981-BA6E-879A-739E-0B526D1C9517}"/>
              </a:ext>
            </a:extLst>
          </p:cNvPr>
          <p:cNvSpPr>
            <a:spLocks noGrp="1"/>
          </p:cNvSpPr>
          <p:nvPr>
            <p:ph type="ftr" sz="quarter" idx="11"/>
          </p:nvPr>
        </p:nvSpPr>
        <p:spPr/>
        <p:txBody>
          <a:bodyPr/>
          <a:lstStyle/>
          <a:p>
            <a:r>
              <a:rPr lang="en-US"/>
              <a:t>MCA NIT PATNA</a:t>
            </a:r>
            <a:endParaRPr lang="en-US" dirty="0"/>
          </a:p>
        </p:txBody>
      </p:sp>
      <p:sp>
        <p:nvSpPr>
          <p:cNvPr id="5" name="Slide Number Placeholder 4">
            <a:extLst>
              <a:ext uri="{FF2B5EF4-FFF2-40B4-BE49-F238E27FC236}">
                <a16:creationId xmlns:a16="http://schemas.microsoft.com/office/drawing/2014/main" id="{F5E979EE-2742-D7DA-0653-6E0D8FB78B2C}"/>
              </a:ext>
            </a:extLst>
          </p:cNvPr>
          <p:cNvSpPr>
            <a:spLocks noGrp="1"/>
          </p:cNvSpPr>
          <p:nvPr>
            <p:ph type="sldNum" sz="quarter" idx="12"/>
          </p:nvPr>
        </p:nvSpPr>
        <p:spPr/>
        <p:txBody>
          <a:bodyPr/>
          <a:lstStyle/>
          <a:p>
            <a:fld id="{B5CEABB6-07DC-46E8-9B57-56EC44A396E5}" type="slidenum">
              <a:rPr lang="en-US" smtClean="0"/>
              <a:t>13</a:t>
            </a:fld>
            <a:endParaRPr lang="en-US" dirty="0"/>
          </a:p>
        </p:txBody>
      </p:sp>
      <p:pic>
        <p:nvPicPr>
          <p:cNvPr id="6" name="Picture 5" descr="Graphical user interface&#10;&#10;Description automatically generated">
            <a:extLst>
              <a:ext uri="{FF2B5EF4-FFF2-40B4-BE49-F238E27FC236}">
                <a16:creationId xmlns:a16="http://schemas.microsoft.com/office/drawing/2014/main" id="{28FA978C-9F1A-F59B-8676-FB8E766BF434}"/>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Lst>
          </a:blip>
          <a:srcRect l="22509" r="24292"/>
          <a:stretch/>
        </p:blipFill>
        <p:spPr>
          <a:xfrm>
            <a:off x="3558989" y="1514275"/>
            <a:ext cx="4840941" cy="4624059"/>
          </a:xfrm>
          <a:prstGeom prst="rect">
            <a:avLst/>
          </a:prstGeom>
        </p:spPr>
      </p:pic>
      <p:graphicFrame>
        <p:nvGraphicFramePr>
          <p:cNvPr id="2" name="Table 5">
            <a:extLst>
              <a:ext uri="{FF2B5EF4-FFF2-40B4-BE49-F238E27FC236}">
                <a16:creationId xmlns:a16="http://schemas.microsoft.com/office/drawing/2014/main" id="{486886F2-177E-4902-320D-273158F22EAC}"/>
              </a:ext>
            </a:extLst>
          </p:cNvPr>
          <p:cNvGraphicFramePr>
            <a:graphicFrameLocks noGrp="1"/>
          </p:cNvGraphicFramePr>
          <p:nvPr>
            <p:extLst>
              <p:ext uri="{D42A27DB-BD31-4B8C-83A1-F6EECF244321}">
                <p14:modId xmlns:p14="http://schemas.microsoft.com/office/powerpoint/2010/main" val="32217758"/>
              </p:ext>
            </p:extLst>
          </p:nvPr>
        </p:nvGraphicFramePr>
        <p:xfrm>
          <a:off x="2032000" y="719666"/>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1360312617"/>
                    </a:ext>
                  </a:extLst>
                </a:gridCol>
              </a:tblGrid>
              <a:tr h="370840">
                <a:tc>
                  <a:txBody>
                    <a:bodyPr/>
                    <a:lstStyle/>
                    <a:p>
                      <a:r>
                        <a:rPr lang="en-IN" dirty="0">
                          <a:solidFill>
                            <a:schemeClr val="tx1"/>
                          </a:solidFill>
                        </a:rPr>
                        <a:t>Generated Electricity Bill</a:t>
                      </a:r>
                    </a:p>
                  </a:txBody>
                  <a:tcPr/>
                </a:tc>
                <a:extLst>
                  <a:ext uri="{0D108BD9-81ED-4DB2-BD59-A6C34878D82A}">
                    <a16:rowId xmlns:a16="http://schemas.microsoft.com/office/drawing/2014/main" val="2705484305"/>
                  </a:ext>
                </a:extLst>
              </a:tr>
            </a:tbl>
          </a:graphicData>
        </a:graphic>
      </p:graphicFrame>
    </p:spTree>
    <p:extLst>
      <p:ext uri="{BB962C8B-B14F-4D97-AF65-F5344CB8AC3E}">
        <p14:creationId xmlns:p14="http://schemas.microsoft.com/office/powerpoint/2010/main" val="2416921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A screenshot of a computer&#10;&#10;Description automatically generated with medium confidence">
            <a:extLst>
              <a:ext uri="{FF2B5EF4-FFF2-40B4-BE49-F238E27FC236}">
                <a16:creationId xmlns:a16="http://schemas.microsoft.com/office/drawing/2014/main" id="{1E30316B-422B-4C66-97BA-59ECA3E3A845}"/>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Lst>
          </a:blip>
          <a:srcRect l="21101" t="10770" b="6277"/>
          <a:stretch/>
        </p:blipFill>
        <p:spPr>
          <a:xfrm>
            <a:off x="2066364" y="1658471"/>
            <a:ext cx="8059271" cy="4401670"/>
          </a:xfrm>
          <a:prstGeom prst="rect">
            <a:avLst/>
          </a:prstGeom>
        </p:spPr>
      </p:pic>
      <p:graphicFrame>
        <p:nvGraphicFramePr>
          <p:cNvPr id="22" name="Table 5">
            <a:extLst>
              <a:ext uri="{FF2B5EF4-FFF2-40B4-BE49-F238E27FC236}">
                <a16:creationId xmlns:a16="http://schemas.microsoft.com/office/drawing/2014/main" id="{68EF9AEA-F62D-D74D-FB1D-2957799C0262}"/>
              </a:ext>
            </a:extLst>
          </p:cNvPr>
          <p:cNvGraphicFramePr>
            <a:graphicFrameLocks noGrp="1"/>
          </p:cNvGraphicFramePr>
          <p:nvPr>
            <p:extLst>
              <p:ext uri="{D42A27DB-BD31-4B8C-83A1-F6EECF244321}">
                <p14:modId xmlns:p14="http://schemas.microsoft.com/office/powerpoint/2010/main" val="2352585055"/>
              </p:ext>
            </p:extLst>
          </p:nvPr>
        </p:nvGraphicFramePr>
        <p:xfrm>
          <a:off x="2032000" y="719666"/>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1360312617"/>
                    </a:ext>
                  </a:extLst>
                </a:gridCol>
              </a:tblGrid>
              <a:tr h="370840">
                <a:tc>
                  <a:txBody>
                    <a:bodyPr/>
                    <a:lstStyle/>
                    <a:p>
                      <a:r>
                        <a:rPr lang="en-IN" dirty="0">
                          <a:solidFill>
                            <a:schemeClr val="tx1"/>
                          </a:solidFill>
                        </a:rPr>
                        <a:t>Printing of Bill</a:t>
                      </a:r>
                    </a:p>
                  </a:txBody>
                  <a:tcPr/>
                </a:tc>
                <a:extLst>
                  <a:ext uri="{0D108BD9-81ED-4DB2-BD59-A6C34878D82A}">
                    <a16:rowId xmlns:a16="http://schemas.microsoft.com/office/drawing/2014/main" val="2705484305"/>
                  </a:ext>
                </a:extLst>
              </a:tr>
            </a:tbl>
          </a:graphicData>
        </a:graphic>
      </p:graphicFrame>
    </p:spTree>
    <p:extLst>
      <p:ext uri="{BB962C8B-B14F-4D97-AF65-F5344CB8AC3E}">
        <p14:creationId xmlns:p14="http://schemas.microsoft.com/office/powerpoint/2010/main" val="3881827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7">
            <a:extLst>
              <a:ext uri="{FF2B5EF4-FFF2-40B4-BE49-F238E27FC236}">
                <a16:creationId xmlns:a16="http://schemas.microsoft.com/office/drawing/2014/main" id="{25DD769B-E7AE-5F2C-E311-A61BC6321DAF}"/>
              </a:ext>
            </a:extLst>
          </p:cNvPr>
          <p:cNvSpPr>
            <a:spLocks noGrp="1"/>
          </p:cNvSpPr>
          <p:nvPr>
            <p:ph type="title"/>
          </p:nvPr>
        </p:nvSpPr>
        <p:spPr>
          <a:xfrm>
            <a:off x="0" y="-46653"/>
            <a:ext cx="12191999" cy="548304"/>
          </a:xfrm>
          <a:solidFill>
            <a:schemeClr val="accent4">
              <a:lumMod val="40000"/>
              <a:lumOff val="60000"/>
            </a:schemeClr>
          </a:solidFill>
        </p:spPr>
        <p:txBody>
          <a:bodyPr/>
          <a:lstStyle/>
          <a:p>
            <a:r>
              <a:rPr lang="en-US" b="1" dirty="0"/>
              <a:t>Conclusion and future work</a:t>
            </a:r>
          </a:p>
        </p:txBody>
      </p:sp>
      <p:sp>
        <p:nvSpPr>
          <p:cNvPr id="4" name="Footer Placeholder 3">
            <a:extLst>
              <a:ext uri="{FF2B5EF4-FFF2-40B4-BE49-F238E27FC236}">
                <a16:creationId xmlns:a16="http://schemas.microsoft.com/office/drawing/2014/main" id="{B9162FF7-1B7A-F953-2B21-06805A9BF828}"/>
              </a:ext>
            </a:extLst>
          </p:cNvPr>
          <p:cNvSpPr>
            <a:spLocks noGrp="1"/>
          </p:cNvSpPr>
          <p:nvPr>
            <p:ph type="ftr" sz="quarter" idx="11"/>
          </p:nvPr>
        </p:nvSpPr>
        <p:spPr/>
        <p:txBody>
          <a:bodyPr/>
          <a:lstStyle/>
          <a:p>
            <a:r>
              <a:rPr lang="en-US"/>
              <a:t>MCA NIT PATNA</a:t>
            </a:r>
            <a:endParaRPr lang="en-US" dirty="0"/>
          </a:p>
        </p:txBody>
      </p:sp>
      <p:sp>
        <p:nvSpPr>
          <p:cNvPr id="5" name="Slide Number Placeholder 4">
            <a:extLst>
              <a:ext uri="{FF2B5EF4-FFF2-40B4-BE49-F238E27FC236}">
                <a16:creationId xmlns:a16="http://schemas.microsoft.com/office/drawing/2014/main" id="{CA6F738D-A1E6-B6CE-FC97-5947350B140F}"/>
              </a:ext>
            </a:extLst>
          </p:cNvPr>
          <p:cNvSpPr>
            <a:spLocks noGrp="1"/>
          </p:cNvSpPr>
          <p:nvPr>
            <p:ph type="sldNum" sz="quarter" idx="12"/>
          </p:nvPr>
        </p:nvSpPr>
        <p:spPr/>
        <p:txBody>
          <a:bodyPr/>
          <a:lstStyle/>
          <a:p>
            <a:fld id="{B5CEABB6-07DC-46E8-9B57-56EC44A396E5}" type="slidenum">
              <a:rPr lang="en-US" smtClean="0"/>
              <a:t>15</a:t>
            </a:fld>
            <a:endParaRPr lang="en-US" dirty="0"/>
          </a:p>
        </p:txBody>
      </p:sp>
      <p:sp>
        <p:nvSpPr>
          <p:cNvPr id="6" name="TextBox 5">
            <a:extLst>
              <a:ext uri="{FF2B5EF4-FFF2-40B4-BE49-F238E27FC236}">
                <a16:creationId xmlns:a16="http://schemas.microsoft.com/office/drawing/2014/main" id="{35B1DFD4-195C-0B59-DDD4-118B2B8044AD}"/>
              </a:ext>
            </a:extLst>
          </p:cNvPr>
          <p:cNvSpPr txBox="1"/>
          <p:nvPr/>
        </p:nvSpPr>
        <p:spPr>
          <a:xfrm>
            <a:off x="981827" y="1402904"/>
            <a:ext cx="10681996"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t>In this paper, we presented an approach to implement the electricity bill generator utilizing a blockchain platform by using the existing power distribution system.</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smart contract is designed to the make transactions and requests to the Ethereum Virtual Machine. We made this application which can be accessed through a web browser of a computer to generate electricity bill by providing CA number and number of units consumed. </a:t>
            </a:r>
          </a:p>
          <a:p>
            <a:endParaRPr lang="en-US" sz="2000" dirty="0"/>
          </a:p>
          <a:p>
            <a:pPr marL="342900" indent="-342900">
              <a:buFont typeface="Arial" panose="020B0604020202020204" pitchFamily="34" charset="0"/>
              <a:buChar char="•"/>
            </a:pPr>
            <a:r>
              <a:rPr lang="en-US" sz="2000" dirty="0"/>
              <a:t>In real implementation of this project, the electricity meter with plugged IoT device can periodically sends the electricity units consumed by the user over the Ethereum platform to generate the bill.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Since it is feasible to build such a system, a further study involves the automatic generation of electricity bills based on the periodically received electricity units.</a:t>
            </a:r>
          </a:p>
          <a:p>
            <a:endParaRPr lang="en-US" sz="2000" dirty="0"/>
          </a:p>
        </p:txBody>
      </p:sp>
    </p:spTree>
    <p:extLst>
      <p:ext uri="{BB962C8B-B14F-4D97-AF65-F5344CB8AC3E}">
        <p14:creationId xmlns:p14="http://schemas.microsoft.com/office/powerpoint/2010/main" val="120573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7">
            <a:extLst>
              <a:ext uri="{FF2B5EF4-FFF2-40B4-BE49-F238E27FC236}">
                <a16:creationId xmlns:a16="http://schemas.microsoft.com/office/drawing/2014/main" id="{25DD769B-E7AE-5F2C-E311-A61BC6321DAF}"/>
              </a:ext>
            </a:extLst>
          </p:cNvPr>
          <p:cNvSpPr>
            <a:spLocks noGrp="1"/>
          </p:cNvSpPr>
          <p:nvPr>
            <p:ph type="title"/>
          </p:nvPr>
        </p:nvSpPr>
        <p:spPr>
          <a:xfrm>
            <a:off x="0" y="-46653"/>
            <a:ext cx="12191999" cy="548304"/>
          </a:xfrm>
          <a:solidFill>
            <a:schemeClr val="accent4">
              <a:lumMod val="40000"/>
              <a:lumOff val="60000"/>
            </a:schemeClr>
          </a:solidFill>
        </p:spPr>
        <p:txBody>
          <a:bodyPr/>
          <a:lstStyle/>
          <a:p>
            <a:r>
              <a:rPr lang="en-US" b="1" dirty="0"/>
              <a:t>References</a:t>
            </a:r>
          </a:p>
        </p:txBody>
      </p:sp>
      <p:sp>
        <p:nvSpPr>
          <p:cNvPr id="3" name="TextBox 2">
            <a:extLst>
              <a:ext uri="{FF2B5EF4-FFF2-40B4-BE49-F238E27FC236}">
                <a16:creationId xmlns:a16="http://schemas.microsoft.com/office/drawing/2014/main" id="{EF070546-32EC-2304-9841-4A149FD91829}"/>
              </a:ext>
            </a:extLst>
          </p:cNvPr>
          <p:cNvSpPr txBox="1"/>
          <p:nvPr/>
        </p:nvSpPr>
        <p:spPr>
          <a:xfrm>
            <a:off x="581607" y="1166842"/>
            <a:ext cx="11028783" cy="4524315"/>
          </a:xfrm>
          <a:prstGeom prst="rect">
            <a:avLst/>
          </a:prstGeom>
          <a:noFill/>
        </p:spPr>
        <p:txBody>
          <a:bodyPr wrap="square" rtlCol="0">
            <a:spAutoFit/>
          </a:bodyPr>
          <a:lstStyle/>
          <a:p>
            <a:pPr marL="342900" indent="-342900">
              <a:buFont typeface="+mj-lt"/>
              <a:buAutoNum type="arabicPeriod"/>
            </a:pPr>
            <a:r>
              <a:rPr lang="en-US" baseline="0" dirty="0">
                <a:solidFill>
                  <a:schemeClr val="accent5">
                    <a:lumMod val="50000"/>
                  </a:schemeClr>
                </a:solidFill>
              </a:rPr>
              <a:t>Dr. N. Bhalaji, Shanmuga Skandh Vinayak E, EL DAPP – An Electrıcıty Meter Trackıng Decentralızed Applıcatıon, Journal of Electronics and Informatics (2020)</a:t>
            </a:r>
          </a:p>
          <a:p>
            <a:pPr marL="342900" indent="-342900">
              <a:buFont typeface="+mj-lt"/>
              <a:buAutoNum type="arabicPeriod"/>
            </a:pPr>
            <a:endParaRPr lang="en-US" baseline="0" dirty="0">
              <a:solidFill>
                <a:schemeClr val="accent5">
                  <a:lumMod val="50000"/>
                </a:schemeClr>
              </a:solidFill>
            </a:endParaRPr>
          </a:p>
          <a:p>
            <a:pPr marL="342900" indent="-342900">
              <a:buFont typeface="+mj-lt"/>
              <a:buAutoNum type="arabicPeriod"/>
            </a:pPr>
            <a:r>
              <a:rPr lang="en-US" dirty="0">
                <a:solidFill>
                  <a:schemeClr val="accent5">
                    <a:lumMod val="50000"/>
                  </a:schemeClr>
                </a:solidFill>
              </a:rPr>
              <a:t>Shafiq Aiman, Suhaidi Hassan, Adib Habbal, Athirah Rosli, and Ahmad Hanis Mohd Shabli, “Smart Electricity Billing System Using Blockchain Technology”, University Utara Malaysia, 06010 UUM Sintok, 2022</a:t>
            </a:r>
          </a:p>
          <a:p>
            <a:pPr marL="342900" indent="-342900">
              <a:buFont typeface="+mj-lt"/>
              <a:buAutoNum type="arabicPeriod"/>
            </a:pPr>
            <a:endParaRPr lang="en-US" dirty="0">
              <a:solidFill>
                <a:schemeClr val="accent5">
                  <a:lumMod val="50000"/>
                </a:schemeClr>
              </a:solidFill>
            </a:endParaRPr>
          </a:p>
          <a:p>
            <a:pPr marL="342900" indent="-342900">
              <a:buFont typeface="+mj-lt"/>
              <a:buAutoNum type="arabicPeriod"/>
            </a:pPr>
            <a:r>
              <a:rPr lang="en-US" dirty="0">
                <a:solidFill>
                  <a:schemeClr val="accent5">
                    <a:lumMod val="50000"/>
                  </a:schemeClr>
                </a:solidFill>
              </a:rPr>
              <a:t>Van-Cam NGUYEN, Hoai-Luan PHAM, Thi-Hong TRAN, Huu-Thuan HUYNH, Yasuhiko NAKASHIMA, “Digitizing Invoice and Managing VAT Payment Using Blockchain Smart Contract”, IEEE International Conference on Blockchain and Cryptocurrency (ICBC), 2019</a:t>
            </a:r>
          </a:p>
          <a:p>
            <a:pPr marL="342900" indent="-342900">
              <a:buFont typeface="+mj-lt"/>
              <a:buAutoNum type="arabicPeriod"/>
            </a:pPr>
            <a:endParaRPr lang="en-US" dirty="0">
              <a:solidFill>
                <a:schemeClr val="accent5">
                  <a:lumMod val="50000"/>
                </a:schemeClr>
              </a:solidFill>
            </a:endParaRPr>
          </a:p>
          <a:p>
            <a:pPr marL="342900" indent="-342900">
              <a:buFont typeface="+mj-lt"/>
              <a:buAutoNum type="arabicPeriod"/>
            </a:pPr>
            <a:r>
              <a:rPr lang="en-US" u="none" dirty="0">
                <a:solidFill>
                  <a:schemeClr val="accent5">
                    <a:lumMod val="50000"/>
                  </a:schemeClr>
                </a:solidFill>
              </a:rPr>
              <a:t>Lukas Thielen, “Blockchain Technology and Smart Contracts. Application in the Automotive Industry”, Publisher – Grin Verlag, ISBN - 978-3668884328, 25 February 2019</a:t>
            </a:r>
          </a:p>
          <a:p>
            <a:pPr marL="342900" indent="-342900">
              <a:buFont typeface="+mj-lt"/>
              <a:buAutoNum type="arabicPeriod"/>
            </a:pPr>
            <a:endParaRPr lang="en-US" u="none" dirty="0">
              <a:solidFill>
                <a:schemeClr val="accent5">
                  <a:lumMod val="50000"/>
                </a:schemeClr>
              </a:solidFill>
            </a:endParaRPr>
          </a:p>
          <a:p>
            <a:pPr marL="342900" indent="-342900">
              <a:buFont typeface="+mj-lt"/>
              <a:buAutoNum type="arabicPeriod"/>
            </a:pPr>
            <a:r>
              <a:rPr lang="en-US" dirty="0">
                <a:solidFill>
                  <a:schemeClr val="accent5">
                    <a:lumMod val="50000"/>
                  </a:schemeClr>
                </a:solidFill>
              </a:rPr>
              <a:t>W</a:t>
            </a:r>
            <a:r>
              <a:rPr lang="en-US" u="none" dirty="0">
                <a:solidFill>
                  <a:schemeClr val="accent5">
                    <a:lumMod val="50000"/>
                  </a:schemeClr>
                </a:solidFill>
              </a:rPr>
              <a:t>anderlustsaxshy, “How to Store Data in Blockchain?”, Geeksfor</a:t>
            </a:r>
            <a:r>
              <a:rPr lang="en-US" dirty="0">
                <a:solidFill>
                  <a:schemeClr val="accent5">
                    <a:lumMod val="50000"/>
                  </a:schemeClr>
                </a:solidFill>
              </a:rPr>
              <a:t>geeks, Sep 2022 https://www.geeksforgeeks.org/how-to-store-data-in-blockchain/</a:t>
            </a:r>
            <a:endParaRPr lang="en-US" u="none" dirty="0">
              <a:solidFill>
                <a:schemeClr val="accent5">
                  <a:lumMod val="50000"/>
                </a:schemeClr>
              </a:solidFill>
            </a:endParaRPr>
          </a:p>
        </p:txBody>
      </p:sp>
      <p:sp>
        <p:nvSpPr>
          <p:cNvPr id="5" name="Footer Placeholder 4">
            <a:extLst>
              <a:ext uri="{FF2B5EF4-FFF2-40B4-BE49-F238E27FC236}">
                <a16:creationId xmlns:a16="http://schemas.microsoft.com/office/drawing/2014/main" id="{41209F73-C575-5B5F-01FF-CD2C105A2709}"/>
              </a:ext>
            </a:extLst>
          </p:cNvPr>
          <p:cNvSpPr>
            <a:spLocks noGrp="1"/>
          </p:cNvSpPr>
          <p:nvPr>
            <p:ph type="ftr" sz="quarter" idx="11"/>
          </p:nvPr>
        </p:nvSpPr>
        <p:spPr/>
        <p:txBody>
          <a:bodyPr/>
          <a:lstStyle/>
          <a:p>
            <a:r>
              <a:rPr lang="en-US"/>
              <a:t>MCA NIT PATNA</a:t>
            </a:r>
            <a:endParaRPr lang="en-US" dirty="0"/>
          </a:p>
        </p:txBody>
      </p:sp>
      <p:sp>
        <p:nvSpPr>
          <p:cNvPr id="6" name="Slide Number Placeholder 5">
            <a:extLst>
              <a:ext uri="{FF2B5EF4-FFF2-40B4-BE49-F238E27FC236}">
                <a16:creationId xmlns:a16="http://schemas.microsoft.com/office/drawing/2014/main" id="{E09E0F37-B4A3-EF7B-345F-F8C34293DD71}"/>
              </a:ext>
            </a:extLst>
          </p:cNvPr>
          <p:cNvSpPr>
            <a:spLocks noGrp="1"/>
          </p:cNvSpPr>
          <p:nvPr>
            <p:ph type="sldNum" sz="quarter" idx="12"/>
          </p:nvPr>
        </p:nvSpPr>
        <p:spPr/>
        <p:txBody>
          <a:bodyPr/>
          <a:lstStyle/>
          <a:p>
            <a:fld id="{B5CEABB6-07DC-46E8-9B57-56EC44A396E5}" type="slidenum">
              <a:rPr lang="en-US" smtClean="0"/>
              <a:t>16</a:t>
            </a:fld>
            <a:endParaRPr lang="en-US" dirty="0"/>
          </a:p>
        </p:txBody>
      </p:sp>
    </p:spTree>
    <p:extLst>
      <p:ext uri="{BB962C8B-B14F-4D97-AF65-F5344CB8AC3E}">
        <p14:creationId xmlns:p14="http://schemas.microsoft.com/office/powerpoint/2010/main" val="1921497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766A498-B7AD-823E-66BB-A3030AD30ACD}"/>
              </a:ext>
            </a:extLst>
          </p:cNvPr>
          <p:cNvSpPr txBox="1"/>
          <p:nvPr/>
        </p:nvSpPr>
        <p:spPr>
          <a:xfrm>
            <a:off x="-93306" y="2875002"/>
            <a:ext cx="6923315" cy="1107996"/>
          </a:xfrm>
          <a:prstGeom prst="rect">
            <a:avLst/>
          </a:prstGeom>
          <a:noFill/>
        </p:spPr>
        <p:txBody>
          <a:bodyPr wrap="square" rtlCol="0">
            <a:spAutoFit/>
          </a:bodyPr>
          <a:lstStyle/>
          <a:p>
            <a:pPr algn="ctr"/>
            <a:r>
              <a:rPr lang="en-US" sz="6600" b="1" dirty="0"/>
              <a:t>THANK YOU</a:t>
            </a:r>
          </a:p>
        </p:txBody>
      </p:sp>
      <p:sp>
        <p:nvSpPr>
          <p:cNvPr id="4" name="Footer Placeholder 3">
            <a:extLst>
              <a:ext uri="{FF2B5EF4-FFF2-40B4-BE49-F238E27FC236}">
                <a16:creationId xmlns:a16="http://schemas.microsoft.com/office/drawing/2014/main" id="{F8C179D8-8CC2-2B77-1EEB-C29481868D13}"/>
              </a:ext>
            </a:extLst>
          </p:cNvPr>
          <p:cNvSpPr>
            <a:spLocks noGrp="1"/>
          </p:cNvSpPr>
          <p:nvPr>
            <p:ph type="ftr" sz="quarter" idx="11"/>
          </p:nvPr>
        </p:nvSpPr>
        <p:spPr/>
        <p:txBody>
          <a:bodyPr/>
          <a:lstStyle/>
          <a:p>
            <a:r>
              <a:rPr lang="en-US"/>
              <a:t>MCA NIT PATNA</a:t>
            </a:r>
            <a:endParaRPr lang="en-US" dirty="0"/>
          </a:p>
        </p:txBody>
      </p:sp>
      <p:sp>
        <p:nvSpPr>
          <p:cNvPr id="5" name="Slide Number Placeholder 4">
            <a:extLst>
              <a:ext uri="{FF2B5EF4-FFF2-40B4-BE49-F238E27FC236}">
                <a16:creationId xmlns:a16="http://schemas.microsoft.com/office/drawing/2014/main" id="{384B3385-93CB-9719-D3FA-1D233A7D9FA6}"/>
              </a:ext>
            </a:extLst>
          </p:cNvPr>
          <p:cNvSpPr>
            <a:spLocks noGrp="1"/>
          </p:cNvSpPr>
          <p:nvPr>
            <p:ph type="sldNum" sz="quarter" idx="12"/>
          </p:nvPr>
        </p:nvSpPr>
        <p:spPr/>
        <p:txBody>
          <a:bodyPr/>
          <a:lstStyle/>
          <a:p>
            <a:fld id="{B5CEABB6-07DC-46E8-9B57-56EC44A396E5}" type="slidenum">
              <a:rPr lang="en-US" smtClean="0"/>
              <a:t>17</a:t>
            </a:fld>
            <a:endParaRPr lang="en-US" dirty="0"/>
          </a:p>
        </p:txBody>
      </p:sp>
    </p:spTree>
    <p:extLst>
      <p:ext uri="{BB962C8B-B14F-4D97-AF65-F5344CB8AC3E}">
        <p14:creationId xmlns:p14="http://schemas.microsoft.com/office/powerpoint/2010/main" val="352548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219879" y="1160690"/>
            <a:ext cx="3728639" cy="5195659"/>
          </a:xfrm>
        </p:spPr>
        <p:txBody>
          <a:bodyPr>
            <a:normAutofit/>
          </a:bodyPr>
          <a:lstStyle/>
          <a:p>
            <a:pPr marL="285750" indent="-285750">
              <a:buFont typeface="Arial" panose="020B0604020202020204" pitchFamily="34" charset="0"/>
              <a:buChar char="•"/>
            </a:pPr>
            <a:r>
              <a:rPr lang="en-US" sz="2000" dirty="0"/>
              <a:t>Introduction</a:t>
            </a:r>
          </a:p>
          <a:p>
            <a:pPr marL="285750" indent="-285750">
              <a:buFont typeface="Arial" panose="020B0604020202020204" pitchFamily="34" charset="0"/>
              <a:buChar char="•"/>
            </a:pPr>
            <a:r>
              <a:rPr lang="en-US" sz="2000" dirty="0"/>
              <a:t>Literature Survey</a:t>
            </a:r>
          </a:p>
          <a:p>
            <a:pPr marL="285750" indent="-285750">
              <a:buFont typeface="Arial" panose="020B0604020202020204" pitchFamily="34" charset="0"/>
              <a:buChar char="•"/>
            </a:pPr>
            <a:r>
              <a:rPr lang="en-US" sz="2000" dirty="0"/>
              <a:t>Tools and Softwares</a:t>
            </a:r>
          </a:p>
          <a:p>
            <a:pPr marL="285750" indent="-285750">
              <a:buFont typeface="Arial" panose="020B0604020202020204" pitchFamily="34" charset="0"/>
              <a:buChar char="•"/>
            </a:pPr>
            <a:r>
              <a:rPr lang="en-US" sz="2000" dirty="0"/>
              <a:t>Architecture</a:t>
            </a:r>
          </a:p>
          <a:p>
            <a:pPr marL="285750" indent="-285750">
              <a:buFont typeface="Arial" panose="020B0604020202020204" pitchFamily="34" charset="0"/>
              <a:buChar char="•"/>
            </a:pPr>
            <a:r>
              <a:rPr lang="en-US" sz="2000" dirty="0"/>
              <a:t>Application Functionality</a:t>
            </a:r>
          </a:p>
          <a:p>
            <a:pPr marL="285750" indent="-285750">
              <a:buFont typeface="Arial" panose="020B0604020202020204" pitchFamily="34" charset="0"/>
              <a:buChar char="•"/>
            </a:pPr>
            <a:r>
              <a:rPr lang="en-US" sz="2000" dirty="0"/>
              <a:t>Proposed Method</a:t>
            </a:r>
          </a:p>
          <a:p>
            <a:pPr marL="285750" indent="-285750">
              <a:buFont typeface="Arial" panose="020B0604020202020204" pitchFamily="34" charset="0"/>
              <a:buChar char="•"/>
            </a:pPr>
            <a:r>
              <a:rPr lang="en-US" sz="2000" dirty="0"/>
              <a:t>Conclusion and Future Work</a:t>
            </a:r>
          </a:p>
          <a:p>
            <a:pPr marL="285750" indent="-285750">
              <a:buFont typeface="Arial" panose="020B0604020202020204" pitchFamily="34" charset="0"/>
              <a:buChar char="•"/>
            </a:pPr>
            <a:r>
              <a:rPr lang="en-US" sz="2000" dirty="0"/>
              <a:t>References</a:t>
            </a:r>
          </a:p>
          <a:p>
            <a:pPr marL="285750" indent="-285750">
              <a:buFont typeface="Arial" panose="020B0604020202020204" pitchFamily="34" charset="0"/>
              <a:buChar char="•"/>
            </a:pPr>
            <a:endParaRPr lang="en-US" sz="2000" dirty="0"/>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2</a:t>
            </a:fld>
            <a:endParaRPr lang="en-ZA" dirty="0"/>
          </a:p>
        </p:txBody>
      </p:sp>
      <p:sp>
        <p:nvSpPr>
          <p:cNvPr id="8" name="Title 7">
            <a:extLst>
              <a:ext uri="{FF2B5EF4-FFF2-40B4-BE49-F238E27FC236}">
                <a16:creationId xmlns:a16="http://schemas.microsoft.com/office/drawing/2014/main" id="{94507B9C-74CE-6EFA-D1AA-FB0A2D6D44C9}"/>
              </a:ext>
            </a:extLst>
          </p:cNvPr>
          <p:cNvSpPr>
            <a:spLocks noGrp="1"/>
          </p:cNvSpPr>
          <p:nvPr>
            <p:ph type="title"/>
          </p:nvPr>
        </p:nvSpPr>
        <p:spPr>
          <a:xfrm>
            <a:off x="0" y="-46653"/>
            <a:ext cx="12191999" cy="548304"/>
          </a:xfrm>
          <a:solidFill>
            <a:schemeClr val="accent4">
              <a:lumMod val="40000"/>
              <a:lumOff val="60000"/>
            </a:schemeClr>
          </a:solidFill>
        </p:spPr>
        <p:txBody>
          <a:bodyPr/>
          <a:lstStyle/>
          <a:p>
            <a:pPr algn="ctr"/>
            <a:r>
              <a:rPr lang="en-US" b="1" dirty="0"/>
              <a:t>Outline</a:t>
            </a:r>
          </a:p>
        </p:txBody>
      </p:sp>
      <p:sp>
        <p:nvSpPr>
          <p:cNvPr id="5" name="Footer Placeholder 4">
            <a:extLst>
              <a:ext uri="{FF2B5EF4-FFF2-40B4-BE49-F238E27FC236}">
                <a16:creationId xmlns:a16="http://schemas.microsoft.com/office/drawing/2014/main" id="{ED0A7418-B45C-FA4B-AD56-3DA9C3A267DF}"/>
              </a:ext>
            </a:extLst>
          </p:cNvPr>
          <p:cNvSpPr>
            <a:spLocks noGrp="1"/>
          </p:cNvSpPr>
          <p:nvPr>
            <p:ph type="ftr" sz="quarter" idx="11"/>
          </p:nvPr>
        </p:nvSpPr>
        <p:spPr/>
        <p:txBody>
          <a:bodyPr/>
          <a:lstStyle/>
          <a:p>
            <a:r>
              <a:rPr lang="en-US"/>
              <a:t>MCA NIT PATNA</a:t>
            </a:r>
            <a:endParaRPr lang="en-US"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7">
            <a:extLst>
              <a:ext uri="{FF2B5EF4-FFF2-40B4-BE49-F238E27FC236}">
                <a16:creationId xmlns:a16="http://schemas.microsoft.com/office/drawing/2014/main" id="{25DD769B-E7AE-5F2C-E311-A61BC6321DAF}"/>
              </a:ext>
            </a:extLst>
          </p:cNvPr>
          <p:cNvSpPr>
            <a:spLocks noGrp="1"/>
          </p:cNvSpPr>
          <p:nvPr>
            <p:ph type="title"/>
          </p:nvPr>
        </p:nvSpPr>
        <p:spPr>
          <a:xfrm>
            <a:off x="0" y="-46653"/>
            <a:ext cx="12191999" cy="548304"/>
          </a:xfrm>
          <a:solidFill>
            <a:schemeClr val="accent4">
              <a:lumMod val="40000"/>
              <a:lumOff val="60000"/>
            </a:schemeClr>
          </a:solidFill>
        </p:spPr>
        <p:txBody>
          <a:bodyPr/>
          <a:lstStyle/>
          <a:p>
            <a:r>
              <a:rPr lang="en-US" b="1" dirty="0"/>
              <a:t>INTRODUCTION</a:t>
            </a:r>
          </a:p>
        </p:txBody>
      </p:sp>
      <p:sp>
        <p:nvSpPr>
          <p:cNvPr id="54" name="TextBox 53">
            <a:extLst>
              <a:ext uri="{FF2B5EF4-FFF2-40B4-BE49-F238E27FC236}">
                <a16:creationId xmlns:a16="http://schemas.microsoft.com/office/drawing/2014/main" id="{FD31AC9A-CE5F-91F5-2BEF-612EC01E3E0B}"/>
              </a:ext>
            </a:extLst>
          </p:cNvPr>
          <p:cNvSpPr txBox="1"/>
          <p:nvPr/>
        </p:nvSpPr>
        <p:spPr>
          <a:xfrm>
            <a:off x="898848" y="1540505"/>
            <a:ext cx="10263672" cy="3170099"/>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electricity industry has always been under scrutiny in order to improve the quality of electricity supply, measurement and billing services to have the at most user transparency. While providing these services with the highest efficiency.</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An electricity power consumption tracking application solution, harnessing Blockchain utilities to provide a decentralized and secure recording mechanism, that provides an improved architecture to the smart meter is proposed in this project.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application provides a high security and cost efficient decentralized live electricity power consumption recording of the user that is maintained by a Ethereum network. </a:t>
            </a:r>
          </a:p>
        </p:txBody>
      </p:sp>
      <p:sp>
        <p:nvSpPr>
          <p:cNvPr id="4" name="Footer Placeholder 3">
            <a:extLst>
              <a:ext uri="{FF2B5EF4-FFF2-40B4-BE49-F238E27FC236}">
                <a16:creationId xmlns:a16="http://schemas.microsoft.com/office/drawing/2014/main" id="{F4D0D56B-E3AA-B7D5-5461-10B139E21216}"/>
              </a:ext>
            </a:extLst>
          </p:cNvPr>
          <p:cNvSpPr>
            <a:spLocks noGrp="1"/>
          </p:cNvSpPr>
          <p:nvPr>
            <p:ph type="ftr" sz="quarter" idx="11"/>
          </p:nvPr>
        </p:nvSpPr>
        <p:spPr/>
        <p:txBody>
          <a:bodyPr/>
          <a:lstStyle/>
          <a:p>
            <a:r>
              <a:rPr lang="en-US" dirty="0"/>
              <a:t>MCA NIT PATNA</a:t>
            </a:r>
          </a:p>
        </p:txBody>
      </p:sp>
      <p:sp>
        <p:nvSpPr>
          <p:cNvPr id="5" name="Slide Number Placeholder 4">
            <a:extLst>
              <a:ext uri="{FF2B5EF4-FFF2-40B4-BE49-F238E27FC236}">
                <a16:creationId xmlns:a16="http://schemas.microsoft.com/office/drawing/2014/main" id="{923E8170-1823-5BB5-6FDD-E113EFEB725A}"/>
              </a:ext>
            </a:extLst>
          </p:cNvPr>
          <p:cNvSpPr>
            <a:spLocks noGrp="1"/>
          </p:cNvSpPr>
          <p:nvPr>
            <p:ph type="sldNum" sz="quarter" idx="12"/>
          </p:nvPr>
        </p:nvSpPr>
        <p:spPr/>
        <p:txBody>
          <a:bodyPr/>
          <a:lstStyle/>
          <a:p>
            <a:fld id="{B5CEABB6-07DC-46E8-9B57-56EC44A396E5}" type="slidenum">
              <a:rPr lang="en-US" smtClean="0"/>
              <a:t>3</a:t>
            </a:fld>
            <a:endParaRPr lang="en-US" dirty="0"/>
          </a:p>
        </p:txBody>
      </p:sp>
    </p:spTree>
    <p:extLst>
      <p:ext uri="{BB962C8B-B14F-4D97-AF65-F5344CB8AC3E}">
        <p14:creationId xmlns:p14="http://schemas.microsoft.com/office/powerpoint/2010/main" val="1177824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7">
            <a:extLst>
              <a:ext uri="{FF2B5EF4-FFF2-40B4-BE49-F238E27FC236}">
                <a16:creationId xmlns:a16="http://schemas.microsoft.com/office/drawing/2014/main" id="{25DD769B-E7AE-5F2C-E311-A61BC6321DAF}"/>
              </a:ext>
            </a:extLst>
          </p:cNvPr>
          <p:cNvSpPr>
            <a:spLocks noGrp="1"/>
          </p:cNvSpPr>
          <p:nvPr>
            <p:ph type="title"/>
          </p:nvPr>
        </p:nvSpPr>
        <p:spPr>
          <a:xfrm>
            <a:off x="0" y="-46653"/>
            <a:ext cx="12191999" cy="548304"/>
          </a:xfrm>
          <a:solidFill>
            <a:schemeClr val="accent4">
              <a:lumMod val="40000"/>
              <a:lumOff val="60000"/>
            </a:schemeClr>
          </a:solidFill>
        </p:spPr>
        <p:txBody>
          <a:bodyPr/>
          <a:lstStyle/>
          <a:p>
            <a:r>
              <a:rPr lang="en-US" b="1" dirty="0"/>
              <a:t>Literature Survey</a:t>
            </a:r>
          </a:p>
        </p:txBody>
      </p:sp>
      <p:graphicFrame>
        <p:nvGraphicFramePr>
          <p:cNvPr id="7" name="Table 7">
            <a:extLst>
              <a:ext uri="{FF2B5EF4-FFF2-40B4-BE49-F238E27FC236}">
                <a16:creationId xmlns:a16="http://schemas.microsoft.com/office/drawing/2014/main" id="{E1AB9C18-6AEB-A452-DE24-A7EF463F692A}"/>
              </a:ext>
            </a:extLst>
          </p:cNvPr>
          <p:cNvGraphicFramePr>
            <a:graphicFrameLocks noGrp="1"/>
          </p:cNvGraphicFramePr>
          <p:nvPr>
            <p:extLst>
              <p:ext uri="{D42A27DB-BD31-4B8C-83A1-F6EECF244321}">
                <p14:modId xmlns:p14="http://schemas.microsoft.com/office/powerpoint/2010/main" val="3767109268"/>
              </p:ext>
            </p:extLst>
          </p:nvPr>
        </p:nvGraphicFramePr>
        <p:xfrm>
          <a:off x="1007705" y="1520890"/>
          <a:ext cx="9983756" cy="4245428"/>
        </p:xfrm>
        <a:graphic>
          <a:graphicData uri="http://schemas.openxmlformats.org/drawingml/2006/table">
            <a:tbl>
              <a:tblPr firstRow="1" bandRow="1">
                <a:tableStyleId>{74C1A8A3-306A-4EB7-A6B1-4F7E0EB9C5D6}</a:tableStyleId>
              </a:tblPr>
              <a:tblGrid>
                <a:gridCol w="2024744">
                  <a:extLst>
                    <a:ext uri="{9D8B030D-6E8A-4147-A177-3AD203B41FA5}">
                      <a16:colId xmlns:a16="http://schemas.microsoft.com/office/drawing/2014/main" val="2535034062"/>
                    </a:ext>
                  </a:extLst>
                </a:gridCol>
                <a:gridCol w="7959012">
                  <a:extLst>
                    <a:ext uri="{9D8B030D-6E8A-4147-A177-3AD203B41FA5}">
                      <a16:colId xmlns:a16="http://schemas.microsoft.com/office/drawing/2014/main" val="301704360"/>
                    </a:ext>
                  </a:extLst>
                </a:gridCol>
              </a:tblGrid>
              <a:tr h="60455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Reference Number</a:t>
                      </a:r>
                    </a:p>
                  </a:txBody>
                  <a:tcPr/>
                </a:tc>
                <a:tc>
                  <a:txBody>
                    <a:bodyPr/>
                    <a:lstStyle/>
                    <a:p>
                      <a:pPr algn="ctr"/>
                      <a:r>
                        <a:rPr lang="en-US" dirty="0"/>
                        <a:t>Task</a:t>
                      </a:r>
                    </a:p>
                  </a:txBody>
                  <a:tcPr/>
                </a:tc>
                <a:extLst>
                  <a:ext uri="{0D108BD9-81ED-4DB2-BD59-A6C34878D82A}">
                    <a16:rowId xmlns:a16="http://schemas.microsoft.com/office/drawing/2014/main" val="1230399439"/>
                  </a:ext>
                </a:extLst>
              </a:tr>
              <a:tr h="1213624">
                <a:tc>
                  <a:txBody>
                    <a:bodyPr/>
                    <a:lstStyle/>
                    <a:p>
                      <a:r>
                        <a:rPr lang="en-US" dirty="0"/>
                        <a:t>Bhalaji et</a:t>
                      </a:r>
                      <a:r>
                        <a:rPr lang="en-US" baseline="0" dirty="0"/>
                        <a:t> al. [1],</a:t>
                      </a:r>
                    </a:p>
                    <a:p>
                      <a:r>
                        <a:rPr lang="en-US" dirty="0"/>
                        <a:t>2020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EL DAPP – An Electricity Meter Tracking </a:t>
                      </a:r>
                      <a:r>
                        <a:rPr lang="en-US"/>
                        <a:t>Decentralized Application</a:t>
                      </a:r>
                      <a:endParaRPr lang="en-US" dirty="0"/>
                    </a:p>
                  </a:txBody>
                  <a:tcPr/>
                </a:tc>
                <a:extLst>
                  <a:ext uri="{0D108BD9-81ED-4DB2-BD59-A6C34878D82A}">
                    <a16:rowId xmlns:a16="http://schemas.microsoft.com/office/drawing/2014/main" val="3809454801"/>
                  </a:ext>
                </a:extLst>
              </a:tr>
              <a:tr h="1213624">
                <a:tc>
                  <a:txBody>
                    <a:bodyPr/>
                    <a:lstStyle/>
                    <a:p>
                      <a:r>
                        <a:rPr lang="en-US" dirty="0"/>
                        <a:t>Aiman et al.[2],</a:t>
                      </a:r>
                    </a:p>
                    <a:p>
                      <a:r>
                        <a:rPr lang="en-US" dirty="0"/>
                        <a:t>2022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Smart Electricity Billing System Using Blockchain Technology</a:t>
                      </a:r>
                    </a:p>
                  </a:txBody>
                  <a:tcPr/>
                </a:tc>
                <a:extLst>
                  <a:ext uri="{0D108BD9-81ED-4DB2-BD59-A6C34878D82A}">
                    <a16:rowId xmlns:a16="http://schemas.microsoft.com/office/drawing/2014/main" val="1751635677"/>
                  </a:ext>
                </a:extLst>
              </a:tr>
              <a:tr h="1213624">
                <a:tc>
                  <a:txBody>
                    <a:bodyPr/>
                    <a:lstStyle/>
                    <a:p>
                      <a:r>
                        <a:rPr lang="en-US" dirty="0"/>
                        <a:t>Nguyen et al.[3],</a:t>
                      </a:r>
                    </a:p>
                    <a:p>
                      <a:r>
                        <a:rPr lang="en-US" dirty="0"/>
                        <a:t>2019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Digitizing Invoice and Managing VAT Payment Using Blockchain Smart Contract</a:t>
                      </a:r>
                    </a:p>
                  </a:txBody>
                  <a:tcPr/>
                </a:tc>
                <a:extLst>
                  <a:ext uri="{0D108BD9-81ED-4DB2-BD59-A6C34878D82A}">
                    <a16:rowId xmlns:a16="http://schemas.microsoft.com/office/drawing/2014/main" val="509862336"/>
                  </a:ext>
                </a:extLst>
              </a:tr>
            </a:tbl>
          </a:graphicData>
        </a:graphic>
      </p:graphicFrame>
      <p:sp>
        <p:nvSpPr>
          <p:cNvPr id="4" name="Footer Placeholder 3">
            <a:extLst>
              <a:ext uri="{FF2B5EF4-FFF2-40B4-BE49-F238E27FC236}">
                <a16:creationId xmlns:a16="http://schemas.microsoft.com/office/drawing/2014/main" id="{0E7FD049-5CDD-545D-10A8-D6B326E6FE68}"/>
              </a:ext>
            </a:extLst>
          </p:cNvPr>
          <p:cNvSpPr>
            <a:spLocks noGrp="1"/>
          </p:cNvSpPr>
          <p:nvPr>
            <p:ph type="ftr" sz="quarter" idx="11"/>
          </p:nvPr>
        </p:nvSpPr>
        <p:spPr/>
        <p:txBody>
          <a:bodyPr/>
          <a:lstStyle/>
          <a:p>
            <a:r>
              <a:rPr lang="en-US"/>
              <a:t>MCA NIT PATNA</a:t>
            </a:r>
            <a:endParaRPr lang="en-US" dirty="0"/>
          </a:p>
        </p:txBody>
      </p:sp>
      <p:sp>
        <p:nvSpPr>
          <p:cNvPr id="5" name="Slide Number Placeholder 4">
            <a:extLst>
              <a:ext uri="{FF2B5EF4-FFF2-40B4-BE49-F238E27FC236}">
                <a16:creationId xmlns:a16="http://schemas.microsoft.com/office/drawing/2014/main" id="{B79D4A67-4C7D-CE72-E755-3AA13A178C87}"/>
              </a:ext>
            </a:extLst>
          </p:cNvPr>
          <p:cNvSpPr>
            <a:spLocks noGrp="1"/>
          </p:cNvSpPr>
          <p:nvPr>
            <p:ph type="sldNum" sz="quarter" idx="12"/>
          </p:nvPr>
        </p:nvSpPr>
        <p:spPr/>
        <p:txBody>
          <a:bodyPr/>
          <a:lstStyle/>
          <a:p>
            <a:fld id="{B5CEABB6-07DC-46E8-9B57-56EC44A396E5}" type="slidenum">
              <a:rPr lang="en-US" smtClean="0"/>
              <a:t>4</a:t>
            </a:fld>
            <a:endParaRPr lang="en-US" dirty="0"/>
          </a:p>
        </p:txBody>
      </p:sp>
    </p:spTree>
    <p:extLst>
      <p:ext uri="{BB962C8B-B14F-4D97-AF65-F5344CB8AC3E}">
        <p14:creationId xmlns:p14="http://schemas.microsoft.com/office/powerpoint/2010/main" val="1199295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7">
            <a:extLst>
              <a:ext uri="{FF2B5EF4-FFF2-40B4-BE49-F238E27FC236}">
                <a16:creationId xmlns:a16="http://schemas.microsoft.com/office/drawing/2014/main" id="{25DD769B-E7AE-5F2C-E311-A61BC6321DAF}"/>
              </a:ext>
            </a:extLst>
          </p:cNvPr>
          <p:cNvSpPr>
            <a:spLocks noGrp="1"/>
          </p:cNvSpPr>
          <p:nvPr>
            <p:ph type="title"/>
          </p:nvPr>
        </p:nvSpPr>
        <p:spPr>
          <a:xfrm>
            <a:off x="0" y="-46653"/>
            <a:ext cx="12191999" cy="548304"/>
          </a:xfrm>
          <a:solidFill>
            <a:schemeClr val="accent4">
              <a:lumMod val="40000"/>
              <a:lumOff val="60000"/>
            </a:schemeClr>
          </a:solidFill>
        </p:spPr>
        <p:txBody>
          <a:bodyPr/>
          <a:lstStyle/>
          <a:p>
            <a:r>
              <a:rPr lang="en-US" b="1" dirty="0"/>
              <a:t>TOOLS AND SOFTWAREs</a:t>
            </a:r>
          </a:p>
        </p:txBody>
      </p:sp>
      <p:sp>
        <p:nvSpPr>
          <p:cNvPr id="54" name="TextBox 53">
            <a:extLst>
              <a:ext uri="{FF2B5EF4-FFF2-40B4-BE49-F238E27FC236}">
                <a16:creationId xmlns:a16="http://schemas.microsoft.com/office/drawing/2014/main" id="{FD31AC9A-CE5F-91F5-2BEF-612EC01E3E0B}"/>
              </a:ext>
            </a:extLst>
          </p:cNvPr>
          <p:cNvSpPr txBox="1"/>
          <p:nvPr/>
        </p:nvSpPr>
        <p:spPr>
          <a:xfrm>
            <a:off x="843642" y="953908"/>
            <a:ext cx="10504714" cy="4524315"/>
          </a:xfrm>
          <a:prstGeom prst="rect">
            <a:avLst/>
          </a:prstGeom>
          <a:noFill/>
        </p:spPr>
        <p:txBody>
          <a:bodyPr wrap="square" rtlCol="0">
            <a:spAutoFit/>
          </a:bodyPr>
          <a:lstStyle/>
          <a:p>
            <a:r>
              <a:rPr lang="en-US" b="1" dirty="0"/>
              <a:t>Hardware:</a:t>
            </a:r>
            <a:r>
              <a:rPr lang="en-US" dirty="0"/>
              <a:t> Any operating system having a modern web browser.</a:t>
            </a:r>
          </a:p>
          <a:p>
            <a:r>
              <a:rPr lang="en-US" dirty="0"/>
              <a:t>	     e.g. Chrome, Microsoft Edge, Brave, Firefox, DuckDuckGO.</a:t>
            </a:r>
          </a:p>
          <a:p>
            <a:endParaRPr lang="en-US" dirty="0"/>
          </a:p>
          <a:p>
            <a:r>
              <a:rPr lang="en-US" b="1" dirty="0"/>
              <a:t>Software :</a:t>
            </a:r>
            <a:r>
              <a:rPr lang="en-US" dirty="0"/>
              <a:t> VS Code    -  Visual Studio Code is a lightweight but powerful source code editor which runs 		         on your desktop and is available for Windows, macOS and Linux.</a:t>
            </a:r>
          </a:p>
          <a:p>
            <a:r>
              <a:rPr lang="en-US" dirty="0"/>
              <a:t>	   Truffle       -  Truffle is a development environment, testing framework, and asset pipeline for 		         Ethereum, aiming to make life as an Ethereum developer easier.</a:t>
            </a:r>
          </a:p>
          <a:p>
            <a:r>
              <a:rPr lang="en-US" dirty="0"/>
              <a:t>	   Ganache   -  Ganache is an Ethereum simulator that makes developing Ethereum applications 		         faster, easier, and safer. It includes all popular RPC functions and features (like 		         events) and can be run deterministically to make development a breeze.</a:t>
            </a:r>
          </a:p>
          <a:p>
            <a:r>
              <a:rPr lang="en-US" dirty="0"/>
              <a:t>	   MetaMask - MetaMask is an extension for accessing Ethereum enabled distributed 			         applications. The extension injects the </a:t>
            </a:r>
            <a:r>
              <a:rPr lang="en-US" b="1" dirty="0"/>
              <a:t>Ethereum</a:t>
            </a:r>
            <a:r>
              <a:rPr lang="en-US" dirty="0"/>
              <a:t> </a:t>
            </a:r>
            <a:r>
              <a:rPr lang="en-US" b="1" dirty="0"/>
              <a:t>web3 API </a:t>
            </a:r>
            <a:r>
              <a:rPr lang="en-US" dirty="0"/>
              <a:t>into every website’s 		         javascript context, so that dapps can read from the blockchain.</a:t>
            </a:r>
          </a:p>
          <a:p>
            <a:endParaRPr lang="en-US" dirty="0"/>
          </a:p>
          <a:p>
            <a:endParaRPr lang="en-US" dirty="0"/>
          </a:p>
          <a:p>
            <a:r>
              <a:rPr lang="en-US" b="1" dirty="0"/>
              <a:t>Programming Language : </a:t>
            </a:r>
            <a:r>
              <a:rPr lang="en-US" dirty="0"/>
              <a:t>JavaScript, Solidity, HTML, and CSS.</a:t>
            </a:r>
          </a:p>
        </p:txBody>
      </p:sp>
      <p:sp>
        <p:nvSpPr>
          <p:cNvPr id="4" name="Footer Placeholder 3">
            <a:extLst>
              <a:ext uri="{FF2B5EF4-FFF2-40B4-BE49-F238E27FC236}">
                <a16:creationId xmlns:a16="http://schemas.microsoft.com/office/drawing/2014/main" id="{B159C1A1-F846-ACE3-3297-36B5AC73FC1F}"/>
              </a:ext>
            </a:extLst>
          </p:cNvPr>
          <p:cNvSpPr>
            <a:spLocks noGrp="1"/>
          </p:cNvSpPr>
          <p:nvPr>
            <p:ph type="ftr" sz="quarter" idx="11"/>
          </p:nvPr>
        </p:nvSpPr>
        <p:spPr/>
        <p:txBody>
          <a:bodyPr/>
          <a:lstStyle/>
          <a:p>
            <a:r>
              <a:rPr lang="en-US"/>
              <a:t>MCA NIT PATNA</a:t>
            </a:r>
            <a:endParaRPr lang="en-US" dirty="0"/>
          </a:p>
        </p:txBody>
      </p:sp>
      <p:sp>
        <p:nvSpPr>
          <p:cNvPr id="5" name="Slide Number Placeholder 4">
            <a:extLst>
              <a:ext uri="{FF2B5EF4-FFF2-40B4-BE49-F238E27FC236}">
                <a16:creationId xmlns:a16="http://schemas.microsoft.com/office/drawing/2014/main" id="{0719374C-1B52-6143-0B20-F0508497D53A}"/>
              </a:ext>
            </a:extLst>
          </p:cNvPr>
          <p:cNvSpPr>
            <a:spLocks noGrp="1"/>
          </p:cNvSpPr>
          <p:nvPr>
            <p:ph type="sldNum" sz="quarter" idx="12"/>
          </p:nvPr>
        </p:nvSpPr>
        <p:spPr/>
        <p:txBody>
          <a:bodyPr/>
          <a:lstStyle/>
          <a:p>
            <a:fld id="{B5CEABB6-07DC-46E8-9B57-56EC44A396E5}" type="slidenum">
              <a:rPr lang="en-US" smtClean="0"/>
              <a:t>5</a:t>
            </a:fld>
            <a:endParaRPr lang="en-US" dirty="0"/>
          </a:p>
        </p:txBody>
      </p:sp>
    </p:spTree>
    <p:extLst>
      <p:ext uri="{BB962C8B-B14F-4D97-AF65-F5344CB8AC3E}">
        <p14:creationId xmlns:p14="http://schemas.microsoft.com/office/powerpoint/2010/main" val="862222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7">
            <a:extLst>
              <a:ext uri="{FF2B5EF4-FFF2-40B4-BE49-F238E27FC236}">
                <a16:creationId xmlns:a16="http://schemas.microsoft.com/office/drawing/2014/main" id="{25DD769B-E7AE-5F2C-E311-A61BC6321DAF}"/>
              </a:ext>
            </a:extLst>
          </p:cNvPr>
          <p:cNvSpPr>
            <a:spLocks noGrp="1"/>
          </p:cNvSpPr>
          <p:nvPr>
            <p:ph type="title"/>
          </p:nvPr>
        </p:nvSpPr>
        <p:spPr>
          <a:xfrm>
            <a:off x="0" y="-46653"/>
            <a:ext cx="12191999" cy="548304"/>
          </a:xfrm>
          <a:solidFill>
            <a:schemeClr val="accent4">
              <a:lumMod val="40000"/>
              <a:lumOff val="60000"/>
            </a:schemeClr>
          </a:solidFill>
        </p:spPr>
        <p:txBody>
          <a:bodyPr/>
          <a:lstStyle/>
          <a:p>
            <a:r>
              <a:rPr lang="en-US" b="1" dirty="0"/>
              <a:t>architecture</a:t>
            </a:r>
          </a:p>
        </p:txBody>
      </p:sp>
      <p:sp>
        <p:nvSpPr>
          <p:cNvPr id="3" name="TextBox 2">
            <a:extLst>
              <a:ext uri="{FF2B5EF4-FFF2-40B4-BE49-F238E27FC236}">
                <a16:creationId xmlns:a16="http://schemas.microsoft.com/office/drawing/2014/main" id="{A8D14725-6A5C-6D26-8ED8-24422E0C3120}"/>
              </a:ext>
            </a:extLst>
          </p:cNvPr>
          <p:cNvSpPr txBox="1"/>
          <p:nvPr/>
        </p:nvSpPr>
        <p:spPr>
          <a:xfrm>
            <a:off x="1138335" y="1380931"/>
            <a:ext cx="10086392" cy="3477875"/>
          </a:xfrm>
          <a:prstGeom prst="rect">
            <a:avLst/>
          </a:prstGeom>
          <a:noFill/>
        </p:spPr>
        <p:txBody>
          <a:bodyPr wrap="square" rtlCol="0">
            <a:spAutoFit/>
          </a:bodyPr>
          <a:lstStyle/>
          <a:p>
            <a:r>
              <a:rPr lang="en-US" sz="2000" b="1" dirty="0"/>
              <a:t>Normal Approach of a web application:</a:t>
            </a:r>
          </a:p>
          <a:p>
            <a:endParaRPr lang="en-US" dirty="0"/>
          </a:p>
          <a:p>
            <a:pPr marL="285750" indent="-285750">
              <a:buFont typeface="Arial" panose="020B0604020202020204" pitchFamily="34" charset="0"/>
              <a:buChar char="•"/>
            </a:pPr>
            <a:r>
              <a:rPr lang="en-US" dirty="0"/>
              <a:t>Traditionally we when access the internet through the web browser it connects to a server.</a:t>
            </a:r>
          </a:p>
          <a:p>
            <a:pPr marL="285750" indent="-285750">
              <a:buFont typeface="Arial" panose="020B0604020202020204" pitchFamily="34" charset="0"/>
              <a:buChar char="•"/>
            </a:pPr>
            <a:r>
              <a:rPr lang="en-US" dirty="0"/>
              <a:t>And on the server, it contains the backend code, and it connects to the database.</a:t>
            </a:r>
          </a:p>
          <a:p>
            <a:endParaRPr lang="en-US" dirty="0"/>
          </a:p>
          <a:p>
            <a:r>
              <a:rPr lang="en-US" sz="2000" b="1" dirty="0"/>
              <a:t>The same application in blockchain: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 this method we don’t directly connect to the server, first it connects to the client-side application that we will build.</a:t>
            </a:r>
          </a:p>
          <a:p>
            <a:pPr marL="285750" indent="-285750">
              <a:buFont typeface="Arial" panose="020B0604020202020204" pitchFamily="34" charset="0"/>
              <a:buChar char="•"/>
            </a:pPr>
            <a:r>
              <a:rPr lang="en-US" dirty="0"/>
              <a:t>And this client-side application won’t connect to the web server backend, it will directly connect to the </a:t>
            </a:r>
            <a:r>
              <a:rPr lang="en-US" b="1" dirty="0"/>
              <a:t>blockchain</a:t>
            </a:r>
            <a:r>
              <a:rPr lang="en-US" dirty="0"/>
              <a:t>.</a:t>
            </a:r>
          </a:p>
          <a:p>
            <a:pPr marL="285750" indent="-285750">
              <a:buFont typeface="Arial" panose="020B0604020202020204" pitchFamily="34" charset="0"/>
              <a:buChar char="•"/>
            </a:pPr>
            <a:r>
              <a:rPr lang="en-US" dirty="0"/>
              <a:t>And inside the blockchain there will be code which will be written in </a:t>
            </a:r>
            <a:r>
              <a:rPr lang="en-US" b="1" dirty="0"/>
              <a:t>Ethereum Smart Contract</a:t>
            </a:r>
          </a:p>
        </p:txBody>
      </p:sp>
      <p:sp>
        <p:nvSpPr>
          <p:cNvPr id="5" name="Footer Placeholder 4">
            <a:extLst>
              <a:ext uri="{FF2B5EF4-FFF2-40B4-BE49-F238E27FC236}">
                <a16:creationId xmlns:a16="http://schemas.microsoft.com/office/drawing/2014/main" id="{2D2FF4DD-55BA-6E8A-9C32-C809B7AEABC6}"/>
              </a:ext>
            </a:extLst>
          </p:cNvPr>
          <p:cNvSpPr>
            <a:spLocks noGrp="1"/>
          </p:cNvSpPr>
          <p:nvPr>
            <p:ph type="ftr" sz="quarter" idx="11"/>
          </p:nvPr>
        </p:nvSpPr>
        <p:spPr/>
        <p:txBody>
          <a:bodyPr/>
          <a:lstStyle/>
          <a:p>
            <a:r>
              <a:rPr lang="en-US"/>
              <a:t>MCA NIT PATNA</a:t>
            </a:r>
            <a:endParaRPr lang="en-US" dirty="0"/>
          </a:p>
        </p:txBody>
      </p:sp>
      <p:sp>
        <p:nvSpPr>
          <p:cNvPr id="6" name="Slide Number Placeholder 5">
            <a:extLst>
              <a:ext uri="{FF2B5EF4-FFF2-40B4-BE49-F238E27FC236}">
                <a16:creationId xmlns:a16="http://schemas.microsoft.com/office/drawing/2014/main" id="{1CC2902D-7BA0-BCD4-F4D1-1D976A731359}"/>
              </a:ext>
            </a:extLst>
          </p:cNvPr>
          <p:cNvSpPr>
            <a:spLocks noGrp="1"/>
          </p:cNvSpPr>
          <p:nvPr>
            <p:ph type="sldNum" sz="quarter" idx="12"/>
          </p:nvPr>
        </p:nvSpPr>
        <p:spPr/>
        <p:txBody>
          <a:bodyPr/>
          <a:lstStyle/>
          <a:p>
            <a:fld id="{B5CEABB6-07DC-46E8-9B57-56EC44A396E5}" type="slidenum">
              <a:rPr lang="en-US" smtClean="0"/>
              <a:t>6</a:t>
            </a:fld>
            <a:endParaRPr lang="en-US" dirty="0"/>
          </a:p>
        </p:txBody>
      </p:sp>
    </p:spTree>
    <p:extLst>
      <p:ext uri="{BB962C8B-B14F-4D97-AF65-F5344CB8AC3E}">
        <p14:creationId xmlns:p14="http://schemas.microsoft.com/office/powerpoint/2010/main" val="1546998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7">
            <a:extLst>
              <a:ext uri="{FF2B5EF4-FFF2-40B4-BE49-F238E27FC236}">
                <a16:creationId xmlns:a16="http://schemas.microsoft.com/office/drawing/2014/main" id="{25DD769B-E7AE-5F2C-E311-A61BC6321DAF}"/>
              </a:ext>
            </a:extLst>
          </p:cNvPr>
          <p:cNvSpPr>
            <a:spLocks noGrp="1"/>
          </p:cNvSpPr>
          <p:nvPr>
            <p:ph type="title"/>
          </p:nvPr>
        </p:nvSpPr>
        <p:spPr>
          <a:xfrm>
            <a:off x="0" y="-46653"/>
            <a:ext cx="12191999" cy="548304"/>
          </a:xfrm>
          <a:solidFill>
            <a:schemeClr val="accent4">
              <a:lumMod val="40000"/>
              <a:lumOff val="60000"/>
            </a:schemeClr>
          </a:solidFill>
        </p:spPr>
        <p:txBody>
          <a:bodyPr/>
          <a:lstStyle/>
          <a:p>
            <a:r>
              <a:rPr lang="en-US" b="1" dirty="0"/>
              <a:t>Application functionality</a:t>
            </a:r>
          </a:p>
        </p:txBody>
      </p:sp>
      <p:sp>
        <p:nvSpPr>
          <p:cNvPr id="2" name="TextBox 1">
            <a:extLst>
              <a:ext uri="{FF2B5EF4-FFF2-40B4-BE49-F238E27FC236}">
                <a16:creationId xmlns:a16="http://schemas.microsoft.com/office/drawing/2014/main" id="{A48EAB68-F492-D1EE-7665-F965650A1480}"/>
              </a:ext>
            </a:extLst>
          </p:cNvPr>
          <p:cNvSpPr txBox="1"/>
          <p:nvPr/>
        </p:nvSpPr>
        <p:spPr>
          <a:xfrm>
            <a:off x="615820" y="1352939"/>
            <a:ext cx="10842172" cy="4093428"/>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user will register through the web app.</a:t>
            </a:r>
          </a:p>
          <a:p>
            <a:endParaRPr lang="en-US" sz="2000" dirty="0"/>
          </a:p>
          <a:p>
            <a:pPr marL="342900" indent="-342900">
              <a:buFont typeface="Arial" panose="020B0604020202020204" pitchFamily="34" charset="0"/>
              <a:buChar char="•"/>
            </a:pPr>
            <a:r>
              <a:rPr lang="en-US" sz="2000" dirty="0"/>
              <a:t>After successful registration, the user will get his unique CA number.</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Then the registered user can generate electricity bill by providing CA number and units consumed.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And if the user is already registered then they can directly go to the search section and search their electricity bill.</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user can also print the generated electricity bill. </a:t>
            </a:r>
          </a:p>
          <a:p>
            <a:endParaRPr lang="en-US" sz="2000" dirty="0"/>
          </a:p>
          <a:p>
            <a:pPr marL="285750" indent="-285750">
              <a:buFont typeface="Arial" panose="020B0604020202020204" pitchFamily="34" charset="0"/>
              <a:buChar char="•"/>
            </a:pPr>
            <a:endParaRPr lang="en-US" sz="2000" dirty="0"/>
          </a:p>
        </p:txBody>
      </p:sp>
      <p:sp>
        <p:nvSpPr>
          <p:cNvPr id="5" name="Footer Placeholder 4">
            <a:extLst>
              <a:ext uri="{FF2B5EF4-FFF2-40B4-BE49-F238E27FC236}">
                <a16:creationId xmlns:a16="http://schemas.microsoft.com/office/drawing/2014/main" id="{59288BE8-2BF4-ED8B-0205-8734DF5570C3}"/>
              </a:ext>
            </a:extLst>
          </p:cNvPr>
          <p:cNvSpPr>
            <a:spLocks noGrp="1"/>
          </p:cNvSpPr>
          <p:nvPr>
            <p:ph type="ftr" sz="quarter" idx="11"/>
          </p:nvPr>
        </p:nvSpPr>
        <p:spPr/>
        <p:txBody>
          <a:bodyPr/>
          <a:lstStyle/>
          <a:p>
            <a:r>
              <a:rPr lang="en-US"/>
              <a:t>MCA NIT PATNA</a:t>
            </a:r>
            <a:endParaRPr lang="en-US" dirty="0"/>
          </a:p>
        </p:txBody>
      </p:sp>
      <p:sp>
        <p:nvSpPr>
          <p:cNvPr id="6" name="Slide Number Placeholder 5">
            <a:extLst>
              <a:ext uri="{FF2B5EF4-FFF2-40B4-BE49-F238E27FC236}">
                <a16:creationId xmlns:a16="http://schemas.microsoft.com/office/drawing/2014/main" id="{DB4A95AB-A11C-E48C-E5AB-744EF3919E34}"/>
              </a:ext>
            </a:extLst>
          </p:cNvPr>
          <p:cNvSpPr>
            <a:spLocks noGrp="1"/>
          </p:cNvSpPr>
          <p:nvPr>
            <p:ph type="sldNum" sz="quarter" idx="12"/>
          </p:nvPr>
        </p:nvSpPr>
        <p:spPr/>
        <p:txBody>
          <a:bodyPr/>
          <a:lstStyle/>
          <a:p>
            <a:fld id="{B5CEABB6-07DC-46E8-9B57-56EC44A396E5}" type="slidenum">
              <a:rPr lang="en-US" smtClean="0"/>
              <a:t>7</a:t>
            </a:fld>
            <a:endParaRPr lang="en-US" dirty="0"/>
          </a:p>
        </p:txBody>
      </p:sp>
    </p:spTree>
    <p:extLst>
      <p:ext uri="{BB962C8B-B14F-4D97-AF65-F5344CB8AC3E}">
        <p14:creationId xmlns:p14="http://schemas.microsoft.com/office/powerpoint/2010/main" val="3539596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7">
            <a:extLst>
              <a:ext uri="{FF2B5EF4-FFF2-40B4-BE49-F238E27FC236}">
                <a16:creationId xmlns:a16="http://schemas.microsoft.com/office/drawing/2014/main" id="{25DD769B-E7AE-5F2C-E311-A61BC6321DAF}"/>
              </a:ext>
            </a:extLst>
          </p:cNvPr>
          <p:cNvSpPr>
            <a:spLocks noGrp="1"/>
          </p:cNvSpPr>
          <p:nvPr>
            <p:ph type="title"/>
          </p:nvPr>
        </p:nvSpPr>
        <p:spPr>
          <a:xfrm>
            <a:off x="0" y="-46653"/>
            <a:ext cx="12191999" cy="548304"/>
          </a:xfrm>
          <a:solidFill>
            <a:schemeClr val="accent4">
              <a:lumMod val="40000"/>
              <a:lumOff val="60000"/>
            </a:schemeClr>
          </a:solidFill>
        </p:spPr>
        <p:txBody>
          <a:bodyPr/>
          <a:lstStyle/>
          <a:p>
            <a:r>
              <a:rPr lang="en-US" b="1" dirty="0"/>
              <a:t>Proposed Method </a:t>
            </a:r>
          </a:p>
        </p:txBody>
      </p:sp>
      <p:sp>
        <p:nvSpPr>
          <p:cNvPr id="2" name="AutoShape 2" descr="The architecture of CRNN: 1) convolutional layers extracting feature... |  Download Scientific Diagram">
            <a:extLst>
              <a:ext uri="{FF2B5EF4-FFF2-40B4-BE49-F238E27FC236}">
                <a16:creationId xmlns:a16="http://schemas.microsoft.com/office/drawing/2014/main" id="{31D06030-6301-5A9F-FD71-B29F34173FA5}"/>
              </a:ext>
            </a:extLst>
          </p:cNvPr>
          <p:cNvSpPr>
            <a:spLocks noChangeAspect="1" noChangeArrowheads="1"/>
          </p:cNvSpPr>
          <p:nvPr/>
        </p:nvSpPr>
        <p:spPr bwMode="auto">
          <a:xfrm>
            <a:off x="3284377" y="617377"/>
            <a:ext cx="5486400" cy="5486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Graphic 3" descr="Internet outline">
            <a:extLst>
              <a:ext uri="{FF2B5EF4-FFF2-40B4-BE49-F238E27FC236}">
                <a16:creationId xmlns:a16="http://schemas.microsoft.com/office/drawing/2014/main" id="{A27EE611-0ED0-C025-4010-2E4485EE030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38882" y="1279005"/>
            <a:ext cx="1282959" cy="1282959"/>
          </a:xfrm>
          <a:prstGeom prst="rect">
            <a:avLst/>
          </a:prstGeom>
        </p:spPr>
      </p:pic>
      <p:pic>
        <p:nvPicPr>
          <p:cNvPr id="7" name="Graphic 6" descr="Web design with solid fill">
            <a:extLst>
              <a:ext uri="{FF2B5EF4-FFF2-40B4-BE49-F238E27FC236}">
                <a16:creationId xmlns:a16="http://schemas.microsoft.com/office/drawing/2014/main" id="{D25A6F5C-731D-424E-6D4A-902B79CEA60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739109" y="1463285"/>
            <a:ext cx="914400" cy="914400"/>
          </a:xfrm>
          <a:prstGeom prst="rect">
            <a:avLst/>
          </a:prstGeom>
        </p:spPr>
      </p:pic>
      <p:grpSp>
        <p:nvGrpSpPr>
          <p:cNvPr id="28" name="Group 27">
            <a:extLst>
              <a:ext uri="{FF2B5EF4-FFF2-40B4-BE49-F238E27FC236}">
                <a16:creationId xmlns:a16="http://schemas.microsoft.com/office/drawing/2014/main" id="{7D8BC1A5-3846-5A49-E1F7-2FF88648FE9D}"/>
              </a:ext>
            </a:extLst>
          </p:cNvPr>
          <p:cNvGrpSpPr/>
          <p:nvPr/>
        </p:nvGrpSpPr>
        <p:grpSpPr>
          <a:xfrm>
            <a:off x="4292863" y="4069061"/>
            <a:ext cx="3806890" cy="2247121"/>
            <a:chOff x="4192554" y="3113701"/>
            <a:chExt cx="3806890" cy="2247121"/>
          </a:xfrm>
        </p:grpSpPr>
        <p:sp>
          <p:nvSpPr>
            <p:cNvPr id="8" name="Rectangle 7">
              <a:extLst>
                <a:ext uri="{FF2B5EF4-FFF2-40B4-BE49-F238E27FC236}">
                  <a16:creationId xmlns:a16="http://schemas.microsoft.com/office/drawing/2014/main" id="{3B17EFE4-09C3-E4D2-9E16-1A548E18394A}"/>
                </a:ext>
              </a:extLst>
            </p:cNvPr>
            <p:cNvSpPr/>
            <p:nvPr/>
          </p:nvSpPr>
          <p:spPr>
            <a:xfrm>
              <a:off x="4192554" y="3113701"/>
              <a:ext cx="3806890" cy="224712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 name="Group 25">
              <a:extLst>
                <a:ext uri="{FF2B5EF4-FFF2-40B4-BE49-F238E27FC236}">
                  <a16:creationId xmlns:a16="http://schemas.microsoft.com/office/drawing/2014/main" id="{7DDDA32C-3588-6EE7-6F89-C789F870D700}"/>
                </a:ext>
              </a:extLst>
            </p:cNvPr>
            <p:cNvGrpSpPr/>
            <p:nvPr/>
          </p:nvGrpSpPr>
          <p:grpSpPr>
            <a:xfrm>
              <a:off x="4603096" y="3546410"/>
              <a:ext cx="1340498" cy="1324170"/>
              <a:chOff x="4332514" y="3546410"/>
              <a:chExt cx="1062136" cy="1055916"/>
            </a:xfrm>
          </p:grpSpPr>
          <p:pic>
            <p:nvPicPr>
              <p:cNvPr id="11" name="Graphic 10" descr="Cube outline">
                <a:extLst>
                  <a:ext uri="{FF2B5EF4-FFF2-40B4-BE49-F238E27FC236}">
                    <a16:creationId xmlns:a16="http://schemas.microsoft.com/office/drawing/2014/main" id="{59E26111-76C3-811A-C363-E9849ABE156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332514" y="3546410"/>
                <a:ext cx="531068" cy="531068"/>
              </a:xfrm>
              <a:prstGeom prst="rect">
                <a:avLst/>
              </a:prstGeom>
            </p:spPr>
          </p:pic>
          <p:pic>
            <p:nvPicPr>
              <p:cNvPr id="12" name="Graphic 11" descr="Cube outline">
                <a:extLst>
                  <a:ext uri="{FF2B5EF4-FFF2-40B4-BE49-F238E27FC236}">
                    <a16:creationId xmlns:a16="http://schemas.microsoft.com/office/drawing/2014/main" id="{F3C62657-7CFD-7AB2-13A4-EFF94D16D5C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863582" y="3546410"/>
                <a:ext cx="531068" cy="531068"/>
              </a:xfrm>
              <a:prstGeom prst="rect">
                <a:avLst/>
              </a:prstGeom>
            </p:spPr>
          </p:pic>
          <p:pic>
            <p:nvPicPr>
              <p:cNvPr id="13" name="Graphic 12" descr="Cube outline">
                <a:extLst>
                  <a:ext uri="{FF2B5EF4-FFF2-40B4-BE49-F238E27FC236}">
                    <a16:creationId xmlns:a16="http://schemas.microsoft.com/office/drawing/2014/main" id="{0BD28B97-A596-B5F1-0C2F-11EF8E17859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332514" y="4065038"/>
                <a:ext cx="531068" cy="531068"/>
              </a:xfrm>
              <a:prstGeom prst="rect">
                <a:avLst/>
              </a:prstGeom>
            </p:spPr>
          </p:pic>
          <p:pic>
            <p:nvPicPr>
              <p:cNvPr id="14" name="Graphic 13" descr="Cube outline">
                <a:extLst>
                  <a:ext uri="{FF2B5EF4-FFF2-40B4-BE49-F238E27FC236}">
                    <a16:creationId xmlns:a16="http://schemas.microsoft.com/office/drawing/2014/main" id="{EF680D67-2F12-C195-253A-FB1E3C726D3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863582" y="4071258"/>
                <a:ext cx="531068" cy="531068"/>
              </a:xfrm>
              <a:prstGeom prst="rect">
                <a:avLst/>
              </a:prstGeom>
            </p:spPr>
          </p:pic>
          <p:cxnSp>
            <p:nvCxnSpPr>
              <p:cNvPr id="16" name="Straight Connector 15">
                <a:extLst>
                  <a:ext uri="{FF2B5EF4-FFF2-40B4-BE49-F238E27FC236}">
                    <a16:creationId xmlns:a16="http://schemas.microsoft.com/office/drawing/2014/main" id="{05367322-B324-F767-4B2E-6B55D08304CE}"/>
                  </a:ext>
                </a:extLst>
              </p:cNvPr>
              <p:cNvCxnSpPr>
                <a:cxnSpLocks/>
              </p:cNvCxnSpPr>
              <p:nvPr/>
            </p:nvCxnSpPr>
            <p:spPr>
              <a:xfrm>
                <a:off x="4696408" y="3811944"/>
                <a:ext cx="261257" cy="0"/>
              </a:xfrm>
              <a:prstGeom prst="line">
                <a:avLst/>
              </a:prstGeom>
              <a:ln/>
            </p:spPr>
            <p:style>
              <a:lnRef idx="3">
                <a:schemeClr val="dk1"/>
              </a:lnRef>
              <a:fillRef idx="0">
                <a:schemeClr val="dk1"/>
              </a:fillRef>
              <a:effectRef idx="2">
                <a:schemeClr val="dk1"/>
              </a:effectRef>
              <a:fontRef idx="minor">
                <a:schemeClr val="tx1"/>
              </a:fontRef>
            </p:style>
          </p:cxnSp>
          <p:cxnSp>
            <p:nvCxnSpPr>
              <p:cNvPr id="18" name="Straight Connector 17">
                <a:extLst>
                  <a:ext uri="{FF2B5EF4-FFF2-40B4-BE49-F238E27FC236}">
                    <a16:creationId xmlns:a16="http://schemas.microsoft.com/office/drawing/2014/main" id="{5F0E21CD-CBE6-47A9-9027-B2E6472B3396}"/>
                  </a:ext>
                </a:extLst>
              </p:cNvPr>
              <p:cNvCxnSpPr>
                <a:cxnSpLocks/>
              </p:cNvCxnSpPr>
              <p:nvPr/>
            </p:nvCxnSpPr>
            <p:spPr>
              <a:xfrm>
                <a:off x="4770277" y="4330572"/>
                <a:ext cx="261257" cy="0"/>
              </a:xfrm>
              <a:prstGeom prst="line">
                <a:avLst/>
              </a:prstGeom>
              <a:ln/>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01B7997F-FE6D-1DC3-33BA-D5BC084584DB}"/>
                  </a:ext>
                </a:extLst>
              </p:cNvPr>
              <p:cNvCxnSpPr>
                <a:cxnSpLocks/>
              </p:cNvCxnSpPr>
              <p:nvPr/>
            </p:nvCxnSpPr>
            <p:spPr>
              <a:xfrm flipV="1">
                <a:off x="4598048" y="3984168"/>
                <a:ext cx="0" cy="253094"/>
              </a:xfrm>
              <a:prstGeom prst="line">
                <a:avLst/>
              </a:prstGeom>
              <a:ln/>
            </p:spPr>
            <p:style>
              <a:lnRef idx="3">
                <a:schemeClr val="dk1"/>
              </a:lnRef>
              <a:fillRef idx="0">
                <a:schemeClr val="dk1"/>
              </a:fillRef>
              <a:effectRef idx="2">
                <a:schemeClr val="dk1"/>
              </a:effectRef>
              <a:fontRef idx="minor">
                <a:schemeClr val="tx1"/>
              </a:fontRef>
            </p:style>
          </p:cxnSp>
          <p:cxnSp>
            <p:nvCxnSpPr>
              <p:cNvPr id="23" name="Straight Connector 22">
                <a:extLst>
                  <a:ext uri="{FF2B5EF4-FFF2-40B4-BE49-F238E27FC236}">
                    <a16:creationId xmlns:a16="http://schemas.microsoft.com/office/drawing/2014/main" id="{5D412D22-C08A-F849-494D-43566B740DA1}"/>
                  </a:ext>
                </a:extLst>
              </p:cNvPr>
              <p:cNvCxnSpPr>
                <a:cxnSpLocks/>
              </p:cNvCxnSpPr>
              <p:nvPr/>
            </p:nvCxnSpPr>
            <p:spPr>
              <a:xfrm flipV="1">
                <a:off x="5130284" y="3909523"/>
                <a:ext cx="0" cy="253094"/>
              </a:xfrm>
              <a:prstGeom prst="line">
                <a:avLst/>
              </a:prstGeom>
              <a:ln/>
            </p:spPr>
            <p:style>
              <a:lnRef idx="3">
                <a:schemeClr val="dk1"/>
              </a:lnRef>
              <a:fillRef idx="0">
                <a:schemeClr val="dk1"/>
              </a:fillRef>
              <a:effectRef idx="2">
                <a:schemeClr val="dk1"/>
              </a:effectRef>
              <a:fontRef idx="minor">
                <a:schemeClr val="tx1"/>
              </a:fontRef>
            </p:style>
          </p:cxnSp>
        </p:grpSp>
        <p:pic>
          <p:nvPicPr>
            <p:cNvPr id="25" name="Graphic 24" descr="Scroll outline">
              <a:extLst>
                <a:ext uri="{FF2B5EF4-FFF2-40B4-BE49-F238E27FC236}">
                  <a16:creationId xmlns:a16="http://schemas.microsoft.com/office/drawing/2014/main" id="{FDBDCF82-9614-9599-99E9-685744043B1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520561" y="3579845"/>
              <a:ext cx="1254942" cy="1254942"/>
            </a:xfrm>
            <a:prstGeom prst="rect">
              <a:avLst/>
            </a:prstGeom>
          </p:spPr>
        </p:pic>
      </p:grpSp>
      <p:sp>
        <p:nvSpPr>
          <p:cNvPr id="27" name="TextBox 26">
            <a:extLst>
              <a:ext uri="{FF2B5EF4-FFF2-40B4-BE49-F238E27FC236}">
                <a16:creationId xmlns:a16="http://schemas.microsoft.com/office/drawing/2014/main" id="{6F2E798F-92A5-DFAA-5AF9-C479AACFB6ED}"/>
              </a:ext>
            </a:extLst>
          </p:cNvPr>
          <p:cNvSpPr txBox="1"/>
          <p:nvPr/>
        </p:nvSpPr>
        <p:spPr>
          <a:xfrm>
            <a:off x="5598368" y="2308753"/>
            <a:ext cx="1195881" cy="461665"/>
          </a:xfrm>
          <a:prstGeom prst="rect">
            <a:avLst/>
          </a:prstGeom>
          <a:noFill/>
        </p:spPr>
        <p:txBody>
          <a:bodyPr wrap="square" rtlCol="0">
            <a:spAutoFit/>
          </a:bodyPr>
          <a:lstStyle/>
          <a:p>
            <a:r>
              <a:rPr lang="en-US" sz="1200" dirty="0"/>
              <a:t>CLIENT-SIDE APPLICATION</a:t>
            </a:r>
          </a:p>
        </p:txBody>
      </p:sp>
      <p:cxnSp>
        <p:nvCxnSpPr>
          <p:cNvPr id="32" name="Straight Arrow Connector 31">
            <a:extLst>
              <a:ext uri="{FF2B5EF4-FFF2-40B4-BE49-F238E27FC236}">
                <a16:creationId xmlns:a16="http://schemas.microsoft.com/office/drawing/2014/main" id="{43ACB9AD-1923-D39C-927B-83E0BF80BB49}"/>
              </a:ext>
            </a:extLst>
          </p:cNvPr>
          <p:cNvCxnSpPr>
            <a:stCxn id="4" idx="3"/>
            <a:endCxn id="7" idx="1"/>
          </p:cNvCxnSpPr>
          <p:nvPr/>
        </p:nvCxnSpPr>
        <p:spPr>
          <a:xfrm>
            <a:off x="3621841" y="1920485"/>
            <a:ext cx="211726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05911051-6E37-BA0A-C76D-F7C40FC97138}"/>
              </a:ext>
            </a:extLst>
          </p:cNvPr>
          <p:cNvCxnSpPr>
            <a:cxnSpLocks/>
            <a:stCxn id="27" idx="2"/>
          </p:cNvCxnSpPr>
          <p:nvPr/>
        </p:nvCxnSpPr>
        <p:spPr>
          <a:xfrm flipH="1">
            <a:off x="6196308" y="2770418"/>
            <a:ext cx="1" cy="12135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6" name="TextBox 35">
            <a:extLst>
              <a:ext uri="{FF2B5EF4-FFF2-40B4-BE49-F238E27FC236}">
                <a16:creationId xmlns:a16="http://schemas.microsoft.com/office/drawing/2014/main" id="{31CBEA12-F902-CFBF-A440-10E21980A3E4}"/>
              </a:ext>
            </a:extLst>
          </p:cNvPr>
          <p:cNvSpPr txBox="1"/>
          <p:nvPr/>
        </p:nvSpPr>
        <p:spPr>
          <a:xfrm>
            <a:off x="2634846" y="5002903"/>
            <a:ext cx="1625862" cy="379436"/>
          </a:xfrm>
          <a:prstGeom prst="rect">
            <a:avLst/>
          </a:prstGeom>
          <a:noFill/>
        </p:spPr>
        <p:txBody>
          <a:bodyPr wrap="square" rtlCol="0">
            <a:spAutoFit/>
          </a:bodyPr>
          <a:lstStyle/>
          <a:p>
            <a:r>
              <a:rPr lang="en-US" dirty="0"/>
              <a:t>BLOCKCHAIN</a:t>
            </a:r>
          </a:p>
        </p:txBody>
      </p:sp>
      <p:sp>
        <p:nvSpPr>
          <p:cNvPr id="6" name="Footer Placeholder 5">
            <a:extLst>
              <a:ext uri="{FF2B5EF4-FFF2-40B4-BE49-F238E27FC236}">
                <a16:creationId xmlns:a16="http://schemas.microsoft.com/office/drawing/2014/main" id="{904B1CD7-8F9F-525C-A2FD-BA9189AEDE7C}"/>
              </a:ext>
            </a:extLst>
          </p:cNvPr>
          <p:cNvSpPr>
            <a:spLocks noGrp="1"/>
          </p:cNvSpPr>
          <p:nvPr>
            <p:ph type="ftr" sz="quarter" idx="11"/>
          </p:nvPr>
        </p:nvSpPr>
        <p:spPr/>
        <p:txBody>
          <a:bodyPr/>
          <a:lstStyle/>
          <a:p>
            <a:r>
              <a:rPr lang="en-US"/>
              <a:t>MCA NIT PATNA</a:t>
            </a:r>
            <a:endParaRPr lang="en-US" dirty="0"/>
          </a:p>
        </p:txBody>
      </p:sp>
      <p:sp>
        <p:nvSpPr>
          <p:cNvPr id="9" name="Slide Number Placeholder 8">
            <a:extLst>
              <a:ext uri="{FF2B5EF4-FFF2-40B4-BE49-F238E27FC236}">
                <a16:creationId xmlns:a16="http://schemas.microsoft.com/office/drawing/2014/main" id="{41A56A4B-2892-87AA-AB09-54C5ACD85AA8}"/>
              </a:ext>
            </a:extLst>
          </p:cNvPr>
          <p:cNvSpPr>
            <a:spLocks noGrp="1"/>
          </p:cNvSpPr>
          <p:nvPr>
            <p:ph type="sldNum" sz="quarter" idx="12"/>
          </p:nvPr>
        </p:nvSpPr>
        <p:spPr/>
        <p:txBody>
          <a:bodyPr/>
          <a:lstStyle/>
          <a:p>
            <a:fld id="{B5CEABB6-07DC-46E8-9B57-56EC44A396E5}" type="slidenum">
              <a:rPr lang="en-US" smtClean="0"/>
              <a:t>8</a:t>
            </a:fld>
            <a:endParaRPr lang="en-US" dirty="0"/>
          </a:p>
        </p:txBody>
      </p:sp>
    </p:spTree>
    <p:extLst>
      <p:ext uri="{BB962C8B-B14F-4D97-AF65-F5344CB8AC3E}">
        <p14:creationId xmlns:p14="http://schemas.microsoft.com/office/powerpoint/2010/main" val="707181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7">
            <a:extLst>
              <a:ext uri="{FF2B5EF4-FFF2-40B4-BE49-F238E27FC236}">
                <a16:creationId xmlns:a16="http://schemas.microsoft.com/office/drawing/2014/main" id="{25DD769B-E7AE-5F2C-E311-A61BC6321DAF}"/>
              </a:ext>
            </a:extLst>
          </p:cNvPr>
          <p:cNvSpPr>
            <a:spLocks noGrp="1"/>
          </p:cNvSpPr>
          <p:nvPr>
            <p:ph type="title"/>
          </p:nvPr>
        </p:nvSpPr>
        <p:spPr>
          <a:xfrm>
            <a:off x="0" y="-46653"/>
            <a:ext cx="12191999" cy="548304"/>
          </a:xfrm>
          <a:solidFill>
            <a:schemeClr val="accent4">
              <a:lumMod val="40000"/>
              <a:lumOff val="60000"/>
            </a:schemeClr>
          </a:solidFill>
        </p:spPr>
        <p:txBody>
          <a:bodyPr/>
          <a:lstStyle/>
          <a:p>
            <a:r>
              <a:rPr lang="en-US" b="1" dirty="0"/>
              <a:t>Preview</a:t>
            </a:r>
          </a:p>
        </p:txBody>
      </p:sp>
      <p:sp>
        <p:nvSpPr>
          <p:cNvPr id="4" name="Footer Placeholder 3">
            <a:extLst>
              <a:ext uri="{FF2B5EF4-FFF2-40B4-BE49-F238E27FC236}">
                <a16:creationId xmlns:a16="http://schemas.microsoft.com/office/drawing/2014/main" id="{38316981-BA6E-879A-739E-0B526D1C9517}"/>
              </a:ext>
            </a:extLst>
          </p:cNvPr>
          <p:cNvSpPr>
            <a:spLocks noGrp="1"/>
          </p:cNvSpPr>
          <p:nvPr>
            <p:ph type="ftr" sz="quarter" idx="11"/>
          </p:nvPr>
        </p:nvSpPr>
        <p:spPr/>
        <p:txBody>
          <a:bodyPr/>
          <a:lstStyle/>
          <a:p>
            <a:r>
              <a:rPr lang="en-US"/>
              <a:t>MCA NIT PATNA</a:t>
            </a:r>
            <a:endParaRPr lang="en-US" dirty="0"/>
          </a:p>
        </p:txBody>
      </p:sp>
      <p:sp>
        <p:nvSpPr>
          <p:cNvPr id="5" name="Slide Number Placeholder 4">
            <a:extLst>
              <a:ext uri="{FF2B5EF4-FFF2-40B4-BE49-F238E27FC236}">
                <a16:creationId xmlns:a16="http://schemas.microsoft.com/office/drawing/2014/main" id="{F5E979EE-2742-D7DA-0653-6E0D8FB78B2C}"/>
              </a:ext>
            </a:extLst>
          </p:cNvPr>
          <p:cNvSpPr>
            <a:spLocks noGrp="1"/>
          </p:cNvSpPr>
          <p:nvPr>
            <p:ph type="sldNum" sz="quarter" idx="12"/>
          </p:nvPr>
        </p:nvSpPr>
        <p:spPr/>
        <p:txBody>
          <a:bodyPr/>
          <a:lstStyle/>
          <a:p>
            <a:fld id="{B5CEABB6-07DC-46E8-9B57-56EC44A396E5}" type="slidenum">
              <a:rPr lang="en-US" smtClean="0"/>
              <a:t>9</a:t>
            </a:fld>
            <a:endParaRPr lang="en-US" dirty="0"/>
          </a:p>
        </p:txBody>
      </p:sp>
      <p:pic>
        <p:nvPicPr>
          <p:cNvPr id="9" name="Picture 8">
            <a:extLst>
              <a:ext uri="{FF2B5EF4-FFF2-40B4-BE49-F238E27FC236}">
                <a16:creationId xmlns:a16="http://schemas.microsoft.com/office/drawing/2014/main" id="{05BE7084-2CDD-D164-388C-047A4AD54EE4}"/>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Lst>
          </a:blip>
          <a:srcRect t="735" b="735"/>
          <a:stretch/>
        </p:blipFill>
        <p:spPr>
          <a:xfrm>
            <a:off x="2102224" y="1246094"/>
            <a:ext cx="7875494" cy="4527175"/>
          </a:xfrm>
          <a:prstGeom prst="rect">
            <a:avLst/>
          </a:prstGeom>
        </p:spPr>
      </p:pic>
      <p:graphicFrame>
        <p:nvGraphicFramePr>
          <p:cNvPr id="2" name="Table 2">
            <a:extLst>
              <a:ext uri="{FF2B5EF4-FFF2-40B4-BE49-F238E27FC236}">
                <a16:creationId xmlns:a16="http://schemas.microsoft.com/office/drawing/2014/main" id="{EA2A5706-81F1-4214-051D-07C4E789926C}"/>
              </a:ext>
            </a:extLst>
          </p:cNvPr>
          <p:cNvGraphicFramePr>
            <a:graphicFrameLocks noGrp="1"/>
          </p:cNvGraphicFramePr>
          <p:nvPr>
            <p:extLst>
              <p:ext uri="{D42A27DB-BD31-4B8C-83A1-F6EECF244321}">
                <p14:modId xmlns:p14="http://schemas.microsoft.com/office/powerpoint/2010/main" val="3148127455"/>
              </p:ext>
            </p:extLst>
          </p:nvPr>
        </p:nvGraphicFramePr>
        <p:xfrm>
          <a:off x="2032000" y="719666"/>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1801235740"/>
                    </a:ext>
                  </a:extLst>
                </a:gridCol>
              </a:tblGrid>
              <a:tr h="370840">
                <a:tc>
                  <a:txBody>
                    <a:bodyPr/>
                    <a:lstStyle/>
                    <a:p>
                      <a:r>
                        <a:rPr lang="en-IN" dirty="0">
                          <a:solidFill>
                            <a:schemeClr val="tx1"/>
                          </a:solidFill>
                        </a:rPr>
                        <a:t>Home Page</a:t>
                      </a:r>
                    </a:p>
                  </a:txBody>
                  <a:tcPr/>
                </a:tc>
                <a:extLst>
                  <a:ext uri="{0D108BD9-81ED-4DB2-BD59-A6C34878D82A}">
                    <a16:rowId xmlns:a16="http://schemas.microsoft.com/office/drawing/2014/main" val="567431263"/>
                  </a:ext>
                </a:extLst>
              </a:tr>
            </a:tbl>
          </a:graphicData>
        </a:graphic>
      </p:graphicFrame>
    </p:spTree>
    <p:extLst>
      <p:ext uri="{BB962C8B-B14F-4D97-AF65-F5344CB8AC3E}">
        <p14:creationId xmlns:p14="http://schemas.microsoft.com/office/powerpoint/2010/main" val="2942225452"/>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inimalist light pitch_tm56180624_Win32_LW_SL_v3" id="{5A4404DB-4ECC-4373-8C35-B428B8CCB737}" vid="{DB02F28E-0C23-47F0-A348-62748A79E20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F97B18F-50BC-4F30-8373-93489E845F83}">
  <ds:schemaRefs>
    <ds:schemaRef ds:uri="http://schemas.microsoft.com/office/2006/metadata/properties"/>
    <ds:schemaRef ds:uri="http://schemas.microsoft.com/office/2006/documentManagement/types"/>
    <ds:schemaRef ds:uri="71af3243-3dd4-4a8d-8c0d-dd76da1f02a5"/>
    <ds:schemaRef ds:uri="http://schemas.microsoft.com/sharepoint/v3"/>
    <ds:schemaRef ds:uri="http://purl.org/dc/terms/"/>
    <ds:schemaRef ds:uri="http://purl.org/dc/elements/1.1/"/>
    <ds:schemaRef ds:uri="http://www.w3.org/XML/1998/namespace"/>
    <ds:schemaRef ds:uri="16c05727-aa75-4e4a-9b5f-8a80a1165891"/>
    <ds:schemaRef ds:uri="http://schemas.microsoft.com/office/infopath/2007/PartnerControls"/>
    <ds:schemaRef ds:uri="http://schemas.openxmlformats.org/package/2006/metadata/core-properties"/>
    <ds:schemaRef ds:uri="230e9df3-be65-4c73-a93b-d1236ebd677e"/>
    <ds:schemaRef ds:uri="http://purl.org/dc/dcmitype/"/>
  </ds:schemaRefs>
</ds:datastoreItem>
</file>

<file path=customXml/itemProps2.xml><?xml version="1.0" encoding="utf-8"?>
<ds:datastoreItem xmlns:ds="http://schemas.openxmlformats.org/officeDocument/2006/customXml" ds:itemID="{42BC90D6-94CF-42F7-AAC4-9CF6824C54D5}">
  <ds:schemaRefs>
    <ds:schemaRef ds:uri="http://schemas.microsoft.com/sharepoint/v3/contenttype/forms"/>
  </ds:schemaRefs>
</ds:datastoreItem>
</file>

<file path=customXml/itemProps3.xml><?xml version="1.0" encoding="utf-8"?>
<ds:datastoreItem xmlns:ds="http://schemas.openxmlformats.org/officeDocument/2006/customXml" ds:itemID="{64CF2EF3-001F-4BE9-81B3-86ECBBF942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light sales pitch</Template>
  <TotalTime>1666</TotalTime>
  <Words>978</Words>
  <Application>Microsoft Office PowerPoint</Application>
  <PresentationFormat>Widescreen</PresentationFormat>
  <Paragraphs>128</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Tenorite</vt:lpstr>
      <vt:lpstr>Monoline</vt:lpstr>
      <vt:lpstr>Smart electricity bill calculator using blockchain technology</vt:lpstr>
      <vt:lpstr>Outline</vt:lpstr>
      <vt:lpstr>INTRODUCTION</vt:lpstr>
      <vt:lpstr>Literature Survey</vt:lpstr>
      <vt:lpstr>TOOLS AND SOFTWAREs</vt:lpstr>
      <vt:lpstr>architecture</vt:lpstr>
      <vt:lpstr>Application functionality</vt:lpstr>
      <vt:lpstr>Proposed Method </vt:lpstr>
      <vt:lpstr>Preview</vt:lpstr>
      <vt:lpstr>Preview</vt:lpstr>
      <vt:lpstr>Preview</vt:lpstr>
      <vt:lpstr>PowerPoint Presentation</vt:lpstr>
      <vt:lpstr>Preview</vt:lpstr>
      <vt:lpstr>PowerPoint Presentation</vt:lpstr>
      <vt:lpstr>Conclusion and future work</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Pneumonia detection using convolutional recurrent neural network</dc:title>
  <dc:creator>Gyanesh Roy</dc:creator>
  <cp:lastModifiedBy>Rishu Dahiya</cp:lastModifiedBy>
  <cp:revision>156</cp:revision>
  <dcterms:created xsi:type="dcterms:W3CDTF">2022-11-15T06:06:29Z</dcterms:created>
  <dcterms:modified xsi:type="dcterms:W3CDTF">2022-11-27T13:11:53Z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defa4170-0d19-0005-0004-bc88714345d2_Enabled">
    <vt:lpwstr>true</vt:lpwstr>
  </property>
  <property fmtid="{D5CDD505-2E9C-101B-9397-08002B2CF9AE}" pid="4" name="MSIP_Label_defa4170-0d19-0005-0004-bc88714345d2_SetDate">
    <vt:lpwstr>2022-11-15T06:10:34Z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d8e0ef54-df41-41a9-9d62-23a893a252c9</vt:lpwstr>
  </property>
  <property fmtid="{D5CDD505-2E9C-101B-9397-08002B2CF9AE}" pid="8" name="MSIP_Label_defa4170-0d19-0005-0004-bc88714345d2_ActionId">
    <vt:lpwstr>6f0342bd-5ba1-40c2-bc25-c427b48375c0</vt:lpwstr>
  </property>
  <property fmtid="{D5CDD505-2E9C-101B-9397-08002B2CF9AE}" pid="9" name="MSIP_Label_defa4170-0d19-0005-0004-bc88714345d2_ContentBits">
    <vt:lpwstr>0</vt:lpwstr>
  </property>
</Properties>
</file>