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276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107222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lide Title"/>
          <p:cNvSpPr txBox="1">
            <a:spLocks noGrp="1"/>
          </p:cNvSpPr>
          <p:nvPr>
            <p:ph type="title" idx="4294967295"/>
          </p:nvPr>
        </p:nvSpPr>
        <p:spPr>
          <a:xfrm>
            <a:off x="-128524" y="237058"/>
            <a:ext cx="24641048" cy="2233757"/>
          </a:xfrm>
          <a:prstGeom prst="rect">
            <a:avLst/>
          </a:prstGeom>
          <a:solidFill>
            <a:srgbClr val="C94338"/>
          </a:solidFill>
        </p:spPr>
        <p:txBody>
          <a:bodyPr/>
          <a:lstStyle/>
          <a:p>
            <a:r>
              <a:t>                                            </a:t>
            </a:r>
          </a:p>
        </p:txBody>
      </p:sp>
      <p:sp>
        <p:nvSpPr>
          <p:cNvPr id="152" name="Asset Management Portal"/>
          <p:cNvSpPr txBox="1"/>
          <p:nvPr/>
        </p:nvSpPr>
        <p:spPr>
          <a:xfrm>
            <a:off x="4654178" y="2284927"/>
            <a:ext cx="14280004" cy="1641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300"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r>
              <a:t>Asset Management Portal </a:t>
            </a:r>
          </a:p>
        </p:txBody>
      </p:sp>
      <p:sp>
        <p:nvSpPr>
          <p:cNvPr id="153" name="Dhruv Kaushal…"/>
          <p:cNvSpPr txBox="1">
            <a:spLocks noGrp="1"/>
          </p:cNvSpPr>
          <p:nvPr>
            <p:ph type="body" sz="quarter" idx="4294967295"/>
          </p:nvPr>
        </p:nvSpPr>
        <p:spPr>
          <a:xfrm>
            <a:off x="6081328" y="5318132"/>
            <a:ext cx="5442323" cy="7079372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A0261D"/>
              </a:buClr>
              <a:buChar char="✦"/>
            </a:pPr>
            <a:endParaRPr dirty="0"/>
          </a:p>
          <a:p>
            <a:pPr marL="0" indent="0">
              <a:buClr>
                <a:srgbClr val="A0261D"/>
              </a:buClr>
              <a:buNone/>
              <a:defRPr sz="3900"/>
            </a:pPr>
            <a:r>
              <a:rPr lang="en-IN" dirty="0"/>
              <a:t> </a:t>
            </a:r>
            <a:r>
              <a:rPr lang="en-IN" dirty="0" err="1" smtClean="0"/>
              <a:t>Rishu</a:t>
            </a:r>
            <a:r>
              <a:rPr lang="en-IN" dirty="0" smtClean="0"/>
              <a:t> </a:t>
            </a:r>
            <a:r>
              <a:rPr lang="en-IN" dirty="0" err="1" smtClean="0"/>
              <a:t>jha.S</a:t>
            </a:r>
            <a:endParaRPr dirty="0"/>
          </a:p>
          <a:p>
            <a:pPr marL="0" indent="0">
              <a:buClr>
                <a:srgbClr val="A0261D"/>
              </a:buClr>
              <a:buNone/>
              <a:defRPr sz="3900"/>
            </a:pPr>
            <a:r>
              <a:rPr lang="en-IN" dirty="0" err="1" smtClean="0"/>
              <a:t>Yash</a:t>
            </a:r>
            <a:r>
              <a:rPr lang="en-IN" dirty="0" smtClean="0"/>
              <a:t> </a:t>
            </a:r>
            <a:r>
              <a:rPr lang="en-IN" dirty="0" err="1" smtClean="0"/>
              <a:t>Chaturvedi</a:t>
            </a:r>
            <a:endParaRPr dirty="0"/>
          </a:p>
          <a:p>
            <a:pPr marL="0" indent="0">
              <a:buClr>
                <a:srgbClr val="A0261D"/>
              </a:buClr>
              <a:buNone/>
              <a:defRPr sz="3900"/>
            </a:pPr>
            <a:r>
              <a:rPr lang="en-IN" dirty="0" err="1" smtClean="0"/>
              <a:t>Akshita</a:t>
            </a:r>
            <a:r>
              <a:rPr lang="en-IN" dirty="0" smtClean="0"/>
              <a:t> Agarwal</a:t>
            </a:r>
            <a:endParaRPr dirty="0"/>
          </a:p>
          <a:p>
            <a:pPr marL="0" indent="0">
              <a:buClr>
                <a:srgbClr val="A0261D"/>
              </a:buClr>
              <a:buNone/>
              <a:defRPr sz="3900"/>
            </a:pPr>
            <a:r>
              <a:rPr lang="en-IN" dirty="0" smtClean="0"/>
              <a:t>Lucky Singh</a:t>
            </a:r>
            <a:endParaRPr dirty="0"/>
          </a:p>
          <a:p>
            <a:pPr marL="0" indent="0">
              <a:buClr>
                <a:srgbClr val="A0261D"/>
              </a:buClr>
              <a:buNone/>
              <a:defRPr sz="3900"/>
            </a:pPr>
            <a:r>
              <a:rPr lang="en-IN" dirty="0" err="1" smtClean="0"/>
              <a:t>Umang</a:t>
            </a:r>
            <a:r>
              <a:rPr lang="en-IN" dirty="0" smtClean="0"/>
              <a:t> </a:t>
            </a:r>
            <a:r>
              <a:rPr lang="en-IN" dirty="0" err="1" smtClean="0"/>
              <a:t>Naithani</a:t>
            </a:r>
            <a:endParaRPr dirty="0"/>
          </a:p>
        </p:txBody>
      </p:sp>
      <p:sp>
        <p:nvSpPr>
          <p:cNvPr id="154" name="Nidhi Sebastian…"/>
          <p:cNvSpPr txBox="1"/>
          <p:nvPr/>
        </p:nvSpPr>
        <p:spPr>
          <a:xfrm>
            <a:off x="13151082" y="5318132"/>
            <a:ext cx="5589951" cy="70793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</a:defRPr>
            </a:pPr>
            <a:endParaRPr dirty="0"/>
          </a:p>
          <a:p>
            <a:pPr algn="l">
              <a:lnSpc>
                <a:spcPct val="90000"/>
              </a:lnSpc>
              <a:spcBef>
                <a:spcPts val="4500"/>
              </a:spcBef>
              <a:buClr>
                <a:srgbClr val="A0261D"/>
              </a:buClr>
              <a:buSzPct val="123000"/>
              <a:defRPr sz="3900">
                <a:solidFill>
                  <a:srgbClr val="000000"/>
                </a:solidFill>
              </a:defRPr>
            </a:pPr>
            <a:r>
              <a:rPr lang="en-IN" dirty="0" err="1" smtClean="0"/>
              <a:t>Tanmay</a:t>
            </a:r>
            <a:r>
              <a:rPr lang="en-IN" dirty="0" smtClean="0"/>
              <a:t> </a:t>
            </a:r>
            <a:r>
              <a:rPr lang="en-IN" dirty="0" err="1" smtClean="0"/>
              <a:t>Dattatraya</a:t>
            </a:r>
            <a:r>
              <a:rPr lang="en-IN" dirty="0" smtClean="0"/>
              <a:t> </a:t>
            </a:r>
            <a:r>
              <a:rPr lang="en-IN" dirty="0" err="1" smtClean="0"/>
              <a:t>Gaikwad</a:t>
            </a:r>
            <a:endParaRPr dirty="0"/>
          </a:p>
          <a:p>
            <a:pPr algn="l">
              <a:lnSpc>
                <a:spcPct val="90000"/>
              </a:lnSpc>
              <a:spcBef>
                <a:spcPts val="4500"/>
              </a:spcBef>
              <a:buClr>
                <a:srgbClr val="A0261D"/>
              </a:buClr>
              <a:buSzPct val="123000"/>
              <a:defRPr sz="3900">
                <a:solidFill>
                  <a:srgbClr val="000000"/>
                </a:solidFill>
              </a:defRPr>
            </a:pPr>
            <a:r>
              <a:rPr lang="en-IN" dirty="0" err="1" smtClean="0"/>
              <a:t>Tripti</a:t>
            </a:r>
            <a:r>
              <a:rPr lang="en-IN" dirty="0" smtClean="0"/>
              <a:t> Pant</a:t>
            </a:r>
            <a:endParaRPr dirty="0"/>
          </a:p>
          <a:p>
            <a:pPr algn="l">
              <a:lnSpc>
                <a:spcPct val="90000"/>
              </a:lnSpc>
              <a:spcBef>
                <a:spcPts val="4500"/>
              </a:spcBef>
              <a:buClr>
                <a:srgbClr val="A0261D"/>
              </a:buClr>
              <a:buSzPct val="123000"/>
              <a:defRPr sz="3900">
                <a:solidFill>
                  <a:srgbClr val="000000"/>
                </a:solidFill>
              </a:defRPr>
            </a:pPr>
            <a:r>
              <a:rPr lang="en-IN" dirty="0" err="1" smtClean="0"/>
              <a:t>Sheeyukta</a:t>
            </a:r>
            <a:endParaRPr dirty="0"/>
          </a:p>
          <a:p>
            <a:pPr algn="l">
              <a:lnSpc>
                <a:spcPct val="90000"/>
              </a:lnSpc>
              <a:spcBef>
                <a:spcPts val="4500"/>
              </a:spcBef>
              <a:buClr>
                <a:srgbClr val="A0261D"/>
              </a:buClr>
              <a:buSzPct val="123000"/>
              <a:defRPr sz="3900">
                <a:solidFill>
                  <a:srgbClr val="000000"/>
                </a:solidFill>
              </a:defRPr>
            </a:pPr>
            <a:r>
              <a:rPr lang="en-IN" dirty="0" err="1" smtClean="0"/>
              <a:t>Yash</a:t>
            </a:r>
            <a:r>
              <a:rPr lang="en-IN" dirty="0" smtClean="0"/>
              <a:t> </a:t>
            </a:r>
            <a:r>
              <a:rPr lang="en-IN" dirty="0" err="1" smtClean="0"/>
              <a:t>Moar</a:t>
            </a:r>
            <a:endParaRPr dirty="0"/>
          </a:p>
        </p:txBody>
      </p:sp>
      <p:sp>
        <p:nvSpPr>
          <p:cNvPr id="155" name="(Batch : DA-3)"/>
          <p:cNvSpPr txBox="1"/>
          <p:nvPr/>
        </p:nvSpPr>
        <p:spPr>
          <a:xfrm>
            <a:off x="9404184" y="4186123"/>
            <a:ext cx="3375924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 b="1"/>
            </a:lvl1pPr>
          </a:lstStyle>
          <a:p>
            <a:r>
              <a:rPr dirty="0" smtClean="0"/>
              <a:t>(</a:t>
            </a:r>
            <a:r>
              <a:rPr lang="en-IN" dirty="0" smtClean="0"/>
              <a:t>Group-28</a:t>
            </a:r>
            <a:r>
              <a:rPr dirty="0" smtClean="0"/>
              <a:t>)</a:t>
            </a:r>
            <a:endParaRPr dirty="0"/>
          </a:p>
        </p:txBody>
      </p:sp>
      <p:sp>
        <p:nvSpPr>
          <p:cNvPr id="156" name="Group members:"/>
          <p:cNvSpPr txBox="1"/>
          <p:nvPr/>
        </p:nvSpPr>
        <p:spPr>
          <a:xfrm>
            <a:off x="6002398" y="5357765"/>
            <a:ext cx="4307269" cy="733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>
                <a:solidFill>
                  <a:srgbClr val="000000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b="1" dirty="0"/>
              <a:t>Group </a:t>
            </a:r>
            <a:r>
              <a:rPr b="1" dirty="0" smtClean="0"/>
              <a:t>members</a:t>
            </a:r>
            <a:endParaRPr dirty="0"/>
          </a:p>
        </p:txBody>
      </p:sp>
      <p:pic>
        <p:nvPicPr>
          <p:cNvPr id="157" name="lifecycle-blog-photo21.png" descr="lifecycle-blog-photo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066327" y="4193199"/>
            <a:ext cx="5941557" cy="37522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lide Title"/>
          <p:cNvSpPr txBox="1">
            <a:spLocks noGrp="1"/>
          </p:cNvSpPr>
          <p:nvPr>
            <p:ph type="title" idx="4294967295"/>
          </p:nvPr>
        </p:nvSpPr>
        <p:spPr>
          <a:xfrm>
            <a:off x="-128524" y="260459"/>
            <a:ext cx="24641048" cy="1825791"/>
          </a:xfrm>
          <a:prstGeom prst="rect">
            <a:avLst/>
          </a:prstGeom>
          <a:solidFill>
            <a:srgbClr val="C94338"/>
          </a:solidFill>
        </p:spPr>
        <p:txBody>
          <a:bodyPr/>
          <a:lstStyle/>
          <a:p>
            <a:r>
              <a:t>                                            </a:t>
            </a:r>
          </a:p>
        </p:txBody>
      </p:sp>
      <p:sp>
        <p:nvSpPr>
          <p:cNvPr id="160" name="Line"/>
          <p:cNvSpPr/>
          <p:nvPr/>
        </p:nvSpPr>
        <p:spPr>
          <a:xfrm>
            <a:off x="2223887" y="3957963"/>
            <a:ext cx="2225682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61" name="Objective"/>
          <p:cNvSpPr txBox="1"/>
          <p:nvPr/>
        </p:nvSpPr>
        <p:spPr>
          <a:xfrm>
            <a:off x="6111494" y="2623429"/>
            <a:ext cx="4055598" cy="1118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600"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r>
              <a:rPr dirty="0" smtClean="0"/>
              <a:t>Objective</a:t>
            </a:r>
            <a:r>
              <a:rPr lang="en-IN" dirty="0" smtClean="0"/>
              <a:t>s</a:t>
            </a:r>
            <a:endParaRPr dirty="0"/>
          </a:p>
        </p:txBody>
      </p:sp>
      <p:sp>
        <p:nvSpPr>
          <p:cNvPr id="162" name="Keep track of several assets that can be borrowed, their availability, their current status, current borrower and the asset history…"/>
          <p:cNvSpPr txBox="1">
            <a:spLocks noGrp="1"/>
          </p:cNvSpPr>
          <p:nvPr>
            <p:ph type="body" idx="4294967295"/>
          </p:nvPr>
        </p:nvSpPr>
        <p:spPr>
          <a:xfrm>
            <a:off x="3921033" y="4674479"/>
            <a:ext cx="18971296" cy="8734456"/>
          </a:xfrm>
          <a:prstGeom prst="rect">
            <a:avLst/>
          </a:prstGeom>
        </p:spPr>
        <p:txBody>
          <a:bodyPr/>
          <a:lstStyle/>
          <a:p>
            <a:pPr marL="603504" indent="-603504" defTabSz="2413955">
              <a:spcBef>
                <a:spcPts val="4400"/>
              </a:spcBef>
              <a:buClr>
                <a:srgbClr val="A0261D"/>
              </a:buClr>
              <a:buChar char="✦"/>
              <a:defRPr sz="4752"/>
            </a:pPr>
            <a:r>
              <a:t>Keep track of several assets that can be borrowed, their availability, their current status, current borrower and the asset history </a:t>
            </a:r>
          </a:p>
          <a:p>
            <a:pPr marL="603504" indent="-603504" defTabSz="2413955">
              <a:spcBef>
                <a:spcPts val="4400"/>
              </a:spcBef>
              <a:buClr>
                <a:srgbClr val="A0261D"/>
              </a:buClr>
              <a:buChar char="✦"/>
              <a:defRPr sz="4752"/>
            </a:pPr>
            <a:r>
              <a:t>Borrower can search for asset and if available, they can borrow them</a:t>
            </a:r>
          </a:p>
          <a:p>
            <a:pPr marL="603504" indent="-603504" defTabSz="2413955">
              <a:spcBef>
                <a:spcPts val="4400"/>
              </a:spcBef>
              <a:buClr>
                <a:srgbClr val="A0261D"/>
              </a:buClr>
              <a:buChar char="✦"/>
              <a:defRPr sz="4752"/>
            </a:pPr>
            <a:r>
              <a:t>Each asset will have a deadline, different assets will have different deadlines</a:t>
            </a:r>
          </a:p>
          <a:p>
            <a:pPr marL="603504" indent="-603504" defTabSz="2413955">
              <a:spcBef>
                <a:spcPts val="4400"/>
              </a:spcBef>
              <a:buClr>
                <a:srgbClr val="A0261D"/>
              </a:buClr>
              <a:buChar char="✦"/>
              <a:defRPr sz="4752"/>
            </a:pPr>
            <a:r>
              <a:t>Fine is imposed on borrower if deadline is not met</a:t>
            </a:r>
          </a:p>
          <a:p>
            <a:pPr marL="603504" indent="-603504" defTabSz="2413955">
              <a:spcBef>
                <a:spcPts val="4400"/>
              </a:spcBef>
              <a:buClr>
                <a:srgbClr val="A0261D"/>
              </a:buClr>
              <a:buChar char="✦"/>
              <a:defRPr sz="4752"/>
            </a:pPr>
            <a:r>
              <a:t>User is banned for a particular banned period on late return of asset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images-10.jpeg" descr="images-10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073612" y="6327201"/>
            <a:ext cx="11077002" cy="6075681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Slide Title"/>
          <p:cNvSpPr txBox="1">
            <a:spLocks noGrp="1"/>
          </p:cNvSpPr>
          <p:nvPr>
            <p:ph type="title" idx="4294967295"/>
          </p:nvPr>
        </p:nvSpPr>
        <p:spPr>
          <a:xfrm>
            <a:off x="-128524" y="260459"/>
            <a:ext cx="24641048" cy="1825791"/>
          </a:xfrm>
          <a:prstGeom prst="rect">
            <a:avLst/>
          </a:prstGeom>
          <a:solidFill>
            <a:srgbClr val="C94338"/>
          </a:solidFill>
        </p:spPr>
        <p:txBody>
          <a:bodyPr/>
          <a:lstStyle/>
          <a:p>
            <a:r>
              <a:t>                                            </a:t>
            </a:r>
          </a:p>
        </p:txBody>
      </p:sp>
      <p:sp>
        <p:nvSpPr>
          <p:cNvPr id="166" name="Line"/>
          <p:cNvSpPr/>
          <p:nvPr/>
        </p:nvSpPr>
        <p:spPr>
          <a:xfrm>
            <a:off x="2223887" y="3957963"/>
            <a:ext cx="2225682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67" name="Application Features"/>
          <p:cNvSpPr txBox="1"/>
          <p:nvPr/>
        </p:nvSpPr>
        <p:spPr>
          <a:xfrm>
            <a:off x="4214964" y="2585439"/>
            <a:ext cx="7904077" cy="1194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600"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r>
              <a:rPr dirty="0"/>
              <a:t>Application Features</a:t>
            </a:r>
          </a:p>
        </p:txBody>
      </p:sp>
      <p:sp>
        <p:nvSpPr>
          <p:cNvPr id="168" name="Borrowing anything is a click away!!…"/>
          <p:cNvSpPr txBox="1">
            <a:spLocks noGrp="1"/>
          </p:cNvSpPr>
          <p:nvPr>
            <p:ph type="body" idx="4294967295"/>
          </p:nvPr>
        </p:nvSpPr>
        <p:spPr>
          <a:xfrm>
            <a:off x="2285131" y="4136253"/>
            <a:ext cx="18971296" cy="8734455"/>
          </a:xfrm>
          <a:prstGeom prst="rect">
            <a:avLst/>
          </a:prstGeom>
        </p:spPr>
        <p:txBody>
          <a:bodyPr/>
          <a:lstStyle/>
          <a:p>
            <a:pPr marL="445008" indent="-445008" defTabSz="1779987">
              <a:spcBef>
                <a:spcPts val="3200"/>
              </a:spcBef>
              <a:buClr>
                <a:srgbClr val="A0261D"/>
              </a:buClr>
              <a:buChar char="✦"/>
              <a:defRPr sz="3504"/>
            </a:pPr>
            <a:r>
              <a:t>Borrowing anything is a click away!!</a:t>
            </a:r>
          </a:p>
          <a:p>
            <a:pPr marL="445008" indent="-445008" defTabSz="1779987">
              <a:spcBef>
                <a:spcPts val="3200"/>
              </a:spcBef>
              <a:buClr>
                <a:srgbClr val="A0261D"/>
              </a:buClr>
              <a:buChar char="✦"/>
              <a:defRPr sz="3504"/>
            </a:pPr>
            <a:r>
              <a:t>User friendly interface</a:t>
            </a:r>
          </a:p>
          <a:p>
            <a:pPr marL="445008" indent="-445008" defTabSz="1779987">
              <a:spcBef>
                <a:spcPts val="3200"/>
              </a:spcBef>
              <a:buClr>
                <a:srgbClr val="A0261D"/>
              </a:buClr>
              <a:buChar char="✦"/>
              <a:defRPr sz="3504"/>
            </a:pPr>
            <a:r>
              <a:t>Effective searching makes every service simple to discover</a:t>
            </a:r>
          </a:p>
          <a:p>
            <a:pPr marL="445008" indent="-445008" defTabSz="1779987">
              <a:spcBef>
                <a:spcPts val="3200"/>
              </a:spcBef>
              <a:buClr>
                <a:srgbClr val="A0261D"/>
              </a:buClr>
              <a:buChar char="✦"/>
              <a:defRPr sz="3504"/>
            </a:pPr>
            <a:r>
              <a:t>Password encrypted using MD5 hashing algorithm </a:t>
            </a:r>
          </a:p>
          <a:p>
            <a:pPr marL="445008" indent="-445008" defTabSz="1779987">
              <a:spcBef>
                <a:spcPts val="3200"/>
              </a:spcBef>
              <a:buClr>
                <a:srgbClr val="A0261D"/>
              </a:buClr>
              <a:buChar char="✦"/>
              <a:defRPr sz="3504"/>
            </a:pPr>
            <a:r>
              <a:t>Generates unique ID for each user </a:t>
            </a:r>
          </a:p>
          <a:p>
            <a:pPr marL="445008" indent="-445008" defTabSz="1779987">
              <a:spcBef>
                <a:spcPts val="3200"/>
              </a:spcBef>
              <a:buClr>
                <a:srgbClr val="A0261D"/>
              </a:buClr>
              <a:buChar char="✦"/>
              <a:defRPr sz="3504"/>
            </a:pPr>
            <a:r>
              <a:t>Normalisation of database to remove redundancy</a:t>
            </a:r>
          </a:p>
          <a:p>
            <a:pPr marL="445008" indent="-445008" defTabSz="1779987">
              <a:spcBef>
                <a:spcPts val="3200"/>
              </a:spcBef>
              <a:buClr>
                <a:srgbClr val="A0261D"/>
              </a:buClr>
              <a:buChar char="✦"/>
              <a:defRPr sz="3504"/>
            </a:pPr>
            <a:r>
              <a:t>Admin has privilege to manage all the asset details</a:t>
            </a:r>
          </a:p>
          <a:p>
            <a:pPr marL="445008" indent="-445008" defTabSz="1779987">
              <a:spcBef>
                <a:spcPts val="3200"/>
              </a:spcBef>
              <a:buClr>
                <a:srgbClr val="A0261D"/>
              </a:buClr>
              <a:buChar char="✦"/>
              <a:defRPr sz="3504"/>
            </a:pPr>
            <a:r>
              <a:t>Ban a user if the deadline is not met</a:t>
            </a:r>
          </a:p>
          <a:p>
            <a:pPr marL="445008" indent="-445008" defTabSz="1779987">
              <a:spcBef>
                <a:spcPts val="3200"/>
              </a:spcBef>
              <a:buClr>
                <a:srgbClr val="A0261D"/>
              </a:buClr>
              <a:buChar char="✦"/>
              <a:defRPr sz="3504"/>
            </a:pPr>
            <a:r>
              <a:t>Communication with the user before deadlines </a:t>
            </a:r>
          </a:p>
          <a:p>
            <a:pPr marL="445008" indent="-445008" defTabSz="1779987">
              <a:spcBef>
                <a:spcPts val="3200"/>
              </a:spcBef>
              <a:buClr>
                <a:srgbClr val="A0261D"/>
              </a:buClr>
              <a:buChar char="✦"/>
              <a:defRPr sz="3504"/>
            </a:pPr>
            <a:r>
              <a:t>Import users using json feature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lide Title"/>
          <p:cNvSpPr txBox="1">
            <a:spLocks noGrp="1"/>
          </p:cNvSpPr>
          <p:nvPr>
            <p:ph type="title" idx="4294967295"/>
          </p:nvPr>
        </p:nvSpPr>
        <p:spPr>
          <a:xfrm>
            <a:off x="-128524" y="260459"/>
            <a:ext cx="24641048" cy="1825791"/>
          </a:xfrm>
          <a:prstGeom prst="rect">
            <a:avLst/>
          </a:prstGeom>
          <a:solidFill>
            <a:srgbClr val="C94338"/>
          </a:solidFill>
        </p:spPr>
        <p:txBody>
          <a:bodyPr/>
          <a:lstStyle/>
          <a:p>
            <a:r>
              <a:t>                                            </a:t>
            </a:r>
          </a:p>
        </p:txBody>
      </p:sp>
      <p:sp>
        <p:nvSpPr>
          <p:cNvPr id="4" name="Application Features"/>
          <p:cNvSpPr txBox="1"/>
          <p:nvPr/>
        </p:nvSpPr>
        <p:spPr>
          <a:xfrm>
            <a:off x="6114359" y="2623429"/>
            <a:ext cx="4105291" cy="1118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600"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r>
              <a:rPr lang="en-IN" dirty="0" smtClean="0"/>
              <a:t>Snapshots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45937">
            <a:off x="1052945" y="5932941"/>
            <a:ext cx="12192000" cy="5905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43466">
            <a:off x="14350983" y="4537505"/>
            <a:ext cx="7734462" cy="958503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lide Title"/>
          <p:cNvSpPr txBox="1">
            <a:spLocks noGrp="1"/>
          </p:cNvSpPr>
          <p:nvPr>
            <p:ph type="title" idx="4294967295"/>
          </p:nvPr>
        </p:nvSpPr>
        <p:spPr>
          <a:xfrm>
            <a:off x="-128524" y="260459"/>
            <a:ext cx="24641048" cy="1825791"/>
          </a:xfrm>
          <a:prstGeom prst="rect">
            <a:avLst/>
          </a:prstGeom>
          <a:solidFill>
            <a:srgbClr val="C94338"/>
          </a:solidFill>
        </p:spPr>
        <p:txBody>
          <a:bodyPr/>
          <a:lstStyle/>
          <a:p>
            <a:r>
              <a:t>                                            </a:t>
            </a:r>
          </a:p>
        </p:txBody>
      </p:sp>
      <p:sp>
        <p:nvSpPr>
          <p:cNvPr id="4" name="Application Features"/>
          <p:cNvSpPr txBox="1"/>
          <p:nvPr/>
        </p:nvSpPr>
        <p:spPr>
          <a:xfrm>
            <a:off x="6114359" y="2623429"/>
            <a:ext cx="4105291" cy="1118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600"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r>
              <a:rPr lang="en-IN" dirty="0" smtClean="0"/>
              <a:t>Snapshots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061" y="4278863"/>
            <a:ext cx="11944350" cy="58578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0764" y="8021810"/>
            <a:ext cx="11166764" cy="530421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cartoon-color-characters-people-and-learning-vector-30728557.jpg" descr="cartoon-color-characters-people-and-learning-vector-30728557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61935" y="1288780"/>
            <a:ext cx="20427315" cy="12355804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Slide Title"/>
          <p:cNvSpPr txBox="1">
            <a:spLocks noGrp="1"/>
          </p:cNvSpPr>
          <p:nvPr>
            <p:ph type="title" idx="4294967295"/>
          </p:nvPr>
        </p:nvSpPr>
        <p:spPr>
          <a:xfrm>
            <a:off x="-128524" y="260459"/>
            <a:ext cx="24641048" cy="1825791"/>
          </a:xfrm>
          <a:prstGeom prst="rect">
            <a:avLst/>
          </a:prstGeom>
          <a:solidFill>
            <a:srgbClr val="C94338"/>
          </a:solidFill>
        </p:spPr>
        <p:txBody>
          <a:bodyPr/>
          <a:lstStyle/>
          <a:p>
            <a:r>
              <a:t>                                            </a:t>
            </a:r>
          </a:p>
        </p:txBody>
      </p:sp>
      <p:sp>
        <p:nvSpPr>
          <p:cNvPr id="178" name="Line"/>
          <p:cNvSpPr/>
          <p:nvPr/>
        </p:nvSpPr>
        <p:spPr>
          <a:xfrm>
            <a:off x="2223887" y="3957963"/>
            <a:ext cx="2225682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79" name="Learnings"/>
          <p:cNvSpPr txBox="1"/>
          <p:nvPr/>
        </p:nvSpPr>
        <p:spPr>
          <a:xfrm>
            <a:off x="2852896" y="2418639"/>
            <a:ext cx="3748274" cy="1194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600"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r>
              <a:t>Learnings</a:t>
            </a:r>
          </a:p>
        </p:txBody>
      </p:sp>
      <p:sp>
        <p:nvSpPr>
          <p:cNvPr id="180" name="Future…"/>
          <p:cNvSpPr txBox="1"/>
          <p:nvPr/>
        </p:nvSpPr>
        <p:spPr>
          <a:xfrm>
            <a:off x="18658504" y="4527692"/>
            <a:ext cx="1903324" cy="1381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200" b="1"/>
            </a:pPr>
            <a:r>
              <a:t>Future</a:t>
            </a:r>
          </a:p>
          <a:p>
            <a:pPr>
              <a:defRPr sz="4200" b="1"/>
            </a:pPr>
            <a:r>
              <a:t> scope</a:t>
            </a:r>
          </a:p>
        </p:txBody>
      </p:sp>
      <p:sp>
        <p:nvSpPr>
          <p:cNvPr id="181" name="Professional…"/>
          <p:cNvSpPr txBox="1"/>
          <p:nvPr/>
        </p:nvSpPr>
        <p:spPr>
          <a:xfrm>
            <a:off x="2731056" y="4527692"/>
            <a:ext cx="3570733" cy="1381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200" b="1"/>
            </a:pPr>
            <a:r>
              <a:t>Professional </a:t>
            </a:r>
          </a:p>
          <a:p>
            <a:pPr>
              <a:defRPr sz="4200" b="1"/>
            </a:pPr>
            <a:r>
              <a:t>learning</a:t>
            </a:r>
          </a:p>
        </p:txBody>
      </p:sp>
      <p:sp>
        <p:nvSpPr>
          <p:cNvPr id="182" name="Technical…"/>
          <p:cNvSpPr txBox="1"/>
          <p:nvPr/>
        </p:nvSpPr>
        <p:spPr>
          <a:xfrm>
            <a:off x="10786948" y="4527692"/>
            <a:ext cx="2810104" cy="1381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200" b="1"/>
            </a:pPr>
            <a:r>
              <a:t>Technical </a:t>
            </a:r>
          </a:p>
          <a:p>
            <a:pPr>
              <a:defRPr sz="4200" b="1"/>
            </a:pPr>
            <a:r>
              <a:t>Learning</a:t>
            </a:r>
          </a:p>
        </p:txBody>
      </p:sp>
      <p:sp>
        <p:nvSpPr>
          <p:cNvPr id="183" name="Time management…"/>
          <p:cNvSpPr txBox="1"/>
          <p:nvPr/>
        </p:nvSpPr>
        <p:spPr>
          <a:xfrm>
            <a:off x="1278790" y="5829677"/>
            <a:ext cx="6896486" cy="70793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072869">
              <a:lnSpc>
                <a:spcPct val="90000"/>
              </a:lnSpc>
              <a:spcBef>
                <a:spcPts val="1900"/>
              </a:spcBef>
              <a:defRPr sz="3036">
                <a:solidFill>
                  <a:srgbClr val="000000"/>
                </a:solidFill>
              </a:defRPr>
            </a:pPr>
            <a:endParaRPr/>
          </a:p>
          <a:p>
            <a:pPr marL="268224" indent="-268224" algn="l" defTabSz="1072869">
              <a:lnSpc>
                <a:spcPct val="90000"/>
              </a:lnSpc>
              <a:spcBef>
                <a:spcPts val="1900"/>
              </a:spcBef>
              <a:buClr>
                <a:srgbClr val="A0261D"/>
              </a:buClr>
              <a:buSzPct val="123000"/>
              <a:buChar char="✦"/>
              <a:defRPr sz="3036">
                <a:solidFill>
                  <a:srgbClr val="000000"/>
                </a:solidFill>
              </a:defRPr>
            </a:pPr>
            <a:r>
              <a:t>Time management </a:t>
            </a:r>
          </a:p>
          <a:p>
            <a:pPr marL="268224" indent="-268224" algn="l" defTabSz="1072869">
              <a:lnSpc>
                <a:spcPct val="90000"/>
              </a:lnSpc>
              <a:spcBef>
                <a:spcPts val="1900"/>
              </a:spcBef>
              <a:buClr>
                <a:srgbClr val="A0261D"/>
              </a:buClr>
              <a:buSzPct val="123000"/>
              <a:buChar char="✦"/>
              <a:defRPr sz="3036">
                <a:solidFill>
                  <a:srgbClr val="000000"/>
                </a:solidFill>
              </a:defRPr>
            </a:pPr>
            <a:r>
              <a:t>Collaborative engagement in the task </a:t>
            </a:r>
          </a:p>
          <a:p>
            <a:pPr marL="268224" indent="-268224" algn="l" defTabSz="1072869">
              <a:lnSpc>
                <a:spcPct val="90000"/>
              </a:lnSpc>
              <a:spcBef>
                <a:spcPts val="1900"/>
              </a:spcBef>
              <a:buClr>
                <a:srgbClr val="A0261D"/>
              </a:buClr>
              <a:buSzPct val="123000"/>
              <a:buChar char="✦"/>
              <a:defRPr sz="3036">
                <a:solidFill>
                  <a:srgbClr val="000000"/>
                </a:solidFill>
              </a:defRPr>
            </a:pPr>
            <a:r>
              <a:t>Dividing the tasks in a team so as to achieve the outcome within a deadline</a:t>
            </a:r>
          </a:p>
          <a:p>
            <a:pPr marL="268224" indent="-268224" algn="l" defTabSz="1072869">
              <a:lnSpc>
                <a:spcPct val="90000"/>
              </a:lnSpc>
              <a:spcBef>
                <a:spcPts val="1900"/>
              </a:spcBef>
              <a:buClr>
                <a:srgbClr val="A0261D"/>
              </a:buClr>
              <a:buSzPct val="123000"/>
              <a:buChar char="✦"/>
              <a:defRPr sz="3036">
                <a:solidFill>
                  <a:srgbClr val="000000"/>
                </a:solidFill>
              </a:defRPr>
            </a:pPr>
            <a:r>
              <a:t>Arranging daily meetings to track the progress </a:t>
            </a:r>
          </a:p>
          <a:p>
            <a:pPr marL="268224" indent="-268224" algn="l" defTabSz="1072869">
              <a:lnSpc>
                <a:spcPct val="90000"/>
              </a:lnSpc>
              <a:spcBef>
                <a:spcPts val="1900"/>
              </a:spcBef>
              <a:buClr>
                <a:srgbClr val="A0261D"/>
              </a:buClr>
              <a:buSzPct val="123000"/>
              <a:buChar char="✦"/>
              <a:defRPr sz="3036">
                <a:solidFill>
                  <a:srgbClr val="000000"/>
                </a:solidFill>
              </a:defRPr>
            </a:pPr>
            <a:r>
              <a:t>Goal management</a:t>
            </a:r>
          </a:p>
          <a:p>
            <a:pPr marL="268224" indent="-268224" algn="l" defTabSz="1072869">
              <a:lnSpc>
                <a:spcPct val="90000"/>
              </a:lnSpc>
              <a:spcBef>
                <a:spcPts val="1900"/>
              </a:spcBef>
              <a:buClr>
                <a:srgbClr val="A0261D"/>
              </a:buClr>
              <a:buSzPct val="123000"/>
              <a:buChar char="✦"/>
              <a:defRPr sz="3036">
                <a:solidFill>
                  <a:srgbClr val="000000"/>
                </a:solidFill>
              </a:defRPr>
            </a:pPr>
            <a:r>
              <a:t>Critical and Analytical thinking</a:t>
            </a:r>
          </a:p>
          <a:p>
            <a:pPr marL="268224" indent="-268224" algn="l" defTabSz="1072869">
              <a:lnSpc>
                <a:spcPct val="90000"/>
              </a:lnSpc>
              <a:spcBef>
                <a:spcPts val="1900"/>
              </a:spcBef>
              <a:buClr>
                <a:srgbClr val="A0261D"/>
              </a:buClr>
              <a:buSzPct val="123000"/>
              <a:buChar char="✦"/>
              <a:defRPr sz="3036">
                <a:solidFill>
                  <a:srgbClr val="000000"/>
                </a:solidFill>
              </a:defRPr>
            </a:pPr>
            <a:r>
              <a:t>Version control and source code management using GitHub</a:t>
            </a:r>
          </a:p>
        </p:txBody>
      </p:sp>
      <p:sp>
        <p:nvSpPr>
          <p:cNvPr id="184" name="MVC architecture…"/>
          <p:cNvSpPr txBox="1"/>
          <p:nvPr/>
        </p:nvSpPr>
        <p:spPr>
          <a:xfrm>
            <a:off x="10021738" y="6466249"/>
            <a:ext cx="5589951" cy="70793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591311" indent="-591311" algn="l" defTabSz="2365188">
              <a:lnSpc>
                <a:spcPct val="90000"/>
              </a:lnSpc>
              <a:spcBef>
                <a:spcPts val="4300"/>
              </a:spcBef>
              <a:buClr>
                <a:srgbClr val="A0261D"/>
              </a:buClr>
              <a:buSzPct val="123000"/>
              <a:buChar char="✦"/>
              <a:defRPr sz="3201">
                <a:solidFill>
                  <a:srgbClr val="000000"/>
                </a:solidFill>
              </a:defRPr>
            </a:pPr>
            <a:r>
              <a:t>MVC architecture </a:t>
            </a:r>
          </a:p>
          <a:p>
            <a:pPr marL="591311" indent="-591311" algn="l" defTabSz="2365188">
              <a:lnSpc>
                <a:spcPct val="90000"/>
              </a:lnSpc>
              <a:spcBef>
                <a:spcPts val="4300"/>
              </a:spcBef>
              <a:buClr>
                <a:srgbClr val="A0261D"/>
              </a:buClr>
              <a:buSzPct val="123000"/>
              <a:buChar char="✦"/>
              <a:defRPr sz="3201">
                <a:solidFill>
                  <a:srgbClr val="000000"/>
                </a:solidFill>
              </a:defRPr>
            </a:pPr>
            <a:r>
              <a:t>Eclipse for Dynamic Java Web Application</a:t>
            </a:r>
          </a:p>
          <a:p>
            <a:pPr marL="591311" indent="-591311" algn="l" defTabSz="2365188">
              <a:lnSpc>
                <a:spcPct val="90000"/>
              </a:lnSpc>
              <a:spcBef>
                <a:spcPts val="4300"/>
              </a:spcBef>
              <a:buClr>
                <a:srgbClr val="A0261D"/>
              </a:buClr>
              <a:buSzPct val="123000"/>
              <a:buChar char="✦"/>
              <a:defRPr sz="3201">
                <a:solidFill>
                  <a:srgbClr val="000000"/>
                </a:solidFill>
              </a:defRPr>
            </a:pPr>
            <a:r>
              <a:t>Apache Tomcat Server</a:t>
            </a:r>
          </a:p>
          <a:p>
            <a:pPr marL="591311" indent="-591311" algn="l" defTabSz="2365188">
              <a:lnSpc>
                <a:spcPct val="90000"/>
              </a:lnSpc>
              <a:spcBef>
                <a:spcPts val="4300"/>
              </a:spcBef>
              <a:buClr>
                <a:srgbClr val="A0261D"/>
              </a:buClr>
              <a:buSzPct val="123000"/>
              <a:buChar char="✦"/>
              <a:defRPr sz="3201">
                <a:solidFill>
                  <a:srgbClr val="000000"/>
                </a:solidFill>
              </a:defRPr>
            </a:pPr>
            <a:r>
              <a:t>Database Management</a:t>
            </a:r>
          </a:p>
          <a:p>
            <a:pPr marL="591311" indent="-591311" algn="l" defTabSz="2365188">
              <a:lnSpc>
                <a:spcPct val="90000"/>
              </a:lnSpc>
              <a:spcBef>
                <a:spcPts val="4300"/>
              </a:spcBef>
              <a:buClr>
                <a:srgbClr val="A0261D"/>
              </a:buClr>
              <a:buSzPct val="123000"/>
              <a:buChar char="✦"/>
              <a:defRPr sz="3201">
                <a:solidFill>
                  <a:srgbClr val="000000"/>
                </a:solidFill>
              </a:defRPr>
            </a:pPr>
            <a:r>
              <a:t>OOPs concept</a:t>
            </a:r>
          </a:p>
          <a:p>
            <a:pPr marL="591311" indent="-591311" algn="l" defTabSz="2365188">
              <a:lnSpc>
                <a:spcPct val="90000"/>
              </a:lnSpc>
              <a:spcBef>
                <a:spcPts val="4300"/>
              </a:spcBef>
              <a:buClr>
                <a:srgbClr val="A0261D"/>
              </a:buClr>
              <a:buSzPct val="123000"/>
              <a:buChar char="✦"/>
              <a:defRPr sz="3201">
                <a:solidFill>
                  <a:srgbClr val="000000"/>
                </a:solidFill>
              </a:defRPr>
            </a:pPr>
            <a:r>
              <a:t>Web full stack</a:t>
            </a:r>
          </a:p>
          <a:p>
            <a:pPr marL="591311" indent="-591311" algn="l" defTabSz="2365188">
              <a:lnSpc>
                <a:spcPct val="90000"/>
              </a:lnSpc>
              <a:spcBef>
                <a:spcPts val="4300"/>
              </a:spcBef>
              <a:buClr>
                <a:srgbClr val="A0261D"/>
              </a:buClr>
              <a:buSzPct val="123000"/>
              <a:buChar char="✦"/>
              <a:defRPr sz="3201">
                <a:solidFill>
                  <a:srgbClr val="000000"/>
                </a:solidFill>
              </a:defRPr>
            </a:pPr>
            <a:r>
              <a:t>UML Diagrams</a:t>
            </a:r>
          </a:p>
        </p:txBody>
      </p:sp>
      <p:sp>
        <p:nvSpPr>
          <p:cNvPr id="185" name="Employee to admin message functionality…"/>
          <p:cNvSpPr txBox="1"/>
          <p:nvPr/>
        </p:nvSpPr>
        <p:spPr>
          <a:xfrm>
            <a:off x="16992094" y="6466249"/>
            <a:ext cx="5589951" cy="70793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609599" indent="-609599" algn="l">
              <a:lnSpc>
                <a:spcPct val="90000"/>
              </a:lnSpc>
              <a:spcBef>
                <a:spcPts val="4500"/>
              </a:spcBef>
              <a:buClr>
                <a:srgbClr val="A0261D"/>
              </a:buClr>
              <a:buSzPct val="123000"/>
              <a:buChar char="✦"/>
              <a:defRPr sz="3300">
                <a:solidFill>
                  <a:srgbClr val="000000"/>
                </a:solidFill>
              </a:defRPr>
            </a:pPr>
            <a:r>
              <a:t>Employee to admin message functionality</a:t>
            </a:r>
          </a:p>
          <a:p>
            <a:pPr marL="609599" indent="-609599" algn="l">
              <a:lnSpc>
                <a:spcPct val="90000"/>
              </a:lnSpc>
              <a:spcBef>
                <a:spcPts val="4500"/>
              </a:spcBef>
              <a:buClr>
                <a:srgbClr val="A0261D"/>
              </a:buClr>
              <a:buSzPct val="123000"/>
              <a:buChar char="✦"/>
              <a:defRPr sz="3300">
                <a:solidFill>
                  <a:srgbClr val="000000"/>
                </a:solidFill>
              </a:defRPr>
            </a:pPr>
            <a:r>
              <a:t>Scheduler for automating certain processes</a:t>
            </a:r>
          </a:p>
          <a:p>
            <a:pPr marL="609599" indent="-609599" algn="l">
              <a:lnSpc>
                <a:spcPct val="90000"/>
              </a:lnSpc>
              <a:spcBef>
                <a:spcPts val="4500"/>
              </a:spcBef>
              <a:buClr>
                <a:srgbClr val="A0261D"/>
              </a:buClr>
              <a:buSzPct val="123000"/>
              <a:buChar char="✦"/>
              <a:defRPr sz="3300">
                <a:solidFill>
                  <a:srgbClr val="000000"/>
                </a:solidFill>
              </a:defRPr>
            </a:pPr>
            <a:r>
              <a:t>Tracking request for borrow status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lide Title"/>
          <p:cNvSpPr txBox="1">
            <a:spLocks noGrp="1"/>
          </p:cNvSpPr>
          <p:nvPr>
            <p:ph type="title" idx="4294967295"/>
          </p:nvPr>
        </p:nvSpPr>
        <p:spPr>
          <a:xfrm>
            <a:off x="-128524" y="260459"/>
            <a:ext cx="24641048" cy="2233757"/>
          </a:xfrm>
          <a:prstGeom prst="rect">
            <a:avLst/>
          </a:prstGeom>
          <a:solidFill>
            <a:srgbClr val="C94338"/>
          </a:solidFill>
        </p:spPr>
        <p:txBody>
          <a:bodyPr/>
          <a:lstStyle/>
          <a:p>
            <a:r>
              <a:t>                                            </a:t>
            </a:r>
          </a:p>
        </p:txBody>
      </p:sp>
      <p:sp>
        <p:nvSpPr>
          <p:cNvPr id="188" name="THANK YOU"/>
          <p:cNvSpPr txBox="1"/>
          <p:nvPr/>
        </p:nvSpPr>
        <p:spPr>
          <a:xfrm>
            <a:off x="4612828" y="5364287"/>
            <a:ext cx="15158344" cy="298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0"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r>
              <a:t>THANK YOU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265</Words>
  <Application>Microsoft Office PowerPoint</Application>
  <PresentationFormat>Custom</PresentationFormat>
  <Paragraphs>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Avenir Heavy</vt:lpstr>
      <vt:lpstr>Futura</vt:lpstr>
      <vt:lpstr>Georgia</vt:lpstr>
      <vt:lpstr>Helvetica Neue</vt:lpstr>
      <vt:lpstr>Helvetica Neue Medium</vt:lpstr>
      <vt:lpstr>21_BasicWhite</vt:lpstr>
      <vt:lpstr>                                            </vt:lpstr>
      <vt:lpstr>                                            </vt:lpstr>
      <vt:lpstr>                                            </vt:lpstr>
      <vt:lpstr>                                            </vt:lpstr>
      <vt:lpstr>                                            </vt:lpstr>
      <vt:lpstr>                                            </vt:lpstr>
      <vt:lpstr>                                          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                 </dc:title>
  <cp:lastModifiedBy>Microsoft account</cp:lastModifiedBy>
  <cp:revision>8</cp:revision>
  <dcterms:modified xsi:type="dcterms:W3CDTF">2022-09-25T10:55:41Z</dcterms:modified>
</cp:coreProperties>
</file>