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c65587d13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c65587d13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c65587d13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c65587d13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c65587d13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c65587d13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c65587d13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c65587d13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c65587d13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c65587d13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c65587d13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c65587d13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c65587d13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c65587d13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c65587d13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c65587d13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c65587d13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c65587d13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c65587d13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c65587d13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65587d13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65587d1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c65587d13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c65587d1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6c29959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6c2995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c65587d1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c65587d1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c6c29959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c6c2995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b9c78b13de8286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b9c78b13de8286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b9c78b13de8286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b9c78b13de8286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c65587d13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c65587d13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65587d13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65587d13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9800" y="352825"/>
            <a:ext cx="59070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t>MUSIC ANALYSIS FOR GENRE CLASSIFICATION &amp; SONG RECOMMENDATION</a:t>
            </a:r>
            <a:endParaRPr sz="3500" b="1"/>
          </a:p>
        </p:txBody>
      </p:sp>
      <p:sp>
        <p:nvSpPr>
          <p:cNvPr id="135" name="Google Shape;135;p13"/>
          <p:cNvSpPr txBox="1">
            <a:spLocks noGrp="1"/>
          </p:cNvSpPr>
          <p:nvPr>
            <p:ph type="subTitle" idx="1"/>
          </p:nvPr>
        </p:nvSpPr>
        <p:spPr>
          <a:xfrm>
            <a:off x="5556100" y="3342250"/>
            <a:ext cx="3470700" cy="1670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IST 718 Big Data Analytics GROUP 8</a:t>
            </a:r>
            <a:endParaRPr sz="1500" b="1"/>
          </a:p>
          <a:p>
            <a:pPr marL="0" lvl="0" indent="0" algn="l" rtl="0">
              <a:spcBef>
                <a:spcPts val="0"/>
              </a:spcBef>
              <a:spcAft>
                <a:spcPts val="0"/>
              </a:spcAft>
              <a:buNone/>
            </a:pPr>
            <a:endParaRPr/>
          </a:p>
          <a:p>
            <a:pPr marL="457200" lvl="0" indent="-317500" algn="l" rtl="0">
              <a:lnSpc>
                <a:spcPct val="115000"/>
              </a:lnSpc>
              <a:spcBef>
                <a:spcPts val="0"/>
              </a:spcBef>
              <a:spcAft>
                <a:spcPts val="0"/>
              </a:spcAft>
              <a:buSzPts val="1400"/>
              <a:buFont typeface="Arial"/>
              <a:buChar char="-"/>
            </a:pPr>
            <a:r>
              <a:rPr lang="en" sz="1400" b="1">
                <a:latin typeface="Arial"/>
                <a:ea typeface="Arial"/>
                <a:cs typeface="Arial"/>
                <a:sym typeface="Arial"/>
              </a:rPr>
              <a:t>Aditya Uday Tornekar</a:t>
            </a:r>
            <a:endParaRPr sz="1400" b="1">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1">
                <a:latin typeface="Arial"/>
                <a:ea typeface="Arial"/>
                <a:cs typeface="Arial"/>
                <a:sym typeface="Arial"/>
              </a:rPr>
              <a:t>Nisha Rangnani</a:t>
            </a:r>
            <a:endParaRPr sz="1400" b="1">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1">
                <a:latin typeface="Arial"/>
                <a:ea typeface="Arial"/>
                <a:cs typeface="Arial"/>
                <a:sym typeface="Arial"/>
              </a:rPr>
              <a:t>Rishabh Mahesh Upadhye</a:t>
            </a:r>
            <a:endParaRPr sz="1400" b="1">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1">
                <a:latin typeface="Arial"/>
                <a:ea typeface="Arial"/>
                <a:cs typeface="Arial"/>
                <a:sym typeface="Arial"/>
              </a:rPr>
              <a:t>Shreyas Raghavan Sadagopan</a:t>
            </a:r>
            <a:endParaRPr sz="14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965950" y="2210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LOGISTIC REGRESSION</a:t>
            </a:r>
            <a:endParaRPr b="1"/>
          </a:p>
        </p:txBody>
      </p:sp>
      <p:sp>
        <p:nvSpPr>
          <p:cNvPr id="194" name="Google Shape;194;p22"/>
          <p:cNvSpPr txBox="1"/>
          <p:nvPr/>
        </p:nvSpPr>
        <p:spPr>
          <a:xfrm>
            <a:off x="1221575" y="863950"/>
            <a:ext cx="7038900" cy="16575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Logistic Regression model was used as a base model because of better interpretability</a:t>
            </a:r>
            <a:endParaRPr sz="1500">
              <a:solidFill>
                <a:srgbClr val="FFFFFF"/>
              </a:solidFill>
              <a:latin typeface="Lato"/>
              <a:ea typeface="Lato"/>
              <a:cs typeface="Lato"/>
              <a:sym typeface="Lato"/>
            </a:endParaRPr>
          </a:p>
          <a:p>
            <a:pPr marL="457200" lvl="0" indent="-323850" algn="just"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After hyperparameter tuning  across values of alpha and lambda, best model had  alpha = 1 and lambda = 0.01</a:t>
            </a:r>
            <a:endParaRPr sz="1500">
              <a:solidFill>
                <a:srgbClr val="FFFFFF"/>
              </a:solidFill>
              <a:latin typeface="Lato"/>
              <a:ea typeface="Lato"/>
              <a:cs typeface="Lato"/>
              <a:sym typeface="Lato"/>
            </a:endParaRPr>
          </a:p>
          <a:p>
            <a:pPr marL="457200" lvl="0" indent="-323850" algn="just"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 best model after hyperparameter tuning had 49.31% test accuracy in classifying the genre</a:t>
            </a:r>
            <a:endParaRPr sz="1500">
              <a:solidFill>
                <a:srgbClr val="FFFFFF"/>
              </a:solidFill>
              <a:latin typeface="Lato"/>
              <a:ea typeface="Lato"/>
              <a:cs typeface="Lato"/>
              <a:sym typeface="Lato"/>
            </a:endParaRPr>
          </a:p>
          <a:p>
            <a:pPr marL="0" lvl="0" indent="0" algn="l" rtl="0">
              <a:spcBef>
                <a:spcPts val="0"/>
              </a:spcBef>
              <a:spcAft>
                <a:spcPts val="0"/>
              </a:spcAft>
              <a:buNone/>
            </a:pPr>
            <a:endParaRPr sz="1500">
              <a:solidFill>
                <a:srgbClr val="FFFFFF"/>
              </a:solidFill>
              <a:latin typeface="Lato"/>
              <a:ea typeface="Lato"/>
              <a:cs typeface="Lato"/>
              <a:sym typeface="Lato"/>
            </a:endParaRPr>
          </a:p>
        </p:txBody>
      </p:sp>
      <p:pic>
        <p:nvPicPr>
          <p:cNvPr id="195" name="Google Shape;195;p22"/>
          <p:cNvPicPr preferRelativeResize="0"/>
          <p:nvPr/>
        </p:nvPicPr>
        <p:blipFill>
          <a:blip r:embed="rId3">
            <a:alphaModFix/>
          </a:blip>
          <a:stretch>
            <a:fillRect/>
          </a:stretch>
        </p:blipFill>
        <p:spPr>
          <a:xfrm>
            <a:off x="1393025" y="2571750"/>
            <a:ext cx="6867451" cy="233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791325" y="2631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NAIVE BAYES CLASSIFIER</a:t>
            </a:r>
            <a:endParaRPr b="1"/>
          </a:p>
        </p:txBody>
      </p:sp>
      <p:sp>
        <p:nvSpPr>
          <p:cNvPr id="201" name="Google Shape;201;p23"/>
          <p:cNvSpPr txBox="1"/>
          <p:nvPr/>
        </p:nvSpPr>
        <p:spPr>
          <a:xfrm>
            <a:off x="1285875" y="1093000"/>
            <a:ext cx="6943800" cy="16503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As Naive Bayes assumes features are independent in nature, it took substantially less compute time than other models</a:t>
            </a:r>
            <a:endParaRPr sz="1500">
              <a:solidFill>
                <a:srgbClr val="FFFFFF"/>
              </a:solidFill>
              <a:latin typeface="Lato"/>
              <a:ea typeface="Lato"/>
              <a:cs typeface="Lato"/>
              <a:sym typeface="Lato"/>
            </a:endParaRPr>
          </a:p>
          <a:p>
            <a:pPr marL="457200" lvl="0" indent="0" algn="just" rtl="0">
              <a:spcBef>
                <a:spcPts val="0"/>
              </a:spcBef>
              <a:spcAft>
                <a:spcPts val="0"/>
              </a:spcAft>
              <a:buNone/>
            </a:pPr>
            <a:endParaRPr>
              <a:solidFill>
                <a:srgbClr val="FFFFFF"/>
              </a:solidFill>
              <a:latin typeface="Lato"/>
              <a:ea typeface="Lato"/>
              <a:cs typeface="Lato"/>
              <a:sym typeface="Lato"/>
            </a:endParaRPr>
          </a:p>
          <a:p>
            <a:pPr marL="457200" lvl="0" indent="-323850" algn="just"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Naive Bayes performs better on complex data, and might be the reason for model not performing well as compared to other models</a:t>
            </a:r>
            <a:endParaRPr sz="1500">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1285875" y="2895675"/>
            <a:ext cx="6858000" cy="179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992425" y="293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NEURAL NETWORKS(MLP)</a:t>
            </a:r>
            <a:endParaRPr b="1"/>
          </a:p>
        </p:txBody>
      </p:sp>
      <p:sp>
        <p:nvSpPr>
          <p:cNvPr id="208" name="Google Shape;208;p24"/>
          <p:cNvSpPr txBox="1"/>
          <p:nvPr/>
        </p:nvSpPr>
        <p:spPr>
          <a:xfrm>
            <a:off x="1034725" y="1165325"/>
            <a:ext cx="7383900" cy="20796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Neural Networks (MLP) model performed the second best</a:t>
            </a:r>
            <a:endParaRPr sz="1600">
              <a:solidFill>
                <a:schemeClr val="lt1"/>
              </a:solidFill>
              <a:latin typeface="Lato"/>
              <a:ea typeface="Lato"/>
              <a:cs typeface="Lato"/>
              <a:sym typeface="Lato"/>
            </a:endParaRPr>
          </a:p>
          <a:p>
            <a:pPr marL="457200" lvl="0" indent="-330200" algn="just"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As we had 9 important features and 6 target classes, different number of hidden layers and neurons were experimented,  with layers [9,18,6,6] giving the best results </a:t>
            </a:r>
            <a:endParaRPr sz="1250">
              <a:highlight>
                <a:srgbClr val="FFFFFE"/>
              </a:highlight>
              <a:latin typeface="Courier New"/>
              <a:ea typeface="Courier New"/>
              <a:cs typeface="Courier New"/>
              <a:sym typeface="Courier New"/>
            </a:endParaRPr>
          </a:p>
          <a:p>
            <a:pPr marL="457200" lvl="0" indent="-330200" algn="just"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Due to Spark not having flexibility in activation function &amp; optimizer, the model did not perform the best, but was the second best in the 4 models that were tried</a:t>
            </a:r>
            <a:endParaRPr sz="1600">
              <a:solidFill>
                <a:schemeClr val="lt1"/>
              </a:solidFill>
              <a:latin typeface="Lato"/>
              <a:ea typeface="Lato"/>
              <a:cs typeface="Lato"/>
              <a:sym typeface="Lato"/>
            </a:endParaRPr>
          </a:p>
        </p:txBody>
      </p:sp>
      <p:pic>
        <p:nvPicPr>
          <p:cNvPr id="209" name="Google Shape;209;p24"/>
          <p:cNvPicPr preferRelativeResize="0"/>
          <p:nvPr/>
        </p:nvPicPr>
        <p:blipFill>
          <a:blip r:embed="rId3">
            <a:alphaModFix/>
          </a:blip>
          <a:stretch>
            <a:fillRect/>
          </a:stretch>
        </p:blipFill>
        <p:spPr>
          <a:xfrm>
            <a:off x="1213250" y="3244925"/>
            <a:ext cx="7038900" cy="151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956250" y="3817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 FOREST CLASSIFIER</a:t>
            </a:r>
            <a:endParaRPr b="1"/>
          </a:p>
        </p:txBody>
      </p:sp>
      <p:sp>
        <p:nvSpPr>
          <p:cNvPr id="215" name="Google Shape;215;p25"/>
          <p:cNvSpPr txBox="1"/>
          <p:nvPr/>
        </p:nvSpPr>
        <p:spPr>
          <a:xfrm>
            <a:off x="999750" y="1440699"/>
            <a:ext cx="6951900" cy="1253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After hyperparameter tuning across number of trees, max depth and max bins; the best model had 25 trees, depth = 15 and bins = 6</a:t>
            </a:r>
            <a:endParaRPr sz="1600">
              <a:solidFill>
                <a:schemeClr val="lt1"/>
              </a:solidFill>
              <a:latin typeface="Lato"/>
              <a:ea typeface="Lato"/>
              <a:cs typeface="Lato"/>
              <a:sym typeface="Lato"/>
            </a:endParaRPr>
          </a:p>
          <a:p>
            <a:pPr marL="457200" lvl="0" indent="0" algn="l" rtl="0">
              <a:spcBef>
                <a:spcPts val="0"/>
              </a:spcBef>
              <a:spcAft>
                <a:spcPts val="0"/>
              </a:spcAft>
              <a:buNone/>
            </a:pP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best model gave an test accuracy of 58.5% while classifying genres</a:t>
            </a:r>
            <a:endParaRPr sz="1600">
              <a:solidFill>
                <a:schemeClr val="lt1"/>
              </a:solidFill>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999750" y="2893225"/>
            <a:ext cx="6951899" cy="19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1106625" y="2933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SONG RECOMMENDATION</a:t>
            </a:r>
            <a:endParaRPr b="1"/>
          </a:p>
        </p:txBody>
      </p:sp>
      <p:sp>
        <p:nvSpPr>
          <p:cNvPr id="222" name="Google Shape;222;p26"/>
          <p:cNvSpPr txBox="1">
            <a:spLocks noGrp="1"/>
          </p:cNvSpPr>
          <p:nvPr>
            <p:ph type="body" idx="1"/>
          </p:nvPr>
        </p:nvSpPr>
        <p:spPr>
          <a:xfrm>
            <a:off x="1383225" y="1588975"/>
            <a:ext cx="7038900" cy="1537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Initial Approach Collaborative Filtering, Content Based Filtering and Alternating Least Squares. </a:t>
            </a:r>
            <a:endParaRPr sz="1400"/>
          </a:p>
          <a:p>
            <a:pPr marL="457200" lvl="0" indent="-317500" algn="l" rtl="0">
              <a:spcBef>
                <a:spcPts val="0"/>
              </a:spcBef>
              <a:spcAft>
                <a:spcPts val="0"/>
              </a:spcAft>
              <a:buSzPts val="1400"/>
              <a:buChar char="●"/>
            </a:pPr>
            <a:r>
              <a:rPr lang="en" sz="1400"/>
              <a:t>K-Means:</a:t>
            </a:r>
            <a:endParaRPr sz="1400"/>
          </a:p>
          <a:p>
            <a:pPr marL="914400" lvl="1" indent="-304800" algn="l" rtl="0">
              <a:spcBef>
                <a:spcPts val="0"/>
              </a:spcBef>
              <a:spcAft>
                <a:spcPts val="0"/>
              </a:spcAft>
              <a:buSzPts val="1200"/>
              <a:buChar char="○"/>
            </a:pPr>
            <a:r>
              <a:rPr lang="en" sz="1200"/>
              <a:t>Optimal Clusters : 5</a:t>
            </a:r>
            <a:endParaRPr sz="1200"/>
          </a:p>
          <a:p>
            <a:pPr marL="914400" lvl="1" indent="-304800" algn="l" rtl="0">
              <a:spcBef>
                <a:spcPts val="0"/>
              </a:spcBef>
              <a:spcAft>
                <a:spcPts val="0"/>
              </a:spcAft>
              <a:buSzPts val="1200"/>
              <a:buChar char="○"/>
            </a:pPr>
            <a:r>
              <a:rPr lang="en" sz="1200"/>
              <a:t>Silhouette Score : 0.17</a:t>
            </a:r>
            <a:endParaRPr sz="1200"/>
          </a:p>
        </p:txBody>
      </p:sp>
      <p:pic>
        <p:nvPicPr>
          <p:cNvPr id="223" name="Google Shape;223;p26"/>
          <p:cNvPicPr preferRelativeResize="0"/>
          <p:nvPr/>
        </p:nvPicPr>
        <p:blipFill>
          <a:blip r:embed="rId3">
            <a:alphaModFix/>
          </a:blip>
          <a:stretch>
            <a:fillRect/>
          </a:stretch>
        </p:blipFill>
        <p:spPr>
          <a:xfrm>
            <a:off x="1106625" y="3219750"/>
            <a:ext cx="2640558" cy="1733950"/>
          </a:xfrm>
          <a:prstGeom prst="rect">
            <a:avLst/>
          </a:prstGeom>
          <a:noFill/>
          <a:ln>
            <a:noFill/>
          </a:ln>
        </p:spPr>
      </p:pic>
      <p:pic>
        <p:nvPicPr>
          <p:cNvPr id="224" name="Google Shape;224;p26"/>
          <p:cNvPicPr preferRelativeResize="0"/>
          <p:nvPr/>
        </p:nvPicPr>
        <p:blipFill>
          <a:blip r:embed="rId4">
            <a:alphaModFix/>
          </a:blip>
          <a:stretch>
            <a:fillRect/>
          </a:stretch>
        </p:blipFill>
        <p:spPr>
          <a:xfrm>
            <a:off x="4881701" y="2302879"/>
            <a:ext cx="3459175" cy="240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942975" y="70325"/>
            <a:ext cx="63549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COMPARISON &amp; RESULTS </a:t>
            </a:r>
            <a:endParaRPr b="1"/>
          </a:p>
        </p:txBody>
      </p:sp>
      <p:pic>
        <p:nvPicPr>
          <p:cNvPr id="230" name="Google Shape;230;p27"/>
          <p:cNvPicPr preferRelativeResize="0"/>
          <p:nvPr/>
        </p:nvPicPr>
        <p:blipFill>
          <a:blip r:embed="rId3">
            <a:alphaModFix/>
          </a:blip>
          <a:stretch>
            <a:fillRect/>
          </a:stretch>
        </p:blipFill>
        <p:spPr>
          <a:xfrm>
            <a:off x="1221575" y="2110975"/>
            <a:ext cx="4267200" cy="2416275"/>
          </a:xfrm>
          <a:prstGeom prst="rect">
            <a:avLst/>
          </a:prstGeom>
          <a:noFill/>
          <a:ln>
            <a:noFill/>
          </a:ln>
        </p:spPr>
      </p:pic>
      <p:sp>
        <p:nvSpPr>
          <p:cNvPr id="231" name="Google Shape;231;p27"/>
          <p:cNvSpPr txBox="1"/>
          <p:nvPr/>
        </p:nvSpPr>
        <p:spPr>
          <a:xfrm>
            <a:off x="1221575" y="739375"/>
            <a:ext cx="6675900" cy="10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The Random Forest model performed the best with 58.52% test accuracy, when compared to Logistic Regression, Naive Bayes &amp; Neural Networks(MLP) models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The AUC scores  comparison was done using One Vs All technique as the problem is a multi-class classification problem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8"/>
          <p:cNvPicPr preferRelativeResize="0"/>
          <p:nvPr/>
        </p:nvPicPr>
        <p:blipFill>
          <a:blip r:embed="rId3">
            <a:alphaModFix/>
          </a:blip>
          <a:stretch>
            <a:fillRect/>
          </a:stretch>
        </p:blipFill>
        <p:spPr>
          <a:xfrm>
            <a:off x="1374463" y="2271700"/>
            <a:ext cx="6327226" cy="2369126"/>
          </a:xfrm>
          <a:prstGeom prst="rect">
            <a:avLst/>
          </a:prstGeom>
          <a:noFill/>
          <a:ln>
            <a:noFill/>
          </a:ln>
        </p:spPr>
      </p:pic>
      <p:sp>
        <p:nvSpPr>
          <p:cNvPr id="237" name="Google Shape;237;p28"/>
          <p:cNvSpPr txBox="1">
            <a:spLocks noGrp="1"/>
          </p:cNvSpPr>
          <p:nvPr>
            <p:ph type="title"/>
          </p:nvPr>
        </p:nvSpPr>
        <p:spPr>
          <a:xfrm>
            <a:off x="942975" y="70325"/>
            <a:ext cx="63549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COMPARISON &amp; RESULTS </a:t>
            </a:r>
            <a:endParaRPr b="1"/>
          </a:p>
        </p:txBody>
      </p:sp>
      <p:sp>
        <p:nvSpPr>
          <p:cNvPr id="238" name="Google Shape;238;p28"/>
          <p:cNvSpPr txBox="1"/>
          <p:nvPr/>
        </p:nvSpPr>
        <p:spPr>
          <a:xfrm>
            <a:off x="1243025" y="846525"/>
            <a:ext cx="6590100" cy="13608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 F-Measure was considered the best evaluator for the genre classification problem</a:t>
            </a:r>
            <a:br>
              <a:rPr lang="en" dirty="0">
                <a:solidFill>
                  <a:srgbClr val="FFFFFF"/>
                </a:solidFill>
                <a:latin typeface="Lato"/>
                <a:ea typeface="Lato"/>
                <a:cs typeface="Lato"/>
                <a:sym typeface="Lato"/>
              </a:rPr>
            </a:br>
            <a:endParaRPr dirty="0">
              <a:solidFill>
                <a:srgbClr val="FFFFFF"/>
              </a:solidFill>
              <a:latin typeface="Lato"/>
              <a:ea typeface="Lato"/>
              <a:cs typeface="Lato"/>
              <a:sym typeface="Lato"/>
            </a:endParaRPr>
          </a:p>
          <a:p>
            <a:pPr marL="457200" lvl="0" indent="-317500" algn="just"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 Random Forest performed the best with 58.47 F-1 score</a:t>
            </a:r>
            <a:endParaRPr dirty="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1052550" y="3435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ISSUES ENCOUNTERED</a:t>
            </a:r>
            <a:endParaRPr b="1"/>
          </a:p>
        </p:txBody>
      </p:sp>
      <p:sp>
        <p:nvSpPr>
          <p:cNvPr id="244" name="Google Shape;244;p29"/>
          <p:cNvSpPr txBox="1">
            <a:spLocks noGrp="1"/>
          </p:cNvSpPr>
          <p:nvPr>
            <p:ph type="body" idx="1"/>
          </p:nvPr>
        </p:nvSpPr>
        <p:spPr>
          <a:xfrm>
            <a:off x="1168000" y="1210875"/>
            <a:ext cx="7168500" cy="32679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Multiple Datasets- Extensive Preprocessing</a:t>
            </a:r>
            <a:endParaRPr sz="1600"/>
          </a:p>
          <a:p>
            <a:pPr marL="457200" lvl="0" indent="-330200" algn="l" rtl="0">
              <a:lnSpc>
                <a:spcPct val="150000"/>
              </a:lnSpc>
              <a:spcBef>
                <a:spcPts val="0"/>
              </a:spcBef>
              <a:spcAft>
                <a:spcPts val="0"/>
              </a:spcAft>
              <a:buSzPts val="1600"/>
              <a:buChar char="●"/>
            </a:pPr>
            <a:r>
              <a:rPr lang="en" sz="1600"/>
              <a:t>Sampling Issues- The Initial Y variable was imbalanced </a:t>
            </a:r>
            <a:endParaRPr sz="1600"/>
          </a:p>
          <a:p>
            <a:pPr marL="457200" lvl="0" indent="-330200" algn="l" rtl="0">
              <a:lnSpc>
                <a:spcPct val="150000"/>
              </a:lnSpc>
              <a:spcBef>
                <a:spcPts val="0"/>
              </a:spcBef>
              <a:spcAft>
                <a:spcPts val="0"/>
              </a:spcAft>
              <a:buSzPts val="1600"/>
              <a:buChar char="●"/>
            </a:pPr>
            <a:r>
              <a:rPr lang="en" sz="1600"/>
              <a:t>Neural Network(MLP) has limited options for choosing activation function &amp; optimizers</a:t>
            </a:r>
            <a:endParaRPr sz="1600"/>
          </a:p>
          <a:p>
            <a:pPr marL="457200" lvl="0" indent="-330200" algn="l" rtl="0">
              <a:lnSpc>
                <a:spcPct val="150000"/>
              </a:lnSpc>
              <a:spcBef>
                <a:spcPts val="0"/>
              </a:spcBef>
              <a:spcAft>
                <a:spcPts val="0"/>
              </a:spcAft>
              <a:buSzPts val="1600"/>
              <a:buChar char="●"/>
            </a:pPr>
            <a:r>
              <a:rPr lang="en" sz="1600"/>
              <a:t>Gradient Boosting Trees could not be performed as PySpark does not support multi class classification, and supports only binary classification</a:t>
            </a:r>
            <a:endParaRPr sz="1600"/>
          </a:p>
          <a:p>
            <a:pPr marL="457200" lvl="0" indent="-330200" algn="l" rtl="0">
              <a:lnSpc>
                <a:spcPct val="150000"/>
              </a:lnSpc>
              <a:spcBef>
                <a:spcPts val="0"/>
              </a:spcBef>
              <a:spcAft>
                <a:spcPts val="0"/>
              </a:spcAft>
              <a:buSzPts val="1600"/>
              <a:buChar char="●"/>
            </a:pPr>
            <a:r>
              <a:rPr lang="en" sz="1600"/>
              <a:t>Multiclass Classification Issues - A great validation score was not achievable</a:t>
            </a:r>
            <a:endParaRPr sz="1600"/>
          </a:p>
          <a:p>
            <a:pPr marL="457200" lvl="0" indent="-330200" algn="l" rtl="0">
              <a:lnSpc>
                <a:spcPct val="150000"/>
              </a:lnSpc>
              <a:spcBef>
                <a:spcPts val="0"/>
              </a:spcBef>
              <a:spcAft>
                <a:spcPts val="0"/>
              </a:spcAft>
              <a:buSzPts val="1600"/>
              <a:buChar char="●"/>
            </a:pPr>
            <a:r>
              <a:rPr lang="en" sz="1600"/>
              <a:t>Overlapping Clusters and low silhouette score</a:t>
            </a:r>
            <a:endParaRPr sz="1600"/>
          </a:p>
          <a:p>
            <a:pPr marL="0" lvl="0" indent="0" algn="l" rtl="0">
              <a:spcBef>
                <a:spcPts val="1600"/>
              </a:spcBef>
              <a:spcAft>
                <a:spcPts val="160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1024700" y="363600"/>
            <a:ext cx="7866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ACHIEVING PREDICTION &amp; INFERENCE GOALS</a:t>
            </a:r>
            <a:endParaRPr b="1"/>
          </a:p>
        </p:txBody>
      </p:sp>
      <p:sp>
        <p:nvSpPr>
          <p:cNvPr id="250" name="Google Shape;250;p30"/>
          <p:cNvSpPr txBox="1"/>
          <p:nvPr/>
        </p:nvSpPr>
        <p:spPr>
          <a:xfrm>
            <a:off x="843850" y="1277700"/>
            <a:ext cx="7866000" cy="3222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extracted 9 important features from 40+ features, and performed genre classification task using various models such as Logistic Regression, Naive Bayes, Random Forest and Neural Networks (MLP)</a:t>
            </a:r>
            <a:endParaRPr>
              <a:solidFill>
                <a:schemeClr val="lt1"/>
              </a:solidFill>
              <a:latin typeface="Lato"/>
              <a:ea typeface="Lato"/>
              <a:cs typeface="Lato"/>
              <a:sym typeface="Lato"/>
            </a:endParaRPr>
          </a:p>
          <a:p>
            <a:pPr marL="457200" lvl="0" indent="-317500" algn="just" rtl="0">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were able to achieve close to 58.5% accuracy while classifying genres using Random Forest, with MFCC being the most important feature, which makes sense as this feature is generally used for speech recognition system and music information retrieval applications such as genre classification </a:t>
            </a:r>
            <a:endParaRPr>
              <a:solidFill>
                <a:schemeClr val="lt1"/>
              </a:solidFill>
              <a:latin typeface="Lato"/>
              <a:ea typeface="Lato"/>
              <a:cs typeface="Lato"/>
              <a:sym typeface="Lato"/>
            </a:endParaRPr>
          </a:p>
          <a:p>
            <a:pPr marL="457200" lvl="0" indent="-317500" algn="just" rtl="0">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were able to successfully recommend songs using inter-cluster arrangements and intra-cluster distances</a:t>
            </a:r>
            <a:endParaRPr>
              <a:solidFill>
                <a:schemeClr val="lt1"/>
              </a:solidFill>
              <a:latin typeface="Lato"/>
              <a:ea typeface="Lato"/>
              <a:cs typeface="Lato"/>
              <a:sym typeface="Lato"/>
            </a:endParaRPr>
          </a:p>
          <a:p>
            <a:pPr marL="0" lvl="0" indent="0" algn="just"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1044775" y="323425"/>
            <a:ext cx="7261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CREDITS</a:t>
            </a:r>
            <a:endParaRPr b="1"/>
          </a:p>
        </p:txBody>
      </p:sp>
      <p:pic>
        <p:nvPicPr>
          <p:cNvPr id="256" name="Google Shape;256;p31"/>
          <p:cNvPicPr preferRelativeResize="0"/>
          <p:nvPr/>
        </p:nvPicPr>
        <p:blipFill>
          <a:blip r:embed="rId3">
            <a:alphaModFix/>
          </a:blip>
          <a:stretch>
            <a:fillRect/>
          </a:stretch>
        </p:blipFill>
        <p:spPr>
          <a:xfrm>
            <a:off x="479513" y="1784950"/>
            <a:ext cx="8184975" cy="15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992275" y="383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PROJECT OVERVIEW</a:t>
            </a:r>
            <a:endParaRPr b="1"/>
          </a:p>
        </p:txBody>
      </p:sp>
      <p:sp>
        <p:nvSpPr>
          <p:cNvPr id="141" name="Google Shape;141;p14"/>
          <p:cNvSpPr txBox="1">
            <a:spLocks noGrp="1"/>
          </p:cNvSpPr>
          <p:nvPr>
            <p:ph type="body" idx="1"/>
          </p:nvPr>
        </p:nvSpPr>
        <p:spPr>
          <a:xfrm>
            <a:off x="894075" y="1458550"/>
            <a:ext cx="8250000" cy="34740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600"/>
              <a:t>Innovative companies such as Spotify and Shazam have been able to leverage music data in a clever way to provide amazing services to users!</a:t>
            </a:r>
            <a:endParaRPr sz="1600"/>
          </a:p>
          <a:p>
            <a:pPr marL="457200" marR="0" lvl="0" indent="-330200" algn="l" rtl="0">
              <a:lnSpc>
                <a:spcPct val="115000"/>
              </a:lnSpc>
              <a:spcBef>
                <a:spcPts val="0"/>
              </a:spcBef>
              <a:spcAft>
                <a:spcPts val="0"/>
              </a:spcAft>
              <a:buSzPts val="1600"/>
              <a:buChar char="●"/>
            </a:pPr>
            <a:r>
              <a:rPr lang="en" sz="1600"/>
              <a:t>Automatic genre classification and recommendation algorithms could greatly increase the experience of users</a:t>
            </a:r>
            <a:endParaRPr sz="1600"/>
          </a:p>
          <a:p>
            <a:pPr marL="457200" marR="0" lvl="0" indent="0" algn="l" rtl="0">
              <a:lnSpc>
                <a:spcPct val="115000"/>
              </a:lnSpc>
              <a:spcBef>
                <a:spcPts val="1600"/>
              </a:spcBef>
              <a:spcAft>
                <a:spcPts val="0"/>
              </a:spcAft>
              <a:buNone/>
            </a:pPr>
            <a:r>
              <a:rPr lang="en" sz="1600"/>
              <a:t>MAJOR PREDICTION &amp; INFERENCE GOALS :</a:t>
            </a:r>
            <a:endParaRPr sz="1600"/>
          </a:p>
          <a:p>
            <a:pPr marL="457200" marR="0" lvl="0" indent="-330200" algn="l" rtl="0">
              <a:lnSpc>
                <a:spcPct val="115000"/>
              </a:lnSpc>
              <a:spcBef>
                <a:spcPts val="1600"/>
              </a:spcBef>
              <a:spcAft>
                <a:spcPts val="0"/>
              </a:spcAft>
              <a:buSzPts val="1600"/>
              <a:buChar char="●"/>
            </a:pPr>
            <a:r>
              <a:rPr lang="en" sz="1600"/>
              <a:t>To perform genre classification for various tracks given there musical features</a:t>
            </a:r>
            <a:endParaRPr sz="1600"/>
          </a:p>
          <a:p>
            <a:pPr marL="457200" lvl="0" indent="-330200" algn="l" rtl="0">
              <a:spcBef>
                <a:spcPts val="0"/>
              </a:spcBef>
              <a:spcAft>
                <a:spcPts val="0"/>
              </a:spcAft>
              <a:buSzPts val="1600"/>
              <a:buChar char="●"/>
            </a:pPr>
            <a:r>
              <a:rPr lang="en" sz="1600"/>
              <a:t>To create a music recommender system and a playlist generator for companies like Spotify and Pandora</a:t>
            </a:r>
            <a:endParaRPr sz="1600"/>
          </a:p>
          <a:p>
            <a:pPr marL="457200" lvl="0" indent="0" algn="l" rtl="0">
              <a:spcBef>
                <a:spcPts val="1600"/>
              </a:spcBef>
              <a:spcAft>
                <a:spcPts val="0"/>
              </a:spcAft>
              <a:buNone/>
            </a:pPr>
            <a:endParaRPr sz="1600"/>
          </a:p>
          <a:p>
            <a:pPr marL="457200" lvl="0" indent="0" algn="l" rtl="0">
              <a:spcBef>
                <a:spcPts val="1600"/>
              </a:spcBef>
              <a:spcAft>
                <a:spcPts val="160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1116700" y="1207425"/>
            <a:ext cx="7038900" cy="19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b="1"/>
              <a:t>THANK YOU!</a:t>
            </a:r>
            <a:endParaRPr sz="3300" b="1"/>
          </a:p>
          <a:p>
            <a:pPr marL="0" lvl="0" indent="0" algn="ctr" rtl="0">
              <a:spcBef>
                <a:spcPts val="0"/>
              </a:spcBef>
              <a:spcAft>
                <a:spcPts val="0"/>
              </a:spcAft>
              <a:buNone/>
            </a:pPr>
            <a:r>
              <a:rPr lang="en" sz="5000" b="1"/>
              <a:t>-</a:t>
            </a:r>
            <a:endParaRPr sz="5000" b="1"/>
          </a:p>
          <a:p>
            <a:pPr marL="0" lvl="0" indent="0" algn="ctr" rtl="0">
              <a:spcBef>
                <a:spcPts val="0"/>
              </a:spcBef>
              <a:spcAft>
                <a:spcPts val="0"/>
              </a:spcAft>
              <a:buNone/>
            </a:pPr>
            <a:r>
              <a:rPr lang="en" sz="3000" b="1"/>
              <a:t>QUESTIONS?</a:t>
            </a:r>
            <a:endParaRPr sz="3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56850" y="3134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Assimilation and Understanding</a:t>
            </a:r>
            <a:endParaRPr b="1"/>
          </a:p>
        </p:txBody>
      </p:sp>
      <p:sp>
        <p:nvSpPr>
          <p:cNvPr id="147" name="Google Shape;147;p15"/>
          <p:cNvSpPr txBox="1">
            <a:spLocks noGrp="1"/>
          </p:cNvSpPr>
          <p:nvPr>
            <p:ph type="body" idx="1"/>
          </p:nvPr>
        </p:nvSpPr>
        <p:spPr>
          <a:xfrm>
            <a:off x="1297500" y="1386325"/>
            <a:ext cx="7038900" cy="3232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Retrieved the dataset from the UCI Database: EchonestData</a:t>
            </a:r>
            <a:endParaRPr sz="1600"/>
          </a:p>
          <a:p>
            <a:pPr marL="457200" lvl="0" indent="-330200" algn="l" rtl="0">
              <a:spcBef>
                <a:spcPts val="0"/>
              </a:spcBef>
              <a:spcAft>
                <a:spcPts val="0"/>
              </a:spcAft>
              <a:buSzPts val="1600"/>
              <a:buChar char="●"/>
            </a:pPr>
            <a:r>
              <a:rPr lang="en" sz="1600"/>
              <a:t>Contains multiple datasets with the discographic and technographic details of english musical tracks and albums</a:t>
            </a:r>
            <a:endParaRPr sz="1600"/>
          </a:p>
          <a:p>
            <a:pPr marL="457200" lvl="0" indent="-330200" algn="l" rtl="0">
              <a:spcBef>
                <a:spcPts val="0"/>
              </a:spcBef>
              <a:spcAft>
                <a:spcPts val="0"/>
              </a:spcAft>
              <a:buSzPts val="1600"/>
              <a:buChar char="●"/>
            </a:pPr>
            <a:r>
              <a:rPr lang="en" sz="1600"/>
              <a:t>Dataset features data of 106,574 music tracks over 27 years</a:t>
            </a:r>
            <a:endParaRPr sz="1600"/>
          </a:p>
          <a:p>
            <a:pPr marL="457200" lvl="0" indent="-330200" algn="l" rtl="0">
              <a:spcBef>
                <a:spcPts val="0"/>
              </a:spcBef>
              <a:spcAft>
                <a:spcPts val="0"/>
              </a:spcAft>
              <a:buSzPts val="1600"/>
              <a:buChar char="●"/>
            </a:pPr>
            <a:r>
              <a:rPr lang="en" sz="1600"/>
              <a:t>Discographic Features </a:t>
            </a:r>
            <a:endParaRPr sz="1600"/>
          </a:p>
          <a:p>
            <a:pPr marL="914400" lvl="1" indent="-330200" algn="l" rtl="0">
              <a:spcBef>
                <a:spcPts val="0"/>
              </a:spcBef>
              <a:spcAft>
                <a:spcPts val="0"/>
              </a:spcAft>
              <a:buSzPts val="1600"/>
              <a:buChar char="○"/>
            </a:pPr>
            <a:r>
              <a:rPr lang="en" sz="1600"/>
              <a:t>Name, Artists, Albums, Hits, Duration, Interest, Number of Likes, Number of Tracks per album, Number of lIkes etc</a:t>
            </a:r>
            <a:endParaRPr sz="1600"/>
          </a:p>
          <a:p>
            <a:pPr marL="457200" lvl="0" indent="-330200" algn="l" rtl="0">
              <a:spcBef>
                <a:spcPts val="0"/>
              </a:spcBef>
              <a:spcAft>
                <a:spcPts val="0"/>
              </a:spcAft>
              <a:buSzPts val="1600"/>
              <a:buChar char="●"/>
            </a:pPr>
            <a:r>
              <a:rPr lang="en" sz="1600"/>
              <a:t>Technographic Features:</a:t>
            </a:r>
            <a:endParaRPr sz="1600"/>
          </a:p>
          <a:p>
            <a:pPr marL="914400" lvl="1" indent="-330200" algn="l" rtl="0">
              <a:spcBef>
                <a:spcPts val="0"/>
              </a:spcBef>
              <a:spcAft>
                <a:spcPts val="0"/>
              </a:spcAft>
              <a:buSzPts val="1600"/>
              <a:buChar char="○"/>
            </a:pPr>
            <a:r>
              <a:rPr lang="en" sz="1600"/>
              <a:t>Spectral features, tonal features, pitch features(zcr,rmse)</a:t>
            </a:r>
            <a:endParaRPr sz="1600"/>
          </a:p>
          <a:p>
            <a:pPr marL="457200" lvl="0" indent="-330200" algn="l" rtl="0">
              <a:spcBef>
                <a:spcPts val="0"/>
              </a:spcBef>
              <a:spcAft>
                <a:spcPts val="0"/>
              </a:spcAft>
              <a:buSzPts val="1600"/>
              <a:buChar char="●"/>
            </a:pPr>
            <a:r>
              <a:rPr lang="en" sz="1600"/>
              <a:t>Total x variables deemed relevant: 46</a:t>
            </a:r>
            <a:endParaRPr sz="1600"/>
          </a:p>
          <a:p>
            <a:pPr marL="457200" lvl="0" indent="-330200" algn="l" rtl="0">
              <a:spcBef>
                <a:spcPts val="0"/>
              </a:spcBef>
              <a:spcAft>
                <a:spcPts val="0"/>
              </a:spcAft>
              <a:buSzPts val="1600"/>
              <a:buChar char="●"/>
            </a:pPr>
            <a:r>
              <a:rPr lang="en" sz="1600"/>
              <a:t>Target variable for classification : Genres</a:t>
            </a:r>
            <a:endParaRPr sz="1600"/>
          </a:p>
          <a:p>
            <a:pPr marL="0" lvl="0" indent="0" algn="l" rtl="0">
              <a:spcBef>
                <a:spcPts val="160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991500" y="273200"/>
            <a:ext cx="7161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Initial Data Exploration</a:t>
            </a:r>
            <a:endParaRPr b="1"/>
          </a:p>
        </p:txBody>
      </p:sp>
      <p:pic>
        <p:nvPicPr>
          <p:cNvPr id="153" name="Google Shape;153;p16"/>
          <p:cNvPicPr preferRelativeResize="0"/>
          <p:nvPr/>
        </p:nvPicPr>
        <p:blipFill>
          <a:blip r:embed="rId3">
            <a:alphaModFix/>
          </a:blip>
          <a:stretch>
            <a:fillRect/>
          </a:stretch>
        </p:blipFill>
        <p:spPr>
          <a:xfrm>
            <a:off x="2163475" y="799863"/>
            <a:ext cx="4505325" cy="2028825"/>
          </a:xfrm>
          <a:prstGeom prst="rect">
            <a:avLst/>
          </a:prstGeom>
          <a:noFill/>
          <a:ln>
            <a:noFill/>
          </a:ln>
        </p:spPr>
      </p:pic>
      <p:pic>
        <p:nvPicPr>
          <p:cNvPr id="154" name="Google Shape;154;p16"/>
          <p:cNvPicPr preferRelativeResize="0"/>
          <p:nvPr/>
        </p:nvPicPr>
        <p:blipFill rotWithShape="1">
          <a:blip r:embed="rId4">
            <a:alphaModFix/>
          </a:blip>
          <a:srcRect t="2600"/>
          <a:stretch/>
        </p:blipFill>
        <p:spPr>
          <a:xfrm>
            <a:off x="694263" y="2903725"/>
            <a:ext cx="7755475" cy="215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481950" y="1807663"/>
            <a:ext cx="5543550" cy="2228850"/>
          </a:xfrm>
          <a:prstGeom prst="rect">
            <a:avLst/>
          </a:prstGeom>
          <a:noFill/>
          <a:ln>
            <a:noFill/>
          </a:ln>
        </p:spPr>
      </p:pic>
      <p:pic>
        <p:nvPicPr>
          <p:cNvPr id="160" name="Google Shape;160;p17"/>
          <p:cNvPicPr preferRelativeResize="0"/>
          <p:nvPr/>
        </p:nvPicPr>
        <p:blipFill>
          <a:blip r:embed="rId4">
            <a:alphaModFix/>
          </a:blip>
          <a:stretch>
            <a:fillRect/>
          </a:stretch>
        </p:blipFill>
        <p:spPr>
          <a:xfrm>
            <a:off x="6398575" y="1596038"/>
            <a:ext cx="1828800" cy="2652125"/>
          </a:xfrm>
          <a:prstGeom prst="rect">
            <a:avLst/>
          </a:prstGeom>
          <a:noFill/>
          <a:ln>
            <a:noFill/>
          </a:ln>
        </p:spPr>
      </p:pic>
      <p:sp>
        <p:nvSpPr>
          <p:cNvPr id="161" name="Google Shape;161;p17"/>
          <p:cNvSpPr txBox="1">
            <a:spLocks noGrp="1"/>
          </p:cNvSpPr>
          <p:nvPr>
            <p:ph type="title"/>
          </p:nvPr>
        </p:nvSpPr>
        <p:spPr>
          <a:xfrm>
            <a:off x="991500" y="273200"/>
            <a:ext cx="7161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Initial Data Exploration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052550" y="2531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Processing and Manipulation</a:t>
            </a:r>
            <a:endParaRPr b="1"/>
          </a:p>
        </p:txBody>
      </p:sp>
      <p:sp>
        <p:nvSpPr>
          <p:cNvPr id="167" name="Google Shape;167;p18"/>
          <p:cNvSpPr txBox="1">
            <a:spLocks noGrp="1"/>
          </p:cNvSpPr>
          <p:nvPr>
            <p:ph type="body" idx="1"/>
          </p:nvPr>
        </p:nvSpPr>
        <p:spPr>
          <a:xfrm>
            <a:off x="964400" y="907256"/>
            <a:ext cx="7906200" cy="3854544"/>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Dropped the irrelevant features for our business case</a:t>
            </a:r>
            <a:endParaRPr sz="1500"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Brought the Datasets to a Track Level (Unique at trackid)</a:t>
            </a:r>
            <a:endParaRPr sz="1500"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Removed IDs, Dates, Titles and other Multilevel categorical features</a:t>
            </a:r>
            <a:endParaRPr sz="1500"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Missing Duration and Year of Release - Total 17 rows ( Fetched the values from the Internet)</a:t>
            </a:r>
            <a:endParaRPr sz="1500"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Performed the Univariates Test:</a:t>
            </a:r>
            <a:endParaRPr sz="1500" dirty="0">
              <a:solidFill>
                <a:srgbClr val="FFFFFF"/>
              </a:solidFill>
              <a:latin typeface="Arial"/>
              <a:ea typeface="Arial"/>
              <a:cs typeface="Arial"/>
              <a:sym typeface="Arial"/>
            </a:endParaRPr>
          </a:p>
          <a:p>
            <a:pPr marL="1371600" lvl="0" indent="-323850" algn="l" rtl="0">
              <a:spcBef>
                <a:spcPts val="0"/>
              </a:spcBef>
              <a:spcAft>
                <a:spcPts val="0"/>
              </a:spcAft>
              <a:buSzPts val="1500"/>
              <a:buChar char="-"/>
            </a:pPr>
            <a:r>
              <a:rPr lang="en" sz="1500" dirty="0"/>
              <a:t>Identified the missing %s in all the variables</a:t>
            </a:r>
            <a:endParaRPr sz="1500" dirty="0"/>
          </a:p>
          <a:p>
            <a:pPr marL="1371600" lvl="0" indent="-323850" algn="l" rtl="0">
              <a:spcBef>
                <a:spcPts val="0"/>
              </a:spcBef>
              <a:spcAft>
                <a:spcPts val="0"/>
              </a:spcAft>
              <a:buSzPts val="1500"/>
              <a:buChar char="-"/>
            </a:pPr>
            <a:r>
              <a:rPr lang="en" sz="1500" dirty="0"/>
              <a:t>Studied the Data Types, Ranges and patterns of the explanatory variables</a:t>
            </a:r>
            <a:endParaRPr sz="1500" dirty="0"/>
          </a:p>
          <a:p>
            <a:pPr marL="1371600" lvl="0" indent="-323850" algn="l" rtl="0">
              <a:spcBef>
                <a:spcPts val="0"/>
              </a:spcBef>
              <a:spcAft>
                <a:spcPts val="0"/>
              </a:spcAft>
              <a:buSzPts val="1500"/>
              <a:buChar char="-"/>
            </a:pPr>
            <a:r>
              <a:rPr lang="en" sz="1500" dirty="0"/>
              <a:t>Skew, Kurtosis and the Quartile distributions were determined</a:t>
            </a:r>
            <a:endParaRPr sz="1500" dirty="0"/>
          </a:p>
          <a:p>
            <a:pPr marL="457200" marR="0" lvl="0" indent="-323850" algn="l" rtl="0">
              <a:lnSpc>
                <a:spcPct val="115000"/>
              </a:lnSpc>
              <a:spcBef>
                <a:spcPts val="0"/>
              </a:spcBef>
              <a:spcAft>
                <a:spcPts val="0"/>
              </a:spcAft>
              <a:buClr>
                <a:srgbClr val="FFFFFF"/>
              </a:buClr>
              <a:buSzPts val="1500"/>
              <a:buFont typeface="Arial"/>
              <a:buChar char="●"/>
            </a:pPr>
            <a:r>
              <a:rPr lang="en" sz="1500" dirty="0">
                <a:solidFill>
                  <a:srgbClr val="FFFFFF"/>
                </a:solidFill>
                <a:latin typeface="Arial"/>
                <a:ea typeface="Arial"/>
                <a:cs typeface="Arial"/>
                <a:sym typeface="Arial"/>
              </a:rPr>
              <a:t>Dropped</a:t>
            </a:r>
            <a:r>
              <a:rPr lang="en" sz="1500" dirty="0"/>
              <a:t> the Highly correlated variables</a:t>
            </a:r>
            <a:endParaRPr sz="1500" dirty="0"/>
          </a:p>
          <a:p>
            <a:pPr marL="457200" marR="0" lvl="0" indent="-323850" algn="l" rtl="0">
              <a:lnSpc>
                <a:spcPct val="115000"/>
              </a:lnSpc>
              <a:spcBef>
                <a:spcPts val="0"/>
              </a:spcBef>
              <a:spcAft>
                <a:spcPts val="0"/>
              </a:spcAft>
              <a:buClr>
                <a:srgbClr val="FFFFFF"/>
              </a:buClr>
              <a:buSzPts val="1500"/>
              <a:buFont typeface="Arial"/>
              <a:buChar char="●"/>
            </a:pPr>
            <a:r>
              <a:rPr lang="en" sz="1500" dirty="0"/>
              <a:t>Missing</a:t>
            </a:r>
            <a:r>
              <a:rPr lang="en" sz="1500" dirty="0">
                <a:solidFill>
                  <a:srgbClr val="FFFFFF"/>
                </a:solidFill>
                <a:latin typeface="Arial"/>
                <a:ea typeface="Arial"/>
                <a:cs typeface="Arial"/>
                <a:sym typeface="Arial"/>
              </a:rPr>
              <a:t> </a:t>
            </a:r>
            <a:r>
              <a:rPr lang="en" sz="1500" dirty="0"/>
              <a:t>value Imputations: Imputed all the continuous  NAs by their means and categorical by their modes.</a:t>
            </a:r>
            <a:endParaRPr sz="1500" dirty="0"/>
          </a:p>
          <a:p>
            <a:pPr marL="457200" marR="0" lvl="0" indent="-323850" algn="l" rtl="0">
              <a:lnSpc>
                <a:spcPct val="115000"/>
              </a:lnSpc>
              <a:spcBef>
                <a:spcPts val="0"/>
              </a:spcBef>
              <a:spcAft>
                <a:spcPts val="0"/>
              </a:spcAft>
              <a:buSzPts val="1500"/>
              <a:buChar char="●"/>
            </a:pPr>
            <a:r>
              <a:rPr lang="en" sz="1500" dirty="0"/>
              <a:t>Variable Bucketing: Bucketed the continuous variables using their quartile distributions</a:t>
            </a:r>
            <a:endParaRPr sz="1500" dirty="0"/>
          </a:p>
          <a:p>
            <a:pPr marL="914400" marR="0" lvl="1" indent="-323850" algn="l" rtl="0">
              <a:lnSpc>
                <a:spcPct val="115000"/>
              </a:lnSpc>
              <a:spcBef>
                <a:spcPts val="0"/>
              </a:spcBef>
              <a:spcAft>
                <a:spcPts val="0"/>
              </a:spcAft>
              <a:buSzPts val="1500"/>
              <a:buChar char="○"/>
            </a:pPr>
            <a:r>
              <a:rPr lang="en" sz="1500" dirty="0"/>
              <a:t>5 levels with an equal distribution per level was maintained</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052550" y="263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Target Variable Distribution </a:t>
            </a:r>
            <a:endParaRPr b="1"/>
          </a:p>
        </p:txBody>
      </p:sp>
      <p:sp>
        <p:nvSpPr>
          <p:cNvPr id="173" name="Google Shape;173;p19"/>
          <p:cNvSpPr txBox="1">
            <a:spLocks noGrp="1"/>
          </p:cNvSpPr>
          <p:nvPr>
            <p:ph type="body" idx="1"/>
          </p:nvPr>
        </p:nvSpPr>
        <p:spPr>
          <a:xfrm>
            <a:off x="316500" y="1463650"/>
            <a:ext cx="86847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Initial Y Variable Distribution                                    Distribution After Sampling</a:t>
            </a:r>
            <a:endParaRPr sz="1600" dirty="0"/>
          </a:p>
          <a:p>
            <a:pPr marL="457200" lvl="0" indent="-311150" algn="l" rtl="0">
              <a:spcBef>
                <a:spcPts val="1600"/>
              </a:spcBef>
              <a:spcAft>
                <a:spcPts val="0"/>
              </a:spcAft>
              <a:buSzPts val="1300"/>
              <a:buChar char="-"/>
            </a:pPr>
            <a:endParaRPr dirty="0"/>
          </a:p>
        </p:txBody>
      </p:sp>
      <p:pic>
        <p:nvPicPr>
          <p:cNvPr id="174" name="Google Shape;174;p19"/>
          <p:cNvPicPr preferRelativeResize="0"/>
          <p:nvPr/>
        </p:nvPicPr>
        <p:blipFill>
          <a:blip r:embed="rId3">
            <a:alphaModFix/>
          </a:blip>
          <a:stretch>
            <a:fillRect/>
          </a:stretch>
        </p:blipFill>
        <p:spPr>
          <a:xfrm>
            <a:off x="316500" y="2134944"/>
            <a:ext cx="4562475" cy="2076450"/>
          </a:xfrm>
          <a:prstGeom prst="rect">
            <a:avLst/>
          </a:prstGeom>
          <a:noFill/>
          <a:ln>
            <a:noFill/>
          </a:ln>
        </p:spPr>
      </p:pic>
      <p:pic>
        <p:nvPicPr>
          <p:cNvPr id="175" name="Google Shape;175;p19"/>
          <p:cNvPicPr preferRelativeResize="0"/>
          <p:nvPr/>
        </p:nvPicPr>
        <p:blipFill>
          <a:blip r:embed="rId4">
            <a:alphaModFix/>
          </a:blip>
          <a:stretch>
            <a:fillRect/>
          </a:stretch>
        </p:blipFill>
        <p:spPr>
          <a:xfrm>
            <a:off x="4991100" y="2134944"/>
            <a:ext cx="415290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974450" y="261200"/>
            <a:ext cx="7261500" cy="10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 SELECTION</a:t>
            </a:r>
            <a:endParaRPr b="1"/>
          </a:p>
        </p:txBody>
      </p:sp>
      <p:sp>
        <p:nvSpPr>
          <p:cNvPr id="181" name="Google Shape;181;p20"/>
          <p:cNvSpPr txBox="1">
            <a:spLocks noGrp="1"/>
          </p:cNvSpPr>
          <p:nvPr>
            <p:ph type="body" idx="1"/>
          </p:nvPr>
        </p:nvSpPr>
        <p:spPr>
          <a:xfrm>
            <a:off x="1115100" y="1165325"/>
            <a:ext cx="7745400" cy="38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Performed Random Forest feature engineering to extract important features below:</a:t>
            </a:r>
            <a:endParaRPr sz="16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sz="1600"/>
              <a:t>Split the dataset into three parts - training set, validation set &amp; testing set </a:t>
            </a:r>
            <a:endParaRPr sz="1600"/>
          </a:p>
          <a:p>
            <a:pPr marL="0" lvl="0" indent="0" algn="l" rtl="0">
              <a:spcBef>
                <a:spcPts val="1600"/>
              </a:spcBef>
              <a:spcAft>
                <a:spcPts val="1600"/>
              </a:spcAft>
              <a:buNone/>
            </a:pPr>
            <a:endParaRPr/>
          </a:p>
        </p:txBody>
      </p:sp>
      <p:pic>
        <p:nvPicPr>
          <p:cNvPr id="182" name="Google Shape;182;p20"/>
          <p:cNvPicPr preferRelativeResize="0"/>
          <p:nvPr/>
        </p:nvPicPr>
        <p:blipFill>
          <a:blip r:embed="rId3">
            <a:alphaModFix/>
          </a:blip>
          <a:stretch>
            <a:fillRect/>
          </a:stretch>
        </p:blipFill>
        <p:spPr>
          <a:xfrm>
            <a:off x="2272287" y="1573350"/>
            <a:ext cx="5089325" cy="266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982225" y="303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METHODS FOR PROBLEM SOLVING</a:t>
            </a:r>
            <a:endParaRPr b="1"/>
          </a:p>
        </p:txBody>
      </p:sp>
      <p:sp>
        <p:nvSpPr>
          <p:cNvPr id="188" name="Google Shape;188;p21"/>
          <p:cNvSpPr txBox="1">
            <a:spLocks noGrp="1"/>
          </p:cNvSpPr>
          <p:nvPr>
            <p:ph type="body" idx="1"/>
          </p:nvPr>
        </p:nvSpPr>
        <p:spPr>
          <a:xfrm>
            <a:off x="1227175" y="1217450"/>
            <a:ext cx="7038900" cy="3805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Engineered the Dataset and the required features</a:t>
            </a:r>
            <a:endParaRPr sz="1600"/>
          </a:p>
          <a:p>
            <a:pPr marL="457200" lvl="0" indent="-330200" algn="l" rtl="0">
              <a:spcBef>
                <a:spcPts val="0"/>
              </a:spcBef>
              <a:spcAft>
                <a:spcPts val="0"/>
              </a:spcAft>
              <a:buSzPts val="1600"/>
              <a:buAutoNum type="arabicPeriod"/>
            </a:pPr>
            <a:r>
              <a:rPr lang="en" sz="1600"/>
              <a:t>Classification Models - </a:t>
            </a:r>
            <a:endParaRPr sz="1600"/>
          </a:p>
          <a:p>
            <a:pPr marL="914400" lvl="1" indent="-330200" algn="l" rtl="0">
              <a:spcBef>
                <a:spcPts val="0"/>
              </a:spcBef>
              <a:spcAft>
                <a:spcPts val="0"/>
              </a:spcAft>
              <a:buSzPts val="1600"/>
              <a:buAutoNum type="alphaLcPeriod"/>
            </a:pPr>
            <a:r>
              <a:rPr lang="en" sz="1600"/>
              <a:t>Built model and tuned the parameters to get the best results</a:t>
            </a:r>
            <a:endParaRPr sz="1600"/>
          </a:p>
          <a:p>
            <a:pPr marL="1371600" lvl="2" indent="-330200" algn="l" rtl="0">
              <a:spcBef>
                <a:spcPts val="0"/>
              </a:spcBef>
              <a:spcAft>
                <a:spcPts val="0"/>
              </a:spcAft>
              <a:buSzPts val="1600"/>
              <a:buAutoNum type="romanLcPeriod"/>
            </a:pPr>
            <a:r>
              <a:rPr lang="en" sz="1600"/>
              <a:t>Logistic Regression</a:t>
            </a:r>
            <a:endParaRPr sz="1600"/>
          </a:p>
          <a:p>
            <a:pPr marL="1371600" lvl="2" indent="-330200" algn="l" rtl="0">
              <a:spcBef>
                <a:spcPts val="0"/>
              </a:spcBef>
              <a:spcAft>
                <a:spcPts val="0"/>
              </a:spcAft>
              <a:buSzPts val="1600"/>
              <a:buAutoNum type="romanLcPeriod"/>
            </a:pPr>
            <a:r>
              <a:rPr lang="en" sz="1600"/>
              <a:t>Naive Bayes </a:t>
            </a:r>
            <a:endParaRPr sz="1600"/>
          </a:p>
          <a:p>
            <a:pPr marL="1371600" lvl="2" indent="-330200" algn="l" rtl="0">
              <a:spcBef>
                <a:spcPts val="0"/>
              </a:spcBef>
              <a:spcAft>
                <a:spcPts val="0"/>
              </a:spcAft>
              <a:buSzPts val="1600"/>
              <a:buAutoNum type="romanLcPeriod"/>
            </a:pPr>
            <a:r>
              <a:rPr lang="en" sz="1600"/>
              <a:t>Neural Networks </a:t>
            </a:r>
            <a:endParaRPr sz="1600"/>
          </a:p>
          <a:p>
            <a:pPr marL="1371600" lvl="2" indent="-330200" algn="l" rtl="0">
              <a:spcBef>
                <a:spcPts val="0"/>
              </a:spcBef>
              <a:spcAft>
                <a:spcPts val="0"/>
              </a:spcAft>
              <a:buSzPts val="1600"/>
              <a:buAutoNum type="romanLcPeriod"/>
            </a:pPr>
            <a:r>
              <a:rPr lang="en" sz="1600"/>
              <a:t>Random Forest </a:t>
            </a:r>
            <a:endParaRPr sz="1600"/>
          </a:p>
          <a:p>
            <a:pPr marL="914400" lvl="1" indent="-330200" algn="l" rtl="0">
              <a:spcBef>
                <a:spcPts val="0"/>
              </a:spcBef>
              <a:spcAft>
                <a:spcPts val="0"/>
              </a:spcAft>
              <a:buSzPts val="1600"/>
              <a:buAutoNum type="alphaLcPeriod"/>
            </a:pPr>
            <a:r>
              <a:rPr lang="en" sz="1600"/>
              <a:t>Compared the outputs to determine the best algorithm</a:t>
            </a:r>
            <a:endParaRPr sz="1600"/>
          </a:p>
          <a:p>
            <a:pPr marL="457200" lvl="0" indent="-330200" algn="l" rtl="0">
              <a:spcBef>
                <a:spcPts val="0"/>
              </a:spcBef>
              <a:spcAft>
                <a:spcPts val="0"/>
              </a:spcAft>
              <a:buSzPts val="1600"/>
              <a:buAutoNum type="arabicPeriod"/>
            </a:pPr>
            <a:r>
              <a:rPr lang="en" sz="1600"/>
              <a:t>Created K-means clusters for our song recommendation engine</a:t>
            </a:r>
            <a:endParaRPr sz="1600"/>
          </a:p>
          <a:p>
            <a:pPr marL="457200" lvl="0" indent="-330200" algn="l" rtl="0">
              <a:spcBef>
                <a:spcPts val="0"/>
              </a:spcBef>
              <a:spcAft>
                <a:spcPts val="0"/>
              </a:spcAft>
              <a:buSzPts val="1600"/>
              <a:buAutoNum type="arabicPeriod"/>
            </a:pPr>
            <a:r>
              <a:rPr lang="en" sz="1600"/>
              <a:t>Shape of Modeling data :</a:t>
            </a:r>
            <a:endParaRPr sz="1600"/>
          </a:p>
          <a:p>
            <a:pPr marL="914400" lvl="1" indent="-330200" algn="l" rtl="0">
              <a:spcBef>
                <a:spcPts val="0"/>
              </a:spcBef>
              <a:spcAft>
                <a:spcPts val="0"/>
              </a:spcAft>
              <a:buSzPts val="1600"/>
              <a:buAutoNum type="alphaLcPeriod"/>
            </a:pPr>
            <a:r>
              <a:rPr lang="en" sz="1600"/>
              <a:t>X columns: 9 (Bucketed and Label encoded)</a:t>
            </a:r>
            <a:endParaRPr sz="1600"/>
          </a:p>
          <a:p>
            <a:pPr marL="914400" lvl="1" indent="-330200" algn="l" rtl="0">
              <a:spcBef>
                <a:spcPts val="0"/>
              </a:spcBef>
              <a:spcAft>
                <a:spcPts val="0"/>
              </a:spcAft>
              <a:buSzPts val="1600"/>
              <a:buAutoNum type="alphaLcPeriod"/>
            </a:pPr>
            <a:r>
              <a:rPr lang="en" sz="1600"/>
              <a:t>Y variable: 6 Levels</a:t>
            </a:r>
            <a:endParaRPr sz="16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931</Words>
  <Application>Microsoft Office PowerPoint</Application>
  <PresentationFormat>On-screen Show (16:9)</PresentationFormat>
  <Paragraphs>110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Courier New</vt:lpstr>
      <vt:lpstr>Lato</vt:lpstr>
      <vt:lpstr>Arial</vt:lpstr>
      <vt:lpstr>Montserrat</vt:lpstr>
      <vt:lpstr>Focus</vt:lpstr>
      <vt:lpstr>MUSIC ANALYSIS FOR GENRE CLASSIFICATION &amp; SONG RECOMMENDATION</vt:lpstr>
      <vt:lpstr>PROJECT OVERVIEW</vt:lpstr>
      <vt:lpstr>Data Assimilation and Understanding</vt:lpstr>
      <vt:lpstr>Initial Data Exploration</vt:lpstr>
      <vt:lpstr>Initial Data Exploration</vt:lpstr>
      <vt:lpstr>Data Processing and Manipulation</vt:lpstr>
      <vt:lpstr>Target Variable Distribution </vt:lpstr>
      <vt:lpstr>FEATURE SELECTION</vt:lpstr>
      <vt:lpstr>METHODS FOR PROBLEM SOLVING</vt:lpstr>
      <vt:lpstr>LOGISTIC REGRESSION</vt:lpstr>
      <vt:lpstr>NAIVE BAYES CLASSIFIER</vt:lpstr>
      <vt:lpstr>NEURAL NETWORKS(MLP)</vt:lpstr>
      <vt:lpstr>RANDOM FOREST CLASSIFIER</vt:lpstr>
      <vt:lpstr>SONG RECOMMENDATION</vt:lpstr>
      <vt:lpstr>MODEL COMPARISON &amp; RESULTS </vt:lpstr>
      <vt:lpstr>MODEL COMPARISON &amp; RESULTS </vt:lpstr>
      <vt:lpstr>ISSUES ENCOUNTERED</vt:lpstr>
      <vt:lpstr>ACHIEVING PREDICTION &amp; INFERENCE GOALS</vt:lpstr>
      <vt:lpstr>CREDITS</vt:lpstr>
      <vt:lpstr>THANK YOU!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ANALYSIS FOR GENRE CLASSIFICATION &amp; SONG RECOMMENDATION</dc:title>
  <cp:lastModifiedBy>Aditya Tornekar</cp:lastModifiedBy>
  <cp:revision>2</cp:revision>
  <dcterms:modified xsi:type="dcterms:W3CDTF">2020-11-20T00:28:30Z</dcterms:modified>
</cp:coreProperties>
</file>