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64" r:id="rId5"/>
    <p:sldId id="265" r:id="rId6"/>
    <p:sldId id="259" r:id="rId7"/>
    <p:sldId id="266" r:id="rId8"/>
    <p:sldId id="267" r:id="rId9"/>
    <p:sldId id="268" r:id="rId10"/>
    <p:sldId id="269" r:id="rId11"/>
    <p:sldId id="270" r:id="rId12"/>
    <p:sldId id="260" r:id="rId13"/>
    <p:sldId id="275" r:id="rId14"/>
    <p:sldId id="271" r:id="rId15"/>
    <p:sldId id="273" r:id="rId16"/>
    <p:sldId id="274" r:id="rId17"/>
    <p:sldId id="261" r:id="rId18"/>
    <p:sldId id="277" r:id="rId19"/>
    <p:sldId id="262" r:id="rId20"/>
    <p:sldId id="276"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invert.home.blog/2019/02/28/how-helpful-is-beta/-The" TargetMode="External"/><Relationship Id="rId2" Type="http://schemas.openxmlformats.org/officeDocument/2006/relationships/hyperlink" Target="https://www.wallstreetmojo.com/capm-beta-definition-formula-calculate-beta-in-excel/" TargetMode="External"/><Relationship Id="rId1" Type="http://schemas.openxmlformats.org/officeDocument/2006/relationships/slideLayout" Target="../slideLayouts/slideLayout2.xml"/><Relationship Id="rId4" Type="http://schemas.openxmlformats.org/officeDocument/2006/relationships/hyperlink" Target="https://www.investopedia.com/terms/m/marketriskpremium.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000" dirty="0"/>
              <a:t>Stock Volatility Prediction </a:t>
            </a:r>
          </a:p>
        </p:txBody>
      </p:sp>
      <p:sp>
        <p:nvSpPr>
          <p:cNvPr id="3" name="Subtitle 2"/>
          <p:cNvSpPr>
            <a:spLocks noGrp="1"/>
          </p:cNvSpPr>
          <p:nvPr>
            <p:ph type="subTitle" idx="1"/>
          </p:nvPr>
        </p:nvSpPr>
        <p:spPr>
          <a:xfrm>
            <a:off x="1507067" y="4050833"/>
            <a:ext cx="7766936" cy="1363204"/>
          </a:xfrm>
        </p:spPr>
        <p:txBody>
          <a:bodyPr>
            <a:noAutofit/>
          </a:bodyPr>
          <a:lstStyle/>
          <a:p>
            <a:r>
              <a:rPr lang="en-US" sz="1500" dirty="0">
                <a:solidFill>
                  <a:schemeClr val="tx1"/>
                </a:solidFill>
              </a:rPr>
              <a:t>Dingyu Sun</a:t>
            </a:r>
          </a:p>
          <a:p>
            <a:r>
              <a:rPr lang="en-US" sz="1500" dirty="0">
                <a:solidFill>
                  <a:schemeClr val="tx1"/>
                </a:solidFill>
              </a:rPr>
              <a:t>Jian Jian </a:t>
            </a:r>
          </a:p>
          <a:p>
            <a:r>
              <a:rPr lang="en-US" sz="1500" dirty="0">
                <a:solidFill>
                  <a:schemeClr val="tx1"/>
                </a:solidFill>
              </a:rPr>
              <a:t>Rishabh Upadhyay</a:t>
            </a:r>
          </a:p>
          <a:p>
            <a:r>
              <a:rPr lang="en-US" sz="1500" dirty="0">
                <a:solidFill>
                  <a:schemeClr val="tx1"/>
                </a:solidFill>
              </a:rPr>
              <a:t>Sharvil Turbadkar</a:t>
            </a:r>
          </a:p>
        </p:txBody>
      </p:sp>
    </p:spTree>
    <p:extLst>
      <p:ext uri="{BB962C8B-B14F-4D97-AF65-F5344CB8AC3E}">
        <p14:creationId xmlns:p14="http://schemas.microsoft.com/office/powerpoint/2010/main" val="316878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C5FB-185D-4579-82FC-34F1D156CBC9}"/>
              </a:ext>
            </a:extLst>
          </p:cNvPr>
          <p:cNvSpPr>
            <a:spLocks noGrp="1"/>
          </p:cNvSpPr>
          <p:nvPr>
            <p:ph type="title"/>
          </p:nvPr>
        </p:nvSpPr>
        <p:spPr>
          <a:xfrm>
            <a:off x="677334" y="609600"/>
            <a:ext cx="8596668" cy="1320800"/>
          </a:xfrm>
        </p:spPr>
        <p:txBody>
          <a:bodyPr anchor="t">
            <a:normAutofit/>
          </a:bodyPr>
          <a:lstStyle/>
          <a:p>
            <a:r>
              <a:rPr lang="en-IN" dirty="0"/>
              <a:t>Summary Statistics-Boxplot distribution</a:t>
            </a:r>
          </a:p>
        </p:txBody>
      </p:sp>
      <p:pic>
        <p:nvPicPr>
          <p:cNvPr id="5" name="Content Placeholder 4" descr="Chart, box and whisker chart&#10;&#10;Description automatically generated">
            <a:extLst>
              <a:ext uri="{FF2B5EF4-FFF2-40B4-BE49-F238E27FC236}">
                <a16:creationId xmlns:a16="http://schemas.microsoft.com/office/drawing/2014/main" id="{C511F69D-3347-44ED-83FA-6AC2EDE97677}"/>
              </a:ext>
            </a:extLst>
          </p:cNvPr>
          <p:cNvPicPr>
            <a:picLocks noChangeAspect="1"/>
          </p:cNvPicPr>
          <p:nvPr/>
        </p:nvPicPr>
        <p:blipFill>
          <a:blip r:embed="rId2"/>
          <a:stretch>
            <a:fillRect/>
          </a:stretch>
        </p:blipFill>
        <p:spPr>
          <a:xfrm>
            <a:off x="817474" y="2159331"/>
            <a:ext cx="5283289" cy="3830384"/>
          </a:xfrm>
          <a:prstGeom prst="rect">
            <a:avLst/>
          </a:prstGeom>
        </p:spPr>
      </p:pic>
      <p:sp>
        <p:nvSpPr>
          <p:cNvPr id="9" name="Content Placeholder 8">
            <a:extLst>
              <a:ext uri="{FF2B5EF4-FFF2-40B4-BE49-F238E27FC236}">
                <a16:creationId xmlns:a16="http://schemas.microsoft.com/office/drawing/2014/main" id="{9ACE0665-7DFB-42DD-BC2F-8854D6274F05}"/>
              </a:ext>
            </a:extLst>
          </p:cNvPr>
          <p:cNvSpPr>
            <a:spLocks noGrp="1"/>
          </p:cNvSpPr>
          <p:nvPr>
            <p:ph idx="1"/>
          </p:nvPr>
        </p:nvSpPr>
        <p:spPr>
          <a:xfrm>
            <a:off x="6416039" y="2160590"/>
            <a:ext cx="5023829" cy="1727256"/>
          </a:xfrm>
        </p:spPr>
        <p:txBody>
          <a:bodyPr>
            <a:normAutofit/>
          </a:bodyPr>
          <a:lstStyle/>
          <a:p>
            <a:r>
              <a:rPr lang="en-US" sz="1600" b="0" i="0" dirty="0">
                <a:solidFill>
                  <a:srgbClr val="333333"/>
                </a:solidFill>
                <a:effectLst/>
                <a:latin typeface="Helvetica Neue"/>
              </a:rPr>
              <a:t>Comparing with other companies, Apple Inc has the largest risk premium distribution, and Microsoft Corporation has the smallest risk premium distribution, which means Apple Inc might have the highest risk.</a:t>
            </a:r>
          </a:p>
          <a:p>
            <a:endParaRPr lang="en-US" sz="1500" dirty="0"/>
          </a:p>
        </p:txBody>
      </p:sp>
    </p:spTree>
    <p:extLst>
      <p:ext uri="{BB962C8B-B14F-4D97-AF65-F5344CB8AC3E}">
        <p14:creationId xmlns:p14="http://schemas.microsoft.com/office/powerpoint/2010/main" val="143925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C29A-FBFE-408C-828E-22F3D505A1BE}"/>
              </a:ext>
            </a:extLst>
          </p:cNvPr>
          <p:cNvSpPr>
            <a:spLocks noGrp="1"/>
          </p:cNvSpPr>
          <p:nvPr>
            <p:ph type="title"/>
          </p:nvPr>
        </p:nvSpPr>
        <p:spPr>
          <a:xfrm>
            <a:off x="677334" y="609600"/>
            <a:ext cx="8596668" cy="1320800"/>
          </a:xfrm>
        </p:spPr>
        <p:txBody>
          <a:bodyPr anchor="t">
            <a:normAutofit/>
          </a:bodyPr>
          <a:lstStyle/>
          <a:p>
            <a:r>
              <a:rPr lang="en-IN" dirty="0"/>
              <a:t>Summary Statistics- Correlation Matrix</a:t>
            </a:r>
          </a:p>
        </p:txBody>
      </p:sp>
      <p:sp>
        <p:nvSpPr>
          <p:cNvPr id="3" name="Content Placeholder 2">
            <a:extLst>
              <a:ext uri="{FF2B5EF4-FFF2-40B4-BE49-F238E27FC236}">
                <a16:creationId xmlns:a16="http://schemas.microsoft.com/office/drawing/2014/main" id="{AB291D69-E300-4424-90AA-34142B0F049A}"/>
              </a:ext>
            </a:extLst>
          </p:cNvPr>
          <p:cNvSpPr>
            <a:spLocks noGrp="1"/>
          </p:cNvSpPr>
          <p:nvPr>
            <p:ph idx="1"/>
          </p:nvPr>
        </p:nvSpPr>
        <p:spPr>
          <a:xfrm>
            <a:off x="677334" y="2160589"/>
            <a:ext cx="3957349" cy="3749323"/>
          </a:xfrm>
        </p:spPr>
        <p:txBody>
          <a:bodyPr>
            <a:normAutofit/>
          </a:bodyPr>
          <a:lstStyle/>
          <a:p>
            <a:r>
              <a:rPr lang="en-US" b="0" i="0" dirty="0">
                <a:solidFill>
                  <a:srgbClr val="333333"/>
                </a:solidFill>
                <a:effectLst/>
                <a:latin typeface="Helvetica Neue"/>
              </a:rPr>
              <a:t>From the correlation plot, we learned that the Dow Jones Industrial has a positive correlation with the three companies' returns seen by the dark blue cross-point. Returns in  Summer and Spring are positive, but their relationship is not as strong as the previous one, and their cross-point is light blue.</a:t>
            </a:r>
          </a:p>
          <a:p>
            <a:endParaRPr lang="en-IN" dirty="0"/>
          </a:p>
        </p:txBody>
      </p:sp>
      <p:pic>
        <p:nvPicPr>
          <p:cNvPr id="5" name="Picture 4">
            <a:extLst>
              <a:ext uri="{FF2B5EF4-FFF2-40B4-BE49-F238E27FC236}">
                <a16:creationId xmlns:a16="http://schemas.microsoft.com/office/drawing/2014/main" id="{C82D2BB4-E869-456E-A52D-35C755A40709}"/>
              </a:ext>
            </a:extLst>
          </p:cNvPr>
          <p:cNvPicPr>
            <a:picLocks noChangeAspect="1"/>
          </p:cNvPicPr>
          <p:nvPr/>
        </p:nvPicPr>
        <p:blipFill>
          <a:blip r:embed="rId2"/>
          <a:stretch>
            <a:fillRect/>
          </a:stretch>
        </p:blipFill>
        <p:spPr>
          <a:xfrm>
            <a:off x="4994335" y="2159331"/>
            <a:ext cx="4190593" cy="3750581"/>
          </a:xfrm>
          <a:prstGeom prst="rect">
            <a:avLst/>
          </a:prstGeom>
        </p:spPr>
      </p:pic>
    </p:spTree>
    <p:extLst>
      <p:ext uri="{BB962C8B-B14F-4D97-AF65-F5344CB8AC3E}">
        <p14:creationId xmlns:p14="http://schemas.microsoft.com/office/powerpoint/2010/main" val="2431100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2938468" cy="5431762"/>
          </a:xfrm>
        </p:spPr>
        <p:txBody>
          <a:bodyPr anchor="ctr">
            <a:normAutofit/>
          </a:bodyPr>
          <a:lstStyle/>
          <a:p>
            <a:r>
              <a:rPr lang="en-US" dirty="0"/>
              <a:t>Model Selection</a:t>
            </a:r>
          </a:p>
        </p:txBody>
      </p:sp>
      <p:sp>
        <p:nvSpPr>
          <p:cNvPr id="3" name="Content Placeholder 2"/>
          <p:cNvSpPr>
            <a:spLocks noGrp="1"/>
          </p:cNvSpPr>
          <p:nvPr>
            <p:ph idx="1"/>
          </p:nvPr>
        </p:nvSpPr>
        <p:spPr>
          <a:xfrm>
            <a:off x="3846889" y="609602"/>
            <a:ext cx="5424112" cy="3208334"/>
          </a:xfrm>
        </p:spPr>
        <p:txBody>
          <a:bodyPr>
            <a:normAutofit fontScale="92500" lnSpcReduction="20000"/>
          </a:bodyPr>
          <a:lstStyle/>
          <a:p>
            <a:endParaRPr lang="en-US" dirty="0"/>
          </a:p>
          <a:p>
            <a:r>
              <a:rPr lang="en-US" b="0" i="0" dirty="0">
                <a:effectLst/>
                <a:latin typeface="Helvetica Neue"/>
              </a:rPr>
              <a:t>We will be using the backward propagation approach where we will drop columns that have a high p-value and then observe the resulting R2 in the next iteration to ensure there is an improvement </a:t>
            </a:r>
          </a:p>
          <a:p>
            <a:r>
              <a:rPr lang="en-US" b="0" i="0" dirty="0">
                <a:solidFill>
                  <a:srgbClr val="333333"/>
                </a:solidFill>
                <a:effectLst/>
                <a:latin typeface="Helvetica Neue"/>
              </a:rPr>
              <a:t>In the first model, we used all variables and additional trend square to build a full model a predict the value of beta.</a:t>
            </a:r>
          </a:p>
          <a:p>
            <a:r>
              <a:rPr lang="en-US" b="0" i="0" dirty="0">
                <a:solidFill>
                  <a:srgbClr val="333333"/>
                </a:solidFill>
                <a:effectLst/>
                <a:latin typeface="Helvetica Neue"/>
              </a:rPr>
              <a:t>The AR model is the most common model used in value prediction, it depends on the previous values and creates a linear model. </a:t>
            </a:r>
            <a:endParaRPr lang="en-US" b="0" i="0" dirty="0">
              <a:effectLst/>
              <a:latin typeface="Helvetica Neue"/>
            </a:endParaRPr>
          </a:p>
          <a:p>
            <a:endParaRPr lang="en-US" b="0" i="0" dirty="0">
              <a:effectLst/>
              <a:latin typeface="Helvetica Neue"/>
            </a:endParaRPr>
          </a:p>
          <a:p>
            <a:endParaRPr lang="en-US" dirty="0"/>
          </a:p>
        </p:txBody>
      </p:sp>
      <p:pic>
        <p:nvPicPr>
          <p:cNvPr id="5" name="Picture 4">
            <a:extLst>
              <a:ext uri="{FF2B5EF4-FFF2-40B4-BE49-F238E27FC236}">
                <a16:creationId xmlns:a16="http://schemas.microsoft.com/office/drawing/2014/main" id="{9A831147-4BCD-4E2D-91E7-EE30FFACDE04}"/>
              </a:ext>
            </a:extLst>
          </p:cNvPr>
          <p:cNvPicPr>
            <a:picLocks noChangeAspect="1"/>
          </p:cNvPicPr>
          <p:nvPr/>
        </p:nvPicPr>
        <p:blipFill>
          <a:blip r:embed="rId2"/>
          <a:stretch>
            <a:fillRect/>
          </a:stretch>
        </p:blipFill>
        <p:spPr>
          <a:xfrm>
            <a:off x="1031234" y="5210966"/>
            <a:ext cx="7544966" cy="1037432"/>
          </a:xfrm>
          <a:prstGeom prst="rect">
            <a:avLst/>
          </a:prstGeom>
        </p:spPr>
      </p:pic>
    </p:spTree>
    <p:extLst>
      <p:ext uri="{BB962C8B-B14F-4D97-AF65-F5344CB8AC3E}">
        <p14:creationId xmlns:p14="http://schemas.microsoft.com/office/powerpoint/2010/main" val="96489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4CF0-303E-40EC-81D1-4858EB116614}"/>
              </a:ext>
            </a:extLst>
          </p:cNvPr>
          <p:cNvSpPr>
            <a:spLocks noGrp="1"/>
          </p:cNvSpPr>
          <p:nvPr>
            <p:ph type="title"/>
          </p:nvPr>
        </p:nvSpPr>
        <p:spPr>
          <a:xfrm>
            <a:off x="677334" y="609600"/>
            <a:ext cx="2938468" cy="1513114"/>
          </a:xfrm>
        </p:spPr>
        <p:txBody>
          <a:bodyPr anchor="ctr">
            <a:normAutofit/>
          </a:bodyPr>
          <a:lstStyle/>
          <a:p>
            <a:r>
              <a:rPr lang="en-IN" sz="2400" dirty="0"/>
              <a:t>Model Selection-Approach</a:t>
            </a:r>
          </a:p>
        </p:txBody>
      </p:sp>
      <p:sp>
        <p:nvSpPr>
          <p:cNvPr id="3" name="Content Placeholder 2">
            <a:extLst>
              <a:ext uri="{FF2B5EF4-FFF2-40B4-BE49-F238E27FC236}">
                <a16:creationId xmlns:a16="http://schemas.microsoft.com/office/drawing/2014/main" id="{A2324FD2-292C-464C-86BB-AC9288139ADB}"/>
              </a:ext>
            </a:extLst>
          </p:cNvPr>
          <p:cNvSpPr>
            <a:spLocks noGrp="1"/>
          </p:cNvSpPr>
          <p:nvPr>
            <p:ph idx="1"/>
          </p:nvPr>
        </p:nvSpPr>
        <p:spPr>
          <a:xfrm>
            <a:off x="3846889" y="609602"/>
            <a:ext cx="5424112" cy="3208334"/>
          </a:xfrm>
        </p:spPr>
        <p:txBody>
          <a:bodyPr>
            <a:normAutofit/>
          </a:bodyPr>
          <a:lstStyle/>
          <a:p>
            <a:pPr>
              <a:lnSpc>
                <a:spcPct val="90000"/>
              </a:lnSpc>
            </a:pPr>
            <a:r>
              <a:rPr lang="en-IN" dirty="0"/>
              <a:t>We will download the data for a 10-year window and add trend and seasonal variables to check if change in volatility is affected by seasonality</a:t>
            </a:r>
          </a:p>
          <a:p>
            <a:pPr>
              <a:lnSpc>
                <a:spcPct val="90000"/>
              </a:lnSpc>
            </a:pPr>
            <a:r>
              <a:rPr lang="en-US" dirty="0"/>
              <a:t>We will add dummy variables to the model before we forecast and compute R2 ,MSE and MAE scores. There will be two dummy variables representing the returns of the two companies where the third will be the base value . Since the scatterplot for the beta shows a parabola, we will add a quadratic term as well</a:t>
            </a:r>
            <a:endParaRPr lang="en-IN" dirty="0"/>
          </a:p>
        </p:txBody>
      </p:sp>
      <p:pic>
        <p:nvPicPr>
          <p:cNvPr id="5" name="Picture 4">
            <a:extLst>
              <a:ext uri="{FF2B5EF4-FFF2-40B4-BE49-F238E27FC236}">
                <a16:creationId xmlns:a16="http://schemas.microsoft.com/office/drawing/2014/main" id="{C3F38924-BF8E-48EE-99B2-794ED7BBBAC0}"/>
              </a:ext>
            </a:extLst>
          </p:cNvPr>
          <p:cNvPicPr>
            <a:picLocks noChangeAspect="1"/>
          </p:cNvPicPr>
          <p:nvPr/>
        </p:nvPicPr>
        <p:blipFill>
          <a:blip r:embed="rId2"/>
          <a:stretch>
            <a:fillRect/>
          </a:stretch>
        </p:blipFill>
        <p:spPr>
          <a:xfrm>
            <a:off x="745121" y="3817936"/>
            <a:ext cx="6635393" cy="2969338"/>
          </a:xfrm>
          <a:prstGeom prst="rect">
            <a:avLst/>
          </a:prstGeom>
        </p:spPr>
      </p:pic>
    </p:spTree>
    <p:extLst>
      <p:ext uri="{BB962C8B-B14F-4D97-AF65-F5344CB8AC3E}">
        <p14:creationId xmlns:p14="http://schemas.microsoft.com/office/powerpoint/2010/main" val="90466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CCC5-48D3-4943-9049-A8DF7E32FFF6}"/>
              </a:ext>
            </a:extLst>
          </p:cNvPr>
          <p:cNvSpPr>
            <a:spLocks noGrp="1"/>
          </p:cNvSpPr>
          <p:nvPr>
            <p:ph type="title"/>
          </p:nvPr>
        </p:nvSpPr>
        <p:spPr>
          <a:xfrm>
            <a:off x="677334" y="609600"/>
            <a:ext cx="8596668" cy="1320800"/>
          </a:xfrm>
        </p:spPr>
        <p:txBody>
          <a:bodyPr anchor="t">
            <a:normAutofit/>
          </a:bodyPr>
          <a:lstStyle/>
          <a:p>
            <a:r>
              <a:rPr lang="en-IN" dirty="0"/>
              <a:t>Feature values and prediction for first model</a:t>
            </a:r>
          </a:p>
        </p:txBody>
      </p:sp>
      <p:sp>
        <p:nvSpPr>
          <p:cNvPr id="9" name="Content Placeholder 8">
            <a:extLst>
              <a:ext uri="{FF2B5EF4-FFF2-40B4-BE49-F238E27FC236}">
                <a16:creationId xmlns:a16="http://schemas.microsoft.com/office/drawing/2014/main" id="{5D8ED5AC-B84E-4FD8-86E3-F9CDEC4A5E03}"/>
              </a:ext>
            </a:extLst>
          </p:cNvPr>
          <p:cNvSpPr>
            <a:spLocks noGrp="1"/>
          </p:cNvSpPr>
          <p:nvPr>
            <p:ph idx="1"/>
          </p:nvPr>
        </p:nvSpPr>
        <p:spPr>
          <a:xfrm>
            <a:off x="6336286" y="2160589"/>
            <a:ext cx="4530377" cy="3317647"/>
          </a:xfrm>
        </p:spPr>
        <p:txBody>
          <a:bodyPr>
            <a:normAutofit fontScale="92500" lnSpcReduction="10000"/>
          </a:bodyPr>
          <a:lstStyle/>
          <a:p>
            <a:r>
              <a:rPr lang="en-US" dirty="0"/>
              <a:t>MSE:</a:t>
            </a:r>
            <a:r>
              <a:rPr lang="en-IN" b="0" i="0" dirty="0">
                <a:solidFill>
                  <a:srgbClr val="333333"/>
                </a:solidFill>
                <a:effectLst/>
                <a:latin typeface="Helvetica Neue"/>
              </a:rPr>
              <a:t>0.0472362</a:t>
            </a:r>
          </a:p>
          <a:p>
            <a:r>
              <a:rPr lang="en-IN" dirty="0">
                <a:solidFill>
                  <a:srgbClr val="333333"/>
                </a:solidFill>
                <a:latin typeface="Helvetica Neue"/>
              </a:rPr>
              <a:t>MAE:</a:t>
            </a:r>
            <a:r>
              <a:rPr lang="en-IN" b="0" i="0" dirty="0">
                <a:solidFill>
                  <a:srgbClr val="333333"/>
                </a:solidFill>
                <a:effectLst/>
                <a:latin typeface="Helvetica Neue"/>
              </a:rPr>
              <a:t>0.217339</a:t>
            </a:r>
          </a:p>
          <a:p>
            <a:r>
              <a:rPr lang="en-IN" b="0" i="0" dirty="0">
                <a:solidFill>
                  <a:srgbClr val="333333"/>
                </a:solidFill>
                <a:effectLst/>
                <a:latin typeface="Helvetica Neue"/>
              </a:rPr>
              <a:t>Adjusted R</a:t>
            </a:r>
            <a:r>
              <a:rPr lang="en-IN" b="0" i="0" dirty="0">
                <a:solidFill>
                  <a:srgbClr val="333333"/>
                </a:solidFill>
                <a:latin typeface="Helvetica Neue"/>
              </a:rPr>
              <a:t>2</a:t>
            </a:r>
            <a:r>
              <a:rPr lang="en-IN" b="0" i="0" dirty="0">
                <a:solidFill>
                  <a:srgbClr val="333333"/>
                </a:solidFill>
                <a:effectLst/>
                <a:latin typeface="Helvetica Neue"/>
              </a:rPr>
              <a:t>:4.41%</a:t>
            </a:r>
          </a:p>
          <a:p>
            <a:endParaRPr lang="en-IN" dirty="0">
              <a:solidFill>
                <a:srgbClr val="333333"/>
              </a:solidFill>
              <a:latin typeface="Helvetica Neue"/>
            </a:endParaRPr>
          </a:p>
          <a:p>
            <a:endParaRPr lang="en-IN" dirty="0">
              <a:solidFill>
                <a:srgbClr val="333333"/>
              </a:solidFill>
              <a:latin typeface="Helvetica Neue"/>
            </a:endParaRPr>
          </a:p>
          <a:p>
            <a:endParaRPr lang="en-IN" dirty="0">
              <a:solidFill>
                <a:srgbClr val="333333"/>
              </a:solidFill>
              <a:latin typeface="Helvetica Neue"/>
            </a:endParaRPr>
          </a:p>
          <a:p>
            <a:pPr marL="0" indent="0">
              <a:buNone/>
            </a:pPr>
            <a:r>
              <a:rPr lang="en-US" b="0" i="0" dirty="0">
                <a:solidFill>
                  <a:srgbClr val="333333"/>
                </a:solidFill>
                <a:effectLst/>
                <a:latin typeface="Helvetica Neue"/>
              </a:rPr>
              <a:t>Based on the result of model 1, we choose to drop variables with a high p-value, such as spring, summer, fall, one year lagged variable</a:t>
            </a:r>
          </a:p>
          <a:p>
            <a:endParaRPr lang="en-US" dirty="0"/>
          </a:p>
        </p:txBody>
      </p:sp>
      <p:pic>
        <p:nvPicPr>
          <p:cNvPr id="5" name="Content Placeholder 4">
            <a:extLst>
              <a:ext uri="{FF2B5EF4-FFF2-40B4-BE49-F238E27FC236}">
                <a16:creationId xmlns:a16="http://schemas.microsoft.com/office/drawing/2014/main" id="{D1BAEF7F-0292-4CC0-B9D2-CF699EA8776C}"/>
              </a:ext>
            </a:extLst>
          </p:cNvPr>
          <p:cNvPicPr>
            <a:picLocks noChangeAspect="1"/>
          </p:cNvPicPr>
          <p:nvPr/>
        </p:nvPicPr>
        <p:blipFill rotWithShape="1">
          <a:blip r:embed="rId2"/>
          <a:srcRect l="2563" r="-2" b="-2"/>
          <a:stretch/>
        </p:blipFill>
        <p:spPr>
          <a:xfrm>
            <a:off x="677334" y="2159331"/>
            <a:ext cx="5423429" cy="3882362"/>
          </a:xfrm>
          <a:prstGeom prst="rect">
            <a:avLst/>
          </a:prstGeom>
        </p:spPr>
      </p:pic>
    </p:spTree>
    <p:extLst>
      <p:ext uri="{BB962C8B-B14F-4D97-AF65-F5344CB8AC3E}">
        <p14:creationId xmlns:p14="http://schemas.microsoft.com/office/powerpoint/2010/main" val="557067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CCC5-48D3-4943-9049-A8DF7E32FFF6}"/>
              </a:ext>
            </a:extLst>
          </p:cNvPr>
          <p:cNvSpPr>
            <a:spLocks noGrp="1"/>
          </p:cNvSpPr>
          <p:nvPr>
            <p:ph type="title"/>
          </p:nvPr>
        </p:nvSpPr>
        <p:spPr>
          <a:xfrm>
            <a:off x="675065" y="609600"/>
            <a:ext cx="2930518" cy="1320800"/>
          </a:xfrm>
        </p:spPr>
        <p:txBody>
          <a:bodyPr anchor="ctr">
            <a:normAutofit/>
          </a:bodyPr>
          <a:lstStyle/>
          <a:p>
            <a:pPr>
              <a:lnSpc>
                <a:spcPct val="90000"/>
              </a:lnSpc>
            </a:pPr>
            <a:r>
              <a:rPr lang="en-IN" sz="2500"/>
              <a:t>Feature values and prediction for second model</a:t>
            </a:r>
          </a:p>
        </p:txBody>
      </p:sp>
      <p:sp>
        <p:nvSpPr>
          <p:cNvPr id="9" name="Content Placeholder 8">
            <a:extLst>
              <a:ext uri="{FF2B5EF4-FFF2-40B4-BE49-F238E27FC236}">
                <a16:creationId xmlns:a16="http://schemas.microsoft.com/office/drawing/2014/main" id="{5D8ED5AC-B84E-4FD8-86E3-F9CDEC4A5E03}"/>
              </a:ext>
            </a:extLst>
          </p:cNvPr>
          <p:cNvSpPr>
            <a:spLocks noGrp="1"/>
          </p:cNvSpPr>
          <p:nvPr>
            <p:ph idx="1"/>
          </p:nvPr>
        </p:nvSpPr>
        <p:spPr>
          <a:xfrm>
            <a:off x="671361" y="2160589"/>
            <a:ext cx="2930517" cy="3880773"/>
          </a:xfrm>
        </p:spPr>
        <p:txBody>
          <a:bodyPr>
            <a:normAutofit lnSpcReduction="10000"/>
          </a:bodyPr>
          <a:lstStyle/>
          <a:p>
            <a:r>
              <a:rPr lang="en-US" dirty="0"/>
              <a:t>MSE:</a:t>
            </a:r>
            <a:r>
              <a:rPr lang="en-IN" b="0" i="0" dirty="0">
                <a:solidFill>
                  <a:srgbClr val="333333"/>
                </a:solidFill>
                <a:effectLst/>
                <a:latin typeface="Helvetica Neue"/>
              </a:rPr>
              <a:t>0.0494296</a:t>
            </a:r>
            <a:endParaRPr lang="en-IN" b="0" i="0" dirty="0">
              <a:effectLst/>
              <a:latin typeface="Helvetica Neue"/>
            </a:endParaRPr>
          </a:p>
          <a:p>
            <a:r>
              <a:rPr lang="en-IN" dirty="0">
                <a:latin typeface="Helvetica Neue"/>
              </a:rPr>
              <a:t>MAE:</a:t>
            </a:r>
            <a:r>
              <a:rPr lang="en-IN" b="0" i="0" dirty="0">
                <a:solidFill>
                  <a:srgbClr val="333333"/>
                </a:solidFill>
                <a:effectLst/>
                <a:latin typeface="Helvetica Neue"/>
              </a:rPr>
              <a:t>0.2223277</a:t>
            </a:r>
          </a:p>
          <a:p>
            <a:r>
              <a:rPr lang="en-IN" dirty="0">
                <a:latin typeface="Helvetica Neue"/>
              </a:rPr>
              <a:t>Adjusted R2: 5.53%</a:t>
            </a:r>
          </a:p>
          <a:p>
            <a:pPr marL="0" indent="0">
              <a:buNone/>
            </a:pPr>
            <a:endParaRPr lang="en-IN" dirty="0">
              <a:latin typeface="Helvetica Neue"/>
            </a:endParaRPr>
          </a:p>
          <a:p>
            <a:pPr marL="0" indent="0">
              <a:buNone/>
            </a:pPr>
            <a:r>
              <a:rPr lang="en-US" b="0" i="0" dirty="0">
                <a:solidFill>
                  <a:srgbClr val="333333"/>
                </a:solidFill>
                <a:effectLst/>
                <a:latin typeface="Helvetica Neue"/>
              </a:rPr>
              <a:t>From the p-value result of model 2 we will drop variables with a high p-value, companies return, company dummy variable, one month lagged variables, and then observe the R-square of the next model.</a:t>
            </a:r>
          </a:p>
          <a:p>
            <a:endParaRPr lang="en-US" dirty="0"/>
          </a:p>
        </p:txBody>
      </p:sp>
      <p:pic>
        <p:nvPicPr>
          <p:cNvPr id="4" name="Picture 3">
            <a:extLst>
              <a:ext uri="{FF2B5EF4-FFF2-40B4-BE49-F238E27FC236}">
                <a16:creationId xmlns:a16="http://schemas.microsoft.com/office/drawing/2014/main" id="{537D9E53-211E-4161-9AD2-2645015CB5E5}"/>
              </a:ext>
            </a:extLst>
          </p:cNvPr>
          <p:cNvPicPr>
            <a:picLocks noChangeAspect="1"/>
          </p:cNvPicPr>
          <p:nvPr/>
        </p:nvPicPr>
        <p:blipFill>
          <a:blip r:embed="rId2"/>
          <a:stretch>
            <a:fillRect/>
          </a:stretch>
        </p:blipFill>
        <p:spPr>
          <a:xfrm>
            <a:off x="3846173" y="545580"/>
            <a:ext cx="5421162" cy="542115"/>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D1BAEF7F-0292-4CC0-B9D2-CF699EA8776C}"/>
              </a:ext>
            </a:extLst>
          </p:cNvPr>
          <p:cNvPicPr>
            <a:picLocks noChangeAspect="1"/>
          </p:cNvPicPr>
          <p:nvPr/>
        </p:nvPicPr>
        <p:blipFill rotWithShape="1">
          <a:blip r:embed="rId3"/>
          <a:srcRect l="2563" r="-2" b="-2"/>
          <a:stretch/>
        </p:blipFill>
        <p:spPr>
          <a:xfrm>
            <a:off x="3601878" y="1448976"/>
            <a:ext cx="6335486" cy="4535236"/>
          </a:xfrm>
          <a:prstGeom prst="rect">
            <a:avLst/>
          </a:prstGeom>
        </p:spPr>
      </p:pic>
    </p:spTree>
    <p:extLst>
      <p:ext uri="{BB962C8B-B14F-4D97-AF65-F5344CB8AC3E}">
        <p14:creationId xmlns:p14="http://schemas.microsoft.com/office/powerpoint/2010/main" val="177961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CCC5-48D3-4943-9049-A8DF7E32FFF6}"/>
              </a:ext>
            </a:extLst>
          </p:cNvPr>
          <p:cNvSpPr>
            <a:spLocks noGrp="1"/>
          </p:cNvSpPr>
          <p:nvPr>
            <p:ph type="title"/>
          </p:nvPr>
        </p:nvSpPr>
        <p:spPr>
          <a:xfrm>
            <a:off x="675065" y="609600"/>
            <a:ext cx="2930518" cy="1320800"/>
          </a:xfrm>
        </p:spPr>
        <p:txBody>
          <a:bodyPr anchor="ctr">
            <a:normAutofit/>
          </a:bodyPr>
          <a:lstStyle/>
          <a:p>
            <a:pPr>
              <a:lnSpc>
                <a:spcPct val="90000"/>
              </a:lnSpc>
            </a:pPr>
            <a:r>
              <a:rPr lang="en-IN" sz="2800"/>
              <a:t>Feature values and prediction for third model</a:t>
            </a:r>
          </a:p>
        </p:txBody>
      </p:sp>
      <p:sp>
        <p:nvSpPr>
          <p:cNvPr id="9" name="Content Placeholder 8">
            <a:extLst>
              <a:ext uri="{FF2B5EF4-FFF2-40B4-BE49-F238E27FC236}">
                <a16:creationId xmlns:a16="http://schemas.microsoft.com/office/drawing/2014/main" id="{5D8ED5AC-B84E-4FD8-86E3-F9CDEC4A5E03}"/>
              </a:ext>
            </a:extLst>
          </p:cNvPr>
          <p:cNvSpPr>
            <a:spLocks noGrp="1"/>
          </p:cNvSpPr>
          <p:nvPr>
            <p:ph idx="1"/>
          </p:nvPr>
        </p:nvSpPr>
        <p:spPr>
          <a:xfrm>
            <a:off x="671361" y="2160589"/>
            <a:ext cx="2930517" cy="3880773"/>
          </a:xfrm>
        </p:spPr>
        <p:txBody>
          <a:bodyPr>
            <a:normAutofit/>
          </a:bodyPr>
          <a:lstStyle/>
          <a:p>
            <a:pPr>
              <a:lnSpc>
                <a:spcPct val="90000"/>
              </a:lnSpc>
            </a:pPr>
            <a:r>
              <a:rPr lang="en-US" dirty="0"/>
              <a:t>MSE:</a:t>
            </a:r>
            <a:r>
              <a:rPr lang="en-IN" b="0" i="0" dirty="0">
                <a:solidFill>
                  <a:srgbClr val="333333"/>
                </a:solidFill>
                <a:effectLst/>
                <a:latin typeface="Helvetica Neue"/>
              </a:rPr>
              <a:t>0.0511617</a:t>
            </a:r>
            <a:endParaRPr lang="en-IN" b="0" i="0" dirty="0">
              <a:effectLst/>
              <a:latin typeface="Helvetica Neue"/>
            </a:endParaRPr>
          </a:p>
          <a:p>
            <a:pPr>
              <a:lnSpc>
                <a:spcPct val="90000"/>
              </a:lnSpc>
            </a:pPr>
            <a:r>
              <a:rPr lang="en-IN" dirty="0">
                <a:latin typeface="Helvetica Neue"/>
              </a:rPr>
              <a:t>MAE:</a:t>
            </a:r>
            <a:r>
              <a:rPr lang="en-IN" b="0" i="0" dirty="0">
                <a:solidFill>
                  <a:srgbClr val="333333"/>
                </a:solidFill>
                <a:effectLst/>
                <a:latin typeface="Helvetica Neue"/>
              </a:rPr>
              <a:t>0.2261896</a:t>
            </a:r>
            <a:endParaRPr lang="en-IN" b="0" i="0" dirty="0">
              <a:effectLst/>
              <a:latin typeface="Helvetica Neue"/>
            </a:endParaRPr>
          </a:p>
          <a:p>
            <a:pPr>
              <a:lnSpc>
                <a:spcPct val="90000"/>
              </a:lnSpc>
            </a:pPr>
            <a:r>
              <a:rPr lang="en-IN" dirty="0">
                <a:latin typeface="Helvetica Neue"/>
              </a:rPr>
              <a:t>Adjusted R2: 6.04%</a:t>
            </a:r>
          </a:p>
          <a:p>
            <a:pPr>
              <a:lnSpc>
                <a:spcPct val="90000"/>
              </a:lnSpc>
            </a:pPr>
            <a:endParaRPr lang="en-IN" dirty="0">
              <a:latin typeface="Helvetica Neue"/>
            </a:endParaRPr>
          </a:p>
          <a:p>
            <a:pPr>
              <a:lnSpc>
                <a:spcPct val="90000"/>
              </a:lnSpc>
            </a:pPr>
            <a:endParaRPr lang="en-US" dirty="0"/>
          </a:p>
        </p:txBody>
      </p:sp>
      <p:pic>
        <p:nvPicPr>
          <p:cNvPr id="6" name="Picture 5">
            <a:extLst>
              <a:ext uri="{FF2B5EF4-FFF2-40B4-BE49-F238E27FC236}">
                <a16:creationId xmlns:a16="http://schemas.microsoft.com/office/drawing/2014/main" id="{828077B6-0BCC-4C64-A3CD-DCEC1C18CCDB}"/>
              </a:ext>
            </a:extLst>
          </p:cNvPr>
          <p:cNvPicPr>
            <a:picLocks noChangeAspect="1"/>
          </p:cNvPicPr>
          <p:nvPr/>
        </p:nvPicPr>
        <p:blipFill>
          <a:blip r:embed="rId2"/>
          <a:stretch>
            <a:fillRect/>
          </a:stretch>
        </p:blipFill>
        <p:spPr>
          <a:xfrm>
            <a:off x="3601878" y="453741"/>
            <a:ext cx="5421162" cy="311717"/>
          </a:xfrm>
          <a:prstGeom prst="rect">
            <a:avLst/>
          </a:prstGeom>
        </p:spPr>
      </p:pic>
      <p:pic>
        <p:nvPicPr>
          <p:cNvPr id="8" name="Picture 7">
            <a:extLst>
              <a:ext uri="{FF2B5EF4-FFF2-40B4-BE49-F238E27FC236}">
                <a16:creationId xmlns:a16="http://schemas.microsoft.com/office/drawing/2014/main" id="{B5BB5ADE-17CE-459A-9F95-BCEDA2A33137}"/>
              </a:ext>
            </a:extLst>
          </p:cNvPr>
          <p:cNvPicPr>
            <a:picLocks noChangeAspect="1"/>
          </p:cNvPicPr>
          <p:nvPr/>
        </p:nvPicPr>
        <p:blipFill>
          <a:blip r:embed="rId3"/>
          <a:stretch>
            <a:fillRect/>
          </a:stretch>
        </p:blipFill>
        <p:spPr>
          <a:xfrm>
            <a:off x="3411853" y="1134837"/>
            <a:ext cx="6135172" cy="4279283"/>
          </a:xfrm>
          <a:prstGeom prst="rect">
            <a:avLst/>
          </a:prstGeom>
        </p:spPr>
      </p:pic>
    </p:spTree>
    <p:extLst>
      <p:ext uri="{BB962C8B-B14F-4D97-AF65-F5344CB8AC3E}">
        <p14:creationId xmlns:p14="http://schemas.microsoft.com/office/powerpoint/2010/main" val="224283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Model</a:t>
            </a:r>
          </a:p>
        </p:txBody>
      </p:sp>
      <p:sp>
        <p:nvSpPr>
          <p:cNvPr id="3" name="Content Placeholder 2"/>
          <p:cNvSpPr>
            <a:spLocks noGrp="1"/>
          </p:cNvSpPr>
          <p:nvPr>
            <p:ph idx="1"/>
          </p:nvPr>
        </p:nvSpPr>
        <p:spPr>
          <a:xfrm>
            <a:off x="677334" y="1429433"/>
            <a:ext cx="8596668" cy="500967"/>
          </a:xfrm>
        </p:spPr>
        <p:txBody>
          <a:bodyPr/>
          <a:lstStyle/>
          <a:p>
            <a:r>
              <a:rPr lang="en-US" dirty="0"/>
              <a:t>Estimated Regression Line </a:t>
            </a:r>
          </a:p>
          <a:p>
            <a:pPr marL="0" indent="0">
              <a:buNone/>
            </a:pPr>
            <a:endParaRPr lang="en-US" dirty="0"/>
          </a:p>
        </p:txBody>
      </p:sp>
      <p:pic>
        <p:nvPicPr>
          <p:cNvPr id="5" name="Picture 4">
            <a:extLst>
              <a:ext uri="{FF2B5EF4-FFF2-40B4-BE49-F238E27FC236}">
                <a16:creationId xmlns:a16="http://schemas.microsoft.com/office/drawing/2014/main" id="{498E0090-DAF9-4529-9C64-576BDE473992}"/>
              </a:ext>
            </a:extLst>
          </p:cNvPr>
          <p:cNvPicPr>
            <a:picLocks noChangeAspect="1"/>
          </p:cNvPicPr>
          <p:nvPr/>
        </p:nvPicPr>
        <p:blipFill>
          <a:blip r:embed="rId2"/>
          <a:stretch>
            <a:fillRect/>
          </a:stretch>
        </p:blipFill>
        <p:spPr>
          <a:xfrm>
            <a:off x="0" y="1962579"/>
            <a:ext cx="9413715" cy="549564"/>
          </a:xfrm>
          <a:prstGeom prst="rect">
            <a:avLst/>
          </a:prstGeom>
        </p:spPr>
      </p:pic>
      <p:sp>
        <p:nvSpPr>
          <p:cNvPr id="6" name="Content Placeholder 2">
            <a:extLst>
              <a:ext uri="{FF2B5EF4-FFF2-40B4-BE49-F238E27FC236}">
                <a16:creationId xmlns:a16="http://schemas.microsoft.com/office/drawing/2014/main" id="{42E52553-D8B9-4ABE-B42F-2EDFE10CAE20}"/>
              </a:ext>
            </a:extLst>
          </p:cNvPr>
          <p:cNvSpPr txBox="1">
            <a:spLocks/>
          </p:cNvSpPr>
          <p:nvPr/>
        </p:nvSpPr>
        <p:spPr>
          <a:xfrm>
            <a:off x="677333" y="2619294"/>
            <a:ext cx="8940195" cy="397744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Interpretation of the slope </a:t>
            </a:r>
          </a:p>
          <a:p>
            <a:pPr marL="0" indent="0">
              <a:buNone/>
            </a:pPr>
            <a:r>
              <a:rPr lang="en-US" b="0" i="0" dirty="0">
                <a:solidFill>
                  <a:srgbClr val="333333"/>
                </a:solidFill>
                <a:effectLst/>
                <a:latin typeface="Helvetica Neue"/>
              </a:rPr>
              <a:t>As each month passes, beta is expected to increase 0.0000694, regardless of the beta in the same month of the previous four months.</a:t>
            </a:r>
          </a:p>
          <a:p>
            <a:r>
              <a:rPr lang="en-US" dirty="0"/>
              <a:t>Interpretation of the slope for DJI</a:t>
            </a:r>
          </a:p>
          <a:p>
            <a:pPr marL="0" indent="0">
              <a:buNone/>
            </a:pPr>
            <a:r>
              <a:rPr lang="en-US" b="0" i="0" dirty="0">
                <a:solidFill>
                  <a:srgbClr val="333333"/>
                </a:solidFill>
                <a:effectLst/>
                <a:latin typeface="inherit"/>
              </a:rPr>
              <a:t>The beta is expected to increase 0.1169623 on average, holding the effect of time fixed.</a:t>
            </a:r>
          </a:p>
          <a:p>
            <a:r>
              <a:rPr lang="en-US" b="0" i="0" dirty="0">
                <a:solidFill>
                  <a:srgbClr val="333333"/>
                </a:solidFill>
                <a:effectLst/>
                <a:latin typeface="Helvetica Neue"/>
              </a:rPr>
              <a:t>Interpretatio</a:t>
            </a:r>
            <a:r>
              <a:rPr lang="en-US" dirty="0">
                <a:solidFill>
                  <a:srgbClr val="333333"/>
                </a:solidFill>
                <a:latin typeface="Helvetica Neue"/>
              </a:rPr>
              <a:t>n the slope of seasonal variable</a:t>
            </a:r>
          </a:p>
          <a:p>
            <a:pPr marL="0" indent="0" algn="l">
              <a:buNone/>
            </a:pPr>
            <a:r>
              <a:rPr lang="en-US" b="0" i="0" dirty="0">
                <a:solidFill>
                  <a:srgbClr val="333333"/>
                </a:solidFill>
                <a:effectLst/>
                <a:latin typeface="inherit"/>
              </a:rPr>
              <a:t>The beta is expected to increase 0.2296484 on average, holding the effect of time and market return fixed.</a:t>
            </a:r>
          </a:p>
          <a:p>
            <a:r>
              <a:rPr lang="en-US" b="0" i="0" dirty="0">
                <a:solidFill>
                  <a:srgbClr val="333333"/>
                </a:solidFill>
                <a:effectLst/>
                <a:latin typeface="Helvetica Neue"/>
              </a:rPr>
              <a:t>Interpret the intercept</a:t>
            </a:r>
          </a:p>
          <a:p>
            <a:pPr marL="0" indent="0">
              <a:buNone/>
            </a:pPr>
            <a:r>
              <a:rPr lang="en-US" b="0" i="0" dirty="0">
                <a:solidFill>
                  <a:srgbClr val="333333"/>
                </a:solidFill>
                <a:effectLst/>
                <a:latin typeface="inherit"/>
              </a:rPr>
              <a:t>At time = 0 and market return = 0 and beta in the same month of the previous 4 months = 0, the beta is expected to be 0 on average.</a:t>
            </a:r>
          </a:p>
          <a:p>
            <a:r>
              <a:rPr lang="en-US" b="0" i="0" dirty="0">
                <a:solidFill>
                  <a:srgbClr val="333333"/>
                </a:solidFill>
                <a:effectLst/>
                <a:latin typeface="Helvetica Neue"/>
              </a:rPr>
              <a:t>Interpret R2</a:t>
            </a:r>
          </a:p>
          <a:p>
            <a:pPr marL="0" indent="0" algn="l">
              <a:buNone/>
            </a:pPr>
            <a:r>
              <a:rPr lang="en-US" b="0" i="0" dirty="0">
                <a:solidFill>
                  <a:srgbClr val="333333"/>
                </a:solidFill>
                <a:effectLst/>
                <a:latin typeface="inherit"/>
              </a:rPr>
              <a:t>The R-squared of model 3 is 0.07336, adjusted R-squared of model 3 is 0.0604. The adjusted R-squared in model 1 is 0.0441, the adjusted R-squared in model 2 is 0.05537, compared with the two models, model 3 is the better one. Even though model 3 is the best one, the R-square of model 3 is still small enough, and we need to add more features to improve the model performance.</a:t>
            </a:r>
          </a:p>
        </p:txBody>
      </p:sp>
      <p:sp>
        <p:nvSpPr>
          <p:cNvPr id="7" name="Content Placeholder 2">
            <a:extLst>
              <a:ext uri="{FF2B5EF4-FFF2-40B4-BE49-F238E27FC236}">
                <a16:creationId xmlns:a16="http://schemas.microsoft.com/office/drawing/2014/main" id="{607B52DF-D5D6-4283-BEDC-A40B69998DA7}"/>
              </a:ext>
            </a:extLst>
          </p:cNvPr>
          <p:cNvSpPr txBox="1">
            <a:spLocks/>
          </p:cNvSpPr>
          <p:nvPr/>
        </p:nvSpPr>
        <p:spPr>
          <a:xfrm>
            <a:off x="4145256" y="167474"/>
            <a:ext cx="8596668" cy="16481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Assumptions: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Helvetica Neue"/>
              </a:rPr>
              <a:t>1: </a:t>
            </a:r>
            <a:r>
              <a:rPr kumimoji="0" lang="en-US" altLang="en-US" sz="1600" b="0" i="0" u="none" strike="noStrike" cap="none" normalizeH="0" baseline="0" dirty="0">
                <a:ln>
                  <a:noFill/>
                </a:ln>
                <a:solidFill>
                  <a:srgbClr val="333333"/>
                </a:solidFill>
                <a:effectLst/>
                <a:latin typeface="MathJax_Math-italic"/>
              </a:rPr>
              <a:t>E</a:t>
            </a:r>
            <a:r>
              <a:rPr kumimoji="0" lang="en-US" altLang="en-US" sz="1600" b="0" i="0" u="none" strike="noStrike" cap="none" normalizeH="0" baseline="0" dirty="0">
                <a:ln>
                  <a:noFill/>
                </a:ln>
                <a:solidFill>
                  <a:srgbClr val="333333"/>
                </a:solidFill>
                <a:effectLst/>
                <a:latin typeface="MathJax_Main"/>
              </a:rPr>
              <a:t>(</a:t>
            </a:r>
            <a:r>
              <a:rPr kumimoji="0" lang="en-US" altLang="en-US" sz="1600" b="0" i="0" u="none" strike="noStrike" cap="none" normalizeH="0" baseline="0" dirty="0">
                <a:ln>
                  <a:noFill/>
                </a:ln>
                <a:solidFill>
                  <a:srgbClr val="333333"/>
                </a:solidFill>
                <a:effectLst/>
                <a:latin typeface="MathJax_Math-italic"/>
              </a:rPr>
              <a:t>ϵ</a:t>
            </a:r>
            <a:r>
              <a:rPr kumimoji="0" lang="en-US" altLang="en-US" sz="1600" b="0" i="0" u="none" strike="noStrike" cap="none" normalizeH="0" baseline="0" dirty="0">
                <a:ln>
                  <a:noFill/>
                </a:ln>
                <a:solidFill>
                  <a:srgbClr val="333333"/>
                </a:solidFill>
                <a:effectLst/>
                <a:latin typeface="MathJax_Main"/>
              </a:rPr>
              <a:t>|</a:t>
            </a:r>
            <a:r>
              <a:rPr kumimoji="0" lang="en-US" altLang="en-US" sz="1600" b="0" i="0" u="none" strike="noStrike" cap="none" normalizeH="0" baseline="0" dirty="0">
                <a:ln>
                  <a:noFill/>
                </a:ln>
                <a:solidFill>
                  <a:srgbClr val="333333"/>
                </a:solidFill>
                <a:effectLst/>
                <a:latin typeface="MathJax_Math-italic"/>
              </a:rPr>
              <a:t>xi</a:t>
            </a:r>
            <a:r>
              <a:rPr kumimoji="0" lang="en-US" altLang="en-US" sz="1600" b="0" i="0" u="none" strike="noStrike" cap="none" normalizeH="0" baseline="0" dirty="0">
                <a:ln>
                  <a:noFill/>
                </a:ln>
                <a:solidFill>
                  <a:srgbClr val="333333"/>
                </a:solidFill>
                <a:effectLst/>
                <a:latin typeface="MathJax_Main"/>
              </a:rPr>
              <a:t>)=0</a:t>
            </a:r>
            <a:r>
              <a:rPr kumimoji="0" lang="en-US" altLang="en-US" sz="1600" b="0" i="0" u="none" strike="noStrike" cap="none" normalizeH="0" baseline="0" dirty="0">
                <a:ln>
                  <a:noFill/>
                </a:ln>
                <a:solidFill>
                  <a:srgbClr val="333333"/>
                </a:solidFill>
                <a:effectLst/>
                <a:latin typeface="Helvetica Neue"/>
              </a:rPr>
              <a:t>E(ϵ|xi)=0</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Helvetica Neue"/>
              </a:rPr>
              <a:t>2: </a:t>
            </a:r>
            <a:r>
              <a:rPr kumimoji="0" lang="en-US" altLang="en-US" sz="1600" b="0" i="0" u="none" strike="noStrike" cap="none" normalizeH="0" baseline="0" dirty="0">
                <a:ln>
                  <a:noFill/>
                </a:ln>
                <a:solidFill>
                  <a:srgbClr val="333333"/>
                </a:solidFill>
                <a:effectLst/>
                <a:latin typeface="MathJax_Math-italic"/>
              </a:rPr>
              <a:t>ϵ</a:t>
            </a:r>
            <a:r>
              <a:rPr kumimoji="0" lang="en-US" altLang="en-US" sz="1600" b="0" i="0" u="none" strike="noStrike" cap="none" normalizeH="0" baseline="0" dirty="0">
                <a:ln>
                  <a:noFill/>
                </a:ln>
                <a:solidFill>
                  <a:srgbClr val="333333"/>
                </a:solidFill>
                <a:effectLst/>
                <a:latin typeface="Helvetica Neue"/>
              </a:rPr>
              <a:t>ϵ ~ </a:t>
            </a:r>
            <a:r>
              <a:rPr kumimoji="0" lang="en-US" altLang="en-US" sz="1600" b="0" i="0" u="none" strike="noStrike" cap="none" normalizeH="0" baseline="0" dirty="0">
                <a:ln>
                  <a:noFill/>
                </a:ln>
                <a:solidFill>
                  <a:srgbClr val="333333"/>
                </a:solidFill>
                <a:effectLst/>
                <a:latin typeface="MathJax_Math-italic"/>
              </a:rPr>
              <a:t>N</a:t>
            </a:r>
            <a:r>
              <a:rPr kumimoji="0" lang="en-US" altLang="en-US" sz="1600" b="0" i="0" u="none" strike="noStrike" cap="none" normalizeH="0" baseline="0" dirty="0">
                <a:ln>
                  <a:noFill/>
                </a:ln>
                <a:solidFill>
                  <a:srgbClr val="333333"/>
                </a:solidFill>
                <a:effectLst/>
                <a:latin typeface="MathJax_Main"/>
              </a:rPr>
              <a:t>[0,</a:t>
            </a:r>
            <a:r>
              <a:rPr kumimoji="0" lang="en-US" altLang="en-US" sz="1600" b="0" i="0" u="none" strike="noStrike" cap="none" normalizeH="0" baseline="0" dirty="0">
                <a:ln>
                  <a:noFill/>
                </a:ln>
                <a:solidFill>
                  <a:srgbClr val="333333"/>
                </a:solidFill>
                <a:effectLst/>
                <a:latin typeface="MathJax_Math-italic"/>
              </a:rPr>
              <a:t>ϵ</a:t>
            </a:r>
            <a:r>
              <a:rPr kumimoji="0" lang="en-US" altLang="en-US" sz="1600" b="0" i="0" u="none" strike="noStrike" cap="none" normalizeH="0" baseline="0" dirty="0">
                <a:ln>
                  <a:noFill/>
                </a:ln>
                <a:solidFill>
                  <a:srgbClr val="333333"/>
                </a:solidFill>
                <a:effectLst/>
                <a:latin typeface="MathJax_Main"/>
              </a:rPr>
              <a:t>2]</a:t>
            </a:r>
            <a:r>
              <a:rPr kumimoji="0" lang="en-US" altLang="en-US" sz="1600" b="0" i="0" u="none" strike="noStrike" cap="none" normalizeH="0" baseline="0" dirty="0">
                <a:ln>
                  <a:noFill/>
                </a:ln>
                <a:solidFill>
                  <a:srgbClr val="333333"/>
                </a:solidFill>
                <a:effectLst/>
                <a:latin typeface="Helvetica Neue"/>
              </a:rPr>
              <a:t>N[0,ϵ2]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Helvetica Neue"/>
              </a:rPr>
              <a:t>3: </a:t>
            </a:r>
            <a:r>
              <a:rPr kumimoji="0" lang="en-US" altLang="en-US" sz="1600" b="0" i="0" u="none" strike="noStrike" cap="none" normalizeH="0" baseline="0" dirty="0">
                <a:ln>
                  <a:noFill/>
                </a:ln>
                <a:solidFill>
                  <a:srgbClr val="333333"/>
                </a:solidFill>
                <a:effectLst/>
                <a:latin typeface="MathJax_Math-italic"/>
              </a:rPr>
              <a:t>ϵ</a:t>
            </a:r>
            <a:r>
              <a:rPr kumimoji="0" lang="en-US" altLang="en-US" sz="1600" b="0" i="0" u="none" strike="noStrike" cap="none" normalizeH="0" baseline="0" dirty="0">
                <a:ln>
                  <a:noFill/>
                </a:ln>
                <a:solidFill>
                  <a:srgbClr val="333333"/>
                </a:solidFill>
                <a:effectLst/>
                <a:latin typeface="Helvetica Neue"/>
              </a:rPr>
              <a:t>ϵ are independent variables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Font typeface="Wingdings 3" charset="2"/>
              <a:buNone/>
            </a:pPr>
            <a:endParaRPr lang="en-US" dirty="0"/>
          </a:p>
          <a:p>
            <a:pPr marL="0" indent="0">
              <a:buFont typeface="Wingdings 3" charset="2"/>
              <a:buNone/>
            </a:pPr>
            <a:endParaRPr lang="en-US" dirty="0"/>
          </a:p>
        </p:txBody>
      </p:sp>
    </p:spTree>
    <p:extLst>
      <p:ext uri="{BB962C8B-B14F-4D97-AF65-F5344CB8AC3E}">
        <p14:creationId xmlns:p14="http://schemas.microsoft.com/office/powerpoint/2010/main" val="725069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D68D-0DE2-49FA-943F-54677D002EEE}"/>
              </a:ext>
            </a:extLst>
          </p:cNvPr>
          <p:cNvSpPr>
            <a:spLocks noGrp="1"/>
          </p:cNvSpPr>
          <p:nvPr>
            <p:ph type="title"/>
          </p:nvPr>
        </p:nvSpPr>
        <p:spPr/>
        <p:txBody>
          <a:bodyPr/>
          <a:lstStyle/>
          <a:p>
            <a:r>
              <a:rPr lang="en-IN" dirty="0"/>
              <a:t>Hypothesis Testing(Does the beta change have a seasonal pattern)</a:t>
            </a:r>
          </a:p>
        </p:txBody>
      </p:sp>
      <p:sp>
        <p:nvSpPr>
          <p:cNvPr id="3" name="Content Placeholder 2">
            <a:extLst>
              <a:ext uri="{FF2B5EF4-FFF2-40B4-BE49-F238E27FC236}">
                <a16:creationId xmlns:a16="http://schemas.microsoft.com/office/drawing/2014/main" id="{520DBA7C-6F40-448B-AD1D-B0CE0408034B}"/>
              </a:ext>
            </a:extLst>
          </p:cNvPr>
          <p:cNvSpPr>
            <a:spLocks noGrp="1"/>
          </p:cNvSpPr>
          <p:nvPr>
            <p:ph idx="1"/>
          </p:nvPr>
        </p:nvSpPr>
        <p:spPr>
          <a:xfrm>
            <a:off x="677334" y="2160590"/>
            <a:ext cx="8596668" cy="2767012"/>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solidFill>
                  <a:srgbClr val="333333"/>
                </a:solidFill>
                <a:latin typeface="Helvetica Neue"/>
              </a:rPr>
              <a:t>S</a:t>
            </a:r>
            <a:r>
              <a:rPr kumimoji="0" lang="en-US" altLang="en-US" sz="1800" b="1" i="0" u="none" strike="noStrike" cap="none" normalizeH="0" baseline="0" dirty="0">
                <a:ln>
                  <a:noFill/>
                </a:ln>
                <a:solidFill>
                  <a:srgbClr val="333333"/>
                </a:solidFill>
                <a:effectLst/>
                <a:latin typeface="Helvetica Neue"/>
              </a:rPr>
              <a:t>tep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Helvetica Neue"/>
              </a:rPr>
              <a:t>H0:β4=0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Helvetica Neue"/>
              </a:rPr>
              <a:t>Ha: </a:t>
            </a:r>
            <a:r>
              <a:rPr kumimoji="0" lang="en-US" altLang="en-US" sz="1600" b="0" i="0" u="none" strike="noStrike" cap="none" normalizeH="0" baseline="0" dirty="0">
                <a:ln>
                  <a:noFill/>
                </a:ln>
                <a:solidFill>
                  <a:srgbClr val="333333"/>
                </a:solidFill>
                <a:effectLst/>
                <a:latin typeface="MathJax_Math-italic"/>
              </a:rPr>
              <a:t>β</a:t>
            </a:r>
            <a:r>
              <a:rPr kumimoji="0" lang="en-US" altLang="en-US" sz="1600" b="0" i="0" u="none" strike="noStrike" cap="none" normalizeH="0" baseline="0" dirty="0">
                <a:ln>
                  <a:noFill/>
                </a:ln>
                <a:solidFill>
                  <a:srgbClr val="333333"/>
                </a:solidFill>
                <a:effectLst/>
                <a:latin typeface="MathJax_Main"/>
              </a:rPr>
              <a:t>4≠0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Helvetica Neue"/>
              </a:rPr>
              <a:t>S</a:t>
            </a:r>
            <a:r>
              <a:rPr kumimoji="0" lang="en-US" altLang="en-US" sz="1800" b="1" i="0" u="none" strike="noStrike" cap="none" normalizeH="0" baseline="0" dirty="0">
                <a:ln>
                  <a:noFill/>
                </a:ln>
                <a:solidFill>
                  <a:srgbClr val="333333"/>
                </a:solidFill>
                <a:effectLst/>
                <a:latin typeface="Helvetica Neue"/>
              </a:rPr>
              <a:t>tep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Helvetica Neue"/>
              </a:rPr>
              <a:t>Find the p-value for this coefficient, 0.2296484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solidFill>
                  <a:srgbClr val="333333"/>
                </a:solidFill>
                <a:latin typeface="Helvetica Neue"/>
              </a:rPr>
              <a:t>S</a:t>
            </a:r>
            <a:r>
              <a:rPr kumimoji="0" lang="en-US" altLang="en-US" sz="1800" b="1" i="0" u="none" strike="noStrike" cap="none" normalizeH="0" baseline="0" dirty="0">
                <a:ln>
                  <a:noFill/>
                </a:ln>
                <a:solidFill>
                  <a:srgbClr val="333333"/>
                </a:solidFill>
                <a:effectLst/>
                <a:latin typeface="Helvetica Neue"/>
              </a:rPr>
              <a:t>tep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Helvetica Neue"/>
              </a:rPr>
              <a:t>Reject the null when p-value &lt; 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solidFill>
                  <a:srgbClr val="333333"/>
                </a:solidFill>
                <a:latin typeface="Helvetica Neue"/>
              </a:rPr>
              <a:t>S</a:t>
            </a:r>
            <a:r>
              <a:rPr kumimoji="0" lang="en-US" altLang="en-US" sz="1800" b="1" i="0" u="none" strike="noStrike" cap="none" normalizeH="0" baseline="0" dirty="0">
                <a:ln>
                  <a:noFill/>
                </a:ln>
                <a:solidFill>
                  <a:srgbClr val="333333"/>
                </a:solidFill>
                <a:effectLst/>
                <a:latin typeface="Helvetica Neue"/>
              </a:rPr>
              <a:t>tep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Helvetica Neue"/>
              </a:rPr>
              <a:t>Since p-value = 22.96% &gt; 5%. We can't reject the null. We can't prove that the beta has a seasonal pattern.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8484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US" dirty="0"/>
              <a:t>Conclusion</a:t>
            </a:r>
          </a:p>
        </p:txBody>
      </p:sp>
      <p:sp>
        <p:nvSpPr>
          <p:cNvPr id="3" name="Content Placeholder 2"/>
          <p:cNvSpPr>
            <a:spLocks noGrp="1"/>
          </p:cNvSpPr>
          <p:nvPr>
            <p:ph idx="1"/>
          </p:nvPr>
        </p:nvSpPr>
        <p:spPr>
          <a:xfrm>
            <a:off x="4654295" y="816638"/>
            <a:ext cx="4619706" cy="5224724"/>
          </a:xfrm>
        </p:spPr>
        <p:txBody>
          <a:bodyPr anchor="ctr">
            <a:normAutofit/>
          </a:bodyPr>
          <a:lstStyle/>
          <a:p>
            <a:pPr>
              <a:lnSpc>
                <a:spcPct val="90000"/>
              </a:lnSpc>
            </a:pPr>
            <a:r>
              <a:rPr lang="en-US" sz="1400" b="0" i="0">
                <a:effectLst/>
                <a:latin typeface="inherit"/>
              </a:rPr>
              <a:t>To sum up, in this project our goal is to predict the beta value based on the time series model. We used seasonal variables including 4 season and lagged variables, we also used the linear trend variable and its quadratic term, we separated the stock return for the three companies .The first model is the full model after we analyze the result. We constructed the second model, dropped some variables that have a large p-value, and the third model building also follows the same method. Thus, by evaluating the adjusted R-square and p-value we used the backward elimination method to organize our project, and this method can provide good guidance for our project development.</a:t>
            </a:r>
          </a:p>
          <a:p>
            <a:pPr marL="0" indent="0">
              <a:lnSpc>
                <a:spcPct val="90000"/>
              </a:lnSpc>
              <a:buNone/>
            </a:pPr>
            <a:r>
              <a:rPr lang="en-US" sz="1400" b="0" i="0">
                <a:effectLst/>
                <a:latin typeface="inherit"/>
              </a:rPr>
              <a:t>Findings</a:t>
            </a:r>
          </a:p>
          <a:p>
            <a:pPr>
              <a:lnSpc>
                <a:spcPct val="90000"/>
              </a:lnSpc>
            </a:pPr>
            <a:r>
              <a:rPr lang="en-US" sz="1400" b="0" i="0">
                <a:effectLst/>
                <a:latin typeface="inherit"/>
              </a:rPr>
              <a:t>The interesting finding is that the adjusted R-square of the three models is very small, all of them lower than 0.1, thus, all of these three models have not fully explained the economic phenomenon. In order to get a better prediction in the future, we need to add more features to our model.</a:t>
            </a:r>
          </a:p>
          <a:p>
            <a:pPr>
              <a:lnSpc>
                <a:spcPct val="90000"/>
              </a:lnSpc>
            </a:pPr>
            <a:r>
              <a:rPr lang="en-US" sz="1400" b="0" i="0">
                <a:effectLst/>
                <a:latin typeface="inherit"/>
              </a:rPr>
              <a:t>From the p-value perspective to analyze the result, we only found that two variables can provide better influence on the model prediction, trend, and its quadratic pattern.</a:t>
            </a:r>
          </a:p>
          <a:p>
            <a:pPr lvl="0">
              <a:lnSpc>
                <a:spcPct val="90000"/>
              </a:lnSpc>
            </a:pPr>
            <a:endParaRPr lang="en-US" sz="1400"/>
          </a:p>
        </p:txBody>
      </p:sp>
    </p:spTree>
    <p:extLst>
      <p:ext uri="{BB962C8B-B14F-4D97-AF65-F5344CB8AC3E}">
        <p14:creationId xmlns:p14="http://schemas.microsoft.com/office/powerpoint/2010/main" val="398554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C409B-BD29-42F8-B28A-E69BA78D8F63}"/>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492AA3A3-DBC1-4C5E-9958-CC1F855174DA}"/>
              </a:ext>
            </a:extLst>
          </p:cNvPr>
          <p:cNvSpPr>
            <a:spLocks noGrp="1"/>
          </p:cNvSpPr>
          <p:nvPr>
            <p:ph idx="1"/>
          </p:nvPr>
        </p:nvSpPr>
        <p:spPr/>
        <p:txBody>
          <a:bodyPr/>
          <a:lstStyle/>
          <a:p>
            <a:r>
              <a:rPr lang="en-IN" dirty="0"/>
              <a:t>Project Overview</a:t>
            </a:r>
          </a:p>
          <a:p>
            <a:r>
              <a:rPr lang="en-IN" dirty="0"/>
              <a:t>Approach</a:t>
            </a:r>
          </a:p>
          <a:p>
            <a:r>
              <a:rPr lang="en-IN" dirty="0"/>
              <a:t>Reference Articles</a:t>
            </a:r>
          </a:p>
          <a:p>
            <a:r>
              <a:rPr lang="en-IN" dirty="0"/>
              <a:t>Data Description</a:t>
            </a:r>
          </a:p>
          <a:p>
            <a:r>
              <a:rPr lang="en-IN" dirty="0"/>
              <a:t>Time Series plot and scatterplot</a:t>
            </a:r>
          </a:p>
          <a:p>
            <a:r>
              <a:rPr lang="en-IN" dirty="0"/>
              <a:t>Summary statistics</a:t>
            </a:r>
          </a:p>
          <a:p>
            <a:r>
              <a:rPr lang="en-IN" dirty="0"/>
              <a:t>Model Selection</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625587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965E-2EF9-4F61-814B-C86AA93B8C93}"/>
              </a:ext>
            </a:extLst>
          </p:cNvPr>
          <p:cNvSpPr>
            <a:spLocks noGrp="1"/>
          </p:cNvSpPr>
          <p:nvPr>
            <p:ph type="title"/>
          </p:nvPr>
        </p:nvSpPr>
        <p:spPr/>
        <p:txBody>
          <a:bodyPr/>
          <a:lstStyle/>
          <a:p>
            <a:r>
              <a:rPr lang="en-IN" dirty="0"/>
              <a:t>Conclusion-Quality of Data</a:t>
            </a:r>
          </a:p>
        </p:txBody>
      </p:sp>
      <p:sp>
        <p:nvSpPr>
          <p:cNvPr id="3" name="Content Placeholder 2">
            <a:extLst>
              <a:ext uri="{FF2B5EF4-FFF2-40B4-BE49-F238E27FC236}">
                <a16:creationId xmlns:a16="http://schemas.microsoft.com/office/drawing/2014/main" id="{5E286669-0A41-4776-99E0-0EF293B968DD}"/>
              </a:ext>
            </a:extLst>
          </p:cNvPr>
          <p:cNvSpPr>
            <a:spLocks noGrp="1"/>
          </p:cNvSpPr>
          <p:nvPr>
            <p:ph idx="1"/>
          </p:nvPr>
        </p:nvSpPr>
        <p:spPr/>
        <p:txBody>
          <a:bodyPr/>
          <a:lstStyle/>
          <a:p>
            <a:r>
              <a:rPr lang="en-US" b="0" i="0" dirty="0">
                <a:solidFill>
                  <a:srgbClr val="333333"/>
                </a:solidFill>
                <a:effectLst/>
                <a:latin typeface="Helvetica Neue"/>
              </a:rPr>
              <a:t>The different industries may have different effects on model performance. In this project, we selected three companies all of which are technology companies, and we choose the market return from the Dow Jones Industrial. To improve the reliability, we can select the stock return from companies fro</a:t>
            </a:r>
            <a:r>
              <a:rPr lang="en-US" dirty="0">
                <a:solidFill>
                  <a:srgbClr val="333333"/>
                </a:solidFill>
                <a:latin typeface="Helvetica Neue"/>
              </a:rPr>
              <a:t>m other domains and keep adding more companies till we get a generalized equation</a:t>
            </a:r>
          </a:p>
          <a:p>
            <a:pPr marL="0" indent="0">
              <a:buNone/>
            </a:pPr>
            <a:r>
              <a:rPr lang="en-US" dirty="0">
                <a:solidFill>
                  <a:srgbClr val="333333"/>
                </a:solidFill>
                <a:latin typeface="Helvetica Neue"/>
              </a:rPr>
              <a:t>Future Scope</a:t>
            </a:r>
          </a:p>
          <a:p>
            <a:r>
              <a:rPr lang="en-US" b="0" i="0" dirty="0">
                <a:solidFill>
                  <a:srgbClr val="333333"/>
                </a:solidFill>
                <a:effectLst/>
                <a:latin typeface="Helvetica Neue"/>
              </a:rPr>
              <a:t>Since the nature of each industry vary from one to another, we propose to collect more features and build the model industry by industry.</a:t>
            </a:r>
          </a:p>
          <a:p>
            <a:r>
              <a:rPr lang="en-US" dirty="0">
                <a:solidFill>
                  <a:srgbClr val="333333"/>
                </a:solidFill>
                <a:latin typeface="Helvetica Neue"/>
              </a:rPr>
              <a:t>We plan on making a much more robust model by adding returns of other companies from myriad domains and get a holistic idea of which features explain the variation in beta most</a:t>
            </a:r>
            <a:endParaRPr lang="en-US" b="0" i="0" dirty="0">
              <a:solidFill>
                <a:srgbClr val="333333"/>
              </a:solidFill>
              <a:effectLst/>
              <a:latin typeface="Helvetica Neue"/>
            </a:endParaRPr>
          </a:p>
          <a:p>
            <a:pPr marL="0" indent="0">
              <a:buNone/>
            </a:pPr>
            <a:endParaRPr lang="en-US" b="0" i="0" dirty="0">
              <a:solidFill>
                <a:srgbClr val="333333"/>
              </a:solidFill>
              <a:effectLst/>
              <a:latin typeface="Helvetica Neue"/>
            </a:endParaRPr>
          </a:p>
          <a:p>
            <a:pPr marL="0" indent="0">
              <a:buNone/>
            </a:pPr>
            <a:endParaRPr lang="en-IN" dirty="0"/>
          </a:p>
        </p:txBody>
      </p:sp>
    </p:spTree>
    <p:extLst>
      <p:ext uri="{BB962C8B-B14F-4D97-AF65-F5344CB8AC3E}">
        <p14:creationId xmlns:p14="http://schemas.microsoft.com/office/powerpoint/2010/main" val="3982411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5" name="Straight Connector 24">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2C5644F4-74A8-4DAF-94DF-6A8072489C85}"/>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r>
              <a:rPr lang="en-US" sz="5400" dirty="0"/>
              <a:t>THANK YOU</a:t>
            </a:r>
          </a:p>
        </p:txBody>
      </p:sp>
      <p:sp>
        <p:nvSpPr>
          <p:cNvPr id="29"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324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a:xfrm>
            <a:off x="677334" y="1729766"/>
            <a:ext cx="8871112" cy="4996349"/>
          </a:xfrm>
        </p:spPr>
        <p:txBody>
          <a:bodyPr>
            <a:normAutofit/>
          </a:bodyPr>
          <a:lstStyle/>
          <a:p>
            <a:r>
              <a:rPr lang="en-US" b="0" i="0" dirty="0">
                <a:solidFill>
                  <a:srgbClr val="333333"/>
                </a:solidFill>
                <a:effectLst/>
                <a:latin typeface="Helvetica Neue"/>
              </a:rPr>
              <a:t>Our project goal is to predict the beta value by building several time-series models and comparing the prediction with the beta value we computed from the CAPM formula.</a:t>
            </a:r>
          </a:p>
          <a:p>
            <a:r>
              <a:rPr lang="en-US" b="0" i="0" dirty="0">
                <a:solidFill>
                  <a:srgbClr val="333333"/>
                </a:solidFill>
                <a:effectLst/>
                <a:latin typeface="Helvetica Neue"/>
              </a:rPr>
              <a:t>Beta measures the volatility of an individual stock in relation to the overall market. The beta of the individual stock measures the degree of its deviation from the market. A beta value larger than one represents the stock swings more than the market stock. If a stock's beta is less than one, it means that the stock has a lower movement than the market. In this project, we utilized different features to build the time series model and predict the beta value.</a:t>
            </a:r>
          </a:p>
          <a:p>
            <a:r>
              <a:rPr lang="en-US" dirty="0">
                <a:solidFill>
                  <a:srgbClr val="333333"/>
                </a:solidFill>
                <a:latin typeface="Helvetica Neue"/>
              </a:rPr>
              <a:t>While computing the value of beta we will also be computing risk premium.</a:t>
            </a:r>
          </a:p>
          <a:p>
            <a:r>
              <a:rPr lang="en-US" dirty="0">
                <a:solidFill>
                  <a:srgbClr val="333333"/>
                </a:solidFill>
                <a:latin typeface="Helvetica Neue"/>
              </a:rPr>
              <a:t>Risk Premium is usually applied to equities and companies as a measure of how much the potential investor needs to be compensated to take on the extra risk when compared to a risk-free investment, which is usually the US 10 year Treasury. </a:t>
            </a:r>
            <a:endParaRPr lang="en-US" b="0" i="0" dirty="0">
              <a:solidFill>
                <a:srgbClr val="333333"/>
              </a:solidFill>
              <a:effectLst/>
              <a:latin typeface="Helvetica Neue"/>
            </a:endParaRPr>
          </a:p>
          <a:p>
            <a:pPr marL="0" indent="0">
              <a:buNone/>
            </a:pPr>
            <a:endParaRPr lang="en-US" sz="1800" dirty="0"/>
          </a:p>
        </p:txBody>
      </p:sp>
    </p:spTree>
    <p:extLst>
      <p:ext uri="{BB962C8B-B14F-4D97-AF65-F5344CB8AC3E}">
        <p14:creationId xmlns:p14="http://schemas.microsoft.com/office/powerpoint/2010/main" val="237134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D09A-CDA0-489E-8821-6C9976EC0C72}"/>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CC363C9B-D0D3-4040-837A-A8507273490C}"/>
              </a:ext>
            </a:extLst>
          </p:cNvPr>
          <p:cNvSpPr>
            <a:spLocks noGrp="1"/>
          </p:cNvSpPr>
          <p:nvPr>
            <p:ph idx="1"/>
          </p:nvPr>
        </p:nvSpPr>
        <p:spPr/>
        <p:txBody>
          <a:bodyPr/>
          <a:lstStyle/>
          <a:p>
            <a:r>
              <a:rPr lang="en-IN" dirty="0"/>
              <a:t>Download stock and Dow jones data from yahoo.com</a:t>
            </a:r>
          </a:p>
          <a:p>
            <a:r>
              <a:rPr lang="en-IN" dirty="0"/>
              <a:t>Download risk free rate from Federal reserve bank of St Louis </a:t>
            </a:r>
          </a:p>
          <a:p>
            <a:r>
              <a:rPr lang="en-IN" dirty="0"/>
              <a:t>Add trend and seasonal variables (4 seasons)to the dataset</a:t>
            </a:r>
          </a:p>
          <a:p>
            <a:r>
              <a:rPr lang="en-IN" dirty="0"/>
              <a:t>Add dummy variables (two if three stocks are considered)</a:t>
            </a:r>
          </a:p>
          <a:p>
            <a:r>
              <a:rPr lang="en-IN" dirty="0"/>
              <a:t>Compute true beta value by using actual CAPM formula </a:t>
            </a:r>
          </a:p>
          <a:p>
            <a:r>
              <a:rPr lang="en-IN" dirty="0"/>
              <a:t>Forecast using time series modelling</a:t>
            </a:r>
          </a:p>
          <a:p>
            <a:r>
              <a:rPr lang="en-IN" dirty="0"/>
              <a:t>Compute p-value for all predictors and using backward propagation remove attributes that have high p-values</a:t>
            </a:r>
          </a:p>
          <a:p>
            <a:r>
              <a:rPr lang="en-IN" dirty="0"/>
              <a:t>Interpreting and summarizing the model</a:t>
            </a:r>
          </a:p>
          <a:p>
            <a:endParaRPr lang="en-IN" dirty="0"/>
          </a:p>
          <a:p>
            <a:endParaRPr lang="en-IN" dirty="0"/>
          </a:p>
          <a:p>
            <a:endParaRPr lang="en-IN" dirty="0"/>
          </a:p>
        </p:txBody>
      </p:sp>
    </p:spTree>
    <p:extLst>
      <p:ext uri="{BB962C8B-B14F-4D97-AF65-F5344CB8AC3E}">
        <p14:creationId xmlns:p14="http://schemas.microsoft.com/office/powerpoint/2010/main" val="140969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624-4A55-4E98-B6C5-D91349AABF8B}"/>
              </a:ext>
            </a:extLst>
          </p:cNvPr>
          <p:cNvSpPr>
            <a:spLocks noGrp="1"/>
          </p:cNvSpPr>
          <p:nvPr>
            <p:ph type="title"/>
          </p:nvPr>
        </p:nvSpPr>
        <p:spPr/>
        <p:txBody>
          <a:bodyPr/>
          <a:lstStyle/>
          <a:p>
            <a:r>
              <a:rPr lang="en-IN" dirty="0"/>
              <a:t>Reference Articles</a:t>
            </a:r>
          </a:p>
        </p:txBody>
      </p:sp>
      <p:sp>
        <p:nvSpPr>
          <p:cNvPr id="3" name="Content Placeholder 2">
            <a:extLst>
              <a:ext uri="{FF2B5EF4-FFF2-40B4-BE49-F238E27FC236}">
                <a16:creationId xmlns:a16="http://schemas.microsoft.com/office/drawing/2014/main" id="{29FD38EE-6002-4EDB-B45C-314E00FFFED9}"/>
              </a:ext>
            </a:extLst>
          </p:cNvPr>
          <p:cNvSpPr>
            <a:spLocks noGrp="1"/>
          </p:cNvSpPr>
          <p:nvPr>
            <p:ph idx="1"/>
          </p:nvPr>
        </p:nvSpPr>
        <p:spPr/>
        <p:txBody>
          <a:bodyPr/>
          <a:lstStyle/>
          <a:p>
            <a:r>
              <a:rPr lang="en-IN" dirty="0">
                <a:hlinkClick r:id="rId2"/>
              </a:rPr>
              <a:t>https://www.wallstreetmojo.com/capm-beta-definition-formula-calculate-beta-in-excel/</a:t>
            </a:r>
            <a:r>
              <a:rPr lang="en-IN" dirty="0"/>
              <a:t> -The following article discusses about the impact of myriad factors on the value of beta and which industries tend to have higher betas and which industries tend to have a lower beta .The value of beta depends upon the nature of the business (cyclic ) along with the financial debt the  company owes </a:t>
            </a:r>
          </a:p>
          <a:p>
            <a:r>
              <a:rPr lang="en-IN" dirty="0">
                <a:hlinkClick r:id="rId3"/>
              </a:rPr>
              <a:t>https://finvert.home.blog/2019/02/28/how-helpful-is-beta/- </a:t>
            </a:r>
            <a:r>
              <a:rPr lang="en-IN" dirty="0"/>
              <a:t> The following article discusses about the applications of beta and also dives deep into its limitations</a:t>
            </a:r>
          </a:p>
          <a:p>
            <a:r>
              <a:rPr lang="en-IN" b="0" i="0" u="none" strike="noStrike" dirty="0">
                <a:solidFill>
                  <a:srgbClr val="337AB7"/>
                </a:solidFill>
                <a:effectLst/>
                <a:latin typeface="Helvetica Neue"/>
                <a:hlinkClick r:id="rId4"/>
              </a:rPr>
              <a:t>https://www.investopedia.com/terms/m/marketriskpremium.asp-</a:t>
            </a:r>
            <a:r>
              <a:rPr lang="en-IN" b="0" i="0" u="none" strike="noStrike" dirty="0">
                <a:solidFill>
                  <a:srgbClr val="337AB7"/>
                </a:solidFill>
                <a:effectLst/>
                <a:latin typeface="Helvetica Neue"/>
              </a:rPr>
              <a:t> </a:t>
            </a:r>
            <a:r>
              <a:rPr lang="en-IN" b="0" i="0" u="none" strike="noStrike" dirty="0">
                <a:solidFill>
                  <a:schemeClr val="tx1"/>
                </a:solidFill>
                <a:effectLst/>
                <a:latin typeface="Helvetica Neue"/>
              </a:rPr>
              <a:t>What is market </a:t>
            </a:r>
            <a:r>
              <a:rPr lang="en-IN" dirty="0">
                <a:solidFill>
                  <a:schemeClr val="tx1"/>
                </a:solidFill>
                <a:latin typeface="Helvetica Neue"/>
              </a:rPr>
              <a:t>risk premiums and its applications </a:t>
            </a:r>
            <a:endParaRPr lang="en-IN" b="0" i="0" dirty="0">
              <a:solidFill>
                <a:schemeClr val="tx1"/>
              </a:solidFill>
              <a:effectLst/>
              <a:latin typeface="Helvetica Neue"/>
            </a:endParaRPr>
          </a:p>
          <a:p>
            <a:endParaRPr lang="en-IN" dirty="0"/>
          </a:p>
          <a:p>
            <a:endParaRPr lang="en-IN" dirty="0"/>
          </a:p>
          <a:p>
            <a:endParaRPr lang="en-IN" dirty="0"/>
          </a:p>
        </p:txBody>
      </p:sp>
    </p:spTree>
    <p:extLst>
      <p:ext uri="{BB962C8B-B14F-4D97-AF65-F5344CB8AC3E}">
        <p14:creationId xmlns:p14="http://schemas.microsoft.com/office/powerpoint/2010/main" val="64140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lstStyle/>
          <a:p>
            <a:pPr algn="l"/>
            <a:r>
              <a:rPr lang="en-US" b="1" dirty="0"/>
              <a:t>Document source of the data</a:t>
            </a:r>
            <a:r>
              <a:rPr lang="en-US" dirty="0"/>
              <a:t>: </a:t>
            </a:r>
            <a:r>
              <a:rPr lang="en-US" b="0" i="0" dirty="0">
                <a:solidFill>
                  <a:srgbClr val="333333"/>
                </a:solidFill>
                <a:effectLst/>
                <a:latin typeface="inherit"/>
              </a:rPr>
              <a:t>In this project, we used a finance package called "quantmod" to download the finance data from the website. By entering the symbol of the stock and website name also the data period, we can download the data from that website. In this project, we set the start date as 2010 and the end date as 2020 and download the monthly data from Yahoo Finance.</a:t>
            </a:r>
          </a:p>
          <a:p>
            <a:pPr algn="l"/>
            <a:r>
              <a:rPr lang="en-US" b="0" i="0" dirty="0">
                <a:solidFill>
                  <a:srgbClr val="333333"/>
                </a:solidFill>
                <a:effectLst/>
                <a:latin typeface="inherit"/>
              </a:rPr>
              <a:t>The final dataset contains data from a ten-year window from 2010. It contains 291 rows and 12 columns. </a:t>
            </a:r>
          </a:p>
          <a:p>
            <a:endParaRPr lang="en-US" dirty="0"/>
          </a:p>
        </p:txBody>
      </p:sp>
    </p:spTree>
    <p:extLst>
      <p:ext uri="{BB962C8B-B14F-4D97-AF65-F5344CB8AC3E}">
        <p14:creationId xmlns:p14="http://schemas.microsoft.com/office/powerpoint/2010/main" val="2952524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ADDE-55DA-4BC4-B53C-80EC0FBEF2BC}"/>
              </a:ext>
            </a:extLst>
          </p:cNvPr>
          <p:cNvSpPr>
            <a:spLocks noGrp="1"/>
          </p:cNvSpPr>
          <p:nvPr>
            <p:ph type="title"/>
          </p:nvPr>
        </p:nvSpPr>
        <p:spPr>
          <a:xfrm>
            <a:off x="676746" y="609600"/>
            <a:ext cx="3729076" cy="1320800"/>
          </a:xfrm>
        </p:spPr>
        <p:txBody>
          <a:bodyPr anchor="ctr">
            <a:normAutofit/>
          </a:bodyPr>
          <a:lstStyle/>
          <a:p>
            <a:pPr>
              <a:lnSpc>
                <a:spcPct val="90000"/>
              </a:lnSpc>
            </a:pPr>
            <a:r>
              <a:rPr lang="en-IN" sz="2800"/>
              <a:t>Dow Jones -Time Series plot and scatterplot </a:t>
            </a:r>
          </a:p>
        </p:txBody>
      </p:sp>
      <p:sp>
        <p:nvSpPr>
          <p:cNvPr id="8" name="Content Placeholder 8">
            <a:extLst>
              <a:ext uri="{FF2B5EF4-FFF2-40B4-BE49-F238E27FC236}">
                <a16:creationId xmlns:a16="http://schemas.microsoft.com/office/drawing/2014/main" id="{EB708752-4371-43C3-B4FA-8B1587B0E633}"/>
              </a:ext>
            </a:extLst>
          </p:cNvPr>
          <p:cNvSpPr>
            <a:spLocks noGrp="1"/>
          </p:cNvSpPr>
          <p:nvPr>
            <p:ph idx="1"/>
          </p:nvPr>
        </p:nvSpPr>
        <p:spPr>
          <a:xfrm>
            <a:off x="685167" y="2160589"/>
            <a:ext cx="3720916" cy="3560733"/>
          </a:xfrm>
        </p:spPr>
        <p:txBody>
          <a:bodyPr>
            <a:normAutofit/>
          </a:bodyPr>
          <a:lstStyle/>
          <a:p>
            <a:r>
              <a:rPr lang="en-US" b="0" i="0">
                <a:effectLst/>
                <a:latin typeface="Helvetica Neue"/>
              </a:rPr>
              <a:t>The time series plot shows a daily positive relationship to the market price of the Dow Jones Industrial. The relationship between the date and the risk premium seems flat.</a:t>
            </a:r>
          </a:p>
        </p:txBody>
      </p:sp>
      <p:pic>
        <p:nvPicPr>
          <p:cNvPr id="5" name="Content Placeholder 4" descr="Chart, line chart&#10;&#10;Description automatically generated">
            <a:extLst>
              <a:ext uri="{FF2B5EF4-FFF2-40B4-BE49-F238E27FC236}">
                <a16:creationId xmlns:a16="http://schemas.microsoft.com/office/drawing/2014/main" id="{6947C198-910F-42F9-ACB5-E5443CEF5F99}"/>
              </a:ext>
            </a:extLst>
          </p:cNvPr>
          <p:cNvPicPr>
            <a:picLocks noChangeAspect="1"/>
          </p:cNvPicPr>
          <p:nvPr/>
        </p:nvPicPr>
        <p:blipFill rotWithShape="1">
          <a:blip r:embed="rId2"/>
          <a:srcRect r="2561" b="-2"/>
          <a:stretch/>
        </p:blipFill>
        <p:spPr>
          <a:xfrm>
            <a:off x="4654035" y="1529303"/>
            <a:ext cx="4602747" cy="3294861"/>
          </a:xfrm>
          <a:prstGeom prst="rect">
            <a:avLst/>
          </a:prstGeom>
        </p:spPr>
      </p:pic>
    </p:spTree>
    <p:extLst>
      <p:ext uri="{BB962C8B-B14F-4D97-AF65-F5344CB8AC3E}">
        <p14:creationId xmlns:p14="http://schemas.microsoft.com/office/powerpoint/2010/main" val="2794481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86C8-2BE7-40F1-9B6F-E42B4B67B740}"/>
              </a:ext>
            </a:extLst>
          </p:cNvPr>
          <p:cNvSpPr>
            <a:spLocks noGrp="1"/>
          </p:cNvSpPr>
          <p:nvPr>
            <p:ph type="title"/>
          </p:nvPr>
        </p:nvSpPr>
        <p:spPr>
          <a:xfrm>
            <a:off x="4056462" y="609600"/>
            <a:ext cx="5217540" cy="1320800"/>
          </a:xfrm>
        </p:spPr>
        <p:txBody>
          <a:bodyPr>
            <a:normAutofit fontScale="90000"/>
          </a:bodyPr>
          <a:lstStyle/>
          <a:p>
            <a:r>
              <a:rPr lang="en-IN" sz="3300" dirty="0"/>
              <a:t>Time series and scatterplot of Apple and Alphabet</a:t>
            </a:r>
          </a:p>
        </p:txBody>
      </p:sp>
      <p:pic>
        <p:nvPicPr>
          <p:cNvPr id="5" name="Content Placeholder 4" descr="Chart, line chart&#10;&#10;Description automatically generated">
            <a:extLst>
              <a:ext uri="{FF2B5EF4-FFF2-40B4-BE49-F238E27FC236}">
                <a16:creationId xmlns:a16="http://schemas.microsoft.com/office/drawing/2014/main" id="{F1ABFB21-C0AD-4801-B67F-05E1026327A9}"/>
              </a:ext>
            </a:extLst>
          </p:cNvPr>
          <p:cNvPicPr>
            <a:picLocks noChangeAspect="1"/>
          </p:cNvPicPr>
          <p:nvPr/>
        </p:nvPicPr>
        <p:blipFill>
          <a:blip r:embed="rId2"/>
          <a:stretch>
            <a:fillRect/>
          </a:stretch>
        </p:blipFill>
        <p:spPr>
          <a:xfrm>
            <a:off x="677333" y="784160"/>
            <a:ext cx="3150527" cy="2252626"/>
          </a:xfrm>
          <a:prstGeom prst="rect">
            <a:avLst/>
          </a:prstGeom>
        </p:spPr>
      </p:pic>
      <p:sp>
        <p:nvSpPr>
          <p:cNvPr id="11" name="Content Placeholder 10">
            <a:extLst>
              <a:ext uri="{FF2B5EF4-FFF2-40B4-BE49-F238E27FC236}">
                <a16:creationId xmlns:a16="http://schemas.microsoft.com/office/drawing/2014/main" id="{997163B7-74D9-4D39-9362-73975F8D25F0}"/>
              </a:ext>
            </a:extLst>
          </p:cNvPr>
          <p:cNvSpPr>
            <a:spLocks noGrp="1"/>
          </p:cNvSpPr>
          <p:nvPr>
            <p:ph idx="1"/>
          </p:nvPr>
        </p:nvSpPr>
        <p:spPr>
          <a:xfrm>
            <a:off x="4056462" y="2160589"/>
            <a:ext cx="5217539" cy="3880773"/>
          </a:xfrm>
        </p:spPr>
        <p:txBody>
          <a:bodyPr>
            <a:normAutofit/>
          </a:bodyPr>
          <a:lstStyle/>
          <a:p>
            <a:r>
              <a:rPr lang="en-US" b="0" i="0" dirty="0">
                <a:effectLst/>
                <a:latin typeface="Helvetica Neue"/>
              </a:rPr>
              <a:t>Compared with the Dow Jones Industrial plot, the time series plot of Apple Inc like a quadratic plot. With the date increasing, the stock price of Apple Inc increased at a fast speed. The scatter plot is pretty flat.</a:t>
            </a:r>
          </a:p>
          <a:p>
            <a:r>
              <a:rPr lang="en-US" b="0" i="0" dirty="0">
                <a:effectLst/>
                <a:latin typeface="Helvetica Neue"/>
              </a:rPr>
              <a:t>The time series plot shows that the date seemingly has a linear relationship with the stock price of Alphabet Inc, and the point spread of the scatter plot is more spread than the previous two plots.</a:t>
            </a:r>
          </a:p>
          <a:p>
            <a:endParaRPr lang="en-US" b="0" i="0" dirty="0">
              <a:effectLst/>
              <a:latin typeface="Helvetica Neue"/>
            </a:endParaRPr>
          </a:p>
          <a:p>
            <a:endParaRPr lang="en-US" dirty="0"/>
          </a:p>
        </p:txBody>
      </p:sp>
      <p:pic>
        <p:nvPicPr>
          <p:cNvPr id="12" name="Picture 11" descr="Chart&#10;&#10;Description automatically generated">
            <a:extLst>
              <a:ext uri="{FF2B5EF4-FFF2-40B4-BE49-F238E27FC236}">
                <a16:creationId xmlns:a16="http://schemas.microsoft.com/office/drawing/2014/main" id="{E17A66D2-6698-46A7-BBF3-DA7E4A86F251}"/>
              </a:ext>
            </a:extLst>
          </p:cNvPr>
          <p:cNvPicPr>
            <a:picLocks noChangeAspect="1"/>
          </p:cNvPicPr>
          <p:nvPr/>
        </p:nvPicPr>
        <p:blipFill>
          <a:blip r:embed="rId3"/>
          <a:stretch>
            <a:fillRect/>
          </a:stretch>
        </p:blipFill>
        <p:spPr>
          <a:xfrm>
            <a:off x="677334" y="3609939"/>
            <a:ext cx="3150527" cy="2260503"/>
          </a:xfrm>
          <a:prstGeom prst="rect">
            <a:avLst/>
          </a:prstGeom>
        </p:spPr>
      </p:pic>
    </p:spTree>
    <p:extLst>
      <p:ext uri="{BB962C8B-B14F-4D97-AF65-F5344CB8AC3E}">
        <p14:creationId xmlns:p14="http://schemas.microsoft.com/office/powerpoint/2010/main" val="228169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8EF8-1B92-4D7B-BBD4-A5FEA1945569}"/>
              </a:ext>
            </a:extLst>
          </p:cNvPr>
          <p:cNvSpPr>
            <a:spLocks noGrp="1"/>
          </p:cNvSpPr>
          <p:nvPr>
            <p:ph type="title"/>
          </p:nvPr>
        </p:nvSpPr>
        <p:spPr>
          <a:xfrm>
            <a:off x="677334" y="609600"/>
            <a:ext cx="8596668" cy="1320800"/>
          </a:xfrm>
        </p:spPr>
        <p:txBody>
          <a:bodyPr anchor="t">
            <a:normAutofit/>
          </a:bodyPr>
          <a:lstStyle/>
          <a:p>
            <a:r>
              <a:rPr lang="en-IN"/>
              <a:t>Time series and scatterplot of Microsoft</a:t>
            </a:r>
            <a:endParaRPr lang="en-IN" dirty="0"/>
          </a:p>
        </p:txBody>
      </p:sp>
      <p:sp>
        <p:nvSpPr>
          <p:cNvPr id="9" name="Content Placeholder 8">
            <a:extLst>
              <a:ext uri="{FF2B5EF4-FFF2-40B4-BE49-F238E27FC236}">
                <a16:creationId xmlns:a16="http://schemas.microsoft.com/office/drawing/2014/main" id="{48D215E3-B19D-4D30-93F1-126E422E2915}"/>
              </a:ext>
            </a:extLst>
          </p:cNvPr>
          <p:cNvSpPr>
            <a:spLocks noGrp="1"/>
          </p:cNvSpPr>
          <p:nvPr>
            <p:ph idx="1"/>
          </p:nvPr>
        </p:nvSpPr>
        <p:spPr>
          <a:xfrm>
            <a:off x="6336287" y="2160589"/>
            <a:ext cx="4248386" cy="3667889"/>
          </a:xfrm>
        </p:spPr>
        <p:txBody>
          <a:bodyPr>
            <a:normAutofit/>
          </a:bodyPr>
          <a:lstStyle/>
          <a:p>
            <a:r>
              <a:rPr lang="en-US" b="0" i="0" dirty="0">
                <a:solidFill>
                  <a:srgbClr val="333333"/>
                </a:solidFill>
                <a:effectLst/>
                <a:latin typeface="Helvetica Neue"/>
              </a:rPr>
              <a:t>The trend of the time series plot is similar to Apple Inc, and the variation of the scatter plot is more spread out than the previous two stocks </a:t>
            </a:r>
          </a:p>
          <a:p>
            <a:endParaRPr lang="en-US" dirty="0"/>
          </a:p>
        </p:txBody>
      </p:sp>
      <p:pic>
        <p:nvPicPr>
          <p:cNvPr id="5" name="Content Placeholder 4" descr="Chart&#10;&#10;Description automatically generated">
            <a:extLst>
              <a:ext uri="{FF2B5EF4-FFF2-40B4-BE49-F238E27FC236}">
                <a16:creationId xmlns:a16="http://schemas.microsoft.com/office/drawing/2014/main" id="{792F9C08-1028-4AFD-B27F-8A54B171DC89}"/>
              </a:ext>
            </a:extLst>
          </p:cNvPr>
          <p:cNvPicPr>
            <a:picLocks noChangeAspect="1"/>
          </p:cNvPicPr>
          <p:nvPr/>
        </p:nvPicPr>
        <p:blipFill rotWithShape="1">
          <a:blip r:embed="rId2"/>
          <a:srcRect r="3264" b="2"/>
          <a:stretch/>
        </p:blipFill>
        <p:spPr>
          <a:xfrm>
            <a:off x="677334" y="2159331"/>
            <a:ext cx="5423429" cy="3882362"/>
          </a:xfrm>
          <a:prstGeom prst="rect">
            <a:avLst/>
          </a:prstGeom>
        </p:spPr>
      </p:pic>
    </p:spTree>
    <p:extLst>
      <p:ext uri="{BB962C8B-B14F-4D97-AF65-F5344CB8AC3E}">
        <p14:creationId xmlns:p14="http://schemas.microsoft.com/office/powerpoint/2010/main" val="2431080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51</TotalTime>
  <Words>1719</Words>
  <Application>Microsoft Office PowerPoint</Application>
  <PresentationFormat>Widescreen</PresentationFormat>
  <Paragraphs>114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Helvetica Neue</vt:lpstr>
      <vt:lpstr>inherit</vt:lpstr>
      <vt:lpstr>MathJax_Main</vt:lpstr>
      <vt:lpstr>MathJax_Math-italic</vt:lpstr>
      <vt:lpstr>Trebuchet MS</vt:lpstr>
      <vt:lpstr>Wingdings 3</vt:lpstr>
      <vt:lpstr>Facet</vt:lpstr>
      <vt:lpstr>Stock Volatility Prediction </vt:lpstr>
      <vt:lpstr>Agenda</vt:lpstr>
      <vt:lpstr>Project Overview</vt:lpstr>
      <vt:lpstr>Approach</vt:lpstr>
      <vt:lpstr>Reference Articles</vt:lpstr>
      <vt:lpstr>Data Description</vt:lpstr>
      <vt:lpstr>Dow Jones -Time Series plot and scatterplot </vt:lpstr>
      <vt:lpstr>Time series and scatterplot of Apple and Alphabet</vt:lpstr>
      <vt:lpstr>Time series and scatterplot of Microsoft</vt:lpstr>
      <vt:lpstr>Summary Statistics-Boxplot distribution</vt:lpstr>
      <vt:lpstr>Summary Statistics- Correlation Matrix</vt:lpstr>
      <vt:lpstr>Model Selection</vt:lpstr>
      <vt:lpstr>Model Selection-Approach</vt:lpstr>
      <vt:lpstr>Feature values and prediction for first model</vt:lpstr>
      <vt:lpstr>Feature values and prediction for second model</vt:lpstr>
      <vt:lpstr>Feature values and prediction for third model</vt:lpstr>
      <vt:lpstr>Final Model</vt:lpstr>
      <vt:lpstr>Hypothesis Testing(Does the beta change have a seasonal pattern)</vt:lpstr>
      <vt:lpstr>Conclusion</vt:lpstr>
      <vt:lpstr>Conclusion-Quality of Data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Volatility Prediction</dc:title>
  <dc:creator>Sharvil  Turbadkar</dc:creator>
  <cp:lastModifiedBy>Sharvil  Turbadkar</cp:lastModifiedBy>
  <cp:revision>7</cp:revision>
  <dcterms:created xsi:type="dcterms:W3CDTF">2020-12-06T04:27:47Z</dcterms:created>
  <dcterms:modified xsi:type="dcterms:W3CDTF">2020-12-06T06:03:03Z</dcterms:modified>
</cp:coreProperties>
</file>