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75" r:id="rId3"/>
    <p:sldId id="257" r:id="rId4"/>
    <p:sldId id="276" r:id="rId5"/>
    <p:sldId id="258" r:id="rId6"/>
    <p:sldId id="259" r:id="rId7"/>
    <p:sldId id="260" r:id="rId8"/>
    <p:sldId id="278"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7" r:id="rId23"/>
    <p:sldId id="281" r:id="rId24"/>
    <p:sldId id="279" r:id="rId25"/>
    <p:sldId id="280" r:id="rId26"/>
    <p:sldId id="282" r:id="rId27"/>
    <p:sldId id="283" r:id="rId28"/>
    <p:sldId id="284" r:id="rId29"/>
    <p:sldId id="285" r:id="rId30"/>
    <p:sldId id="286" r:id="rId31"/>
    <p:sldId id="274" r:id="rId32"/>
    <p:sldId id="287" r:id="rId33"/>
    <p:sldId id="288" r:id="rId34"/>
  </p:sldIdLst>
  <p:sldSz cx="9144000" cy="5143500" type="screen16x9"/>
  <p:notesSz cx="6858000" cy="9144000"/>
  <p:embeddedFontLst>
    <p:embeddedFont>
      <p:font typeface="Ebrima" panose="02000000000000000000" pitchFamily="2" charset="0"/>
      <p:regular r:id="rId36"/>
      <p:bold r:id="rId37"/>
    </p:embeddedFont>
    <p:embeddedFont>
      <p:font typeface="Montserrat" panose="00000500000000000000" pitchFamily="2"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8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233401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254881"/>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NYC Taxi Trip Time Prediction</a:t>
            </a: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A94D79AD-ADE6-AE5C-DFFC-73930B899B44}"/>
              </a:ext>
            </a:extLst>
          </p:cNvPr>
          <p:cNvSpPr txBox="1"/>
          <p:nvPr/>
        </p:nvSpPr>
        <p:spPr>
          <a:xfrm>
            <a:off x="450056" y="3695461"/>
            <a:ext cx="4572000" cy="830997"/>
          </a:xfrm>
          <a:prstGeom prst="rect">
            <a:avLst/>
          </a:prstGeom>
          <a:noFill/>
        </p:spPr>
        <p:txBody>
          <a:bodyPr wrap="square">
            <a:spAutoFit/>
          </a:bodyPr>
          <a:lstStyle/>
          <a:p>
            <a:r>
              <a:rPr lang="en-IN" sz="1600" dirty="0">
                <a:solidFill>
                  <a:srgbClr val="C00000"/>
                </a:solidFill>
              </a:rPr>
              <a:t>BY</a:t>
            </a:r>
          </a:p>
          <a:p>
            <a:r>
              <a:rPr lang="en-IN" sz="1600" dirty="0">
                <a:solidFill>
                  <a:srgbClr val="C00000"/>
                </a:solidFill>
              </a:rPr>
              <a:t>Rishabh Patidar </a:t>
            </a:r>
          </a:p>
          <a:p>
            <a:r>
              <a:rPr lang="en-IN" sz="1600" dirty="0">
                <a:solidFill>
                  <a:srgbClr val="C00000"/>
                </a:solidFill>
              </a:rPr>
              <a:t>Vikash </a:t>
            </a:r>
            <a:r>
              <a:rPr lang="en-IN" sz="1600" dirty="0" err="1">
                <a:solidFill>
                  <a:srgbClr val="C00000"/>
                </a:solidFill>
              </a:rPr>
              <a:t>Shrivas</a:t>
            </a:r>
            <a:r>
              <a:rPr lang="en-IN" sz="1600" dirty="0">
                <a:solidFill>
                  <a:srgbClr val="C0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AF74-ACBA-9D02-4C82-F2B1753C864F}"/>
              </a:ext>
            </a:extLst>
          </p:cNvPr>
          <p:cNvSpPr>
            <a:spLocks noGrp="1"/>
          </p:cNvSpPr>
          <p:nvPr>
            <p:ph type="title"/>
          </p:nvPr>
        </p:nvSpPr>
        <p:spPr>
          <a:xfrm>
            <a:off x="225975" y="112394"/>
            <a:ext cx="1845713" cy="462231"/>
          </a:xfrm>
        </p:spPr>
        <p:txBody>
          <a:bodyPr/>
          <a:lstStyle/>
          <a:p>
            <a:r>
              <a:rPr lang="en-IN" sz="1800" b="0" i="0" dirty="0">
                <a:solidFill>
                  <a:schemeClr val="tx1"/>
                </a:solidFill>
                <a:effectLst/>
                <a:latin typeface="Roboto" panose="02000000000000000000" pitchFamily="2" charset="0"/>
              </a:rPr>
              <a:t>Trips per Day</a:t>
            </a:r>
            <a:br>
              <a:rPr lang="en-IN" b="0" i="0" dirty="0">
                <a:solidFill>
                  <a:srgbClr val="D5D5D5"/>
                </a:solidFill>
                <a:effectLst/>
                <a:latin typeface="Roboto" panose="02000000000000000000" pitchFamily="2" charset="0"/>
              </a:rPr>
            </a:br>
            <a:endParaRPr lang="en-IN" dirty="0"/>
          </a:p>
        </p:txBody>
      </p:sp>
      <p:pic>
        <p:nvPicPr>
          <p:cNvPr id="2050" name="Picture 2">
            <a:extLst>
              <a:ext uri="{FF2B5EF4-FFF2-40B4-BE49-F238E27FC236}">
                <a16:creationId xmlns:a16="http://schemas.microsoft.com/office/drawing/2014/main" id="{17E2B7E1-85AD-DFB1-EB87-CEAF0044B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 y="898933"/>
            <a:ext cx="8851107" cy="24970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Single Corner Snipped 5">
            <a:extLst>
              <a:ext uri="{FF2B5EF4-FFF2-40B4-BE49-F238E27FC236}">
                <a16:creationId xmlns:a16="http://schemas.microsoft.com/office/drawing/2014/main" id="{00A87421-595E-EE57-DBFF-041C4D3A241C}"/>
              </a:ext>
            </a:extLst>
          </p:cNvPr>
          <p:cNvSpPr/>
          <p:nvPr/>
        </p:nvSpPr>
        <p:spPr>
          <a:xfrm>
            <a:off x="471487" y="3720298"/>
            <a:ext cx="3593307" cy="914400"/>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b="0" i="0" dirty="0">
                <a:solidFill>
                  <a:schemeClr val="accent2"/>
                </a:solidFill>
                <a:effectLst/>
                <a:latin typeface="Roboto" panose="02000000000000000000" pitchFamily="2" charset="0"/>
              </a:rPr>
              <a:t>Fridays are the busiest days followed by Saturdays. That is probably because it’s weekend.</a:t>
            </a:r>
            <a:endParaRPr lang="en-IN" dirty="0">
              <a:solidFill>
                <a:schemeClr val="accent2"/>
              </a:solidFill>
            </a:endParaRPr>
          </a:p>
        </p:txBody>
      </p:sp>
    </p:spTree>
    <p:extLst>
      <p:ext uri="{BB962C8B-B14F-4D97-AF65-F5344CB8AC3E}">
        <p14:creationId xmlns:p14="http://schemas.microsoft.com/office/powerpoint/2010/main" val="3735341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329B-3B62-C0A2-6674-7E04DD9A8768}"/>
              </a:ext>
            </a:extLst>
          </p:cNvPr>
          <p:cNvSpPr>
            <a:spLocks noGrp="1"/>
          </p:cNvSpPr>
          <p:nvPr>
            <p:ph type="title"/>
          </p:nvPr>
        </p:nvSpPr>
        <p:spPr>
          <a:xfrm>
            <a:off x="311700" y="273639"/>
            <a:ext cx="8520600" cy="572700"/>
          </a:xfrm>
        </p:spPr>
        <p:txBody>
          <a:bodyPr/>
          <a:lstStyle/>
          <a:p>
            <a:r>
              <a:rPr lang="en-IN" sz="1800" b="0" i="0" dirty="0">
                <a:solidFill>
                  <a:schemeClr val="tx1"/>
                </a:solidFill>
                <a:effectLst/>
                <a:latin typeface="Roboto" panose="02000000000000000000" pitchFamily="2" charset="0"/>
              </a:rPr>
              <a:t>Trips per Hour</a:t>
            </a:r>
            <a:br>
              <a:rPr lang="en-IN" b="0" i="0" dirty="0">
                <a:solidFill>
                  <a:srgbClr val="D5D5D5"/>
                </a:solidFill>
                <a:effectLst/>
                <a:latin typeface="Roboto" panose="02000000000000000000" pitchFamily="2" charset="0"/>
              </a:rPr>
            </a:br>
            <a:endParaRPr lang="en-IN" dirty="0"/>
          </a:p>
        </p:txBody>
      </p:sp>
      <p:pic>
        <p:nvPicPr>
          <p:cNvPr id="3074" name="Picture 2">
            <a:extLst>
              <a:ext uri="{FF2B5EF4-FFF2-40B4-BE49-F238E27FC236}">
                <a16:creationId xmlns:a16="http://schemas.microsoft.com/office/drawing/2014/main" id="{E6E76711-D36F-A147-55B5-34FBB4E01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8662"/>
            <a:ext cx="8979017" cy="2548732"/>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Document 4">
            <a:extLst>
              <a:ext uri="{FF2B5EF4-FFF2-40B4-BE49-F238E27FC236}">
                <a16:creationId xmlns:a16="http://schemas.microsoft.com/office/drawing/2014/main" id="{5B348EFE-15B6-CC0C-638E-98FC9191F78D}"/>
              </a:ext>
            </a:extLst>
          </p:cNvPr>
          <p:cNvSpPr/>
          <p:nvPr/>
        </p:nvSpPr>
        <p:spPr>
          <a:xfrm>
            <a:off x="714375" y="3557588"/>
            <a:ext cx="3593306" cy="857250"/>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0" i="0" dirty="0">
                <a:solidFill>
                  <a:schemeClr val="accent2"/>
                </a:solidFill>
                <a:effectLst/>
                <a:latin typeface="Roboto" panose="02000000000000000000" pitchFamily="2" charset="0"/>
              </a:rPr>
              <a:t>the busiest hours are 6:00 pm to 7:00 pm and that makes sense as this is the time when people return from their offices.</a:t>
            </a:r>
            <a:endParaRPr lang="en-IN" dirty="0">
              <a:solidFill>
                <a:schemeClr val="accent2"/>
              </a:solidFill>
            </a:endParaRPr>
          </a:p>
        </p:txBody>
      </p:sp>
    </p:spTree>
    <p:extLst>
      <p:ext uri="{BB962C8B-B14F-4D97-AF65-F5344CB8AC3E}">
        <p14:creationId xmlns:p14="http://schemas.microsoft.com/office/powerpoint/2010/main" val="4101429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307C-56B8-4FE7-950B-F0DE8E77B6D3}"/>
              </a:ext>
            </a:extLst>
          </p:cNvPr>
          <p:cNvSpPr>
            <a:spLocks noGrp="1"/>
          </p:cNvSpPr>
          <p:nvPr>
            <p:ph type="title"/>
          </p:nvPr>
        </p:nvSpPr>
        <p:spPr>
          <a:xfrm>
            <a:off x="311700" y="237856"/>
            <a:ext cx="8520600" cy="572700"/>
          </a:xfrm>
        </p:spPr>
        <p:txBody>
          <a:bodyPr/>
          <a:lstStyle/>
          <a:p>
            <a:r>
              <a:rPr lang="en-US" sz="1800" b="0" i="0" dirty="0">
                <a:solidFill>
                  <a:schemeClr val="tx1"/>
                </a:solidFill>
                <a:effectLst/>
                <a:latin typeface="Roboto" panose="02000000000000000000" pitchFamily="2" charset="0"/>
              </a:rPr>
              <a:t>Trips per Time of Day</a:t>
            </a:r>
            <a:br>
              <a:rPr lang="en-US" b="0" i="0" dirty="0">
                <a:solidFill>
                  <a:srgbClr val="D5D5D5"/>
                </a:solidFill>
                <a:effectLst/>
                <a:latin typeface="Roboto" panose="02000000000000000000" pitchFamily="2" charset="0"/>
              </a:rPr>
            </a:br>
            <a:endParaRPr lang="en-IN" dirty="0"/>
          </a:p>
        </p:txBody>
      </p:sp>
      <p:pic>
        <p:nvPicPr>
          <p:cNvPr id="4098" name="Picture 2">
            <a:extLst>
              <a:ext uri="{FF2B5EF4-FFF2-40B4-BE49-F238E27FC236}">
                <a16:creationId xmlns:a16="http://schemas.microsoft.com/office/drawing/2014/main" id="{707C35EA-E39A-E353-8E77-2827C9D09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53" y="810556"/>
            <a:ext cx="8955494" cy="25265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Diagonal Corners Snipped 4">
            <a:extLst>
              <a:ext uri="{FF2B5EF4-FFF2-40B4-BE49-F238E27FC236}">
                <a16:creationId xmlns:a16="http://schemas.microsoft.com/office/drawing/2014/main" id="{BCC42C7A-4EAA-4F2B-24BE-CEC1552465BE}"/>
              </a:ext>
            </a:extLst>
          </p:cNvPr>
          <p:cNvSpPr/>
          <p:nvPr/>
        </p:nvSpPr>
        <p:spPr>
          <a:xfrm>
            <a:off x="600075" y="3452562"/>
            <a:ext cx="2993231" cy="914400"/>
          </a:xfrm>
          <a:prstGeom prst="snip2Diag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0" i="0" dirty="0">
                <a:solidFill>
                  <a:schemeClr val="accent2"/>
                </a:solidFill>
                <a:effectLst/>
                <a:latin typeface="Roboto" panose="02000000000000000000" pitchFamily="2" charset="0"/>
              </a:rPr>
              <a:t>As we saw above, evenings are the busiest</a:t>
            </a:r>
            <a:endParaRPr lang="en-IN" dirty="0">
              <a:solidFill>
                <a:schemeClr val="accent2"/>
              </a:solidFill>
            </a:endParaRPr>
          </a:p>
        </p:txBody>
      </p:sp>
    </p:spTree>
    <p:extLst>
      <p:ext uri="{BB962C8B-B14F-4D97-AF65-F5344CB8AC3E}">
        <p14:creationId xmlns:p14="http://schemas.microsoft.com/office/powerpoint/2010/main" val="2489831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C288-7C5A-5009-03AB-FABDAA4D24CC}"/>
              </a:ext>
            </a:extLst>
          </p:cNvPr>
          <p:cNvSpPr>
            <a:spLocks noGrp="1"/>
          </p:cNvSpPr>
          <p:nvPr>
            <p:ph type="title"/>
          </p:nvPr>
        </p:nvSpPr>
        <p:spPr>
          <a:xfrm>
            <a:off x="311700" y="288275"/>
            <a:ext cx="8520600" cy="572700"/>
          </a:xfrm>
        </p:spPr>
        <p:txBody>
          <a:bodyPr/>
          <a:lstStyle/>
          <a:p>
            <a:r>
              <a:rPr lang="en-IN" sz="1800" b="0" i="0" dirty="0">
                <a:solidFill>
                  <a:schemeClr val="tx1"/>
                </a:solidFill>
                <a:effectLst/>
                <a:latin typeface="Roboto" panose="02000000000000000000" pitchFamily="2" charset="0"/>
              </a:rPr>
              <a:t>Trips per month</a:t>
            </a:r>
            <a:br>
              <a:rPr lang="en-IN" b="0" i="0" dirty="0">
                <a:solidFill>
                  <a:srgbClr val="D5D5D5"/>
                </a:solidFill>
                <a:effectLst/>
                <a:latin typeface="Roboto" panose="02000000000000000000" pitchFamily="2" charset="0"/>
              </a:rPr>
            </a:br>
            <a:endParaRPr lang="en-IN" dirty="0"/>
          </a:p>
        </p:txBody>
      </p:sp>
      <p:pic>
        <p:nvPicPr>
          <p:cNvPr id="5122" name="Picture 2">
            <a:extLst>
              <a:ext uri="{FF2B5EF4-FFF2-40B4-BE49-F238E27FC236}">
                <a16:creationId xmlns:a16="http://schemas.microsoft.com/office/drawing/2014/main" id="{25E5A2FE-D44F-4302-0E07-E1C6B6201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8189"/>
            <a:ext cx="8930171" cy="2519362"/>
          </a:xfrm>
          <a:prstGeom prst="rect">
            <a:avLst/>
          </a:prstGeom>
          <a:noFill/>
          <a:extLst>
            <a:ext uri="{909E8E84-426E-40DD-AFC4-6F175D3DCCD1}">
              <a14:hiddenFill xmlns:a14="http://schemas.microsoft.com/office/drawing/2010/main">
                <a:solidFill>
                  <a:srgbClr val="FFFFFF"/>
                </a:solidFill>
              </a14:hiddenFill>
            </a:ext>
          </a:extLst>
        </p:spPr>
      </p:pic>
      <p:sp>
        <p:nvSpPr>
          <p:cNvPr id="4" name="Wave 3">
            <a:extLst>
              <a:ext uri="{FF2B5EF4-FFF2-40B4-BE49-F238E27FC236}">
                <a16:creationId xmlns:a16="http://schemas.microsoft.com/office/drawing/2014/main" id="{BA535A9F-B94B-AB46-1586-39A9FF31C4D0}"/>
              </a:ext>
            </a:extLst>
          </p:cNvPr>
          <p:cNvSpPr/>
          <p:nvPr/>
        </p:nvSpPr>
        <p:spPr>
          <a:xfrm>
            <a:off x="1607344" y="3257551"/>
            <a:ext cx="5186363" cy="1778794"/>
          </a:xfrm>
          <a:prstGeom prst="wave">
            <a:avLst>
              <a:gd name="adj1" fmla="val 10894"/>
              <a:gd name="adj2" fmla="val -1791"/>
            </a:avLst>
          </a:prstGeom>
        </p:spPr>
        <p:style>
          <a:lnRef idx="1">
            <a:schemeClr val="accent2"/>
          </a:lnRef>
          <a:fillRef idx="2">
            <a:schemeClr val="accent2"/>
          </a:fillRef>
          <a:effectRef idx="1">
            <a:schemeClr val="accent2"/>
          </a:effectRef>
          <a:fontRef idx="minor">
            <a:schemeClr val="dk1"/>
          </a:fontRef>
        </p:style>
        <p:txBody>
          <a:bodyPr rtlCol="0" anchor="ctr"/>
          <a:lstStyle/>
          <a:p>
            <a:pPr algn="l"/>
            <a:r>
              <a:rPr lang="en-US" b="0" i="0" dirty="0">
                <a:solidFill>
                  <a:schemeClr val="accent2"/>
                </a:solidFill>
                <a:effectLst/>
                <a:latin typeface="Roboto" panose="02000000000000000000" pitchFamily="2" charset="0"/>
              </a:rPr>
              <a:t>There is not much difference in the number of trips across months.</a:t>
            </a:r>
          </a:p>
          <a:p>
            <a:pPr algn="l"/>
            <a:r>
              <a:rPr lang="en-US" b="0" i="0" dirty="0">
                <a:solidFill>
                  <a:schemeClr val="accent2"/>
                </a:solidFill>
                <a:effectLst/>
                <a:latin typeface="Roboto" panose="02000000000000000000" pitchFamily="2" charset="0"/>
              </a:rPr>
              <a:t>Now, we will analyze all these variables further in bivariate analysis.</a:t>
            </a:r>
          </a:p>
        </p:txBody>
      </p:sp>
    </p:spTree>
    <p:extLst>
      <p:ext uri="{BB962C8B-B14F-4D97-AF65-F5344CB8AC3E}">
        <p14:creationId xmlns:p14="http://schemas.microsoft.com/office/powerpoint/2010/main" val="1278440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7DAE-2EAD-4A71-8B43-AEEEF9984A08}"/>
              </a:ext>
            </a:extLst>
          </p:cNvPr>
          <p:cNvSpPr>
            <a:spLocks noGrp="1"/>
          </p:cNvSpPr>
          <p:nvPr>
            <p:ph type="title"/>
          </p:nvPr>
        </p:nvSpPr>
        <p:spPr>
          <a:xfrm>
            <a:off x="311700" y="188263"/>
            <a:ext cx="8520600" cy="572700"/>
          </a:xfrm>
        </p:spPr>
        <p:txBody>
          <a:bodyPr/>
          <a:lstStyle/>
          <a:p>
            <a:r>
              <a:rPr lang="en-IN" sz="2400" b="0" i="0" dirty="0">
                <a:solidFill>
                  <a:schemeClr val="tx1"/>
                </a:solidFill>
                <a:effectLst/>
                <a:latin typeface="Roboto" panose="02000000000000000000" pitchFamily="2" charset="0"/>
              </a:rPr>
              <a:t>Bivariate Analysis</a:t>
            </a:r>
            <a:br>
              <a:rPr lang="en-IN" sz="3200" b="0" i="0" dirty="0">
                <a:solidFill>
                  <a:srgbClr val="D5D5D5"/>
                </a:solidFill>
                <a:effectLst/>
                <a:latin typeface="Roboto" panose="02000000000000000000" pitchFamily="2" charset="0"/>
              </a:rPr>
            </a:br>
            <a:endParaRPr lang="en-IN" sz="3200" dirty="0"/>
          </a:p>
        </p:txBody>
      </p:sp>
      <p:sp>
        <p:nvSpPr>
          <p:cNvPr id="3" name="Text Placeholder 2">
            <a:extLst>
              <a:ext uri="{FF2B5EF4-FFF2-40B4-BE49-F238E27FC236}">
                <a16:creationId xmlns:a16="http://schemas.microsoft.com/office/drawing/2014/main" id="{43B085D8-E1D8-9B7A-5ED2-F4C9FA038280}"/>
              </a:ext>
            </a:extLst>
          </p:cNvPr>
          <p:cNvSpPr>
            <a:spLocks noGrp="1"/>
          </p:cNvSpPr>
          <p:nvPr>
            <p:ph type="body" idx="1"/>
          </p:nvPr>
        </p:nvSpPr>
        <p:spPr>
          <a:xfrm>
            <a:off x="250033" y="1190738"/>
            <a:ext cx="3707477" cy="3416400"/>
          </a:xfrm>
        </p:spPr>
        <p:txBody>
          <a:bodyPr/>
          <a:lstStyle/>
          <a:p>
            <a:pPr marL="114300" indent="0">
              <a:buNone/>
            </a:pPr>
            <a:r>
              <a:rPr lang="en-IN" b="0" i="0" dirty="0">
                <a:solidFill>
                  <a:schemeClr val="tx1"/>
                </a:solidFill>
                <a:effectLst/>
                <a:latin typeface="Roboto" panose="02000000000000000000" pitchFamily="2" charset="0"/>
              </a:rPr>
              <a:t>Trip Duration per Vendor</a:t>
            </a:r>
          </a:p>
          <a:p>
            <a:endParaRPr lang="en-IN" dirty="0"/>
          </a:p>
        </p:txBody>
      </p:sp>
      <p:sp>
        <p:nvSpPr>
          <p:cNvPr id="7" name="TextBox 6">
            <a:extLst>
              <a:ext uri="{FF2B5EF4-FFF2-40B4-BE49-F238E27FC236}">
                <a16:creationId xmlns:a16="http://schemas.microsoft.com/office/drawing/2014/main" id="{2BCBA75E-7C91-7D09-B8AA-034B073C3D2F}"/>
              </a:ext>
            </a:extLst>
          </p:cNvPr>
          <p:cNvSpPr txBox="1"/>
          <p:nvPr/>
        </p:nvSpPr>
        <p:spPr>
          <a:xfrm>
            <a:off x="114302" y="760963"/>
            <a:ext cx="7965280" cy="30777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Bivariate Analysis involves finding relationships, patterns, and correlations between two variables.</a:t>
            </a:r>
            <a:endParaRPr lang="en-IN" dirty="0">
              <a:solidFill>
                <a:schemeClr val="accent2"/>
              </a:solidFill>
            </a:endParaRPr>
          </a:p>
        </p:txBody>
      </p:sp>
      <p:pic>
        <p:nvPicPr>
          <p:cNvPr id="6146" name="Picture 2">
            <a:extLst>
              <a:ext uri="{FF2B5EF4-FFF2-40B4-BE49-F238E27FC236}">
                <a16:creationId xmlns:a16="http://schemas.microsoft.com/office/drawing/2014/main" id="{B6A3B4B2-5AE8-6767-0742-2D5A1DE4A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2" y="1641440"/>
            <a:ext cx="3707477" cy="2552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EED1D8F-D5EF-2B1E-D50C-A2AACD074343}"/>
              </a:ext>
            </a:extLst>
          </p:cNvPr>
          <p:cNvSpPr txBox="1"/>
          <p:nvPr/>
        </p:nvSpPr>
        <p:spPr>
          <a:xfrm>
            <a:off x="114302" y="4299361"/>
            <a:ext cx="3879056" cy="523220"/>
          </a:xfrm>
          <a:prstGeom prst="rect">
            <a:avLst/>
          </a:prstGeom>
          <a:noFill/>
        </p:spPr>
        <p:txBody>
          <a:bodyPr wrap="square">
            <a:spAutoFit/>
          </a:bodyPr>
          <a:lstStyle/>
          <a:p>
            <a:r>
              <a:rPr lang="en-US" b="0" i="0" dirty="0">
                <a:solidFill>
                  <a:schemeClr val="accent2"/>
                </a:solidFill>
                <a:effectLst/>
                <a:latin typeface="Roboto" panose="02000000000000000000" pitchFamily="2" charset="0"/>
              </a:rPr>
              <a:t>Vendor id 2 takes longer trips as compared to vendor 1</a:t>
            </a:r>
            <a:endParaRPr lang="en-IN" dirty="0">
              <a:solidFill>
                <a:schemeClr val="accent2"/>
              </a:solidFill>
            </a:endParaRPr>
          </a:p>
        </p:txBody>
      </p:sp>
      <p:cxnSp>
        <p:nvCxnSpPr>
          <p:cNvPr id="11" name="Straight Connector 10">
            <a:extLst>
              <a:ext uri="{FF2B5EF4-FFF2-40B4-BE49-F238E27FC236}">
                <a16:creationId xmlns:a16="http://schemas.microsoft.com/office/drawing/2014/main" id="{E5320FAD-B3E9-2118-3C93-874A826319C0}"/>
              </a:ext>
            </a:extLst>
          </p:cNvPr>
          <p:cNvCxnSpPr/>
          <p:nvPr/>
        </p:nvCxnSpPr>
        <p:spPr>
          <a:xfrm>
            <a:off x="4143375" y="1190738"/>
            <a:ext cx="0" cy="3952762"/>
          </a:xfrm>
          <a:prstGeom prst="line">
            <a:avLst/>
          </a:prstGeom>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DCBA1A3-CF7D-3D7E-4EA1-2E1B73D41B08}"/>
              </a:ext>
            </a:extLst>
          </p:cNvPr>
          <p:cNvSpPr txBox="1"/>
          <p:nvPr/>
        </p:nvSpPr>
        <p:spPr>
          <a:xfrm>
            <a:off x="4260300" y="1272108"/>
            <a:ext cx="4572000" cy="369332"/>
          </a:xfrm>
          <a:prstGeom prst="rect">
            <a:avLst/>
          </a:prstGeom>
          <a:noFill/>
        </p:spPr>
        <p:txBody>
          <a:bodyPr wrap="square">
            <a:spAutoFit/>
          </a:bodyPr>
          <a:lstStyle/>
          <a:p>
            <a:pPr algn="l"/>
            <a:r>
              <a:rPr lang="en-US" sz="1800" b="0" i="0" dirty="0">
                <a:solidFill>
                  <a:schemeClr val="tx1"/>
                </a:solidFill>
                <a:effectLst/>
                <a:latin typeface="Roboto" panose="02000000000000000000" pitchFamily="2" charset="0"/>
              </a:rPr>
              <a:t>Trip Duration per Store and Forward Flag</a:t>
            </a:r>
          </a:p>
        </p:txBody>
      </p:sp>
      <p:pic>
        <p:nvPicPr>
          <p:cNvPr id="6148" name="Picture 4">
            <a:extLst>
              <a:ext uri="{FF2B5EF4-FFF2-40B4-BE49-F238E27FC236}">
                <a16:creationId xmlns:a16="http://schemas.microsoft.com/office/drawing/2014/main" id="{2ECFA958-761B-6FCC-88BF-F606B3BAC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300" y="1671880"/>
            <a:ext cx="3040483" cy="29904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914F212-BCDD-5DDA-FF0F-1857FB2F2F7B}"/>
              </a:ext>
            </a:extLst>
          </p:cNvPr>
          <p:cNvSpPr txBox="1"/>
          <p:nvPr/>
        </p:nvSpPr>
        <p:spPr>
          <a:xfrm>
            <a:off x="7186614" y="2440736"/>
            <a:ext cx="2014535" cy="954107"/>
          </a:xfrm>
          <a:prstGeom prst="rect">
            <a:avLst/>
          </a:prstGeom>
          <a:noFill/>
        </p:spPr>
        <p:txBody>
          <a:bodyPr wrap="square">
            <a:spAutoFit/>
          </a:bodyPr>
          <a:lstStyle/>
          <a:p>
            <a:pPr algn="ctr"/>
            <a:r>
              <a:rPr lang="en-US" b="0" i="0" dirty="0">
                <a:solidFill>
                  <a:schemeClr val="accent2"/>
                </a:solidFill>
                <a:effectLst/>
                <a:latin typeface="Roboto" panose="02000000000000000000" pitchFamily="2" charset="0"/>
              </a:rPr>
              <a:t>Trip duration is generally longer for trips whose flag was not stored.</a:t>
            </a:r>
            <a:endParaRPr lang="en-IN" dirty="0">
              <a:solidFill>
                <a:schemeClr val="accent2"/>
              </a:solidFill>
            </a:endParaRPr>
          </a:p>
        </p:txBody>
      </p:sp>
    </p:spTree>
    <p:extLst>
      <p:ext uri="{BB962C8B-B14F-4D97-AF65-F5344CB8AC3E}">
        <p14:creationId xmlns:p14="http://schemas.microsoft.com/office/powerpoint/2010/main" val="166109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6F14-9922-DE96-63DC-99D655C47D41}"/>
              </a:ext>
            </a:extLst>
          </p:cNvPr>
          <p:cNvSpPr>
            <a:spLocks noGrp="1"/>
          </p:cNvSpPr>
          <p:nvPr>
            <p:ph type="title"/>
          </p:nvPr>
        </p:nvSpPr>
        <p:spPr>
          <a:xfrm>
            <a:off x="311700" y="223570"/>
            <a:ext cx="8520600" cy="572700"/>
          </a:xfrm>
        </p:spPr>
        <p:txBody>
          <a:bodyPr/>
          <a:lstStyle/>
          <a:p>
            <a:r>
              <a:rPr lang="en-IN" sz="1800" b="0" i="0" dirty="0">
                <a:solidFill>
                  <a:schemeClr val="tx1"/>
                </a:solidFill>
                <a:effectLst/>
                <a:latin typeface="Roboto" panose="02000000000000000000" pitchFamily="2" charset="0"/>
              </a:rPr>
              <a:t>Trip Duration per hour</a:t>
            </a:r>
            <a:br>
              <a:rPr lang="en-IN" b="0" i="0" dirty="0">
                <a:solidFill>
                  <a:srgbClr val="D5D5D5"/>
                </a:solidFill>
                <a:effectLst/>
                <a:latin typeface="Roboto" panose="02000000000000000000" pitchFamily="2" charset="0"/>
              </a:rPr>
            </a:br>
            <a:endParaRPr lang="en-IN" dirty="0"/>
          </a:p>
        </p:txBody>
      </p:sp>
      <p:pic>
        <p:nvPicPr>
          <p:cNvPr id="7170" name="Picture 2">
            <a:extLst>
              <a:ext uri="{FF2B5EF4-FFF2-40B4-BE49-F238E27FC236}">
                <a16:creationId xmlns:a16="http://schemas.microsoft.com/office/drawing/2014/main" id="{A499766F-5506-477D-C410-31F820B07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9" y="852487"/>
            <a:ext cx="3648074" cy="24693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3B4EFF-32F9-24BA-4F32-8881FF7357B0}"/>
              </a:ext>
            </a:extLst>
          </p:cNvPr>
          <p:cNvSpPr txBox="1"/>
          <p:nvPr/>
        </p:nvSpPr>
        <p:spPr>
          <a:xfrm>
            <a:off x="0" y="3552349"/>
            <a:ext cx="4257675" cy="95410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the trip duration is the maximum around 3 pm which may be because of traffic on the roads. Trip duration is the lowest around 6 am as streets may not be busy.</a:t>
            </a:r>
            <a:endParaRPr lang="en-IN" dirty="0">
              <a:solidFill>
                <a:schemeClr val="accent2"/>
              </a:solidFill>
            </a:endParaRPr>
          </a:p>
        </p:txBody>
      </p:sp>
      <p:cxnSp>
        <p:nvCxnSpPr>
          <p:cNvPr id="9" name="Straight Connector 8">
            <a:extLst>
              <a:ext uri="{FF2B5EF4-FFF2-40B4-BE49-F238E27FC236}">
                <a16:creationId xmlns:a16="http://schemas.microsoft.com/office/drawing/2014/main" id="{E0F54BFB-5F54-4003-A86D-261440F1ABDE}"/>
              </a:ext>
            </a:extLst>
          </p:cNvPr>
          <p:cNvCxnSpPr/>
          <p:nvPr/>
        </p:nvCxnSpPr>
        <p:spPr>
          <a:xfrm>
            <a:off x="4572000" y="50006"/>
            <a:ext cx="0" cy="5093494"/>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2489EA35-B1AD-6DD8-00D4-CAF74A920398}"/>
              </a:ext>
            </a:extLst>
          </p:cNvPr>
          <p:cNvSpPr txBox="1"/>
          <p:nvPr/>
        </p:nvSpPr>
        <p:spPr>
          <a:xfrm>
            <a:off x="4691659" y="270381"/>
            <a:ext cx="4582714" cy="369332"/>
          </a:xfrm>
          <a:prstGeom prst="rect">
            <a:avLst/>
          </a:prstGeom>
          <a:noFill/>
        </p:spPr>
        <p:txBody>
          <a:bodyPr wrap="square">
            <a:spAutoFit/>
          </a:bodyPr>
          <a:lstStyle/>
          <a:p>
            <a:pPr algn="l"/>
            <a:r>
              <a:rPr lang="en-US" sz="1800" b="0" i="0" dirty="0">
                <a:solidFill>
                  <a:schemeClr val="tx1"/>
                </a:solidFill>
                <a:effectLst/>
                <a:latin typeface="Roboto" panose="02000000000000000000" pitchFamily="2" charset="0"/>
              </a:rPr>
              <a:t>Trip Duration per time of day</a:t>
            </a:r>
          </a:p>
        </p:txBody>
      </p:sp>
      <p:pic>
        <p:nvPicPr>
          <p:cNvPr id="7172" name="Picture 4">
            <a:extLst>
              <a:ext uri="{FF2B5EF4-FFF2-40B4-BE49-F238E27FC236}">
                <a16:creationId xmlns:a16="http://schemas.microsoft.com/office/drawing/2014/main" id="{26ACDFCB-9DDA-1429-A3BB-8182BB94D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881" y="796270"/>
            <a:ext cx="3750469" cy="26350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FCEA00A-1738-F68D-6D94-8BE96302432F}"/>
              </a:ext>
            </a:extLst>
          </p:cNvPr>
          <p:cNvSpPr txBox="1"/>
          <p:nvPr/>
        </p:nvSpPr>
        <p:spPr>
          <a:xfrm>
            <a:off x="4627365" y="3552349"/>
            <a:ext cx="4647008" cy="523220"/>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Trip duration is the maximum in the afternoon and lowest between late night and morning.</a:t>
            </a:r>
            <a:endParaRPr lang="en-IN" dirty="0">
              <a:solidFill>
                <a:schemeClr val="accent2"/>
              </a:solidFill>
            </a:endParaRPr>
          </a:p>
        </p:txBody>
      </p:sp>
    </p:spTree>
    <p:extLst>
      <p:ext uri="{BB962C8B-B14F-4D97-AF65-F5344CB8AC3E}">
        <p14:creationId xmlns:p14="http://schemas.microsoft.com/office/powerpoint/2010/main" val="4055989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E6C1-DD36-3BE9-FD22-0D39D90B6056}"/>
              </a:ext>
            </a:extLst>
          </p:cNvPr>
          <p:cNvSpPr>
            <a:spLocks noGrp="1"/>
          </p:cNvSpPr>
          <p:nvPr>
            <p:ph type="title"/>
          </p:nvPr>
        </p:nvSpPr>
        <p:spPr>
          <a:xfrm>
            <a:off x="218831" y="332793"/>
            <a:ext cx="3453056" cy="483663"/>
          </a:xfrm>
        </p:spPr>
        <p:txBody>
          <a:bodyPr/>
          <a:lstStyle/>
          <a:p>
            <a:r>
              <a:rPr lang="en-US" sz="1800" b="0" i="0" dirty="0">
                <a:solidFill>
                  <a:schemeClr val="tx1"/>
                </a:solidFill>
                <a:effectLst/>
                <a:latin typeface="Roboto" panose="02000000000000000000" pitchFamily="2" charset="0"/>
              </a:rPr>
              <a:t>Trip Duration per Day of Week</a:t>
            </a:r>
            <a:br>
              <a:rPr lang="en-US" sz="1800" b="0" i="0" dirty="0">
                <a:solidFill>
                  <a:schemeClr val="tx1"/>
                </a:solidFill>
                <a:effectLst/>
                <a:latin typeface="Roboto" panose="02000000000000000000" pitchFamily="2" charset="0"/>
              </a:rPr>
            </a:br>
            <a:endParaRPr lang="en-IN" sz="1800" dirty="0">
              <a:solidFill>
                <a:schemeClr val="tx1"/>
              </a:solidFill>
            </a:endParaRPr>
          </a:p>
        </p:txBody>
      </p:sp>
      <p:pic>
        <p:nvPicPr>
          <p:cNvPr id="8194" name="Picture 2">
            <a:extLst>
              <a:ext uri="{FF2B5EF4-FFF2-40B4-BE49-F238E27FC236}">
                <a16:creationId xmlns:a16="http://schemas.microsoft.com/office/drawing/2014/main" id="{0532A943-C51A-4A30-23EB-828EF4368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70" y="973931"/>
            <a:ext cx="3838575"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B567B96-28C0-70AD-2E79-A7EC91C9D9CA}"/>
              </a:ext>
            </a:extLst>
          </p:cNvPr>
          <p:cNvSpPr txBox="1"/>
          <p:nvPr/>
        </p:nvSpPr>
        <p:spPr>
          <a:xfrm>
            <a:off x="333131" y="3684106"/>
            <a:ext cx="3838575" cy="523220"/>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Trip duration is the longest on Mondays closely followed by Fridays.</a:t>
            </a:r>
            <a:endParaRPr lang="en-IN" dirty="0">
              <a:solidFill>
                <a:schemeClr val="accent2"/>
              </a:solidFill>
            </a:endParaRPr>
          </a:p>
        </p:txBody>
      </p:sp>
      <p:cxnSp>
        <p:nvCxnSpPr>
          <p:cNvPr id="7" name="Straight Connector 6">
            <a:extLst>
              <a:ext uri="{FF2B5EF4-FFF2-40B4-BE49-F238E27FC236}">
                <a16:creationId xmlns:a16="http://schemas.microsoft.com/office/drawing/2014/main" id="{07A2924F-421D-C58B-661F-8606FFC4C47C}"/>
              </a:ext>
            </a:extLst>
          </p:cNvPr>
          <p:cNvCxnSpPr/>
          <p:nvPr/>
        </p:nvCxnSpPr>
        <p:spPr>
          <a:xfrm>
            <a:off x="4393407" y="32147"/>
            <a:ext cx="0" cy="5079206"/>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6C8754A4-F385-76E4-FC8D-548C06BF9D01}"/>
              </a:ext>
            </a:extLst>
          </p:cNvPr>
          <p:cNvSpPr txBox="1"/>
          <p:nvPr/>
        </p:nvSpPr>
        <p:spPr>
          <a:xfrm>
            <a:off x="4777033" y="389958"/>
            <a:ext cx="4572000" cy="369332"/>
          </a:xfrm>
          <a:prstGeom prst="rect">
            <a:avLst/>
          </a:prstGeom>
          <a:noFill/>
        </p:spPr>
        <p:txBody>
          <a:bodyPr wrap="square">
            <a:spAutoFit/>
          </a:bodyPr>
          <a:lstStyle/>
          <a:p>
            <a:pPr algn="l"/>
            <a:r>
              <a:rPr lang="en-IN" sz="1800" b="0" i="0" dirty="0">
                <a:solidFill>
                  <a:schemeClr val="tx1"/>
                </a:solidFill>
                <a:effectLst/>
                <a:latin typeface="Roboto" panose="02000000000000000000" pitchFamily="2" charset="0"/>
              </a:rPr>
              <a:t>Trip Duration per month</a:t>
            </a:r>
          </a:p>
        </p:txBody>
      </p:sp>
      <p:pic>
        <p:nvPicPr>
          <p:cNvPr id="8196" name="Picture 4">
            <a:extLst>
              <a:ext uri="{FF2B5EF4-FFF2-40B4-BE49-F238E27FC236}">
                <a16:creationId xmlns:a16="http://schemas.microsoft.com/office/drawing/2014/main" id="{7388C3BF-9A35-360B-A964-994B94107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582" y="973931"/>
            <a:ext cx="3700462" cy="246085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598DABB-4ED7-32AE-A51D-8E0B4773F2B8}"/>
              </a:ext>
            </a:extLst>
          </p:cNvPr>
          <p:cNvSpPr txBox="1"/>
          <p:nvPr/>
        </p:nvSpPr>
        <p:spPr>
          <a:xfrm>
            <a:off x="4650582" y="3684106"/>
            <a:ext cx="4675584" cy="523220"/>
          </a:xfrm>
          <a:prstGeom prst="rect">
            <a:avLst/>
          </a:prstGeom>
          <a:noFill/>
        </p:spPr>
        <p:txBody>
          <a:bodyPr wrap="square">
            <a:spAutoFit/>
          </a:bodyPr>
          <a:lstStyle/>
          <a:p>
            <a:r>
              <a:rPr lang="en-US" b="0" i="0" dirty="0">
                <a:solidFill>
                  <a:schemeClr val="accent2"/>
                </a:solidFill>
                <a:effectLst/>
                <a:latin typeface="Roboto" panose="02000000000000000000" pitchFamily="2" charset="0"/>
              </a:rPr>
              <a:t>From February, we can see trip duration rising every month.</a:t>
            </a:r>
            <a:endParaRPr lang="en-IN" dirty="0">
              <a:solidFill>
                <a:schemeClr val="accent2"/>
              </a:solidFill>
            </a:endParaRPr>
          </a:p>
        </p:txBody>
      </p:sp>
    </p:spTree>
    <p:extLst>
      <p:ext uri="{BB962C8B-B14F-4D97-AF65-F5344CB8AC3E}">
        <p14:creationId xmlns:p14="http://schemas.microsoft.com/office/powerpoint/2010/main" val="2810996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FA52-7EC7-EFB7-79B3-E398CFEEBDD6}"/>
              </a:ext>
            </a:extLst>
          </p:cNvPr>
          <p:cNvSpPr>
            <a:spLocks noGrp="1"/>
          </p:cNvSpPr>
          <p:nvPr>
            <p:ph type="title"/>
          </p:nvPr>
        </p:nvSpPr>
        <p:spPr>
          <a:xfrm>
            <a:off x="218831" y="202137"/>
            <a:ext cx="8520600" cy="572700"/>
          </a:xfrm>
        </p:spPr>
        <p:txBody>
          <a:bodyPr/>
          <a:lstStyle/>
          <a:p>
            <a:r>
              <a:rPr lang="en-IN" sz="1800" b="0" i="0" dirty="0">
                <a:solidFill>
                  <a:schemeClr val="tx1"/>
                </a:solidFill>
                <a:effectLst/>
                <a:latin typeface="Roboto" panose="02000000000000000000" pitchFamily="2" charset="0"/>
              </a:rPr>
              <a:t>Distance and Vendor</a:t>
            </a:r>
            <a:endParaRPr lang="en-IN" sz="1800" dirty="0">
              <a:solidFill>
                <a:schemeClr val="tx1"/>
              </a:solidFill>
            </a:endParaRPr>
          </a:p>
        </p:txBody>
      </p:sp>
      <p:pic>
        <p:nvPicPr>
          <p:cNvPr id="9218" name="Picture 2">
            <a:extLst>
              <a:ext uri="{FF2B5EF4-FFF2-40B4-BE49-F238E27FC236}">
                <a16:creationId xmlns:a16="http://schemas.microsoft.com/office/drawing/2014/main" id="{E37B91AE-EF4C-B1CB-88EA-AB0EB6C7C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24" y="673893"/>
            <a:ext cx="3743325" cy="2552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74B8707-DA3A-7F74-C014-338466E1A36B}"/>
              </a:ext>
            </a:extLst>
          </p:cNvPr>
          <p:cNvSpPr txBox="1"/>
          <p:nvPr/>
        </p:nvSpPr>
        <p:spPr>
          <a:xfrm>
            <a:off x="100012" y="3390572"/>
            <a:ext cx="4572000" cy="30777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The distribution for both vendors is very similar</a:t>
            </a:r>
            <a:endParaRPr lang="en-IN" dirty="0">
              <a:solidFill>
                <a:schemeClr val="accent2"/>
              </a:solidFill>
            </a:endParaRPr>
          </a:p>
        </p:txBody>
      </p:sp>
      <p:sp>
        <p:nvSpPr>
          <p:cNvPr id="13" name="TextBox 12">
            <a:extLst>
              <a:ext uri="{FF2B5EF4-FFF2-40B4-BE49-F238E27FC236}">
                <a16:creationId xmlns:a16="http://schemas.microsoft.com/office/drawing/2014/main" id="{529F653A-EA52-B19B-45BC-521E87D54FEC}"/>
              </a:ext>
            </a:extLst>
          </p:cNvPr>
          <p:cNvSpPr txBox="1"/>
          <p:nvPr/>
        </p:nvSpPr>
        <p:spPr>
          <a:xfrm>
            <a:off x="4479131" y="238987"/>
            <a:ext cx="4572000" cy="369332"/>
          </a:xfrm>
          <a:prstGeom prst="rect">
            <a:avLst/>
          </a:prstGeom>
          <a:noFill/>
        </p:spPr>
        <p:txBody>
          <a:bodyPr wrap="square">
            <a:spAutoFit/>
          </a:bodyPr>
          <a:lstStyle/>
          <a:p>
            <a:pPr algn="l"/>
            <a:r>
              <a:rPr lang="en-US" sz="1800" b="0" i="0" dirty="0">
                <a:solidFill>
                  <a:schemeClr val="tx1"/>
                </a:solidFill>
                <a:effectLst/>
                <a:latin typeface="Roboto" panose="02000000000000000000" pitchFamily="2" charset="0"/>
              </a:rPr>
              <a:t>Distance and Store and Forward Flag</a:t>
            </a:r>
          </a:p>
        </p:txBody>
      </p:sp>
      <p:cxnSp>
        <p:nvCxnSpPr>
          <p:cNvPr id="16" name="Straight Connector 15">
            <a:extLst>
              <a:ext uri="{FF2B5EF4-FFF2-40B4-BE49-F238E27FC236}">
                <a16:creationId xmlns:a16="http://schemas.microsoft.com/office/drawing/2014/main" id="{3618D6D3-E8AF-1B93-E40F-CEEA157B55E9}"/>
              </a:ext>
            </a:extLst>
          </p:cNvPr>
          <p:cNvCxnSpPr/>
          <p:nvPr/>
        </p:nvCxnSpPr>
        <p:spPr>
          <a:xfrm>
            <a:off x="4414837" y="60721"/>
            <a:ext cx="0" cy="5022057"/>
          </a:xfrm>
          <a:prstGeom prst="line">
            <a:avLst/>
          </a:prstGeom>
        </p:spPr>
        <p:style>
          <a:lnRef idx="2">
            <a:schemeClr val="dk1"/>
          </a:lnRef>
          <a:fillRef idx="0">
            <a:schemeClr val="dk1"/>
          </a:fillRef>
          <a:effectRef idx="1">
            <a:schemeClr val="dk1"/>
          </a:effectRef>
          <a:fontRef idx="minor">
            <a:schemeClr val="tx1"/>
          </a:fontRef>
        </p:style>
      </p:cxnSp>
      <p:pic>
        <p:nvPicPr>
          <p:cNvPr id="9228" name="Picture 12">
            <a:extLst>
              <a:ext uri="{FF2B5EF4-FFF2-40B4-BE49-F238E27FC236}">
                <a16:creationId xmlns:a16="http://schemas.microsoft.com/office/drawing/2014/main" id="{EED8E96B-E339-E27C-1677-C1A280A7F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680" y="673893"/>
            <a:ext cx="3493294" cy="311229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8ADEEBC-DC4D-CDBA-D433-E13B25B46EBA}"/>
              </a:ext>
            </a:extLst>
          </p:cNvPr>
          <p:cNvSpPr txBox="1"/>
          <p:nvPr/>
        </p:nvSpPr>
        <p:spPr>
          <a:xfrm>
            <a:off x="4479131" y="3786188"/>
            <a:ext cx="4572000" cy="30777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for longer distances the trip is not stored</a:t>
            </a:r>
            <a:endParaRPr lang="en-IN" dirty="0">
              <a:solidFill>
                <a:schemeClr val="accent2"/>
              </a:solidFill>
            </a:endParaRPr>
          </a:p>
        </p:txBody>
      </p:sp>
    </p:spTree>
    <p:extLst>
      <p:ext uri="{BB962C8B-B14F-4D97-AF65-F5344CB8AC3E}">
        <p14:creationId xmlns:p14="http://schemas.microsoft.com/office/powerpoint/2010/main" val="816463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3E42-D01D-B313-9136-CB6DAF52C36F}"/>
              </a:ext>
            </a:extLst>
          </p:cNvPr>
          <p:cNvSpPr>
            <a:spLocks noGrp="1"/>
          </p:cNvSpPr>
          <p:nvPr>
            <p:ph type="title"/>
          </p:nvPr>
        </p:nvSpPr>
        <p:spPr>
          <a:xfrm>
            <a:off x="147394" y="194994"/>
            <a:ext cx="8520600" cy="572700"/>
          </a:xfrm>
        </p:spPr>
        <p:txBody>
          <a:bodyPr/>
          <a:lstStyle/>
          <a:p>
            <a:r>
              <a:rPr lang="en-IN" sz="1800" b="0" i="0" dirty="0">
                <a:solidFill>
                  <a:schemeClr val="tx1"/>
                </a:solidFill>
                <a:effectLst/>
                <a:latin typeface="Roboto" panose="02000000000000000000" pitchFamily="2" charset="0"/>
              </a:rPr>
              <a:t>Distance per passenger count</a:t>
            </a:r>
            <a:endParaRPr lang="en-IN" sz="1800" dirty="0">
              <a:solidFill>
                <a:schemeClr val="tx1"/>
              </a:solidFill>
            </a:endParaRPr>
          </a:p>
        </p:txBody>
      </p:sp>
      <p:pic>
        <p:nvPicPr>
          <p:cNvPr id="10242" name="Picture 2">
            <a:extLst>
              <a:ext uri="{FF2B5EF4-FFF2-40B4-BE49-F238E27FC236}">
                <a16:creationId xmlns:a16="http://schemas.microsoft.com/office/drawing/2014/main" id="{690E707D-D1D3-1AD1-643A-13824C333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94" y="767694"/>
            <a:ext cx="3352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D31B96-53AD-8497-8864-A5AD99FB955E}"/>
              </a:ext>
            </a:extLst>
          </p:cNvPr>
          <p:cNvSpPr txBox="1"/>
          <p:nvPr/>
        </p:nvSpPr>
        <p:spPr>
          <a:xfrm>
            <a:off x="85725" y="4114195"/>
            <a:ext cx="4114800" cy="523220"/>
          </a:xfrm>
          <a:prstGeom prst="rect">
            <a:avLst/>
          </a:prstGeom>
          <a:noFill/>
        </p:spPr>
        <p:txBody>
          <a:bodyPr wrap="square">
            <a:spAutoFit/>
          </a:bodyPr>
          <a:lstStyle/>
          <a:p>
            <a:r>
              <a:rPr lang="en-US" b="0" i="0" dirty="0">
                <a:solidFill>
                  <a:schemeClr val="accent2"/>
                </a:solidFill>
                <a:effectLst/>
                <a:latin typeface="Roboto" panose="02000000000000000000" pitchFamily="2" charset="0"/>
              </a:rPr>
              <a:t>some of the longer distances are covered by either 1 or 2 or 4 or 5 passenger rides.</a:t>
            </a:r>
            <a:endParaRPr lang="en-IN" dirty="0">
              <a:solidFill>
                <a:schemeClr val="accent2"/>
              </a:solidFill>
            </a:endParaRPr>
          </a:p>
        </p:txBody>
      </p:sp>
      <p:cxnSp>
        <p:nvCxnSpPr>
          <p:cNvPr id="7" name="Straight Connector 6">
            <a:extLst>
              <a:ext uri="{FF2B5EF4-FFF2-40B4-BE49-F238E27FC236}">
                <a16:creationId xmlns:a16="http://schemas.microsoft.com/office/drawing/2014/main" id="{EDD7F453-F471-3B24-292B-C5EBB2907599}"/>
              </a:ext>
            </a:extLst>
          </p:cNvPr>
          <p:cNvCxnSpPr/>
          <p:nvPr/>
        </p:nvCxnSpPr>
        <p:spPr>
          <a:xfrm>
            <a:off x="4357688" y="0"/>
            <a:ext cx="0" cy="502920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406A02A1-D8AC-16BF-C5A2-7D5617D289FA}"/>
              </a:ext>
            </a:extLst>
          </p:cNvPr>
          <p:cNvSpPr txBox="1"/>
          <p:nvPr/>
        </p:nvSpPr>
        <p:spPr>
          <a:xfrm>
            <a:off x="4643438" y="327455"/>
            <a:ext cx="4572000" cy="369332"/>
          </a:xfrm>
          <a:prstGeom prst="rect">
            <a:avLst/>
          </a:prstGeom>
          <a:noFill/>
        </p:spPr>
        <p:txBody>
          <a:bodyPr wrap="square">
            <a:spAutoFit/>
          </a:bodyPr>
          <a:lstStyle/>
          <a:p>
            <a:pPr algn="l"/>
            <a:r>
              <a:rPr lang="en-US" sz="1800" b="0" i="0" dirty="0">
                <a:solidFill>
                  <a:schemeClr val="tx1"/>
                </a:solidFill>
                <a:effectLst/>
                <a:latin typeface="Roboto" panose="02000000000000000000" pitchFamily="2" charset="0"/>
              </a:rPr>
              <a:t>Distance per day of week</a:t>
            </a:r>
          </a:p>
        </p:txBody>
      </p:sp>
      <p:pic>
        <p:nvPicPr>
          <p:cNvPr id="10244" name="Picture 4">
            <a:extLst>
              <a:ext uri="{FF2B5EF4-FFF2-40B4-BE49-F238E27FC236}">
                <a16:creationId xmlns:a16="http://schemas.microsoft.com/office/drawing/2014/main" id="{75C15CA5-809A-73EF-4B5A-EE8E2F719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96787"/>
            <a:ext cx="3743325" cy="2552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7C5F705-17DC-F2C3-82A4-E3C3E1526D73}"/>
              </a:ext>
            </a:extLst>
          </p:cNvPr>
          <p:cNvSpPr txBox="1"/>
          <p:nvPr/>
        </p:nvSpPr>
        <p:spPr>
          <a:xfrm>
            <a:off x="4704160" y="3467864"/>
            <a:ext cx="4292445" cy="1169551"/>
          </a:xfrm>
          <a:prstGeom prst="rect">
            <a:avLst/>
          </a:prstGeom>
          <a:noFill/>
        </p:spPr>
        <p:txBody>
          <a:bodyPr wrap="square">
            <a:spAutoFit/>
          </a:bodyPr>
          <a:lstStyle/>
          <a:p>
            <a:pPr algn="l">
              <a:buFont typeface="+mj-lt"/>
              <a:buAutoNum type="arabicPeriod"/>
            </a:pPr>
            <a:r>
              <a:rPr lang="en-US" b="0" i="0" dirty="0">
                <a:solidFill>
                  <a:schemeClr val="accent2"/>
                </a:solidFill>
                <a:effectLst/>
                <a:latin typeface="Roboto" panose="02000000000000000000" pitchFamily="2" charset="0"/>
              </a:rPr>
              <a:t>Distance are longer on Sundays probably because it’s the weekend.</a:t>
            </a:r>
          </a:p>
          <a:p>
            <a:pPr algn="l">
              <a:buFont typeface="+mj-lt"/>
              <a:buAutoNum type="arabicPeriod"/>
            </a:pPr>
            <a:r>
              <a:rPr lang="en-US" b="0" i="0" dirty="0">
                <a:solidFill>
                  <a:schemeClr val="accent2"/>
                </a:solidFill>
                <a:effectLst/>
                <a:latin typeface="Roboto" panose="02000000000000000000" pitchFamily="2" charset="0"/>
              </a:rPr>
              <a:t>Monday trip distances are also quite high.</a:t>
            </a:r>
          </a:p>
          <a:p>
            <a:pPr algn="l">
              <a:buFont typeface="+mj-lt"/>
              <a:buAutoNum type="arabicPeriod"/>
            </a:pPr>
            <a:r>
              <a:rPr lang="en-US" b="0" i="0" dirty="0">
                <a:solidFill>
                  <a:schemeClr val="accent2"/>
                </a:solidFill>
                <a:effectLst/>
                <a:latin typeface="Roboto" panose="02000000000000000000" pitchFamily="2" charset="0"/>
              </a:rPr>
              <a:t>This probably means that there can be outstation trips on these days and/or the streets are busier.</a:t>
            </a:r>
          </a:p>
        </p:txBody>
      </p:sp>
    </p:spTree>
    <p:extLst>
      <p:ext uri="{BB962C8B-B14F-4D97-AF65-F5344CB8AC3E}">
        <p14:creationId xmlns:p14="http://schemas.microsoft.com/office/powerpoint/2010/main" val="3236297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9051-059D-6DA8-ADA9-327087C6233B}"/>
              </a:ext>
            </a:extLst>
          </p:cNvPr>
          <p:cNvSpPr>
            <a:spLocks noGrp="1"/>
          </p:cNvSpPr>
          <p:nvPr>
            <p:ph type="title"/>
          </p:nvPr>
        </p:nvSpPr>
        <p:spPr>
          <a:xfrm>
            <a:off x="240262" y="173562"/>
            <a:ext cx="8520600" cy="490806"/>
          </a:xfrm>
        </p:spPr>
        <p:txBody>
          <a:bodyPr/>
          <a:lstStyle/>
          <a:p>
            <a:r>
              <a:rPr lang="en-US" sz="1800" b="0" i="0" dirty="0">
                <a:solidFill>
                  <a:schemeClr val="tx1"/>
                </a:solidFill>
                <a:effectLst/>
                <a:latin typeface="Roboto" panose="02000000000000000000" pitchFamily="2" charset="0"/>
              </a:rPr>
              <a:t>Distance per hour of day</a:t>
            </a:r>
            <a:endParaRPr lang="en-IN" sz="1800" dirty="0">
              <a:solidFill>
                <a:schemeClr val="tx1"/>
              </a:solidFill>
            </a:endParaRPr>
          </a:p>
        </p:txBody>
      </p:sp>
      <p:pic>
        <p:nvPicPr>
          <p:cNvPr id="11266" name="Picture 2">
            <a:extLst>
              <a:ext uri="{FF2B5EF4-FFF2-40B4-BE49-F238E27FC236}">
                <a16:creationId xmlns:a16="http://schemas.microsoft.com/office/drawing/2014/main" id="{C5839F04-8928-46D2-913A-DBFEF0F56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788193"/>
            <a:ext cx="3743325"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285AC1-6585-F7AD-4A10-453DE701D8BB}"/>
              </a:ext>
            </a:extLst>
          </p:cNvPr>
          <p:cNvSpPr txBox="1"/>
          <p:nvPr/>
        </p:nvSpPr>
        <p:spPr>
          <a:xfrm>
            <a:off x="240262" y="3464718"/>
            <a:ext cx="3631651" cy="30777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Distances are the longest around 5 am</a:t>
            </a:r>
            <a:endParaRPr lang="en-IN" dirty="0">
              <a:solidFill>
                <a:schemeClr val="accent2"/>
              </a:solidFill>
            </a:endParaRPr>
          </a:p>
        </p:txBody>
      </p:sp>
      <p:cxnSp>
        <p:nvCxnSpPr>
          <p:cNvPr id="7" name="Straight Connector 6">
            <a:extLst>
              <a:ext uri="{FF2B5EF4-FFF2-40B4-BE49-F238E27FC236}">
                <a16:creationId xmlns:a16="http://schemas.microsoft.com/office/drawing/2014/main" id="{E19E4AE2-DE74-B456-6898-617BE0602D0B}"/>
              </a:ext>
            </a:extLst>
          </p:cNvPr>
          <p:cNvCxnSpPr/>
          <p:nvPr/>
        </p:nvCxnSpPr>
        <p:spPr>
          <a:xfrm>
            <a:off x="4500562" y="0"/>
            <a:ext cx="0" cy="514350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EC210652-4627-3AF5-B970-1EB66DBA4B35}"/>
              </a:ext>
            </a:extLst>
          </p:cNvPr>
          <p:cNvSpPr txBox="1"/>
          <p:nvPr/>
        </p:nvSpPr>
        <p:spPr>
          <a:xfrm>
            <a:off x="4707730" y="265507"/>
            <a:ext cx="4572000" cy="369332"/>
          </a:xfrm>
          <a:prstGeom prst="rect">
            <a:avLst/>
          </a:prstGeom>
          <a:noFill/>
        </p:spPr>
        <p:txBody>
          <a:bodyPr wrap="square">
            <a:spAutoFit/>
          </a:bodyPr>
          <a:lstStyle/>
          <a:p>
            <a:pPr algn="l"/>
            <a:r>
              <a:rPr lang="en-US" sz="1800" b="0" i="0" dirty="0">
                <a:solidFill>
                  <a:schemeClr val="tx1"/>
                </a:solidFill>
                <a:effectLst/>
                <a:latin typeface="Roboto" panose="02000000000000000000" pitchFamily="2" charset="0"/>
              </a:rPr>
              <a:t>Distance per time of day</a:t>
            </a:r>
          </a:p>
        </p:txBody>
      </p:sp>
      <p:pic>
        <p:nvPicPr>
          <p:cNvPr id="11268" name="Picture 4">
            <a:extLst>
              <a:ext uri="{FF2B5EF4-FFF2-40B4-BE49-F238E27FC236}">
                <a16:creationId xmlns:a16="http://schemas.microsoft.com/office/drawing/2014/main" id="{F149305A-C506-C595-89D9-2677FDB98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2" y="756313"/>
            <a:ext cx="3848100" cy="2552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B56A2FC-61B7-46FF-9573-B235A0A91CEB}"/>
              </a:ext>
            </a:extLst>
          </p:cNvPr>
          <p:cNvSpPr txBox="1"/>
          <p:nvPr/>
        </p:nvSpPr>
        <p:spPr>
          <a:xfrm>
            <a:off x="4547000" y="3538299"/>
            <a:ext cx="4504130" cy="95410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distances being the longest during late night or it maybe called as early morning too. This can probably point to outstation trips where people start early for the day</a:t>
            </a:r>
            <a:endParaRPr lang="en-IN" dirty="0">
              <a:solidFill>
                <a:schemeClr val="accent2"/>
              </a:solidFill>
            </a:endParaRPr>
          </a:p>
        </p:txBody>
      </p:sp>
    </p:spTree>
    <p:extLst>
      <p:ext uri="{BB962C8B-B14F-4D97-AF65-F5344CB8AC3E}">
        <p14:creationId xmlns:p14="http://schemas.microsoft.com/office/powerpoint/2010/main" val="571779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19D2-960E-3F8D-5714-4F4765C582B1}"/>
              </a:ext>
            </a:extLst>
          </p:cNvPr>
          <p:cNvSpPr>
            <a:spLocks noGrp="1"/>
          </p:cNvSpPr>
          <p:nvPr>
            <p:ph type="title"/>
          </p:nvPr>
        </p:nvSpPr>
        <p:spPr/>
        <p:txBody>
          <a:bodyPr/>
          <a:lstStyle/>
          <a:p>
            <a:r>
              <a:rPr lang="en-IN" dirty="0"/>
              <a:t>Content </a:t>
            </a:r>
          </a:p>
        </p:txBody>
      </p:sp>
      <p:sp>
        <p:nvSpPr>
          <p:cNvPr id="3" name="Text Placeholder 2">
            <a:extLst>
              <a:ext uri="{FF2B5EF4-FFF2-40B4-BE49-F238E27FC236}">
                <a16:creationId xmlns:a16="http://schemas.microsoft.com/office/drawing/2014/main" id="{F8904533-FA36-581B-B0E1-26D428CCDBB4}"/>
              </a:ext>
            </a:extLst>
          </p:cNvPr>
          <p:cNvSpPr>
            <a:spLocks noGrp="1"/>
          </p:cNvSpPr>
          <p:nvPr>
            <p:ph type="body" idx="1"/>
          </p:nvPr>
        </p:nvSpPr>
        <p:spPr>
          <a:xfrm>
            <a:off x="164216" y="1183703"/>
            <a:ext cx="8520600" cy="2698006"/>
          </a:xfrm>
        </p:spPr>
        <p:txBody>
          <a:bodyPr/>
          <a:lstStyle/>
          <a:p>
            <a:pPr>
              <a:buClr>
                <a:schemeClr val="accent5">
                  <a:lumMod val="50000"/>
                </a:schemeClr>
              </a:buClr>
              <a:buFont typeface="Wingdings" pitchFamily="2" charset="2"/>
              <a:buChar char="v"/>
            </a:pPr>
            <a:r>
              <a:rPr lang="en-US" sz="1800" b="1" dirty="0">
                <a:solidFill>
                  <a:schemeClr val="accent5">
                    <a:lumMod val="50000"/>
                  </a:schemeClr>
                </a:solidFill>
                <a:latin typeface="+mj-lt"/>
                <a:ea typeface="Ebrima" pitchFamily="2" charset="0"/>
                <a:cs typeface="Ebrima" pitchFamily="2" charset="0"/>
              </a:rPr>
              <a:t>Problem Statement /</a:t>
            </a:r>
            <a:r>
              <a:rPr lang="en-IN" b="1" i="0" dirty="0">
                <a:solidFill>
                  <a:schemeClr val="tx1"/>
                </a:solidFill>
                <a:effectLst/>
                <a:latin typeface="+mj-lt"/>
              </a:rPr>
              <a:t> </a:t>
            </a:r>
            <a:r>
              <a:rPr lang="en-IN" b="1" i="0" dirty="0">
                <a:solidFill>
                  <a:schemeClr val="bg1"/>
                </a:solidFill>
                <a:effectLst/>
                <a:latin typeface="+mj-lt"/>
              </a:rPr>
              <a:t>Description</a:t>
            </a:r>
            <a:endParaRPr lang="en-US" sz="1800" b="1" dirty="0">
              <a:solidFill>
                <a:schemeClr val="bg1"/>
              </a:solidFill>
              <a:latin typeface="+mj-lt"/>
              <a:ea typeface="Ebrima" pitchFamily="2" charset="0"/>
              <a:cs typeface="Ebrima" pitchFamily="2" charset="0"/>
            </a:endParaRPr>
          </a:p>
          <a:p>
            <a:pPr>
              <a:buClr>
                <a:schemeClr val="accent5">
                  <a:lumMod val="50000"/>
                </a:schemeClr>
              </a:buClr>
              <a:buFont typeface="Wingdings" pitchFamily="2" charset="2"/>
              <a:buChar char="v"/>
            </a:pPr>
            <a:r>
              <a:rPr lang="en-US" sz="1800" b="1" dirty="0">
                <a:solidFill>
                  <a:schemeClr val="accent5">
                    <a:lumMod val="50000"/>
                  </a:schemeClr>
                </a:solidFill>
                <a:latin typeface="+mj-lt"/>
                <a:ea typeface="Ebrima" pitchFamily="2" charset="0"/>
                <a:cs typeface="Ebrima" pitchFamily="2" charset="0"/>
              </a:rPr>
              <a:t>Introduction</a:t>
            </a:r>
          </a:p>
          <a:p>
            <a:pPr>
              <a:buClr>
                <a:schemeClr val="accent5">
                  <a:lumMod val="50000"/>
                </a:schemeClr>
              </a:buClr>
              <a:buFont typeface="Wingdings" pitchFamily="2" charset="2"/>
              <a:buChar char="v"/>
            </a:pPr>
            <a:r>
              <a:rPr lang="en-IN" b="1" dirty="0">
                <a:solidFill>
                  <a:schemeClr val="bg1"/>
                </a:solidFill>
                <a:latin typeface="+mj-lt"/>
              </a:rPr>
              <a:t>Data preparation &amp; cleaning </a:t>
            </a:r>
          </a:p>
          <a:p>
            <a:pPr>
              <a:buClr>
                <a:schemeClr val="accent5">
                  <a:lumMod val="50000"/>
                </a:schemeClr>
              </a:buClr>
              <a:buFont typeface="Wingdings" pitchFamily="2" charset="2"/>
              <a:buChar char="v"/>
            </a:pPr>
            <a:r>
              <a:rPr lang="en-US" sz="1800" b="1" dirty="0">
                <a:solidFill>
                  <a:schemeClr val="accent5">
                    <a:lumMod val="50000"/>
                  </a:schemeClr>
                </a:solidFill>
                <a:latin typeface="+mj-lt"/>
                <a:ea typeface="Ebrima" pitchFamily="2" charset="0"/>
                <a:cs typeface="Ebrima" pitchFamily="2" charset="0"/>
              </a:rPr>
              <a:t>EDA and Data Processing</a:t>
            </a:r>
          </a:p>
          <a:p>
            <a:pPr>
              <a:buClr>
                <a:schemeClr val="accent5">
                  <a:lumMod val="50000"/>
                </a:schemeClr>
              </a:buClr>
              <a:buFont typeface="Wingdings" pitchFamily="2" charset="2"/>
              <a:buChar char="v"/>
            </a:pPr>
            <a:r>
              <a:rPr lang="en-US" sz="1800" b="1" dirty="0">
                <a:solidFill>
                  <a:schemeClr val="accent5">
                    <a:lumMod val="50000"/>
                  </a:schemeClr>
                </a:solidFill>
                <a:latin typeface="+mj-lt"/>
                <a:ea typeface="Ebrima" pitchFamily="2" charset="0"/>
                <a:cs typeface="Ebrima" pitchFamily="2" charset="0"/>
              </a:rPr>
              <a:t>Decomposition of </a:t>
            </a:r>
            <a:r>
              <a:rPr lang="en-US" sz="1800" b="1" dirty="0" err="1">
                <a:solidFill>
                  <a:schemeClr val="accent5">
                    <a:lumMod val="50000"/>
                  </a:schemeClr>
                </a:solidFill>
                <a:latin typeface="+mj-lt"/>
                <a:ea typeface="Ebrima" pitchFamily="2" charset="0"/>
                <a:cs typeface="Ebrima" pitchFamily="2" charset="0"/>
              </a:rPr>
              <a:t>Data:PCA</a:t>
            </a:r>
            <a:endParaRPr lang="en-US" sz="1800" b="1" dirty="0">
              <a:solidFill>
                <a:schemeClr val="accent5">
                  <a:lumMod val="50000"/>
                </a:schemeClr>
              </a:solidFill>
              <a:latin typeface="+mj-lt"/>
              <a:ea typeface="Ebrima" pitchFamily="2" charset="0"/>
              <a:cs typeface="Ebrima" pitchFamily="2" charset="0"/>
            </a:endParaRPr>
          </a:p>
          <a:p>
            <a:pPr>
              <a:buClr>
                <a:schemeClr val="accent5">
                  <a:lumMod val="50000"/>
                </a:schemeClr>
              </a:buClr>
              <a:buFont typeface="Wingdings" pitchFamily="2" charset="2"/>
              <a:buChar char="v"/>
            </a:pPr>
            <a:r>
              <a:rPr lang="en-US" sz="1800" b="1" dirty="0">
                <a:solidFill>
                  <a:schemeClr val="accent5">
                    <a:lumMod val="50000"/>
                  </a:schemeClr>
                </a:solidFill>
                <a:latin typeface="+mj-lt"/>
                <a:ea typeface="Ebrima" pitchFamily="2" charset="0"/>
                <a:cs typeface="Ebrima" pitchFamily="2" charset="0"/>
              </a:rPr>
              <a:t>ML Model – Regression</a:t>
            </a:r>
          </a:p>
          <a:p>
            <a:pPr marL="114300" indent="0">
              <a:buClr>
                <a:schemeClr val="accent5">
                  <a:lumMod val="50000"/>
                </a:schemeClr>
              </a:buClr>
              <a:buNone/>
            </a:pPr>
            <a:r>
              <a:rPr lang="en-US" b="1" dirty="0">
                <a:solidFill>
                  <a:schemeClr val="accent5">
                    <a:lumMod val="50000"/>
                  </a:schemeClr>
                </a:solidFill>
                <a:latin typeface="+mj-lt"/>
                <a:ea typeface="Ebrima" pitchFamily="2" charset="0"/>
                <a:cs typeface="Ebrima" pitchFamily="2" charset="0"/>
              </a:rPr>
              <a:t> 	</a:t>
            </a:r>
            <a:r>
              <a:rPr lang="en-US" sz="1800" dirty="0">
                <a:ln w="0"/>
                <a:solidFill>
                  <a:srgbClr val="002060"/>
                </a:solidFill>
                <a:latin typeface="Ebrima" pitchFamily="2" charset="0"/>
                <a:ea typeface="Ebrima" pitchFamily="2" charset="0"/>
                <a:cs typeface="Ebrima" pitchFamily="2" charset="0"/>
              </a:rPr>
              <a:t>Linear Regression</a:t>
            </a:r>
          </a:p>
          <a:p>
            <a:pPr marL="114300" indent="0">
              <a:buClr>
                <a:schemeClr val="accent5">
                  <a:lumMod val="50000"/>
                </a:schemeClr>
              </a:buClr>
              <a:buNone/>
            </a:pPr>
            <a:r>
              <a:rPr lang="en-US" dirty="0">
                <a:ln w="0"/>
                <a:solidFill>
                  <a:srgbClr val="002060"/>
                </a:solidFill>
                <a:latin typeface="Ebrima" pitchFamily="2" charset="0"/>
                <a:ea typeface="Ebrima" pitchFamily="2" charset="0"/>
                <a:cs typeface="Ebrima" pitchFamily="2" charset="0"/>
              </a:rPr>
              <a:t>	Decision Tree</a:t>
            </a:r>
          </a:p>
          <a:p>
            <a:pPr marL="114300" indent="0">
              <a:buClr>
                <a:schemeClr val="accent5">
                  <a:lumMod val="50000"/>
                </a:schemeClr>
              </a:buClr>
              <a:buNone/>
            </a:pPr>
            <a:r>
              <a:rPr lang="en-US" dirty="0">
                <a:ln w="0"/>
                <a:solidFill>
                  <a:srgbClr val="002060"/>
                </a:solidFill>
                <a:latin typeface="Ebrima" pitchFamily="2" charset="0"/>
                <a:ea typeface="Ebrima" pitchFamily="2" charset="0"/>
                <a:cs typeface="Ebrima" pitchFamily="2" charset="0"/>
              </a:rPr>
              <a:t>	Random Forest</a:t>
            </a:r>
            <a:endParaRPr lang="en-US" sz="1800" dirty="0">
              <a:solidFill>
                <a:srgbClr val="002060"/>
              </a:solidFill>
              <a:latin typeface="+mj-lt"/>
              <a:ea typeface="Ebrima" pitchFamily="2" charset="0"/>
              <a:cs typeface="Ebrima" pitchFamily="2" charset="0"/>
            </a:endParaRPr>
          </a:p>
          <a:p>
            <a:pPr>
              <a:buClr>
                <a:schemeClr val="accent5">
                  <a:lumMod val="50000"/>
                </a:schemeClr>
              </a:buClr>
              <a:buFont typeface="Wingdings" pitchFamily="2" charset="2"/>
              <a:buChar char="v"/>
            </a:pPr>
            <a:r>
              <a:rPr lang="en-US" sz="1800" b="1" dirty="0">
                <a:solidFill>
                  <a:schemeClr val="accent5">
                    <a:lumMod val="50000"/>
                  </a:schemeClr>
                </a:solidFill>
                <a:latin typeface="+mj-lt"/>
                <a:ea typeface="Ebrima" pitchFamily="2" charset="0"/>
                <a:cs typeface="Ebrima" pitchFamily="2" charset="0"/>
              </a:rPr>
              <a:t>Conclusion</a:t>
            </a:r>
          </a:p>
          <a:p>
            <a:endParaRPr lang="en-IN" dirty="0"/>
          </a:p>
        </p:txBody>
      </p:sp>
      <p:pic>
        <p:nvPicPr>
          <p:cNvPr id="1026" name="Picture 2" descr="machine learning | artificial intelligence | Britannica">
            <a:extLst>
              <a:ext uri="{FF2B5EF4-FFF2-40B4-BE49-F238E27FC236}">
                <a16:creationId xmlns:a16="http://schemas.microsoft.com/office/drawing/2014/main" id="{3D033795-7EDD-ED10-1A59-802BA5B9F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735" y="1261791"/>
            <a:ext cx="4678425" cy="261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916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58AE-6F94-0542-C7C1-007DC600DCF1}"/>
              </a:ext>
            </a:extLst>
          </p:cNvPr>
          <p:cNvSpPr>
            <a:spLocks noGrp="1"/>
          </p:cNvSpPr>
          <p:nvPr>
            <p:ph type="title"/>
          </p:nvPr>
        </p:nvSpPr>
        <p:spPr>
          <a:xfrm>
            <a:off x="311700" y="288275"/>
            <a:ext cx="2417213" cy="572700"/>
          </a:xfrm>
        </p:spPr>
        <p:txBody>
          <a:bodyPr/>
          <a:lstStyle/>
          <a:p>
            <a:r>
              <a:rPr lang="en-IN" sz="1800" b="0" i="0" dirty="0">
                <a:solidFill>
                  <a:schemeClr val="tx1"/>
                </a:solidFill>
                <a:effectLst/>
                <a:latin typeface="Roboto" panose="02000000000000000000" pitchFamily="2" charset="0"/>
              </a:rPr>
              <a:t>Distance per month</a:t>
            </a:r>
            <a:endParaRPr lang="en-IN" sz="1800" dirty="0">
              <a:solidFill>
                <a:schemeClr val="tx1"/>
              </a:solidFill>
            </a:endParaRPr>
          </a:p>
        </p:txBody>
      </p:sp>
      <p:pic>
        <p:nvPicPr>
          <p:cNvPr id="12290" name="Picture 2">
            <a:extLst>
              <a:ext uri="{FF2B5EF4-FFF2-40B4-BE49-F238E27FC236}">
                <a16:creationId xmlns:a16="http://schemas.microsoft.com/office/drawing/2014/main" id="{6B63FFCD-C783-40C3-053A-12E41152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7" y="860975"/>
            <a:ext cx="3833813"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428DBD-2923-96B0-B4D3-E4C67861F685}"/>
              </a:ext>
            </a:extLst>
          </p:cNvPr>
          <p:cNvSpPr txBox="1"/>
          <p:nvPr/>
        </p:nvSpPr>
        <p:spPr>
          <a:xfrm>
            <a:off x="188117" y="3543861"/>
            <a:ext cx="4572000" cy="738664"/>
          </a:xfrm>
          <a:prstGeom prst="rect">
            <a:avLst/>
          </a:prstGeom>
          <a:noFill/>
        </p:spPr>
        <p:txBody>
          <a:bodyPr wrap="square">
            <a:spAutoFit/>
          </a:bodyPr>
          <a:lstStyle/>
          <a:p>
            <a:r>
              <a:rPr lang="en-US" b="0" i="0" dirty="0">
                <a:solidFill>
                  <a:schemeClr val="accent2"/>
                </a:solidFill>
                <a:effectLst/>
                <a:latin typeface="Roboto" panose="02000000000000000000" pitchFamily="2" charset="0"/>
              </a:rPr>
              <a:t>also saw during trip duration per month, similarly trip distance is the lowest in February and the maximum in June</a:t>
            </a:r>
            <a:endParaRPr lang="en-IN" dirty="0">
              <a:solidFill>
                <a:schemeClr val="accent2"/>
              </a:solidFill>
            </a:endParaRPr>
          </a:p>
        </p:txBody>
      </p:sp>
      <p:cxnSp>
        <p:nvCxnSpPr>
          <p:cNvPr id="7" name="Straight Connector 6">
            <a:extLst>
              <a:ext uri="{FF2B5EF4-FFF2-40B4-BE49-F238E27FC236}">
                <a16:creationId xmlns:a16="http://schemas.microsoft.com/office/drawing/2014/main" id="{013D270A-1051-B215-B919-4AE19DCB57BB}"/>
              </a:ext>
            </a:extLst>
          </p:cNvPr>
          <p:cNvCxnSpPr/>
          <p:nvPr/>
        </p:nvCxnSpPr>
        <p:spPr>
          <a:xfrm>
            <a:off x="4657725" y="85725"/>
            <a:ext cx="0" cy="5057775"/>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96A1ECB8-B217-AFC9-EE1C-242C1B1AA772}"/>
              </a:ext>
            </a:extLst>
          </p:cNvPr>
          <p:cNvSpPr txBox="1"/>
          <p:nvPr/>
        </p:nvSpPr>
        <p:spPr>
          <a:xfrm>
            <a:off x="4760117" y="338282"/>
            <a:ext cx="4572000" cy="369332"/>
          </a:xfrm>
          <a:prstGeom prst="rect">
            <a:avLst/>
          </a:prstGeom>
          <a:noFill/>
        </p:spPr>
        <p:txBody>
          <a:bodyPr wrap="square">
            <a:spAutoFit/>
          </a:bodyPr>
          <a:lstStyle/>
          <a:p>
            <a:pPr algn="l"/>
            <a:r>
              <a:rPr lang="en-US" sz="1800" b="0" i="0" dirty="0">
                <a:solidFill>
                  <a:schemeClr val="tx1"/>
                </a:solidFill>
                <a:effectLst/>
                <a:latin typeface="Roboto" panose="02000000000000000000" pitchFamily="2" charset="0"/>
              </a:rPr>
              <a:t>Passenger Count and Vendor id</a:t>
            </a:r>
          </a:p>
        </p:txBody>
      </p:sp>
      <p:pic>
        <p:nvPicPr>
          <p:cNvPr id="12292" name="Picture 4">
            <a:extLst>
              <a:ext uri="{FF2B5EF4-FFF2-40B4-BE49-F238E27FC236}">
                <a16:creationId xmlns:a16="http://schemas.microsoft.com/office/drawing/2014/main" id="{F24DC1C1-5502-EC13-128B-ADB4D7DB9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117" y="860975"/>
            <a:ext cx="3810000" cy="2552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A182767-F950-3E22-44FF-D7275022EA28}"/>
              </a:ext>
            </a:extLst>
          </p:cNvPr>
          <p:cNvSpPr txBox="1"/>
          <p:nvPr/>
        </p:nvSpPr>
        <p:spPr>
          <a:xfrm>
            <a:off x="4760117" y="3567036"/>
            <a:ext cx="4289821" cy="738664"/>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This shows that vendor 2 generally carries 2 passengers while vendor 1 carries 1 passenger rides</a:t>
            </a:r>
            <a:endParaRPr lang="en-IN" dirty="0">
              <a:solidFill>
                <a:schemeClr val="accent2"/>
              </a:solidFill>
            </a:endParaRPr>
          </a:p>
        </p:txBody>
      </p:sp>
    </p:spTree>
    <p:extLst>
      <p:ext uri="{BB962C8B-B14F-4D97-AF65-F5344CB8AC3E}">
        <p14:creationId xmlns:p14="http://schemas.microsoft.com/office/powerpoint/2010/main" val="975780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9315-C615-7E31-8F16-EE7313A4FE1B}"/>
              </a:ext>
            </a:extLst>
          </p:cNvPr>
          <p:cNvSpPr>
            <a:spLocks noGrp="1"/>
          </p:cNvSpPr>
          <p:nvPr>
            <p:ph type="title"/>
          </p:nvPr>
        </p:nvSpPr>
        <p:spPr>
          <a:xfrm>
            <a:off x="233118" y="202137"/>
            <a:ext cx="8520600" cy="572700"/>
          </a:xfrm>
        </p:spPr>
        <p:txBody>
          <a:bodyPr/>
          <a:lstStyle/>
          <a:p>
            <a:r>
              <a:rPr lang="en-IN" sz="1800" b="0" i="0" dirty="0">
                <a:solidFill>
                  <a:schemeClr val="tx1"/>
                </a:solidFill>
                <a:effectLst/>
                <a:latin typeface="Roboto" panose="02000000000000000000" pitchFamily="2" charset="0"/>
              </a:rPr>
              <a:t>Trip Duration and Distance</a:t>
            </a:r>
            <a:br>
              <a:rPr lang="en-IN" b="0" i="0" dirty="0">
                <a:solidFill>
                  <a:srgbClr val="D5D5D5"/>
                </a:solidFill>
                <a:effectLst/>
                <a:latin typeface="Roboto" panose="02000000000000000000" pitchFamily="2" charset="0"/>
              </a:rPr>
            </a:br>
            <a:endParaRPr lang="en-IN" dirty="0"/>
          </a:p>
        </p:txBody>
      </p:sp>
      <p:pic>
        <p:nvPicPr>
          <p:cNvPr id="13314" name="Picture 2">
            <a:extLst>
              <a:ext uri="{FF2B5EF4-FFF2-40B4-BE49-F238E27FC236}">
                <a16:creationId xmlns:a16="http://schemas.microsoft.com/office/drawing/2014/main" id="{0091197F-4506-1183-A1D0-9598470A4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9" y="709613"/>
            <a:ext cx="3352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05792F9-6C76-152C-A5DC-B2966C83A802}"/>
              </a:ext>
            </a:extLst>
          </p:cNvPr>
          <p:cNvSpPr txBox="1"/>
          <p:nvPr/>
        </p:nvSpPr>
        <p:spPr>
          <a:xfrm>
            <a:off x="142875" y="4121705"/>
            <a:ext cx="3661293" cy="95410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there are trips whose trip duration is as short as 0 seconds and yet cover a large distance. And, as trips with 0 km distance and long trip durations.</a:t>
            </a:r>
            <a:endParaRPr lang="en-IN" dirty="0">
              <a:solidFill>
                <a:schemeClr val="accent2"/>
              </a:solidFill>
            </a:endParaRPr>
          </a:p>
        </p:txBody>
      </p:sp>
      <p:sp>
        <p:nvSpPr>
          <p:cNvPr id="10" name="TextBox 9">
            <a:extLst>
              <a:ext uri="{FF2B5EF4-FFF2-40B4-BE49-F238E27FC236}">
                <a16:creationId xmlns:a16="http://schemas.microsoft.com/office/drawing/2014/main" id="{8BABCE0D-C9EB-88DA-92FC-5AF54BF3B0B8}"/>
              </a:ext>
            </a:extLst>
          </p:cNvPr>
          <p:cNvSpPr txBox="1"/>
          <p:nvPr/>
        </p:nvSpPr>
        <p:spPr>
          <a:xfrm>
            <a:off x="3862849" y="1077373"/>
            <a:ext cx="4572000" cy="738664"/>
          </a:xfrm>
          <a:prstGeom prst="rect">
            <a:avLst/>
          </a:prstGeom>
          <a:noFill/>
        </p:spPr>
        <p:txBody>
          <a:bodyPr wrap="square">
            <a:spAutoFit/>
          </a:bodyPr>
          <a:lstStyle/>
          <a:p>
            <a:r>
              <a:rPr lang="en-IN" b="0" i="0" dirty="0">
                <a:solidFill>
                  <a:schemeClr val="accent2"/>
                </a:solidFill>
                <a:effectLst/>
                <a:latin typeface="Roboto" panose="02000000000000000000" pitchFamily="2" charset="0"/>
              </a:rPr>
              <a:t>5897 with 0 distance</a:t>
            </a:r>
          </a:p>
          <a:p>
            <a:r>
              <a:rPr lang="en-IN" b="0" dirty="0" err="1">
                <a:solidFill>
                  <a:schemeClr val="accent2"/>
                </a:solidFill>
                <a:effectLst/>
                <a:latin typeface="Courier New" panose="02070309020205020404" pitchFamily="49" charset="0"/>
              </a:rPr>
              <a:t>df</a:t>
            </a:r>
            <a:r>
              <a:rPr lang="en-IN" b="0" dirty="0">
                <a:solidFill>
                  <a:schemeClr val="accent2"/>
                </a:solidFill>
                <a:effectLst/>
                <a:latin typeface="Courier New" panose="02070309020205020404" pitchFamily="49" charset="0"/>
              </a:rPr>
              <a:t>[</a:t>
            </a:r>
            <a:r>
              <a:rPr lang="en-IN" b="0" dirty="0" err="1">
                <a:solidFill>
                  <a:schemeClr val="accent2"/>
                </a:solidFill>
                <a:effectLst/>
                <a:latin typeface="Courier New" panose="02070309020205020404" pitchFamily="49" charset="0"/>
              </a:rPr>
              <a:t>df.distance</a:t>
            </a:r>
            <a:r>
              <a:rPr lang="en-IN" b="0" dirty="0">
                <a:solidFill>
                  <a:schemeClr val="accent2"/>
                </a:solidFill>
                <a:effectLst/>
                <a:latin typeface="Courier New" panose="02070309020205020404" pitchFamily="49" charset="0"/>
              </a:rPr>
              <a:t>==0]</a:t>
            </a:r>
          </a:p>
          <a:p>
            <a:endParaRPr lang="en-IN" dirty="0">
              <a:solidFill>
                <a:schemeClr val="accent2"/>
              </a:solidFill>
            </a:endParaRPr>
          </a:p>
        </p:txBody>
      </p:sp>
      <p:pic>
        <p:nvPicPr>
          <p:cNvPr id="12" name="Picture 11">
            <a:extLst>
              <a:ext uri="{FF2B5EF4-FFF2-40B4-BE49-F238E27FC236}">
                <a16:creationId xmlns:a16="http://schemas.microsoft.com/office/drawing/2014/main" id="{47403CD0-80FA-856F-6066-08C1BFBFB948}"/>
              </a:ext>
            </a:extLst>
          </p:cNvPr>
          <p:cNvPicPr>
            <a:picLocks noChangeAspect="1"/>
          </p:cNvPicPr>
          <p:nvPr/>
        </p:nvPicPr>
        <p:blipFill>
          <a:blip r:embed="rId3"/>
          <a:stretch>
            <a:fillRect/>
          </a:stretch>
        </p:blipFill>
        <p:spPr>
          <a:xfrm>
            <a:off x="6700408" y="711825"/>
            <a:ext cx="1969435" cy="1603351"/>
          </a:xfrm>
          <a:prstGeom prst="rect">
            <a:avLst/>
          </a:prstGeom>
        </p:spPr>
      </p:pic>
      <p:sp>
        <p:nvSpPr>
          <p:cNvPr id="14" name="TextBox 13">
            <a:extLst>
              <a:ext uri="{FF2B5EF4-FFF2-40B4-BE49-F238E27FC236}">
                <a16:creationId xmlns:a16="http://schemas.microsoft.com/office/drawing/2014/main" id="{92F42D20-EF65-C677-2D8F-B15AF9C830D5}"/>
              </a:ext>
            </a:extLst>
          </p:cNvPr>
          <p:cNvSpPr txBox="1"/>
          <p:nvPr/>
        </p:nvSpPr>
        <p:spPr>
          <a:xfrm>
            <a:off x="3762231" y="1816037"/>
            <a:ext cx="4572000" cy="2677656"/>
          </a:xfrm>
          <a:prstGeom prst="rect">
            <a:avLst/>
          </a:prstGeom>
          <a:noFill/>
        </p:spPr>
        <p:txBody>
          <a:bodyPr wrap="square">
            <a:spAutoFit/>
          </a:bodyPr>
          <a:lstStyle/>
          <a:p>
            <a:pPr algn="l"/>
            <a:r>
              <a:rPr lang="en-US" b="0" i="0" dirty="0">
                <a:solidFill>
                  <a:schemeClr val="accent2"/>
                </a:solidFill>
                <a:effectLst/>
                <a:latin typeface="Roboto" panose="02000000000000000000" pitchFamily="2" charset="0"/>
              </a:rPr>
              <a:t>even though distance is recorded </a:t>
            </a:r>
          </a:p>
          <a:p>
            <a:pPr algn="l"/>
            <a:r>
              <a:rPr lang="en-US" b="0" i="0" dirty="0">
                <a:solidFill>
                  <a:schemeClr val="accent2"/>
                </a:solidFill>
                <a:effectLst/>
                <a:latin typeface="Roboto" panose="02000000000000000000" pitchFamily="2" charset="0"/>
              </a:rPr>
              <a:t>as 0 but trip duration is definitely </a:t>
            </a:r>
          </a:p>
          <a:p>
            <a:pPr algn="l"/>
            <a:r>
              <a:rPr lang="en-US" b="0" i="0" dirty="0">
                <a:solidFill>
                  <a:schemeClr val="accent2"/>
                </a:solidFill>
                <a:effectLst/>
                <a:latin typeface="Roboto" panose="02000000000000000000" pitchFamily="2" charset="0"/>
              </a:rPr>
              <a:t>more.</a:t>
            </a:r>
          </a:p>
          <a:p>
            <a:pPr algn="l"/>
            <a:r>
              <a:rPr lang="en-US" b="0" i="0" dirty="0">
                <a:solidFill>
                  <a:schemeClr val="accent2"/>
                </a:solidFill>
                <a:effectLst/>
                <a:latin typeface="Roboto" panose="02000000000000000000" pitchFamily="2" charset="0"/>
              </a:rPr>
              <a:t>One reason can be that the </a:t>
            </a:r>
          </a:p>
          <a:p>
            <a:pPr algn="l"/>
            <a:r>
              <a:rPr lang="en-US" b="0" i="0" dirty="0" err="1">
                <a:solidFill>
                  <a:schemeClr val="accent2"/>
                </a:solidFill>
                <a:effectLst/>
                <a:latin typeface="Roboto" panose="02000000000000000000" pitchFamily="2" charset="0"/>
              </a:rPr>
              <a:t>dropoff</a:t>
            </a:r>
            <a:r>
              <a:rPr lang="en-US" b="0" i="0" dirty="0">
                <a:solidFill>
                  <a:schemeClr val="accent2"/>
                </a:solidFill>
                <a:effectLst/>
                <a:latin typeface="Roboto" panose="02000000000000000000" pitchFamily="2" charset="0"/>
              </a:rPr>
              <a:t> coordinates weren’t recorded.</a:t>
            </a:r>
          </a:p>
          <a:p>
            <a:pPr algn="l"/>
            <a:r>
              <a:rPr lang="en-US" b="0" i="0" dirty="0">
                <a:solidFill>
                  <a:schemeClr val="accent2"/>
                </a:solidFill>
                <a:effectLst/>
                <a:latin typeface="Roboto" panose="02000000000000000000" pitchFamily="2" charset="0"/>
              </a:rPr>
              <a:t>Another reason one can think is that for short trip durations, maybe the passenger changed their mind and cancelled the ride after some time.</a:t>
            </a:r>
          </a:p>
          <a:p>
            <a:pPr algn="l"/>
            <a:r>
              <a:rPr lang="en-US" b="0" i="0" dirty="0">
                <a:solidFill>
                  <a:schemeClr val="accent2"/>
                </a:solidFill>
                <a:effectLst/>
                <a:latin typeface="Roboto" panose="02000000000000000000" pitchFamily="2" charset="0"/>
              </a:rPr>
              <a:t>So, we see how Exploratory Data Analysis helps us identify underlying patterns in the data, let us draw out conclusions and this even serves as the basis of feature engineering before we start building our model.</a:t>
            </a:r>
          </a:p>
        </p:txBody>
      </p:sp>
    </p:spTree>
    <p:extLst>
      <p:ext uri="{BB962C8B-B14F-4D97-AF65-F5344CB8AC3E}">
        <p14:creationId xmlns:p14="http://schemas.microsoft.com/office/powerpoint/2010/main" val="4232420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0BB3-D4C2-1335-DF98-53C004140239}"/>
              </a:ext>
            </a:extLst>
          </p:cNvPr>
          <p:cNvSpPr>
            <a:spLocks noGrp="1"/>
          </p:cNvSpPr>
          <p:nvPr>
            <p:ph type="title"/>
          </p:nvPr>
        </p:nvSpPr>
        <p:spPr>
          <a:xfrm>
            <a:off x="173814" y="82168"/>
            <a:ext cx="8520600" cy="572700"/>
          </a:xfrm>
        </p:spPr>
        <p:txBody>
          <a:bodyPr/>
          <a:lstStyle/>
          <a:p>
            <a:r>
              <a:rPr lang="en-US" sz="2400" b="1" dirty="0">
                <a:solidFill>
                  <a:srgbClr val="C00000"/>
                </a:solidFill>
                <a:latin typeface="Ebrima" pitchFamily="2" charset="0"/>
                <a:ea typeface="Ebrima" pitchFamily="2" charset="0"/>
                <a:cs typeface="Ebrima" pitchFamily="2" charset="0"/>
              </a:rPr>
              <a:t>Correlation Heat map</a:t>
            </a:r>
            <a:endParaRPr lang="en-IN" sz="2400" dirty="0">
              <a:solidFill>
                <a:srgbClr val="C00000"/>
              </a:solidFill>
            </a:endParaRPr>
          </a:p>
        </p:txBody>
      </p:sp>
      <p:pic>
        <p:nvPicPr>
          <p:cNvPr id="3074" name="Picture 2">
            <a:extLst>
              <a:ext uri="{FF2B5EF4-FFF2-40B4-BE49-F238E27FC236}">
                <a16:creationId xmlns:a16="http://schemas.microsoft.com/office/drawing/2014/main" id="{0CD44DB2-222E-BFB4-2F3F-51BAFE304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030" y="654868"/>
            <a:ext cx="6914198" cy="4406464"/>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02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B5E-F552-4B55-E365-CE6706866177}"/>
              </a:ext>
            </a:extLst>
          </p:cNvPr>
          <p:cNvSpPr>
            <a:spLocks noGrp="1"/>
          </p:cNvSpPr>
          <p:nvPr>
            <p:ph type="title"/>
          </p:nvPr>
        </p:nvSpPr>
        <p:spPr>
          <a:xfrm>
            <a:off x="230584" y="194303"/>
            <a:ext cx="8520600" cy="572700"/>
          </a:xfrm>
        </p:spPr>
        <p:txBody>
          <a:bodyPr/>
          <a:lstStyle/>
          <a:p>
            <a:r>
              <a:rPr lang="en-US" sz="2400" b="1" dirty="0">
                <a:solidFill>
                  <a:srgbClr val="C00000"/>
                </a:solidFill>
                <a:latin typeface="Ebrima" pitchFamily="2" charset="0"/>
                <a:ea typeface="Ebrima" pitchFamily="2" charset="0"/>
                <a:cs typeface="Ebrima" pitchFamily="2" charset="0"/>
              </a:rPr>
              <a:t>Feature Contribution</a:t>
            </a:r>
            <a:endParaRPr lang="en-IN" sz="2400" dirty="0">
              <a:solidFill>
                <a:srgbClr val="C00000"/>
              </a:solidFill>
            </a:endParaRPr>
          </a:p>
        </p:txBody>
      </p:sp>
      <p:pic>
        <p:nvPicPr>
          <p:cNvPr id="8194" name="Picture 2">
            <a:extLst>
              <a:ext uri="{FF2B5EF4-FFF2-40B4-BE49-F238E27FC236}">
                <a16:creationId xmlns:a16="http://schemas.microsoft.com/office/drawing/2014/main" id="{C2E1B00E-ADAB-EB07-C63A-0E853445E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816" y="600048"/>
            <a:ext cx="8520600" cy="31584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C1130A-40AC-16C3-871B-D4A955D9946D}"/>
              </a:ext>
            </a:extLst>
          </p:cNvPr>
          <p:cNvSpPr txBox="1"/>
          <p:nvPr/>
        </p:nvSpPr>
        <p:spPr>
          <a:xfrm>
            <a:off x="78661" y="3736383"/>
            <a:ext cx="8991599" cy="1384995"/>
          </a:xfrm>
          <a:prstGeom prst="rect">
            <a:avLst/>
          </a:prstGeom>
          <a:gradFill>
            <a:gsLst>
              <a:gs pos="0">
                <a:schemeClr val="accent4">
                  <a:tint val="50000"/>
                  <a:satMod val="300000"/>
                </a:schemeClr>
              </a:gs>
              <a:gs pos="0">
                <a:schemeClr val="accent4">
                  <a:tint val="37000"/>
                  <a:satMod val="300000"/>
                </a:schemeClr>
              </a:gs>
              <a:gs pos="5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wrap="square">
            <a:spAutoFit/>
          </a:bodyPr>
          <a:lstStyle/>
          <a:p>
            <a:r>
              <a:rPr lang="en-US" b="1" dirty="0"/>
              <a:t>The plot above shows the breakdown of which features contributed more or less to each Principal Component.</a:t>
            </a:r>
            <a:endParaRPr lang="en-US" dirty="0"/>
          </a:p>
          <a:p>
            <a:r>
              <a:rPr lang="en-US" b="1" dirty="0"/>
              <a:t>Our new Principal Features allow you to take in information from all the other original features and make use of it.</a:t>
            </a:r>
            <a:endParaRPr lang="en-US" dirty="0"/>
          </a:p>
          <a:p>
            <a:r>
              <a:rPr lang="en-US" b="1" dirty="0"/>
              <a:t>We use PCA to reduce the dimensions of our data as much as we can without losing any important information.</a:t>
            </a:r>
            <a:endParaRPr lang="en-US" dirty="0"/>
          </a:p>
        </p:txBody>
      </p:sp>
    </p:spTree>
    <p:extLst>
      <p:ext uri="{BB962C8B-B14F-4D97-AF65-F5344CB8AC3E}">
        <p14:creationId xmlns:p14="http://schemas.microsoft.com/office/powerpoint/2010/main" val="993289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8577-07F5-026E-BA8A-EEEDAD660BDA}"/>
              </a:ext>
            </a:extLst>
          </p:cNvPr>
          <p:cNvSpPr>
            <a:spLocks noGrp="1"/>
          </p:cNvSpPr>
          <p:nvPr>
            <p:ph type="title"/>
          </p:nvPr>
        </p:nvSpPr>
        <p:spPr/>
        <p:txBody>
          <a:bodyPr/>
          <a:lstStyle/>
          <a:p>
            <a:r>
              <a:rPr lang="en-US" sz="2400" b="1" dirty="0">
                <a:solidFill>
                  <a:srgbClr val="C00000"/>
                </a:solidFill>
                <a:latin typeface="+mj-lt"/>
                <a:ea typeface="Ebrima" pitchFamily="2" charset="0"/>
                <a:cs typeface="Ebrima" pitchFamily="2" charset="0"/>
              </a:rPr>
              <a:t>Decomposition of </a:t>
            </a:r>
            <a:r>
              <a:rPr lang="en-US" sz="2400" b="1" dirty="0" err="1">
                <a:solidFill>
                  <a:srgbClr val="C00000"/>
                </a:solidFill>
                <a:latin typeface="+mj-lt"/>
                <a:ea typeface="Ebrima" pitchFamily="2" charset="0"/>
                <a:cs typeface="Ebrima" pitchFamily="2" charset="0"/>
              </a:rPr>
              <a:t>Data:PCA</a:t>
            </a:r>
            <a:br>
              <a:rPr lang="en-US" sz="2800" b="1" dirty="0">
                <a:solidFill>
                  <a:schemeClr val="accent5">
                    <a:lumMod val="50000"/>
                  </a:schemeClr>
                </a:solidFill>
                <a:latin typeface="+mj-lt"/>
                <a:ea typeface="Ebrima" pitchFamily="2" charset="0"/>
                <a:cs typeface="Ebrima" pitchFamily="2" charset="0"/>
              </a:rPr>
            </a:br>
            <a:endParaRPr lang="en-IN" dirty="0"/>
          </a:p>
        </p:txBody>
      </p:sp>
      <p:pic>
        <p:nvPicPr>
          <p:cNvPr id="5122" name="Picture 2" descr="Principal Component Analysis (PCA)| What is PCA?">
            <a:extLst>
              <a:ext uri="{FF2B5EF4-FFF2-40B4-BE49-F238E27FC236}">
                <a16:creationId xmlns:a16="http://schemas.microsoft.com/office/drawing/2014/main" id="{75B47EB6-015D-0A7F-E1C0-66DA89235F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891"/>
          <a:stretch/>
        </p:blipFill>
        <p:spPr bwMode="auto">
          <a:xfrm>
            <a:off x="914627" y="1684110"/>
            <a:ext cx="3011487" cy="23466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w Principal Component Analysis, PCA Works">
            <a:extLst>
              <a:ext uri="{FF2B5EF4-FFF2-40B4-BE49-F238E27FC236}">
                <a16:creationId xmlns:a16="http://schemas.microsoft.com/office/drawing/2014/main" id="{7520F858-C50D-4460-EE86-02DBB8882A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940" t="16628" b="6160"/>
          <a:stretch/>
        </p:blipFill>
        <p:spPr bwMode="auto">
          <a:xfrm>
            <a:off x="4862285" y="1485816"/>
            <a:ext cx="2788104"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223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952D-EBE1-FD52-3B34-2050EA3124A1}"/>
              </a:ext>
            </a:extLst>
          </p:cNvPr>
          <p:cNvSpPr>
            <a:spLocks noGrp="1"/>
          </p:cNvSpPr>
          <p:nvPr>
            <p:ph type="title"/>
          </p:nvPr>
        </p:nvSpPr>
        <p:spPr>
          <a:xfrm>
            <a:off x="311700" y="263596"/>
            <a:ext cx="8520600" cy="572700"/>
          </a:xfrm>
        </p:spPr>
        <p:txBody>
          <a:bodyPr/>
          <a:lstStyle/>
          <a:p>
            <a:r>
              <a:rPr lang="en-US" sz="2400" b="1" dirty="0">
                <a:solidFill>
                  <a:srgbClr val="C00000"/>
                </a:solidFill>
                <a:latin typeface="Ebrima" pitchFamily="2" charset="0"/>
                <a:ea typeface="Ebrima" pitchFamily="2" charset="0"/>
                <a:cs typeface="Ebrima" pitchFamily="2" charset="0"/>
              </a:rPr>
              <a:t>Principal Component Analysis</a:t>
            </a:r>
            <a:endParaRPr lang="en-IN" sz="2400" dirty="0">
              <a:solidFill>
                <a:srgbClr val="C00000"/>
              </a:solidFill>
            </a:endParaRPr>
          </a:p>
        </p:txBody>
      </p:sp>
      <p:pic>
        <p:nvPicPr>
          <p:cNvPr id="6146" name="Picture 2">
            <a:extLst>
              <a:ext uri="{FF2B5EF4-FFF2-40B4-BE49-F238E27FC236}">
                <a16:creationId xmlns:a16="http://schemas.microsoft.com/office/drawing/2014/main" id="{F88766BB-15A2-2F41-AA45-BCB9AD3E1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4" y="980621"/>
            <a:ext cx="4606900" cy="233589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FA6211FC-9B22-3BD7-7E0D-B2809DC41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3356" y="980621"/>
            <a:ext cx="4032930" cy="24767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3FE9F8-F87B-D24F-0C79-477F3A681E46}"/>
              </a:ext>
            </a:extLst>
          </p:cNvPr>
          <p:cNvSpPr txBox="1"/>
          <p:nvPr/>
        </p:nvSpPr>
        <p:spPr>
          <a:xfrm>
            <a:off x="1432210" y="3708400"/>
            <a:ext cx="6543390" cy="738664"/>
          </a:xfrm>
          <a:prstGeom prst="rect">
            <a:avLst/>
          </a:prstGeom>
          <a:gradFill>
            <a:gsLst>
              <a:gs pos="0">
                <a:schemeClr val="dk1">
                  <a:tint val="37000"/>
                  <a:satMod val="300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wrap="square">
            <a:spAutoFit/>
          </a:bodyPr>
          <a:lstStyle/>
          <a:p>
            <a:r>
              <a:rPr lang="en-US" b="1" dirty="0"/>
              <a:t>We apply different transformations to identify the most descriptive components for our data. We see that our PCA model has a smaller variance by the 10th component, compared to the first few components.</a:t>
            </a:r>
            <a:endParaRPr lang="en-US" dirty="0"/>
          </a:p>
        </p:txBody>
      </p:sp>
    </p:spTree>
    <p:extLst>
      <p:ext uri="{BB962C8B-B14F-4D97-AF65-F5344CB8AC3E}">
        <p14:creationId xmlns:p14="http://schemas.microsoft.com/office/powerpoint/2010/main" val="1817454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1EBC-574A-7CF2-6553-7734C2EBAA3B}"/>
              </a:ext>
            </a:extLst>
          </p:cNvPr>
          <p:cNvSpPr>
            <a:spLocks noGrp="1"/>
          </p:cNvSpPr>
          <p:nvPr>
            <p:ph type="title"/>
          </p:nvPr>
        </p:nvSpPr>
        <p:spPr>
          <a:xfrm>
            <a:off x="311700" y="549532"/>
            <a:ext cx="8520600" cy="572700"/>
          </a:xfrm>
        </p:spPr>
        <p:txBody>
          <a:bodyPr/>
          <a:lstStyle/>
          <a:p>
            <a:r>
              <a:rPr lang="en-US" sz="2800" b="1" dirty="0">
                <a:solidFill>
                  <a:srgbClr val="C00000"/>
                </a:solidFill>
                <a:latin typeface="Ebrima" pitchFamily="2" charset="0"/>
                <a:ea typeface="Ebrima" pitchFamily="2" charset="0"/>
                <a:cs typeface="Ebrima" pitchFamily="2" charset="0"/>
              </a:rPr>
              <a:t>Machine Learning Model – Regression</a:t>
            </a:r>
            <a:br>
              <a:rPr lang="en-US" sz="2800" b="1" dirty="0">
                <a:solidFill>
                  <a:srgbClr val="C00000"/>
                </a:solidFill>
                <a:latin typeface="Ebrima" pitchFamily="2" charset="0"/>
                <a:ea typeface="Ebrima" pitchFamily="2" charset="0"/>
                <a:cs typeface="Ebrima" pitchFamily="2" charset="0"/>
              </a:rPr>
            </a:br>
            <a:endParaRPr lang="en-IN" dirty="0">
              <a:solidFill>
                <a:srgbClr val="C00000"/>
              </a:solidFill>
            </a:endParaRPr>
          </a:p>
        </p:txBody>
      </p:sp>
      <p:pic>
        <p:nvPicPr>
          <p:cNvPr id="7170" name="Picture 2" descr="Overview of Machine Learning Algorithms: Regression - StrataScratch">
            <a:extLst>
              <a:ext uri="{FF2B5EF4-FFF2-40B4-BE49-F238E27FC236}">
                <a16:creationId xmlns:a16="http://schemas.microsoft.com/office/drawing/2014/main" id="{6D1BA914-8203-29BA-E7C5-FD03CC2DEF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119" t="16349" r="6302" b="16349"/>
          <a:stretch/>
        </p:blipFill>
        <p:spPr bwMode="auto">
          <a:xfrm>
            <a:off x="5845532" y="1225549"/>
            <a:ext cx="2986768" cy="294015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achine Learning Models - Javatpoint">
            <a:extLst>
              <a:ext uri="{FF2B5EF4-FFF2-40B4-BE49-F238E27FC236}">
                <a16:creationId xmlns:a16="http://schemas.microsoft.com/office/drawing/2014/main" id="{B359A410-AF4A-5437-E5B6-E2669EFFF1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770" r="58088"/>
          <a:stretch/>
        </p:blipFill>
        <p:spPr bwMode="auto">
          <a:xfrm>
            <a:off x="155576" y="2387599"/>
            <a:ext cx="2594881" cy="28332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85C4A3-75FC-A5C6-0933-565CE0C17583}"/>
              </a:ext>
            </a:extLst>
          </p:cNvPr>
          <p:cNvSpPr txBox="1"/>
          <p:nvPr/>
        </p:nvSpPr>
        <p:spPr>
          <a:xfrm>
            <a:off x="2286000" y="2241708"/>
            <a:ext cx="4572000" cy="923330"/>
          </a:xfrm>
          <a:prstGeom prst="rect">
            <a:avLst/>
          </a:prstGeom>
          <a:noFill/>
        </p:spPr>
        <p:txBody>
          <a:bodyPr wrap="square">
            <a:spAutoFit/>
          </a:bodyPr>
          <a:lstStyle/>
          <a:p>
            <a:pPr marL="114300" indent="0">
              <a:buClr>
                <a:schemeClr val="accent5">
                  <a:lumMod val="50000"/>
                </a:schemeClr>
              </a:buClr>
              <a:buNone/>
            </a:pPr>
            <a:r>
              <a:rPr lang="en-US" sz="1400" dirty="0">
                <a:ln w="0"/>
                <a:solidFill>
                  <a:srgbClr val="002060"/>
                </a:solidFill>
                <a:latin typeface="Ebrima" pitchFamily="2" charset="0"/>
                <a:ea typeface="Ebrima" pitchFamily="2" charset="0"/>
                <a:cs typeface="Ebrima" pitchFamily="2" charset="0"/>
              </a:rPr>
              <a:t>	</a:t>
            </a:r>
            <a:r>
              <a:rPr lang="en-US" sz="1800" dirty="0">
                <a:ln w="0"/>
                <a:solidFill>
                  <a:srgbClr val="002060"/>
                </a:solidFill>
                <a:latin typeface="Ebrima" pitchFamily="2" charset="0"/>
                <a:ea typeface="Ebrima" pitchFamily="2" charset="0"/>
                <a:cs typeface="Ebrima" pitchFamily="2" charset="0"/>
              </a:rPr>
              <a:t>Linear Regression</a:t>
            </a:r>
          </a:p>
          <a:p>
            <a:pPr marL="114300" indent="0">
              <a:buClr>
                <a:schemeClr val="accent5">
                  <a:lumMod val="50000"/>
                </a:schemeClr>
              </a:buClr>
              <a:buNone/>
            </a:pPr>
            <a:r>
              <a:rPr lang="en-US" sz="1800" dirty="0">
                <a:ln w="0"/>
                <a:solidFill>
                  <a:srgbClr val="002060"/>
                </a:solidFill>
                <a:latin typeface="Ebrima" pitchFamily="2" charset="0"/>
                <a:ea typeface="Ebrima" pitchFamily="2" charset="0"/>
                <a:cs typeface="Ebrima" pitchFamily="2" charset="0"/>
              </a:rPr>
              <a:t>	Decision Tree</a:t>
            </a:r>
          </a:p>
          <a:p>
            <a:pPr marL="114300" indent="0">
              <a:buClr>
                <a:schemeClr val="accent5">
                  <a:lumMod val="50000"/>
                </a:schemeClr>
              </a:buClr>
              <a:buNone/>
            </a:pPr>
            <a:r>
              <a:rPr lang="en-US" sz="1800" dirty="0">
                <a:ln w="0"/>
                <a:solidFill>
                  <a:srgbClr val="002060"/>
                </a:solidFill>
                <a:latin typeface="Ebrima" pitchFamily="2" charset="0"/>
                <a:ea typeface="Ebrima" pitchFamily="2" charset="0"/>
                <a:cs typeface="Ebrima" pitchFamily="2" charset="0"/>
              </a:rPr>
              <a:t>	Random Forest</a:t>
            </a:r>
            <a:endParaRPr lang="en-US" sz="1800" dirty="0">
              <a:solidFill>
                <a:srgbClr val="002060"/>
              </a:solidFill>
              <a:latin typeface="+mj-lt"/>
              <a:ea typeface="Ebrima" pitchFamily="2" charset="0"/>
              <a:cs typeface="Ebrima" pitchFamily="2" charset="0"/>
            </a:endParaRPr>
          </a:p>
        </p:txBody>
      </p:sp>
    </p:spTree>
    <p:extLst>
      <p:ext uri="{BB962C8B-B14F-4D97-AF65-F5344CB8AC3E}">
        <p14:creationId xmlns:p14="http://schemas.microsoft.com/office/powerpoint/2010/main" val="4279319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2283-CD4D-016D-FECC-6371E8711601}"/>
              </a:ext>
            </a:extLst>
          </p:cNvPr>
          <p:cNvSpPr>
            <a:spLocks noGrp="1"/>
          </p:cNvSpPr>
          <p:nvPr>
            <p:ph type="title"/>
          </p:nvPr>
        </p:nvSpPr>
        <p:spPr>
          <a:xfrm>
            <a:off x="311700" y="146946"/>
            <a:ext cx="8520600" cy="572700"/>
          </a:xfrm>
        </p:spPr>
        <p:txBody>
          <a:bodyPr/>
          <a:lstStyle/>
          <a:p>
            <a:r>
              <a:rPr lang="en-US" sz="2400" b="1" dirty="0">
                <a:solidFill>
                  <a:srgbClr val="C00000"/>
                </a:solidFill>
                <a:latin typeface="Ebrima" pitchFamily="2" charset="0"/>
                <a:ea typeface="Ebrima" pitchFamily="2" charset="0"/>
                <a:cs typeface="Ebrima" pitchFamily="2" charset="0"/>
              </a:rPr>
              <a:t>ML Model Prediction with PCA</a:t>
            </a:r>
            <a:endParaRPr lang="en-IN" sz="2400" dirty="0">
              <a:solidFill>
                <a:srgbClr val="C00000"/>
              </a:solidFill>
            </a:endParaRPr>
          </a:p>
        </p:txBody>
      </p:sp>
      <p:pic>
        <p:nvPicPr>
          <p:cNvPr id="9218" name="Picture 2">
            <a:extLst>
              <a:ext uri="{FF2B5EF4-FFF2-40B4-BE49-F238E27FC236}">
                <a16:creationId xmlns:a16="http://schemas.microsoft.com/office/drawing/2014/main" id="{2C6900C2-3A02-DE5B-AF7F-04F26A0F9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64" y="719646"/>
            <a:ext cx="3545526" cy="190247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FAA21D3-E0F6-BC75-FC05-D684594C1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465" y="678280"/>
            <a:ext cx="3666760" cy="198291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58739996-FD60-590E-79F2-B8ECA8E5F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9605" y="2877421"/>
            <a:ext cx="3736620" cy="202069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8">
            <a:extLst>
              <a:ext uri="{FF2B5EF4-FFF2-40B4-BE49-F238E27FC236}">
                <a16:creationId xmlns:a16="http://schemas.microsoft.com/office/drawing/2014/main" id="{452C9B55-A928-9F5A-DC26-2C6204BFD0EF}"/>
              </a:ext>
            </a:extLst>
          </p:cNvPr>
          <p:cNvSpPr>
            <a:spLocks noGrp="1"/>
          </p:cNvSpPr>
          <p:nvPr>
            <p:ph type="body" idx="1"/>
          </p:nvPr>
        </p:nvSpPr>
        <p:spPr>
          <a:xfrm>
            <a:off x="1570792" y="2622123"/>
            <a:ext cx="1849582" cy="255298"/>
          </a:xfrm>
          <a:prstGeom prst="rect">
            <a:avLst/>
          </a:prstGeom>
          <a:no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a:ln w="0"/>
                <a:solidFill>
                  <a:schemeClr val="tx1"/>
                </a:solidFill>
                <a:effectLst>
                  <a:outerShdw blurRad="38100" dist="19050" dir="2700000" algn="tl" rotWithShape="0">
                    <a:schemeClr val="dk1">
                      <a:alpha val="40000"/>
                    </a:schemeClr>
                  </a:outerShdw>
                </a:effectLst>
                <a:latin typeface="Ebrima" pitchFamily="2" charset="0"/>
                <a:ea typeface="Ebrima" pitchFamily="2" charset="0"/>
                <a:cs typeface="Ebrima" pitchFamily="2" charset="0"/>
              </a:rPr>
              <a:t>Linear Regression</a:t>
            </a:r>
          </a:p>
        </p:txBody>
      </p:sp>
      <p:sp>
        <p:nvSpPr>
          <p:cNvPr id="5" name="Rectangle 4">
            <a:extLst>
              <a:ext uri="{FF2B5EF4-FFF2-40B4-BE49-F238E27FC236}">
                <a16:creationId xmlns:a16="http://schemas.microsoft.com/office/drawing/2014/main" id="{53E09940-AC80-55FA-3A75-FDC5259B3B0A}"/>
              </a:ext>
            </a:extLst>
          </p:cNvPr>
          <p:cNvSpPr/>
          <p:nvPr/>
        </p:nvSpPr>
        <p:spPr>
          <a:xfrm>
            <a:off x="5770154" y="2661198"/>
            <a:ext cx="2017985" cy="252250"/>
          </a:xfrm>
          <a:prstGeom prst="rect">
            <a:avLst/>
          </a:prstGeom>
          <a:no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Ebrima" pitchFamily="2" charset="0"/>
                <a:ea typeface="Ebrima" pitchFamily="2" charset="0"/>
                <a:cs typeface="Ebrima" pitchFamily="2" charset="0"/>
              </a:rPr>
              <a:t>Decision Tree</a:t>
            </a:r>
          </a:p>
        </p:txBody>
      </p:sp>
      <p:sp>
        <p:nvSpPr>
          <p:cNvPr id="6" name="Rectangle 5">
            <a:extLst>
              <a:ext uri="{FF2B5EF4-FFF2-40B4-BE49-F238E27FC236}">
                <a16:creationId xmlns:a16="http://schemas.microsoft.com/office/drawing/2014/main" id="{7E704394-E93B-6288-C072-02911704459E}"/>
              </a:ext>
            </a:extLst>
          </p:cNvPr>
          <p:cNvSpPr/>
          <p:nvPr/>
        </p:nvSpPr>
        <p:spPr>
          <a:xfrm>
            <a:off x="5477576" y="4902817"/>
            <a:ext cx="2070538" cy="262759"/>
          </a:xfrm>
          <a:prstGeom prst="rect">
            <a:avLst/>
          </a:prstGeom>
          <a:no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Ebrima" pitchFamily="2" charset="0"/>
                <a:ea typeface="Ebrima" pitchFamily="2" charset="0"/>
                <a:cs typeface="Ebrima" pitchFamily="2" charset="0"/>
              </a:rPr>
              <a:t>Random Forest</a:t>
            </a:r>
          </a:p>
        </p:txBody>
      </p:sp>
      <p:sp>
        <p:nvSpPr>
          <p:cNvPr id="8" name="TextBox 7">
            <a:extLst>
              <a:ext uri="{FF2B5EF4-FFF2-40B4-BE49-F238E27FC236}">
                <a16:creationId xmlns:a16="http://schemas.microsoft.com/office/drawing/2014/main" id="{8F98562F-21F6-6A8C-6485-EBC8738F08E5}"/>
              </a:ext>
            </a:extLst>
          </p:cNvPr>
          <p:cNvSpPr txBox="1"/>
          <p:nvPr/>
        </p:nvSpPr>
        <p:spPr>
          <a:xfrm>
            <a:off x="500743" y="3233897"/>
            <a:ext cx="3736620" cy="73866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ln w="0"/>
                <a:solidFill>
                  <a:schemeClr val="accent2"/>
                </a:solidFill>
                <a:effectLst>
                  <a:outerShdw blurRad="38100" dist="19050" dir="2700000" algn="tl" rotWithShape="0">
                    <a:schemeClr val="dk1">
                      <a:alpha val="40000"/>
                    </a:schemeClr>
                  </a:outerShdw>
                </a:effectLst>
              </a:rPr>
              <a:t>It is clear that decision trees and random forests are performing well as per our visualization.</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26165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5F8C-A699-90B6-B516-F4086D57970F}"/>
              </a:ext>
            </a:extLst>
          </p:cNvPr>
          <p:cNvSpPr>
            <a:spLocks noGrp="1"/>
          </p:cNvSpPr>
          <p:nvPr>
            <p:ph type="title"/>
          </p:nvPr>
        </p:nvSpPr>
        <p:spPr>
          <a:xfrm>
            <a:off x="64957" y="89425"/>
            <a:ext cx="8520600" cy="572700"/>
          </a:xfrm>
        </p:spPr>
        <p:txBody>
          <a:bodyPr/>
          <a:lstStyle/>
          <a:p>
            <a:r>
              <a:rPr lang="en-US" sz="2400" b="1" dirty="0">
                <a:solidFill>
                  <a:srgbClr val="C00000"/>
                </a:solidFill>
                <a:latin typeface="Ebrima" pitchFamily="2" charset="0"/>
                <a:ea typeface="Ebrima" pitchFamily="2" charset="0"/>
                <a:cs typeface="Ebrima" pitchFamily="2" charset="0"/>
              </a:rPr>
              <a:t>Model Evaluation Result with PCA</a:t>
            </a:r>
            <a:endParaRPr lang="en-IN" sz="2400" dirty="0">
              <a:solidFill>
                <a:srgbClr val="C00000"/>
              </a:solidFill>
            </a:endParaRPr>
          </a:p>
        </p:txBody>
      </p:sp>
      <p:sp>
        <p:nvSpPr>
          <p:cNvPr id="5" name="TextBox 4">
            <a:extLst>
              <a:ext uri="{FF2B5EF4-FFF2-40B4-BE49-F238E27FC236}">
                <a16:creationId xmlns:a16="http://schemas.microsoft.com/office/drawing/2014/main" id="{38C0EC37-C6BE-50CE-9A23-F43ECD7C3652}"/>
              </a:ext>
            </a:extLst>
          </p:cNvPr>
          <p:cNvSpPr txBox="1"/>
          <p:nvPr/>
        </p:nvSpPr>
        <p:spPr>
          <a:xfrm>
            <a:off x="203200" y="4035192"/>
            <a:ext cx="8737599" cy="738664"/>
          </a:xfrm>
          <a:prstGeom prst="rect">
            <a:avLst/>
          </a:prstGeom>
          <a:gradFill>
            <a:gsLst>
              <a:gs pos="0">
                <a:schemeClr val="accent3">
                  <a:tint val="50000"/>
                  <a:satMod val="300000"/>
                </a:schemeClr>
              </a:gs>
              <a:gs pos="0">
                <a:schemeClr val="accent3">
                  <a:tint val="37000"/>
                  <a:satMod val="300000"/>
                </a:schemeClr>
              </a:gs>
              <a:gs pos="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Arial" panose="020B0604020202020204" pitchFamily="34" charset="0"/>
              <a:buChar char="•"/>
            </a:pPr>
            <a:r>
              <a:rPr lang="en-US" dirty="0">
                <a:solidFill>
                  <a:schemeClr val="accent2"/>
                </a:solidFill>
              </a:rPr>
              <a:t>Our Decision Tree model and Random Forest model do well when evaluated.</a:t>
            </a:r>
          </a:p>
          <a:p>
            <a:pPr marL="285750" indent="-285750">
              <a:buFont typeface="Arial" panose="020B0604020202020204" pitchFamily="34" charset="0"/>
              <a:buChar char="•"/>
            </a:pPr>
            <a:r>
              <a:rPr lang="en-US" dirty="0">
                <a:solidFill>
                  <a:schemeClr val="accent2"/>
                </a:solidFill>
              </a:rPr>
              <a:t>As Random Forest is providing reduced RMSE, it's a model to Opted for</a:t>
            </a:r>
          </a:p>
          <a:p>
            <a:pPr marL="285750" indent="-285750">
              <a:buFont typeface="Arial" panose="020B0604020202020204" pitchFamily="34" charset="0"/>
              <a:buChar char="•"/>
            </a:pPr>
            <a:r>
              <a:rPr lang="en-US" dirty="0">
                <a:solidFill>
                  <a:schemeClr val="accent2"/>
                </a:solidFill>
              </a:rPr>
              <a:t>The decision tree and random forest models have performed well, with a good fit score of 0.65</a:t>
            </a:r>
          </a:p>
        </p:txBody>
      </p:sp>
      <p:graphicFrame>
        <p:nvGraphicFramePr>
          <p:cNvPr id="6" name="Table 5">
            <a:extLst>
              <a:ext uri="{FF2B5EF4-FFF2-40B4-BE49-F238E27FC236}">
                <a16:creationId xmlns:a16="http://schemas.microsoft.com/office/drawing/2014/main" id="{CC526DF1-BBC6-7B0E-7180-5CAFB80C0525}"/>
              </a:ext>
            </a:extLst>
          </p:cNvPr>
          <p:cNvGraphicFramePr>
            <a:graphicFrameLocks noGrp="1"/>
          </p:cNvGraphicFramePr>
          <p:nvPr>
            <p:extLst>
              <p:ext uri="{D42A27DB-BD31-4B8C-83A1-F6EECF244321}">
                <p14:modId xmlns:p14="http://schemas.microsoft.com/office/powerpoint/2010/main" val="2653723570"/>
              </p:ext>
            </p:extLst>
          </p:nvPr>
        </p:nvGraphicFramePr>
        <p:xfrm>
          <a:off x="442912" y="938729"/>
          <a:ext cx="7895661" cy="2286000"/>
        </p:xfrm>
        <a:graphic>
          <a:graphicData uri="http://schemas.openxmlformats.org/drawingml/2006/table">
            <a:tbl>
              <a:tblPr firstRow="1" bandRow="1">
                <a:tableStyleId>{ED083AE6-46FA-4A59-8FB0-9F97EB10719F}</a:tableStyleId>
              </a:tblPr>
              <a:tblGrid>
                <a:gridCol w="1262406">
                  <a:extLst>
                    <a:ext uri="{9D8B030D-6E8A-4147-A177-3AD203B41FA5}">
                      <a16:colId xmlns:a16="http://schemas.microsoft.com/office/drawing/2014/main" val="20000"/>
                    </a:ext>
                  </a:extLst>
                </a:gridCol>
                <a:gridCol w="1326651">
                  <a:extLst>
                    <a:ext uri="{9D8B030D-6E8A-4147-A177-3AD203B41FA5}">
                      <a16:colId xmlns:a16="http://schemas.microsoft.com/office/drawing/2014/main" val="20001"/>
                    </a:ext>
                  </a:extLst>
                </a:gridCol>
                <a:gridCol w="1326651">
                  <a:extLst>
                    <a:ext uri="{9D8B030D-6E8A-4147-A177-3AD203B41FA5}">
                      <a16:colId xmlns:a16="http://schemas.microsoft.com/office/drawing/2014/main" val="20002"/>
                    </a:ext>
                  </a:extLst>
                </a:gridCol>
                <a:gridCol w="1326651">
                  <a:extLst>
                    <a:ext uri="{9D8B030D-6E8A-4147-A177-3AD203B41FA5}">
                      <a16:colId xmlns:a16="http://schemas.microsoft.com/office/drawing/2014/main" val="20003"/>
                    </a:ext>
                  </a:extLst>
                </a:gridCol>
                <a:gridCol w="1326651">
                  <a:extLst>
                    <a:ext uri="{9D8B030D-6E8A-4147-A177-3AD203B41FA5}">
                      <a16:colId xmlns:a16="http://schemas.microsoft.com/office/drawing/2014/main" val="20004"/>
                    </a:ext>
                  </a:extLst>
                </a:gridCol>
                <a:gridCol w="1326651">
                  <a:extLst>
                    <a:ext uri="{9D8B030D-6E8A-4147-A177-3AD203B41FA5}">
                      <a16:colId xmlns:a16="http://schemas.microsoft.com/office/drawing/2014/main" val="20005"/>
                    </a:ext>
                  </a:extLst>
                </a:gridCol>
              </a:tblGrid>
              <a:tr h="538432">
                <a:tc>
                  <a:txBody>
                    <a:bodyPr/>
                    <a:lstStyle/>
                    <a:p>
                      <a:r>
                        <a:rPr lang="en-US" dirty="0">
                          <a:solidFill>
                            <a:schemeClr val="tx1"/>
                          </a:solidFill>
                        </a:rPr>
                        <a:t>Algorithms</a:t>
                      </a:r>
                      <a:endParaRPr lang="en-US"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dirty="0">
                          <a:solidFill>
                            <a:schemeClr val="tx1"/>
                          </a:solidFill>
                        </a:rPr>
                        <a:t>Training Score</a:t>
                      </a:r>
                      <a:endParaRPr lang="en-US"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dirty="0">
                          <a:solidFill>
                            <a:schemeClr val="tx1"/>
                          </a:solidFill>
                        </a:rPr>
                        <a:t>Validation Score</a:t>
                      </a:r>
                      <a:endParaRPr lang="en-US"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dirty="0">
                          <a:solidFill>
                            <a:schemeClr val="tx1"/>
                          </a:solidFill>
                        </a:rPr>
                        <a:t>Cross Validation Score</a:t>
                      </a:r>
                      <a:endParaRPr lang="en-US"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dirty="0">
                          <a:solidFill>
                            <a:schemeClr val="tx1"/>
                          </a:solidFill>
                        </a:rPr>
                        <a:t>R2-Score</a:t>
                      </a:r>
                      <a:endParaRPr lang="en-US"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dirty="0">
                          <a:solidFill>
                            <a:schemeClr val="tx1"/>
                          </a:solidFill>
                        </a:rPr>
                        <a:t>RMSE</a:t>
                      </a:r>
                      <a:endParaRPr lang="en-US"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1389">
                <a:tc>
                  <a:txBody>
                    <a:bodyPr/>
                    <a:lstStyle/>
                    <a:p>
                      <a:pPr algn="ctr"/>
                      <a:r>
                        <a:rPr lang="en-US" b="1" dirty="0">
                          <a:solidFill>
                            <a:schemeClr val="accent5">
                              <a:lumMod val="50000"/>
                            </a:schemeClr>
                          </a:solidFill>
                        </a:rPr>
                        <a:t>Linear Regression</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0.0435</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0.0447</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-0.0502</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-22.33</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tx1"/>
                          </a:solidFill>
                        </a:rPr>
                        <a:t>--</a:t>
                      </a:r>
                      <a:endParaRPr lang="en-US" b="1" dirty="0">
                        <a:solidFill>
                          <a:schemeClr val="tx1"/>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3430">
                <a:tc>
                  <a:txBody>
                    <a:bodyPr/>
                    <a:lstStyle/>
                    <a:p>
                      <a:pPr algn="ctr"/>
                      <a:r>
                        <a:rPr lang="en-US" b="1" dirty="0">
                          <a:solidFill>
                            <a:schemeClr val="accent5">
                              <a:lumMod val="50000"/>
                            </a:schemeClr>
                          </a:solidFill>
                        </a:rPr>
                        <a:t>Decision Tree</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0.6572</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0.6521</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0.6494</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0.4714</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tx1"/>
                          </a:solidFill>
                        </a:rPr>
                        <a:t>0.073</a:t>
                      </a:r>
                      <a:endParaRPr lang="en-US" b="1"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1389">
                <a:tc>
                  <a:txBody>
                    <a:bodyPr/>
                    <a:lstStyle/>
                    <a:p>
                      <a:pPr algn="ctr"/>
                      <a:r>
                        <a:rPr lang="en-US" b="1" dirty="0">
                          <a:solidFill>
                            <a:schemeClr val="accent5">
                              <a:lumMod val="50000"/>
                            </a:schemeClr>
                          </a:solidFill>
                        </a:rPr>
                        <a:t>Random Forest</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0.6660</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0.66614</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0.6609</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accent5">
                              <a:lumMod val="50000"/>
                            </a:schemeClr>
                          </a:solidFill>
                        </a:rPr>
                        <a:t>0.4750</a:t>
                      </a:r>
                      <a:endParaRPr lang="en-US"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chemeClr val="tx1"/>
                          </a:solidFill>
                        </a:rPr>
                        <a:t>0.072</a:t>
                      </a:r>
                      <a:endParaRPr lang="en-US" b="1" dirty="0">
                        <a:solidFill>
                          <a:schemeClr val="tx1"/>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15F5F61E-DE4E-13C0-21D7-D6FFB43AFA0A}"/>
              </a:ext>
            </a:extLst>
          </p:cNvPr>
          <p:cNvSpPr txBox="1"/>
          <p:nvPr/>
        </p:nvSpPr>
        <p:spPr>
          <a:xfrm>
            <a:off x="3309263" y="3224729"/>
            <a:ext cx="6030687" cy="461665"/>
          </a:xfrm>
          <a:prstGeom prst="rect">
            <a:avLst/>
          </a:prstGeom>
          <a:noFill/>
        </p:spPr>
        <p:txBody>
          <a:bodyPr wrap="square">
            <a:spAutoFit/>
          </a:bodyPr>
          <a:lstStyle/>
          <a:p>
            <a:pPr marL="171450" indent="-171450">
              <a:buClr>
                <a:schemeClr val="accent5">
                  <a:lumMod val="50000"/>
                </a:schemeClr>
              </a:buClr>
              <a:buFont typeface="Arial" panose="020B0604020202020204" pitchFamily="34" charset="0"/>
              <a:buChar char="•"/>
            </a:pPr>
            <a:r>
              <a:rPr lang="en-US" sz="1200" b="1" dirty="0">
                <a:solidFill>
                  <a:schemeClr val="accent2"/>
                </a:solidFill>
                <a:latin typeface="Ebrima" pitchFamily="2" charset="0"/>
                <a:ea typeface="Ebrima" pitchFamily="2" charset="0"/>
                <a:cs typeface="Ebrima" pitchFamily="2" charset="0"/>
              </a:rPr>
              <a:t>R2-score: Usually must be between 0 and 1, with 1 considered as a good fit. </a:t>
            </a:r>
          </a:p>
          <a:p>
            <a:pPr marL="171450" indent="-171450">
              <a:buClr>
                <a:schemeClr val="accent5">
                  <a:lumMod val="50000"/>
                </a:schemeClr>
              </a:buClr>
              <a:buFont typeface="Arial" panose="020B0604020202020204" pitchFamily="34" charset="0"/>
              <a:buChar char="•"/>
            </a:pPr>
            <a:r>
              <a:rPr lang="en-US" sz="1200" b="1" dirty="0">
                <a:solidFill>
                  <a:schemeClr val="accent2"/>
                </a:solidFill>
                <a:latin typeface="Ebrima" pitchFamily="2" charset="0"/>
                <a:ea typeface="Ebrima" pitchFamily="2" charset="0"/>
                <a:cs typeface="Ebrima" pitchFamily="2" charset="0"/>
              </a:rPr>
              <a:t>RMSE: Lesser is Better</a:t>
            </a:r>
          </a:p>
        </p:txBody>
      </p:sp>
    </p:spTree>
    <p:extLst>
      <p:ext uri="{BB962C8B-B14F-4D97-AF65-F5344CB8AC3E}">
        <p14:creationId xmlns:p14="http://schemas.microsoft.com/office/powerpoint/2010/main" val="3006406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AF6A-D780-CE5B-D4EF-70F5E778C318}"/>
              </a:ext>
            </a:extLst>
          </p:cNvPr>
          <p:cNvSpPr>
            <a:spLocks noGrp="1"/>
          </p:cNvSpPr>
          <p:nvPr>
            <p:ph type="title"/>
          </p:nvPr>
        </p:nvSpPr>
        <p:spPr>
          <a:xfrm>
            <a:off x="311700" y="1925"/>
            <a:ext cx="8520600" cy="572700"/>
          </a:xfrm>
        </p:spPr>
        <p:txBody>
          <a:bodyPr/>
          <a:lstStyle/>
          <a:p>
            <a:r>
              <a:rPr lang="en-US" sz="2400" b="1" dirty="0">
                <a:solidFill>
                  <a:schemeClr val="tx1"/>
                </a:solidFill>
                <a:latin typeface="Ebrima" pitchFamily="2" charset="0"/>
                <a:ea typeface="Ebrima" pitchFamily="2" charset="0"/>
                <a:cs typeface="Ebrima" pitchFamily="2" charset="0"/>
              </a:rPr>
              <a:t>ML Model Prediction without PCA</a:t>
            </a:r>
            <a:endParaRPr lang="en-IN" sz="2400" dirty="0">
              <a:solidFill>
                <a:schemeClr val="tx1"/>
              </a:solidFill>
            </a:endParaRPr>
          </a:p>
        </p:txBody>
      </p:sp>
      <p:pic>
        <p:nvPicPr>
          <p:cNvPr id="12290" name="Picture 2">
            <a:extLst>
              <a:ext uri="{FF2B5EF4-FFF2-40B4-BE49-F238E27FC236}">
                <a16:creationId xmlns:a16="http://schemas.microsoft.com/office/drawing/2014/main" id="{B3381590-23E8-AD71-3685-FBDFCBF976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011"/>
          <a:stretch/>
        </p:blipFill>
        <p:spPr bwMode="auto">
          <a:xfrm>
            <a:off x="556891" y="429103"/>
            <a:ext cx="3134439" cy="196124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FCD190A0-E30B-26A3-3663-309EC0942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29102"/>
            <a:ext cx="3626679" cy="1961243"/>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BF46CB4B-ACC1-8E3B-D9DA-865EC778D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664666"/>
            <a:ext cx="3833946" cy="21854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127684-9370-7EE4-EE39-AF548C4AB120}"/>
              </a:ext>
            </a:extLst>
          </p:cNvPr>
          <p:cNvSpPr txBox="1"/>
          <p:nvPr/>
        </p:nvSpPr>
        <p:spPr>
          <a:xfrm>
            <a:off x="164306" y="2893666"/>
            <a:ext cx="4179094" cy="162118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a:r>
              <a:rPr lang="en-US" b="0" i="0" dirty="0">
                <a:solidFill>
                  <a:schemeClr val="accent2"/>
                </a:solidFill>
                <a:effectLst/>
                <a:latin typeface="Roboto" panose="02000000000000000000" pitchFamily="2" charset="0"/>
              </a:rPr>
              <a:t>Another approach we could go with is without PCA, just Standard Scaling Dataset and applying our Algorithms.</a:t>
            </a:r>
          </a:p>
          <a:p>
            <a:pPr algn="l"/>
            <a:r>
              <a:rPr lang="en-US" b="0" i="0" dirty="0">
                <a:solidFill>
                  <a:schemeClr val="accent2"/>
                </a:solidFill>
                <a:effectLst/>
                <a:latin typeface="Roboto" panose="02000000000000000000" pitchFamily="2" charset="0"/>
              </a:rPr>
              <a:t>The approach can give us better idea of what works better for us.</a:t>
            </a:r>
          </a:p>
          <a:p>
            <a:pPr algn="l"/>
            <a:r>
              <a:rPr lang="en-US" b="0" i="0" dirty="0">
                <a:solidFill>
                  <a:schemeClr val="accent2"/>
                </a:solidFill>
                <a:effectLst/>
                <a:latin typeface="Roboto" panose="02000000000000000000" pitchFamily="2" charset="0"/>
              </a:rPr>
              <a:t>This approach might take great amount of computational resources and time, it will be good</a:t>
            </a:r>
          </a:p>
        </p:txBody>
      </p:sp>
    </p:spTree>
    <p:extLst>
      <p:ext uri="{BB962C8B-B14F-4D97-AF65-F5344CB8AC3E}">
        <p14:creationId xmlns:p14="http://schemas.microsoft.com/office/powerpoint/2010/main" val="1717538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extBox 2">
            <a:extLst>
              <a:ext uri="{FF2B5EF4-FFF2-40B4-BE49-F238E27FC236}">
                <a16:creationId xmlns:a16="http://schemas.microsoft.com/office/drawing/2014/main" id="{383B1516-768C-2176-D13C-C131DEC7E6A6}"/>
              </a:ext>
            </a:extLst>
          </p:cNvPr>
          <p:cNvSpPr txBox="1"/>
          <p:nvPr/>
        </p:nvSpPr>
        <p:spPr>
          <a:xfrm>
            <a:off x="217885" y="239621"/>
            <a:ext cx="4572000" cy="307777"/>
          </a:xfrm>
          <a:prstGeom prst="rect">
            <a:avLst/>
          </a:prstGeom>
          <a:noFill/>
        </p:spPr>
        <p:txBody>
          <a:bodyPr wrap="square">
            <a:spAutoFit/>
          </a:bodyPr>
          <a:lstStyle/>
          <a:p>
            <a:pPr algn="l"/>
            <a:r>
              <a:rPr lang="en-IN" b="1" i="0" dirty="0">
                <a:solidFill>
                  <a:schemeClr val="tx1"/>
                </a:solidFill>
                <a:effectLst/>
                <a:latin typeface="Roboto" panose="02000000000000000000" pitchFamily="2" charset="0"/>
              </a:rPr>
              <a:t>Problem Description</a:t>
            </a:r>
            <a:endParaRPr lang="en-IN" b="0" i="0" dirty="0">
              <a:solidFill>
                <a:schemeClr val="tx1"/>
              </a:solidFill>
              <a:effectLst/>
              <a:latin typeface="Roboto" panose="02000000000000000000" pitchFamily="2" charset="0"/>
            </a:endParaRPr>
          </a:p>
        </p:txBody>
      </p:sp>
      <p:sp>
        <p:nvSpPr>
          <p:cNvPr id="7" name="TextBox 6">
            <a:extLst>
              <a:ext uri="{FF2B5EF4-FFF2-40B4-BE49-F238E27FC236}">
                <a16:creationId xmlns:a16="http://schemas.microsoft.com/office/drawing/2014/main" id="{EE8192F2-E89C-0A6B-A9EF-39EFC78DAF10}"/>
              </a:ext>
            </a:extLst>
          </p:cNvPr>
          <p:cNvSpPr txBox="1"/>
          <p:nvPr/>
        </p:nvSpPr>
        <p:spPr>
          <a:xfrm>
            <a:off x="192882" y="601395"/>
            <a:ext cx="8008143" cy="815608"/>
          </a:xfrm>
          <a:prstGeom prst="rect">
            <a:avLst/>
          </a:prstGeom>
          <a:noFill/>
        </p:spPr>
        <p:txBody>
          <a:bodyPr wrap="square">
            <a:spAutoFit/>
          </a:bodyPr>
          <a:lstStyle/>
          <a:p>
            <a:r>
              <a:rPr lang="en-US" sz="1200" dirty="0"/>
              <a:t>Our task is to build a model that predicts the total ride duration of taxi trip in New York City. For this, we are using the dataset released by the NYC Taxi and Limousine Commission which includes pickup time, geo-coordinates, Number of passengers and service types.</a:t>
            </a:r>
          </a:p>
          <a:p>
            <a:pPr algn="l"/>
            <a:endParaRPr lang="en-US" sz="1100" i="0" dirty="0">
              <a:solidFill>
                <a:schemeClr val="accent2"/>
              </a:solidFill>
              <a:effectLst/>
              <a:latin typeface="Roboto" panose="02000000000000000000" pitchFamily="2" charset="0"/>
            </a:endParaRPr>
          </a:p>
        </p:txBody>
      </p:sp>
      <p:sp>
        <p:nvSpPr>
          <p:cNvPr id="9" name="TextBox 8">
            <a:extLst>
              <a:ext uri="{FF2B5EF4-FFF2-40B4-BE49-F238E27FC236}">
                <a16:creationId xmlns:a16="http://schemas.microsoft.com/office/drawing/2014/main" id="{CE4C92C1-6226-83BE-B5F9-573D6D4DD0EF}"/>
              </a:ext>
            </a:extLst>
          </p:cNvPr>
          <p:cNvSpPr txBox="1"/>
          <p:nvPr/>
        </p:nvSpPr>
        <p:spPr>
          <a:xfrm>
            <a:off x="217885" y="1317111"/>
            <a:ext cx="4572000" cy="307777"/>
          </a:xfrm>
          <a:prstGeom prst="rect">
            <a:avLst/>
          </a:prstGeom>
          <a:noFill/>
        </p:spPr>
        <p:txBody>
          <a:bodyPr wrap="square">
            <a:spAutoFit/>
          </a:bodyPr>
          <a:lstStyle/>
          <a:p>
            <a:pPr algn="l"/>
            <a:r>
              <a:rPr lang="en-IN" b="1" i="0" dirty="0">
                <a:solidFill>
                  <a:schemeClr val="tx1"/>
                </a:solidFill>
                <a:effectLst/>
                <a:latin typeface="Roboto" panose="02000000000000000000" pitchFamily="2" charset="0"/>
              </a:rPr>
              <a:t>Data Description</a:t>
            </a:r>
            <a:endParaRPr lang="en-IN" b="0" i="0" dirty="0">
              <a:solidFill>
                <a:schemeClr val="tx1"/>
              </a:solidFill>
              <a:effectLst/>
              <a:latin typeface="Roboto" panose="02000000000000000000" pitchFamily="2" charset="0"/>
            </a:endParaRPr>
          </a:p>
        </p:txBody>
      </p:sp>
      <p:sp>
        <p:nvSpPr>
          <p:cNvPr id="11" name="TextBox 10">
            <a:extLst>
              <a:ext uri="{FF2B5EF4-FFF2-40B4-BE49-F238E27FC236}">
                <a16:creationId xmlns:a16="http://schemas.microsoft.com/office/drawing/2014/main" id="{2B16BF6C-EA8F-FC00-1A0F-24D2C858F69A}"/>
              </a:ext>
            </a:extLst>
          </p:cNvPr>
          <p:cNvSpPr txBox="1"/>
          <p:nvPr/>
        </p:nvSpPr>
        <p:spPr>
          <a:xfrm>
            <a:off x="192882" y="1727180"/>
            <a:ext cx="9194006" cy="3231654"/>
          </a:xfrm>
          <a:prstGeom prst="rect">
            <a:avLst/>
          </a:prstGeom>
          <a:noFill/>
        </p:spPr>
        <p:txBody>
          <a:bodyPr wrap="square">
            <a:spAutoFit/>
          </a:bodyPr>
          <a:lstStyle/>
          <a:p>
            <a:pPr algn="l"/>
            <a:r>
              <a:rPr lang="en-US" sz="1200" b="0" i="0" dirty="0">
                <a:solidFill>
                  <a:schemeClr val="accent2"/>
                </a:solidFill>
                <a:effectLst/>
                <a:latin typeface="Roboto" panose="02000000000000000000" pitchFamily="2" charset="0"/>
              </a:rPr>
              <a:t>The dataset is based on the 2016 NYC Yellow Cab trip record The data was sampled and cleaned for the purposes of this project. Based on individual trip attributes, you should predict the duration of each trip in the test set.</a:t>
            </a:r>
          </a:p>
          <a:p>
            <a:pPr algn="l"/>
            <a:r>
              <a:rPr lang="en-US" sz="1200" b="1" i="0" dirty="0">
                <a:solidFill>
                  <a:schemeClr val="accent2"/>
                </a:solidFill>
                <a:effectLst/>
                <a:latin typeface="Roboto" panose="02000000000000000000" pitchFamily="2" charset="0"/>
              </a:rPr>
              <a:t>NYC Taxi Data.csv</a:t>
            </a:r>
            <a:r>
              <a:rPr lang="en-US" sz="1200" b="0" i="0" dirty="0">
                <a:solidFill>
                  <a:schemeClr val="accent2"/>
                </a:solidFill>
                <a:effectLst/>
                <a:latin typeface="Roboto" panose="02000000000000000000" pitchFamily="2" charset="0"/>
              </a:rPr>
              <a:t> - the training set (contains 1458644 trip records)</a:t>
            </a:r>
          </a:p>
          <a:p>
            <a:pPr algn="l"/>
            <a:r>
              <a:rPr lang="en-US" sz="1200" b="0" i="0" dirty="0">
                <a:solidFill>
                  <a:schemeClr val="accent2"/>
                </a:solidFill>
                <a:effectLst/>
                <a:latin typeface="Roboto" panose="02000000000000000000" pitchFamily="2" charset="0"/>
              </a:rPr>
              <a:t>Data fields</a:t>
            </a:r>
          </a:p>
          <a:p>
            <a:pPr algn="l">
              <a:buFont typeface="Arial" panose="020B0604020202020204" pitchFamily="34" charset="0"/>
              <a:buChar char="•"/>
            </a:pPr>
            <a:r>
              <a:rPr lang="en-US" sz="1200" b="0" i="0" dirty="0">
                <a:solidFill>
                  <a:schemeClr val="accent2"/>
                </a:solidFill>
                <a:effectLst/>
                <a:latin typeface="Roboto" panose="02000000000000000000" pitchFamily="2" charset="0"/>
              </a:rPr>
              <a:t>id - a unique identifier for each trip</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vendor_id</a:t>
            </a:r>
            <a:r>
              <a:rPr lang="en-US" sz="1200" b="0" i="0" dirty="0">
                <a:solidFill>
                  <a:schemeClr val="accent2"/>
                </a:solidFill>
                <a:effectLst/>
                <a:latin typeface="Roboto" panose="02000000000000000000" pitchFamily="2" charset="0"/>
              </a:rPr>
              <a:t> - a code indicating the provider associated with the trip record</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pickup_datetime</a:t>
            </a:r>
            <a:r>
              <a:rPr lang="en-US" sz="1200" b="0" i="0" dirty="0">
                <a:solidFill>
                  <a:schemeClr val="accent2"/>
                </a:solidFill>
                <a:effectLst/>
                <a:latin typeface="Roboto" panose="02000000000000000000" pitchFamily="2" charset="0"/>
              </a:rPr>
              <a:t> - date and time when the meter was engaged</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dropoff_datetime</a:t>
            </a:r>
            <a:r>
              <a:rPr lang="en-US" sz="1200" b="0" i="0" dirty="0">
                <a:solidFill>
                  <a:schemeClr val="accent2"/>
                </a:solidFill>
                <a:effectLst/>
                <a:latin typeface="Roboto" panose="02000000000000000000" pitchFamily="2" charset="0"/>
              </a:rPr>
              <a:t> - date and time when the meter was disengaged</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passenger_count</a:t>
            </a:r>
            <a:r>
              <a:rPr lang="en-US" sz="1200" b="0" i="0" dirty="0">
                <a:solidFill>
                  <a:schemeClr val="accent2"/>
                </a:solidFill>
                <a:effectLst/>
                <a:latin typeface="Roboto" panose="02000000000000000000" pitchFamily="2" charset="0"/>
              </a:rPr>
              <a:t> - the number of passengers in the vehicle (driver entered value)</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pickup_longitude</a:t>
            </a:r>
            <a:r>
              <a:rPr lang="en-US" sz="1200" b="0" i="0" dirty="0">
                <a:solidFill>
                  <a:schemeClr val="accent2"/>
                </a:solidFill>
                <a:effectLst/>
                <a:latin typeface="Roboto" panose="02000000000000000000" pitchFamily="2" charset="0"/>
              </a:rPr>
              <a:t> - the longitude where the meter was engaged</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pickup_latitude</a:t>
            </a:r>
            <a:r>
              <a:rPr lang="en-US" sz="1200" b="0" i="0" dirty="0">
                <a:solidFill>
                  <a:schemeClr val="accent2"/>
                </a:solidFill>
                <a:effectLst/>
                <a:latin typeface="Roboto" panose="02000000000000000000" pitchFamily="2" charset="0"/>
              </a:rPr>
              <a:t> - the latitude where the meter was engaged</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dropoff_longitude</a:t>
            </a:r>
            <a:r>
              <a:rPr lang="en-US" sz="1200" b="0" i="0" dirty="0">
                <a:solidFill>
                  <a:schemeClr val="accent2"/>
                </a:solidFill>
                <a:effectLst/>
                <a:latin typeface="Roboto" panose="02000000000000000000" pitchFamily="2" charset="0"/>
              </a:rPr>
              <a:t> - the longitude where the meter was disengaged</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dropoff_latitude</a:t>
            </a:r>
            <a:r>
              <a:rPr lang="en-US" sz="1200" b="0" i="0" dirty="0">
                <a:solidFill>
                  <a:schemeClr val="accent2"/>
                </a:solidFill>
                <a:effectLst/>
                <a:latin typeface="Roboto" panose="02000000000000000000" pitchFamily="2" charset="0"/>
              </a:rPr>
              <a:t> - the latitude where the meter was disengaged</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store_and_fwd_flag</a:t>
            </a:r>
            <a:r>
              <a:rPr lang="en-US" sz="1200" b="0" i="0" dirty="0">
                <a:solidFill>
                  <a:schemeClr val="accent2"/>
                </a:solidFill>
                <a:effectLst/>
                <a:latin typeface="Roboto" panose="02000000000000000000" pitchFamily="2" charset="0"/>
              </a:rPr>
              <a:t> - This flag indicates whether the trip record was held in vehicle memory before sending to the vendor because the vehicle did not have a connection to the server - Y=store and forward; N=not a store and forward trip</a:t>
            </a:r>
          </a:p>
          <a:p>
            <a:pPr algn="l">
              <a:buFont typeface="Arial" panose="020B0604020202020204" pitchFamily="34" charset="0"/>
              <a:buChar char="•"/>
            </a:pPr>
            <a:r>
              <a:rPr lang="en-US" sz="1200" b="0" i="0" dirty="0" err="1">
                <a:solidFill>
                  <a:schemeClr val="accent2"/>
                </a:solidFill>
                <a:effectLst/>
                <a:latin typeface="Roboto" panose="02000000000000000000" pitchFamily="2" charset="0"/>
              </a:rPr>
              <a:t>trip_duration</a:t>
            </a:r>
            <a:r>
              <a:rPr lang="en-US" sz="1200" b="0" i="0" dirty="0">
                <a:solidFill>
                  <a:schemeClr val="accent2"/>
                </a:solidFill>
                <a:effectLst/>
                <a:latin typeface="Roboto" panose="02000000000000000000" pitchFamily="2" charset="0"/>
              </a:rPr>
              <a:t> - duration of the trip in seconds</a:t>
            </a:r>
            <a:br>
              <a:rPr lang="en-US" sz="1200" dirty="0">
                <a:solidFill>
                  <a:schemeClr val="accent2"/>
                </a:solidFill>
              </a:rPr>
            </a:br>
            <a:endParaRPr lang="en-IN" sz="1200" dirty="0">
              <a:solidFill>
                <a:schemeClr val="accent2"/>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C916-C57A-76E2-C6AE-6805AE5681D7}"/>
              </a:ext>
            </a:extLst>
          </p:cNvPr>
          <p:cNvSpPr>
            <a:spLocks noGrp="1"/>
          </p:cNvSpPr>
          <p:nvPr>
            <p:ph type="title"/>
          </p:nvPr>
        </p:nvSpPr>
        <p:spPr>
          <a:xfrm>
            <a:off x="311700" y="96682"/>
            <a:ext cx="8520600" cy="572700"/>
          </a:xfrm>
        </p:spPr>
        <p:txBody>
          <a:bodyPr/>
          <a:lstStyle/>
          <a:p>
            <a:r>
              <a:rPr lang="en-US" sz="2000" b="1" dirty="0">
                <a:solidFill>
                  <a:schemeClr val="tx1"/>
                </a:solidFill>
                <a:latin typeface="Ebrima" pitchFamily="2" charset="0"/>
                <a:ea typeface="Ebrima" pitchFamily="2" charset="0"/>
                <a:cs typeface="Ebrima" pitchFamily="2" charset="0"/>
              </a:rPr>
              <a:t>Model Evaluation Result without PCA</a:t>
            </a:r>
            <a:endParaRPr lang="en-IN" sz="2000" dirty="0">
              <a:solidFill>
                <a:schemeClr val="tx1"/>
              </a:solidFill>
            </a:endParaRPr>
          </a:p>
        </p:txBody>
      </p:sp>
      <p:graphicFrame>
        <p:nvGraphicFramePr>
          <p:cNvPr id="4" name="Table 3">
            <a:extLst>
              <a:ext uri="{FF2B5EF4-FFF2-40B4-BE49-F238E27FC236}">
                <a16:creationId xmlns:a16="http://schemas.microsoft.com/office/drawing/2014/main" id="{862E4984-4746-63AF-56F0-8DF63FD7471C}"/>
              </a:ext>
            </a:extLst>
          </p:cNvPr>
          <p:cNvGraphicFramePr>
            <a:graphicFrameLocks noGrp="1"/>
          </p:cNvGraphicFramePr>
          <p:nvPr>
            <p:extLst>
              <p:ext uri="{D42A27DB-BD31-4B8C-83A1-F6EECF244321}">
                <p14:modId xmlns:p14="http://schemas.microsoft.com/office/powerpoint/2010/main" val="2952032220"/>
              </p:ext>
            </p:extLst>
          </p:nvPr>
        </p:nvGraphicFramePr>
        <p:xfrm>
          <a:off x="494994" y="804144"/>
          <a:ext cx="8154012" cy="1920240"/>
        </p:xfrm>
        <a:graphic>
          <a:graphicData uri="http://schemas.openxmlformats.org/drawingml/2006/table">
            <a:tbl>
              <a:tblPr firstRow="1" bandRow="1">
                <a:tableStyleId>{ED083AE6-46FA-4A59-8FB0-9F97EB10719F}</a:tableStyleId>
              </a:tblPr>
              <a:tblGrid>
                <a:gridCol w="1359002">
                  <a:extLst>
                    <a:ext uri="{9D8B030D-6E8A-4147-A177-3AD203B41FA5}">
                      <a16:colId xmlns:a16="http://schemas.microsoft.com/office/drawing/2014/main" val="20000"/>
                    </a:ext>
                  </a:extLst>
                </a:gridCol>
                <a:gridCol w="1359002">
                  <a:extLst>
                    <a:ext uri="{9D8B030D-6E8A-4147-A177-3AD203B41FA5}">
                      <a16:colId xmlns:a16="http://schemas.microsoft.com/office/drawing/2014/main" val="20001"/>
                    </a:ext>
                  </a:extLst>
                </a:gridCol>
                <a:gridCol w="1359002">
                  <a:extLst>
                    <a:ext uri="{9D8B030D-6E8A-4147-A177-3AD203B41FA5}">
                      <a16:colId xmlns:a16="http://schemas.microsoft.com/office/drawing/2014/main" val="20002"/>
                    </a:ext>
                  </a:extLst>
                </a:gridCol>
                <a:gridCol w="1359002">
                  <a:extLst>
                    <a:ext uri="{9D8B030D-6E8A-4147-A177-3AD203B41FA5}">
                      <a16:colId xmlns:a16="http://schemas.microsoft.com/office/drawing/2014/main" val="20003"/>
                    </a:ext>
                  </a:extLst>
                </a:gridCol>
                <a:gridCol w="1359002">
                  <a:extLst>
                    <a:ext uri="{9D8B030D-6E8A-4147-A177-3AD203B41FA5}">
                      <a16:colId xmlns:a16="http://schemas.microsoft.com/office/drawing/2014/main" val="20004"/>
                    </a:ext>
                  </a:extLst>
                </a:gridCol>
                <a:gridCol w="1359002">
                  <a:extLst>
                    <a:ext uri="{9D8B030D-6E8A-4147-A177-3AD203B41FA5}">
                      <a16:colId xmlns:a16="http://schemas.microsoft.com/office/drawing/2014/main" val="20005"/>
                    </a:ext>
                  </a:extLst>
                </a:gridCol>
              </a:tblGrid>
              <a:tr h="590583">
                <a:tc>
                  <a:txBody>
                    <a:bodyPr/>
                    <a:lstStyle/>
                    <a:p>
                      <a:r>
                        <a:rPr lang="en-US" sz="1400" dirty="0"/>
                        <a:t>Algorithms</a:t>
                      </a:r>
                      <a:endParaRPr lang="en-US" sz="1400" dirty="0">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400" dirty="0"/>
                        <a:t>Training Score</a:t>
                      </a:r>
                      <a:endParaRPr lang="en-US" sz="1400" dirty="0">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400" dirty="0"/>
                        <a:t>Validation Score</a:t>
                      </a:r>
                      <a:endParaRPr lang="en-US" sz="1400" dirty="0">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400" dirty="0"/>
                        <a:t>Cross Validation Score</a:t>
                      </a:r>
                      <a:endParaRPr lang="en-US" sz="1400" dirty="0">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400" dirty="0"/>
                        <a:t>R2-Score</a:t>
                      </a:r>
                      <a:endParaRPr lang="en-US" sz="1400" dirty="0">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400" dirty="0"/>
                        <a:t>RMSE</a:t>
                      </a:r>
                      <a:endParaRPr lang="en-US" sz="1400" dirty="0">
                        <a:latin typeface="Ebrima" pitchFamily="2" charset="0"/>
                        <a:ea typeface="Ebrima" pitchFamily="2" charset="0"/>
                        <a:cs typeface="Ebrima" pitchFamily="2"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9114">
                <a:tc>
                  <a:txBody>
                    <a:bodyPr/>
                    <a:lstStyle/>
                    <a:p>
                      <a:r>
                        <a:rPr lang="en-US" sz="1200" b="1" dirty="0">
                          <a:solidFill>
                            <a:schemeClr val="accent5">
                              <a:lumMod val="50000"/>
                            </a:schemeClr>
                          </a:solidFill>
                        </a:rPr>
                        <a:t>Linear Regression</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0.0442</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0.0455</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-0.0493</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-21.95</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r>
                        <a:rPr lang="en-US" sz="1200" b="1" dirty="0"/>
                        <a:t>--</a:t>
                      </a: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9114">
                <a:tc>
                  <a:txBody>
                    <a:bodyPr/>
                    <a:lstStyle/>
                    <a:p>
                      <a:r>
                        <a:rPr lang="en-US" sz="1200" b="1" dirty="0">
                          <a:solidFill>
                            <a:schemeClr val="accent5">
                              <a:lumMod val="50000"/>
                            </a:schemeClr>
                          </a:solidFill>
                        </a:rPr>
                        <a:t>Decision Tree</a:t>
                      </a:r>
                    </a:p>
                    <a:p>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0.4652</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0.4597</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0.4573</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-0.1582</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t>0.0879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43157">
                <a:tc>
                  <a:txBody>
                    <a:bodyPr/>
                    <a:lstStyle/>
                    <a:p>
                      <a:r>
                        <a:rPr lang="en-US" sz="1200" b="1" dirty="0">
                          <a:solidFill>
                            <a:schemeClr val="accent5">
                              <a:lumMod val="50000"/>
                            </a:schemeClr>
                          </a:solidFill>
                        </a:rPr>
                        <a:t>Random Forest</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0.4754</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0.4704</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0.4711</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solidFill>
                            <a:schemeClr val="accent5">
                              <a:lumMod val="50000"/>
                            </a:schemeClr>
                          </a:solidFill>
                        </a:rPr>
                        <a:t>-0.1760</a:t>
                      </a:r>
                      <a:endParaRPr lang="en-US" sz="1200" b="1" dirty="0">
                        <a:solidFill>
                          <a:schemeClr val="accent5">
                            <a:lumMod val="50000"/>
                          </a:schemeClr>
                        </a:solidFill>
                        <a:latin typeface="Ebrima" pitchFamily="2" charset="0"/>
                        <a:ea typeface="Ebrima" pitchFamily="2" charset="0"/>
                        <a:cs typeface="Ebrim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a:t>0.0871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8" name="Rectangle 4">
            <a:extLst>
              <a:ext uri="{FF2B5EF4-FFF2-40B4-BE49-F238E27FC236}">
                <a16:creationId xmlns:a16="http://schemas.microsoft.com/office/drawing/2014/main" id="{66755C03-3670-9093-262C-87A9C79AF339}"/>
              </a:ext>
            </a:extLst>
          </p:cNvPr>
          <p:cNvSpPr>
            <a:spLocks noChangeArrowheads="1"/>
          </p:cNvSpPr>
          <p:nvPr/>
        </p:nvSpPr>
        <p:spPr bwMode="auto">
          <a:xfrm>
            <a:off x="494994" y="3959420"/>
            <a:ext cx="8214852" cy="954107"/>
          </a:xfrm>
          <a:prstGeom prst="rect">
            <a:avLst/>
          </a:prstGeom>
          <a:gradFill>
            <a:gsLst>
              <a:gs pos="0">
                <a:schemeClr val="accent3">
                  <a:tint val="50000"/>
                  <a:satMod val="300000"/>
                </a:schemeClr>
              </a:gs>
              <a:gs pos="0">
                <a:schemeClr val="accent3">
                  <a:tint val="15000"/>
                  <a:satMod val="350000"/>
                </a:schemeClr>
              </a:gs>
            </a:gsLst>
          </a:gradFill>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accent2"/>
                </a:solidFill>
                <a:effectLst/>
                <a:latin typeface="Arial" panose="020B0604020202020204" pitchFamily="34" charset="0"/>
              </a:rPr>
              <a:t>After analyzing our Decision Tree with </a:t>
            </a:r>
            <a:r>
              <a:rPr kumimoji="0" lang="en-US" altLang="en-US" i="0" u="none" strike="noStrike" cap="none" normalizeH="0" baseline="0" dirty="0" err="1">
                <a:ln>
                  <a:noFill/>
                </a:ln>
                <a:solidFill>
                  <a:schemeClr val="accent2"/>
                </a:solidFill>
                <a:effectLst/>
                <a:latin typeface="Arial" panose="020B0604020202020204" pitchFamily="34" charset="0"/>
              </a:rPr>
              <a:t>GridsearchCV</a:t>
            </a:r>
            <a:r>
              <a:rPr kumimoji="0" lang="en-US" altLang="en-US" i="0" u="none" strike="noStrike" cap="none" normalizeH="0" baseline="0" dirty="0">
                <a:ln>
                  <a:noFill/>
                </a:ln>
                <a:solidFill>
                  <a:schemeClr val="accent2"/>
                </a:solidFill>
                <a:effectLst/>
                <a:latin typeface="Arial" panose="020B0604020202020204" pitchFamily="34" charset="0"/>
              </a:rPr>
              <a:t> model, we can see that it is providing us a reduced RMSE value and this means that it is a successful model.</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accent2"/>
                </a:solidFill>
                <a:effectLst/>
                <a:latin typeface="Arial" panose="020B0604020202020204" pitchFamily="34" charset="0"/>
              </a:rPr>
              <a:t>With </a:t>
            </a:r>
            <a:r>
              <a:rPr kumimoji="0" lang="en-US" altLang="en-US" i="0" u="none" strike="noStrike" cap="none" normalizeH="0" baseline="0" dirty="0" err="1">
                <a:ln>
                  <a:noFill/>
                </a:ln>
                <a:solidFill>
                  <a:schemeClr val="accent2"/>
                </a:solidFill>
                <a:effectLst/>
                <a:latin typeface="Arial" panose="020B0604020202020204" pitchFamily="34" charset="0"/>
              </a:rPr>
              <a:t>GridsearchCV</a:t>
            </a:r>
            <a:r>
              <a:rPr kumimoji="0" lang="en-US" altLang="en-US" i="0" u="none" strike="noStrike" cap="none" normalizeH="0" baseline="0" dirty="0">
                <a:ln>
                  <a:noFill/>
                </a:ln>
                <a:solidFill>
                  <a:schemeClr val="accent2"/>
                </a:solidFill>
                <a:effectLst/>
                <a:latin typeface="Arial" panose="020B0604020202020204" pitchFamily="34" charset="0"/>
              </a:rPr>
              <a:t>, we're getting consistently high fit scores for Decision Tree, which is a good indicator of the model's suitability.</a:t>
            </a:r>
          </a:p>
        </p:txBody>
      </p:sp>
      <p:sp>
        <p:nvSpPr>
          <p:cNvPr id="9" name="TextBox 8">
            <a:extLst>
              <a:ext uri="{FF2B5EF4-FFF2-40B4-BE49-F238E27FC236}">
                <a16:creationId xmlns:a16="http://schemas.microsoft.com/office/drawing/2014/main" id="{72299ABF-8048-A203-38BB-139FFDD1DE93}"/>
              </a:ext>
            </a:extLst>
          </p:cNvPr>
          <p:cNvSpPr txBox="1"/>
          <p:nvPr/>
        </p:nvSpPr>
        <p:spPr>
          <a:xfrm>
            <a:off x="3338760" y="3497755"/>
            <a:ext cx="6030687" cy="461665"/>
          </a:xfrm>
          <a:prstGeom prst="rect">
            <a:avLst/>
          </a:prstGeom>
          <a:noFill/>
        </p:spPr>
        <p:txBody>
          <a:bodyPr wrap="square">
            <a:spAutoFit/>
          </a:bodyPr>
          <a:lstStyle/>
          <a:p>
            <a:pPr marL="171450" indent="-171450">
              <a:buClr>
                <a:schemeClr val="accent5">
                  <a:lumMod val="50000"/>
                </a:schemeClr>
              </a:buClr>
              <a:buFont typeface="Arial" panose="020B0604020202020204" pitchFamily="34" charset="0"/>
              <a:buChar char="•"/>
            </a:pPr>
            <a:r>
              <a:rPr lang="en-US" sz="1200" b="1" dirty="0">
                <a:solidFill>
                  <a:schemeClr val="accent2"/>
                </a:solidFill>
                <a:latin typeface="Ebrima" pitchFamily="2" charset="0"/>
                <a:ea typeface="Ebrima" pitchFamily="2" charset="0"/>
                <a:cs typeface="Ebrima" pitchFamily="2" charset="0"/>
              </a:rPr>
              <a:t>R2-score: Usually must be between 0 and 1, with 1 considered as a good fit. </a:t>
            </a:r>
          </a:p>
          <a:p>
            <a:pPr marL="171450" indent="-171450">
              <a:buClr>
                <a:schemeClr val="accent5">
                  <a:lumMod val="50000"/>
                </a:schemeClr>
              </a:buClr>
              <a:buFont typeface="Arial" panose="020B0604020202020204" pitchFamily="34" charset="0"/>
              <a:buChar char="•"/>
            </a:pPr>
            <a:r>
              <a:rPr lang="en-US" sz="1200" b="1" dirty="0">
                <a:solidFill>
                  <a:schemeClr val="accent2"/>
                </a:solidFill>
                <a:latin typeface="Ebrima" pitchFamily="2" charset="0"/>
                <a:ea typeface="Ebrima" pitchFamily="2" charset="0"/>
                <a:cs typeface="Ebrima" pitchFamily="2" charset="0"/>
              </a:rPr>
              <a:t>RMSE: Lesser is Better</a:t>
            </a:r>
          </a:p>
        </p:txBody>
      </p:sp>
    </p:spTree>
    <p:extLst>
      <p:ext uri="{BB962C8B-B14F-4D97-AF65-F5344CB8AC3E}">
        <p14:creationId xmlns:p14="http://schemas.microsoft.com/office/powerpoint/2010/main" val="3650895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47B2-9F7D-6F6C-77DD-5E369FF22E59}"/>
              </a:ext>
            </a:extLst>
          </p:cNvPr>
          <p:cNvSpPr>
            <a:spLocks noGrp="1"/>
          </p:cNvSpPr>
          <p:nvPr>
            <p:ph type="title"/>
          </p:nvPr>
        </p:nvSpPr>
        <p:spPr>
          <a:xfrm>
            <a:off x="275981" y="101491"/>
            <a:ext cx="8520600" cy="572700"/>
          </a:xfrm>
        </p:spPr>
        <p:txBody>
          <a:bodyPr/>
          <a:lstStyle/>
          <a:p>
            <a:r>
              <a:rPr lang="en-US" dirty="0" err="1"/>
              <a:t>Dekstop</a:t>
            </a:r>
            <a:r>
              <a:rPr lang="en-US" dirty="0"/>
              <a:t> view by power bi</a:t>
            </a:r>
            <a:endParaRPr lang="en-IN" dirty="0"/>
          </a:p>
        </p:txBody>
      </p:sp>
      <p:sp>
        <p:nvSpPr>
          <p:cNvPr id="3" name="Text Placeholder 2">
            <a:extLst>
              <a:ext uri="{FF2B5EF4-FFF2-40B4-BE49-F238E27FC236}">
                <a16:creationId xmlns:a16="http://schemas.microsoft.com/office/drawing/2014/main" id="{EC87F78D-B6C8-4DFD-7A3B-EA3D2B969116}"/>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0B61C96B-531A-4EE4-7079-344B64E123CA}"/>
              </a:ext>
            </a:extLst>
          </p:cNvPr>
          <p:cNvPicPr>
            <a:picLocks noChangeAspect="1"/>
          </p:cNvPicPr>
          <p:nvPr/>
        </p:nvPicPr>
        <p:blipFill>
          <a:blip r:embed="rId2"/>
          <a:stretch>
            <a:fillRect/>
          </a:stretch>
        </p:blipFill>
        <p:spPr>
          <a:xfrm>
            <a:off x="0" y="721519"/>
            <a:ext cx="9072563" cy="4421981"/>
          </a:xfrm>
          <a:prstGeom prst="rect">
            <a:avLst/>
          </a:prstGeom>
        </p:spPr>
      </p:pic>
    </p:spTree>
    <p:extLst>
      <p:ext uri="{BB962C8B-B14F-4D97-AF65-F5344CB8AC3E}">
        <p14:creationId xmlns:p14="http://schemas.microsoft.com/office/powerpoint/2010/main" val="1491146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F5B6-40FE-CC29-E397-5F1DC02CFA59}"/>
              </a:ext>
            </a:extLst>
          </p:cNvPr>
          <p:cNvSpPr>
            <a:spLocks noGrp="1"/>
          </p:cNvSpPr>
          <p:nvPr>
            <p:ph type="title"/>
          </p:nvPr>
        </p:nvSpPr>
        <p:spPr/>
        <p:txBody>
          <a:bodyPr/>
          <a:lstStyle/>
          <a:p>
            <a:r>
              <a:rPr lang="en-IN" b="0" i="0" dirty="0">
                <a:solidFill>
                  <a:schemeClr val="tx1"/>
                </a:solidFill>
                <a:effectLst/>
                <a:latin typeface="Roboto" panose="02000000000000000000" pitchFamily="2" charset="0"/>
              </a:rPr>
              <a:t>Conclusion</a:t>
            </a:r>
            <a:br>
              <a:rPr lang="en-IN" b="0" i="0" dirty="0">
                <a:solidFill>
                  <a:srgbClr val="D5D5D5"/>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A57CCD10-66CC-FC9D-8699-08268DCEBC02}"/>
              </a:ext>
            </a:extLst>
          </p:cNvPr>
          <p:cNvSpPr>
            <a:spLocks noGrp="1"/>
          </p:cNvSpPr>
          <p:nvPr>
            <p:ph type="body" idx="1"/>
          </p:nvPr>
        </p:nvSpPr>
        <p:spPr>
          <a:xfrm>
            <a:off x="181429" y="1152475"/>
            <a:ext cx="8759371" cy="3416400"/>
          </a:xfrm>
        </p:spPr>
        <p:txBody>
          <a:bodyPr/>
          <a:lstStyle/>
          <a:p>
            <a:pPr marL="114300" indent="0" algn="l">
              <a:buNone/>
            </a:pPr>
            <a:r>
              <a:rPr lang="en-US" sz="1400" b="0" i="0" dirty="0">
                <a:solidFill>
                  <a:schemeClr val="accent2"/>
                </a:solidFill>
                <a:effectLst/>
                <a:latin typeface="Open Sans" panose="020B0606030504020204" pitchFamily="34" charset="0"/>
              </a:rPr>
              <a:t>I discovered which cab company is almost all frequently utilized by just Folks in NY.</a:t>
            </a:r>
          </a:p>
          <a:p>
            <a:pPr marL="114300" indent="0" algn="l">
              <a:buNone/>
            </a:pPr>
            <a:r>
              <a:rPr lang="en-US" sz="1400" b="0" i="0" dirty="0">
                <a:solidFill>
                  <a:schemeClr val="accent2"/>
                </a:solidFill>
                <a:effectLst/>
                <a:latin typeface="Open Sans" panose="020B0606030504020204" pitchFamily="34" charset="0"/>
              </a:rPr>
              <a:t>I found out a few trips which had been 528 hours to 972 hours.</a:t>
            </a:r>
          </a:p>
          <a:p>
            <a:pPr marL="114300" indent="0" algn="l">
              <a:buNone/>
            </a:pPr>
            <a:r>
              <a:rPr lang="en-US" sz="1400" b="0" i="0" dirty="0">
                <a:solidFill>
                  <a:schemeClr val="accent2"/>
                </a:solidFill>
                <a:effectLst/>
                <a:latin typeface="Open Sans" panose="020B0606030504020204" pitchFamily="34" charset="0"/>
              </a:rPr>
              <a:t>Traveler count analysis showed that there have been few flights with zero passengers plus one with several, 8, and disloyal passengers.</a:t>
            </a:r>
          </a:p>
          <a:p>
            <a:pPr marL="114300" indent="0" algn="l">
              <a:buNone/>
            </a:pPr>
            <a:r>
              <a:rPr lang="en-US" sz="1400" b="0" i="0" dirty="0">
                <a:solidFill>
                  <a:schemeClr val="accent2"/>
                </a:solidFill>
                <a:effectLst/>
                <a:latin typeface="Open Sans" panose="020B0606030504020204" pitchFamily="34" charset="0"/>
              </a:rPr>
              <a:t>The greatest month-to-month trip analysis gives us a great insight into the month– March and April marking the greatest amount of trips, while January marking the most affordable, possibly because of snowfall.</a:t>
            </a:r>
          </a:p>
          <a:p>
            <a:pPr marL="114300" indent="0" algn="l">
              <a:buNone/>
            </a:pPr>
            <a:r>
              <a:rPr lang="en-US" sz="1400" b="0" i="0" dirty="0">
                <a:solidFill>
                  <a:schemeClr val="accent2"/>
                </a:solidFill>
                <a:effectLst/>
                <a:latin typeface="Open Sans" panose="020B0606030504020204" pitchFamily="34" charset="0"/>
              </a:rPr>
              <a:t>Taxi companies including UBER and OLA are able to analyze the trends of traffic inside the town using similar data. This kind of not only assists with better transport analysis but also assists the authorities in preparing traffic control and monitoring.</a:t>
            </a:r>
          </a:p>
          <a:p>
            <a:endParaRPr lang="en-IN" dirty="0">
              <a:solidFill>
                <a:schemeClr val="accent2"/>
              </a:solidFill>
            </a:endParaRPr>
          </a:p>
        </p:txBody>
      </p:sp>
    </p:spTree>
    <p:extLst>
      <p:ext uri="{BB962C8B-B14F-4D97-AF65-F5344CB8AC3E}">
        <p14:creationId xmlns:p14="http://schemas.microsoft.com/office/powerpoint/2010/main" val="4143459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7,714 Technology thanking Images, Stock Photos &amp; Vectors | Shutterstock">
            <a:extLst>
              <a:ext uri="{FF2B5EF4-FFF2-40B4-BE49-F238E27FC236}">
                <a16:creationId xmlns:a16="http://schemas.microsoft.com/office/drawing/2014/main" id="{595A72DD-622B-4C81-18FE-810CF9172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775" b="9286"/>
          <a:stretch/>
        </p:blipFill>
        <p:spPr bwMode="auto">
          <a:xfrm>
            <a:off x="199571" y="74386"/>
            <a:ext cx="8744857" cy="4994728"/>
          </a:xfrm>
          <a:prstGeom prst="rect">
            <a:avLst/>
          </a:prstGeom>
          <a:noFill/>
          <a:scene3d>
            <a:camera prst="orthographicFront"/>
            <a:lightRig rig="freezing" dir="t"/>
          </a:scene3d>
          <a:sp3d prstMaterial="metal">
            <a:bevelT w="139700" prst="cross"/>
            <a:bevelB w="139700" prst="cross"/>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739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7F3E-AD02-C8D3-3CE3-00849165F654}"/>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6C7DB353-E23E-474A-AF2E-550E272F111E}"/>
              </a:ext>
            </a:extLst>
          </p:cNvPr>
          <p:cNvSpPr>
            <a:spLocks noGrp="1"/>
          </p:cNvSpPr>
          <p:nvPr>
            <p:ph type="body" idx="1"/>
          </p:nvPr>
        </p:nvSpPr>
        <p:spPr>
          <a:xfrm>
            <a:off x="311700" y="1152475"/>
            <a:ext cx="4142313" cy="3416400"/>
          </a:xfrm>
        </p:spPr>
        <p:txBody>
          <a:bodyPr/>
          <a:lstStyle/>
          <a:p>
            <a:pPr marL="114300" indent="0">
              <a:buNone/>
            </a:pPr>
            <a:r>
              <a:rPr lang="en-US" sz="1200" b="1" dirty="0">
                <a:solidFill>
                  <a:schemeClr val="accent2"/>
                </a:solidFill>
              </a:rPr>
              <a:t>The data represents information about trips in New York taxis. The prediction methodology is a regression model (predicting trip duration) based on given variables. When you are searching for a van on our site, various variables will be highlighted such as the pickup location's longitude and latitude options. The preprocessing of the feature explanation allows you to get the information that you need quickly, while selecting data helps reduce noise or irrelevant information.</a:t>
            </a:r>
            <a:endParaRPr lang="en-US" sz="1200" dirty="0">
              <a:solidFill>
                <a:schemeClr val="accent2"/>
              </a:solidFill>
            </a:endParaRPr>
          </a:p>
          <a:p>
            <a:pPr marL="114300" indent="0">
              <a:buNone/>
            </a:pPr>
            <a:endParaRPr lang="en-US" sz="1200" b="1" dirty="0">
              <a:solidFill>
                <a:schemeClr val="accent2"/>
              </a:solidFill>
            </a:endParaRPr>
          </a:p>
          <a:p>
            <a:pPr marL="114300" indent="0">
              <a:buNone/>
            </a:pPr>
            <a:r>
              <a:rPr lang="en-US" sz="1200" b="1" dirty="0">
                <a:solidFill>
                  <a:schemeClr val="accent2"/>
                </a:solidFill>
              </a:rPr>
              <a:t>To make our prediction more powerful, we've been doing some testing to figure out how to model these features</a:t>
            </a:r>
            <a:endParaRPr lang="en-US" sz="1200" dirty="0">
              <a:solidFill>
                <a:schemeClr val="accent2"/>
              </a:solidFill>
            </a:endParaRPr>
          </a:p>
          <a:p>
            <a:pPr marL="114300" indent="0">
              <a:buNone/>
            </a:pPr>
            <a:endParaRPr lang="en-US" sz="1200" dirty="0">
              <a:solidFill>
                <a:schemeClr val="accent2"/>
              </a:solidFill>
            </a:endParaRPr>
          </a:p>
          <a:p>
            <a:pPr marL="114300" indent="0">
              <a:buNone/>
            </a:pPr>
            <a:endParaRPr lang="en-IN" dirty="0"/>
          </a:p>
        </p:txBody>
      </p:sp>
      <p:pic>
        <p:nvPicPr>
          <p:cNvPr id="2050" name="Picture 2" descr="Keep these tips in mind while you book an intercity cab | Lifestyle News –  India TV">
            <a:extLst>
              <a:ext uri="{FF2B5EF4-FFF2-40B4-BE49-F238E27FC236}">
                <a16:creationId xmlns:a16="http://schemas.microsoft.com/office/drawing/2014/main" id="{146B333D-6333-971C-E558-2F62E14FF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069" y="1152474"/>
            <a:ext cx="3550416" cy="3662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809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8E00-C986-EED1-A173-CA658A8728CC}"/>
              </a:ext>
            </a:extLst>
          </p:cNvPr>
          <p:cNvSpPr>
            <a:spLocks noGrp="1"/>
          </p:cNvSpPr>
          <p:nvPr>
            <p:ph type="title"/>
          </p:nvPr>
        </p:nvSpPr>
        <p:spPr/>
        <p:txBody>
          <a:bodyPr/>
          <a:lstStyle/>
          <a:p>
            <a:r>
              <a:rPr lang="en-IN" dirty="0"/>
              <a:t>Data preparation &amp; cleaning </a:t>
            </a:r>
          </a:p>
        </p:txBody>
      </p:sp>
      <p:sp>
        <p:nvSpPr>
          <p:cNvPr id="3" name="Text Placeholder 2">
            <a:extLst>
              <a:ext uri="{FF2B5EF4-FFF2-40B4-BE49-F238E27FC236}">
                <a16:creationId xmlns:a16="http://schemas.microsoft.com/office/drawing/2014/main" id="{77953774-44AE-DA17-632D-CE93114C9657}"/>
              </a:ext>
            </a:extLst>
          </p:cNvPr>
          <p:cNvSpPr>
            <a:spLocks noGrp="1"/>
          </p:cNvSpPr>
          <p:nvPr>
            <p:ph type="body" idx="1"/>
          </p:nvPr>
        </p:nvSpPr>
        <p:spPr>
          <a:xfrm>
            <a:off x="4964906" y="1152475"/>
            <a:ext cx="3867394" cy="3416400"/>
          </a:xfrm>
        </p:spPr>
        <p:txBody>
          <a:bodyPr/>
          <a:lstStyle/>
          <a:p>
            <a:pPr marL="114300" indent="0" algn="l">
              <a:buNone/>
            </a:pPr>
            <a:r>
              <a:rPr lang="en-US" sz="1400" b="0" i="0" dirty="0">
                <a:solidFill>
                  <a:schemeClr val="bg1"/>
                </a:solidFill>
                <a:effectLst/>
                <a:latin typeface="Roboto" panose="02000000000000000000" pitchFamily="2" charset="0"/>
              </a:rPr>
              <a:t>To know if there is any missing value or Nan value in the dataset, we can use the </a:t>
            </a:r>
            <a:r>
              <a:rPr lang="en-US" sz="1400" b="0" i="0" dirty="0" err="1">
                <a:solidFill>
                  <a:schemeClr val="bg1"/>
                </a:solidFill>
                <a:effectLst/>
                <a:latin typeface="Roboto" panose="02000000000000000000" pitchFamily="2" charset="0"/>
              </a:rPr>
              <a:t>isnull</a:t>
            </a:r>
            <a:r>
              <a:rPr lang="en-US" sz="1400" b="0" i="0" dirty="0">
                <a:solidFill>
                  <a:schemeClr val="bg1"/>
                </a:solidFill>
                <a:effectLst/>
                <a:latin typeface="Roboto" panose="02000000000000000000" pitchFamily="2" charset="0"/>
              </a:rPr>
              <a:t>() function.</a:t>
            </a:r>
          </a:p>
          <a:p>
            <a:pPr marL="114300" indent="0" algn="l">
              <a:buNone/>
            </a:pPr>
            <a:endParaRPr lang="en-US" dirty="0">
              <a:solidFill>
                <a:schemeClr val="bg1"/>
              </a:solidFill>
              <a:latin typeface="Roboto" panose="02000000000000000000" pitchFamily="2" charset="0"/>
            </a:endParaRPr>
          </a:p>
          <a:p>
            <a:pPr marL="114300" indent="0" algn="l">
              <a:buNone/>
            </a:pPr>
            <a:endParaRPr lang="en-US" dirty="0">
              <a:solidFill>
                <a:schemeClr val="bg1"/>
              </a:solidFill>
              <a:latin typeface="Roboto" panose="02000000000000000000" pitchFamily="2" charset="0"/>
            </a:endParaRPr>
          </a:p>
          <a:p>
            <a:pPr marL="114300" indent="0" algn="l">
              <a:buNone/>
            </a:pPr>
            <a:endParaRPr lang="en-US" b="0" i="0" dirty="0">
              <a:solidFill>
                <a:schemeClr val="bg1"/>
              </a:solidFill>
              <a:effectLst/>
              <a:latin typeface="Roboto" panose="02000000000000000000" pitchFamily="2" charset="0"/>
            </a:endParaRPr>
          </a:p>
        </p:txBody>
      </p:sp>
      <p:pic>
        <p:nvPicPr>
          <p:cNvPr id="5" name="Picture 4">
            <a:extLst>
              <a:ext uri="{FF2B5EF4-FFF2-40B4-BE49-F238E27FC236}">
                <a16:creationId xmlns:a16="http://schemas.microsoft.com/office/drawing/2014/main" id="{863F4482-0839-A770-3CDC-91AB6CE8D798}"/>
              </a:ext>
            </a:extLst>
          </p:cNvPr>
          <p:cNvPicPr>
            <a:picLocks noChangeAspect="1"/>
          </p:cNvPicPr>
          <p:nvPr/>
        </p:nvPicPr>
        <p:blipFill rotWithShape="1">
          <a:blip r:embed="rId2"/>
          <a:srcRect r="30634"/>
          <a:stretch/>
        </p:blipFill>
        <p:spPr>
          <a:xfrm>
            <a:off x="168825" y="1152475"/>
            <a:ext cx="4710356" cy="3416400"/>
          </a:xfrm>
          <a:prstGeom prst="rect">
            <a:avLst/>
          </a:prstGeom>
        </p:spPr>
      </p:pic>
      <p:pic>
        <p:nvPicPr>
          <p:cNvPr id="7" name="Picture 6">
            <a:extLst>
              <a:ext uri="{FF2B5EF4-FFF2-40B4-BE49-F238E27FC236}">
                <a16:creationId xmlns:a16="http://schemas.microsoft.com/office/drawing/2014/main" id="{E72DC5FA-899D-D0AF-BDEA-D1DC32C9C379}"/>
              </a:ext>
            </a:extLst>
          </p:cNvPr>
          <p:cNvPicPr>
            <a:picLocks noChangeAspect="1"/>
          </p:cNvPicPr>
          <p:nvPr/>
        </p:nvPicPr>
        <p:blipFill>
          <a:blip r:embed="rId3"/>
          <a:stretch>
            <a:fillRect/>
          </a:stretch>
        </p:blipFill>
        <p:spPr>
          <a:xfrm>
            <a:off x="4907756" y="2000295"/>
            <a:ext cx="4187040" cy="2568579"/>
          </a:xfrm>
          <a:prstGeom prst="rect">
            <a:avLst/>
          </a:prstGeom>
        </p:spPr>
      </p:pic>
    </p:spTree>
    <p:extLst>
      <p:ext uri="{BB962C8B-B14F-4D97-AF65-F5344CB8AC3E}">
        <p14:creationId xmlns:p14="http://schemas.microsoft.com/office/powerpoint/2010/main" val="3631099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159C-D3C7-A53B-D42E-D9DF43E15188}"/>
              </a:ext>
            </a:extLst>
          </p:cNvPr>
          <p:cNvSpPr>
            <a:spLocks noGrp="1"/>
          </p:cNvSpPr>
          <p:nvPr>
            <p:ph type="title"/>
          </p:nvPr>
        </p:nvSpPr>
        <p:spPr>
          <a:xfrm>
            <a:off x="211687" y="211407"/>
            <a:ext cx="3845963" cy="461819"/>
          </a:xfrm>
        </p:spPr>
        <p:txBody>
          <a:bodyPr/>
          <a:lstStyle/>
          <a:p>
            <a:r>
              <a:rPr lang="en-US" sz="1800" b="0" i="0" dirty="0">
                <a:solidFill>
                  <a:schemeClr val="tx1"/>
                </a:solidFill>
                <a:effectLst/>
                <a:latin typeface="Roboto" panose="02000000000000000000" pitchFamily="2" charset="0"/>
              </a:rPr>
              <a:t>check unique values of all columns.</a:t>
            </a:r>
            <a:br>
              <a:rPr lang="en-US" b="0" i="0" dirty="0">
                <a:solidFill>
                  <a:schemeClr val="tx1"/>
                </a:solidFill>
                <a:effectLst/>
                <a:latin typeface="Roboto" panose="02000000000000000000" pitchFamily="2" charset="0"/>
              </a:rPr>
            </a:br>
            <a:endParaRPr lang="en-IN" dirty="0">
              <a:solidFill>
                <a:schemeClr val="tx1"/>
              </a:solidFill>
            </a:endParaRPr>
          </a:p>
        </p:txBody>
      </p:sp>
      <p:sp>
        <p:nvSpPr>
          <p:cNvPr id="3" name="Text Placeholder 2">
            <a:extLst>
              <a:ext uri="{FF2B5EF4-FFF2-40B4-BE49-F238E27FC236}">
                <a16:creationId xmlns:a16="http://schemas.microsoft.com/office/drawing/2014/main" id="{4F11189B-7EFF-8B29-3E3C-92F0B15087E2}"/>
              </a:ext>
            </a:extLst>
          </p:cNvPr>
          <p:cNvSpPr>
            <a:spLocks noGrp="1"/>
          </p:cNvSpPr>
          <p:nvPr>
            <p:ph type="body" idx="1"/>
          </p:nvPr>
        </p:nvSpPr>
        <p:spPr>
          <a:xfrm>
            <a:off x="71437" y="3700463"/>
            <a:ext cx="3743325" cy="1650207"/>
          </a:xfrm>
        </p:spPr>
        <p:txBody>
          <a:bodyPr/>
          <a:lstStyle/>
          <a:p>
            <a:pPr marL="114300" indent="0">
              <a:buNone/>
            </a:pPr>
            <a:r>
              <a:rPr lang="en-US" sz="1200" b="0" i="0" dirty="0">
                <a:solidFill>
                  <a:schemeClr val="accent2"/>
                </a:solidFill>
                <a:effectLst/>
                <a:latin typeface="Roboto" panose="02000000000000000000" pitchFamily="2" charset="0"/>
              </a:rPr>
              <a:t>We see that id has 1458644 unique values which are equal to the number of rows in our dataset. There are 2 unique vendor ids. There are 10 unique passenger counts. There are 2 unique values for </a:t>
            </a:r>
            <a:r>
              <a:rPr lang="en-US" sz="1200" b="0" i="0" dirty="0" err="1">
                <a:solidFill>
                  <a:schemeClr val="accent2"/>
                </a:solidFill>
                <a:effectLst/>
                <a:latin typeface="Roboto" panose="02000000000000000000" pitchFamily="2" charset="0"/>
              </a:rPr>
              <a:t>store_and_fwd_flag</a:t>
            </a:r>
            <a:r>
              <a:rPr lang="en-US" sz="1200" b="0" i="0" dirty="0">
                <a:solidFill>
                  <a:schemeClr val="accent2"/>
                </a:solidFill>
                <a:effectLst/>
                <a:latin typeface="Roboto" panose="02000000000000000000" pitchFamily="2" charset="0"/>
              </a:rPr>
              <a:t>, that we also saw in the description of the variables, which are Y and N.</a:t>
            </a:r>
            <a:endParaRPr lang="en-IN" sz="1200" dirty="0">
              <a:solidFill>
                <a:schemeClr val="accent2"/>
              </a:solidFill>
            </a:endParaRPr>
          </a:p>
        </p:txBody>
      </p:sp>
      <p:pic>
        <p:nvPicPr>
          <p:cNvPr id="5" name="Picture 4">
            <a:extLst>
              <a:ext uri="{FF2B5EF4-FFF2-40B4-BE49-F238E27FC236}">
                <a16:creationId xmlns:a16="http://schemas.microsoft.com/office/drawing/2014/main" id="{241ADC0B-21DC-938C-95BE-C4A12DF1BAB2}"/>
              </a:ext>
            </a:extLst>
          </p:cNvPr>
          <p:cNvPicPr>
            <a:picLocks noChangeAspect="1"/>
          </p:cNvPicPr>
          <p:nvPr/>
        </p:nvPicPr>
        <p:blipFill>
          <a:blip r:embed="rId2"/>
          <a:stretch>
            <a:fillRect/>
          </a:stretch>
        </p:blipFill>
        <p:spPr>
          <a:xfrm>
            <a:off x="211687" y="750094"/>
            <a:ext cx="3295893" cy="2950369"/>
          </a:xfrm>
          <a:prstGeom prst="rect">
            <a:avLst/>
          </a:prstGeom>
        </p:spPr>
      </p:pic>
      <p:sp>
        <p:nvSpPr>
          <p:cNvPr id="7" name="TextBox 6">
            <a:extLst>
              <a:ext uri="{FF2B5EF4-FFF2-40B4-BE49-F238E27FC236}">
                <a16:creationId xmlns:a16="http://schemas.microsoft.com/office/drawing/2014/main" id="{9412194E-8CB1-8861-ABB9-2F66F8E28F3B}"/>
              </a:ext>
            </a:extLst>
          </p:cNvPr>
          <p:cNvSpPr txBox="1"/>
          <p:nvPr/>
        </p:nvSpPr>
        <p:spPr>
          <a:xfrm>
            <a:off x="4057650" y="300667"/>
            <a:ext cx="4572000" cy="369332"/>
          </a:xfrm>
          <a:prstGeom prst="rect">
            <a:avLst/>
          </a:prstGeom>
          <a:noFill/>
        </p:spPr>
        <p:txBody>
          <a:bodyPr wrap="square">
            <a:spAutoFit/>
          </a:bodyPr>
          <a:lstStyle/>
          <a:p>
            <a:pPr algn="l"/>
            <a:r>
              <a:rPr lang="en-US" sz="1800" b="0" i="0" dirty="0">
                <a:solidFill>
                  <a:schemeClr val="tx1"/>
                </a:solidFill>
                <a:effectLst/>
                <a:latin typeface="Roboto" panose="02000000000000000000" pitchFamily="2" charset="0"/>
              </a:rPr>
              <a:t>check a statistical summary of our dataset</a:t>
            </a:r>
          </a:p>
        </p:txBody>
      </p:sp>
      <p:cxnSp>
        <p:nvCxnSpPr>
          <p:cNvPr id="9" name="Straight Connector 8">
            <a:extLst>
              <a:ext uri="{FF2B5EF4-FFF2-40B4-BE49-F238E27FC236}">
                <a16:creationId xmlns:a16="http://schemas.microsoft.com/office/drawing/2014/main" id="{B3B41FB2-C571-98CD-D8C8-27AC282443B1}"/>
              </a:ext>
            </a:extLst>
          </p:cNvPr>
          <p:cNvCxnSpPr>
            <a:cxnSpLocks/>
          </p:cNvCxnSpPr>
          <p:nvPr/>
        </p:nvCxnSpPr>
        <p:spPr>
          <a:xfrm>
            <a:off x="3974549" y="28575"/>
            <a:ext cx="0" cy="5086350"/>
          </a:xfrm>
          <a:prstGeom prst="line">
            <a:avLst/>
          </a:prstGeom>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DAC02A89-6DF3-7903-FA5B-ED4178D92AD7}"/>
              </a:ext>
            </a:extLst>
          </p:cNvPr>
          <p:cNvSpPr txBox="1"/>
          <p:nvPr/>
        </p:nvSpPr>
        <p:spPr>
          <a:xfrm>
            <a:off x="4214812" y="903387"/>
            <a:ext cx="4572000" cy="738664"/>
          </a:xfrm>
          <a:prstGeom prst="rect">
            <a:avLst/>
          </a:prstGeom>
          <a:noFill/>
        </p:spPr>
        <p:txBody>
          <a:bodyPr wrap="square">
            <a:spAutoFit/>
          </a:bodyPr>
          <a:lstStyle/>
          <a:p>
            <a:r>
              <a:rPr lang="en-IN" b="0" dirty="0" err="1">
                <a:solidFill>
                  <a:schemeClr val="accent2"/>
                </a:solidFill>
                <a:effectLst/>
                <a:latin typeface="Courier New" panose="02070309020205020404" pitchFamily="49" charset="0"/>
              </a:rPr>
              <a:t>df.describe</a:t>
            </a:r>
            <a:r>
              <a:rPr lang="en-IN" b="0" dirty="0">
                <a:solidFill>
                  <a:schemeClr val="accent2"/>
                </a:solidFill>
                <a:effectLst/>
                <a:latin typeface="Courier New" panose="02070309020205020404" pitchFamily="49" charset="0"/>
              </a:rPr>
              <a:t>()</a:t>
            </a:r>
          </a:p>
          <a:p>
            <a:r>
              <a:rPr lang="en-US" b="0" i="0" dirty="0">
                <a:solidFill>
                  <a:schemeClr val="accent2"/>
                </a:solidFill>
                <a:effectLst/>
                <a:latin typeface="arial" panose="020B0604020202020204" pitchFamily="34" charset="0"/>
              </a:rPr>
              <a:t>That method </a:t>
            </a:r>
            <a:r>
              <a:rPr lang="en-US" b="1" i="0" dirty="0">
                <a:solidFill>
                  <a:schemeClr val="accent2"/>
                </a:solidFill>
                <a:effectLst/>
                <a:latin typeface="arial" panose="020B0604020202020204" pitchFamily="34" charset="0"/>
              </a:rPr>
              <a:t>returns description of the data in the </a:t>
            </a:r>
            <a:r>
              <a:rPr lang="en-US" b="1" i="0" dirty="0" err="1">
                <a:solidFill>
                  <a:schemeClr val="accent2"/>
                </a:solidFill>
                <a:effectLst/>
                <a:latin typeface="arial" panose="020B0604020202020204" pitchFamily="34" charset="0"/>
              </a:rPr>
              <a:t>DataFrame</a:t>
            </a:r>
            <a:r>
              <a:rPr lang="en-US" b="0" i="0" dirty="0">
                <a:solidFill>
                  <a:schemeClr val="accent2"/>
                </a:solidFill>
                <a:effectLst/>
                <a:latin typeface="arial" panose="020B0604020202020204" pitchFamily="34" charset="0"/>
              </a:rPr>
              <a:t>.</a:t>
            </a:r>
            <a:endParaRPr lang="en-IN" b="0" dirty="0">
              <a:solidFill>
                <a:schemeClr val="accent2"/>
              </a:solidFill>
              <a:effectLst/>
              <a:latin typeface="Courier New" panose="02070309020205020404" pitchFamily="49" charset="0"/>
            </a:endParaRPr>
          </a:p>
        </p:txBody>
      </p:sp>
      <p:sp>
        <p:nvSpPr>
          <p:cNvPr id="14" name="TextBox 13">
            <a:extLst>
              <a:ext uri="{FF2B5EF4-FFF2-40B4-BE49-F238E27FC236}">
                <a16:creationId xmlns:a16="http://schemas.microsoft.com/office/drawing/2014/main" id="{96B9298E-D4A6-EEF4-1D70-D64380A4F9CE}"/>
              </a:ext>
            </a:extLst>
          </p:cNvPr>
          <p:cNvSpPr txBox="1"/>
          <p:nvPr/>
        </p:nvSpPr>
        <p:spPr>
          <a:xfrm>
            <a:off x="4214812" y="1946733"/>
            <a:ext cx="4572000" cy="2031325"/>
          </a:xfrm>
          <a:prstGeom prst="rect">
            <a:avLst/>
          </a:prstGeom>
          <a:noFill/>
        </p:spPr>
        <p:txBody>
          <a:bodyPr wrap="square">
            <a:spAutoFit/>
          </a:bodyPr>
          <a:lstStyle/>
          <a:p>
            <a:pPr algn="l"/>
            <a:r>
              <a:rPr lang="en-US" b="0" i="0" dirty="0">
                <a:solidFill>
                  <a:schemeClr val="accent2"/>
                </a:solidFill>
                <a:effectLst/>
                <a:latin typeface="Roboto" panose="02000000000000000000" pitchFamily="2" charset="0"/>
              </a:rPr>
              <a:t>Some insights from the above summary:</a:t>
            </a:r>
          </a:p>
          <a:p>
            <a:pPr algn="l"/>
            <a:r>
              <a:rPr lang="en-US" b="0" i="0" dirty="0">
                <a:solidFill>
                  <a:schemeClr val="accent2"/>
                </a:solidFill>
                <a:effectLst/>
                <a:latin typeface="Roboto" panose="02000000000000000000" pitchFamily="2" charset="0"/>
              </a:rPr>
              <a:t>Vendor id has a minimum value of 1 and a maximum value of 2 which makes sense as we saw there are two vendor ids 1 and 2.</a:t>
            </a:r>
          </a:p>
          <a:p>
            <a:pPr algn="l"/>
            <a:r>
              <a:rPr lang="en-US" b="0" i="0" dirty="0">
                <a:solidFill>
                  <a:schemeClr val="accent2"/>
                </a:solidFill>
                <a:effectLst/>
                <a:latin typeface="Roboto" panose="02000000000000000000" pitchFamily="2" charset="0"/>
              </a:rPr>
              <a:t>Passenger count has a minimum of 0 which means either it is an error entered or the drivers deliberately entered 0 to complete a target number of rides.</a:t>
            </a:r>
          </a:p>
          <a:p>
            <a:pPr algn="l"/>
            <a:r>
              <a:rPr lang="en-US" b="0" i="0" dirty="0">
                <a:solidFill>
                  <a:schemeClr val="accent2"/>
                </a:solidFill>
                <a:effectLst/>
                <a:latin typeface="Roboto" panose="02000000000000000000" pitchFamily="2" charset="0"/>
              </a:rPr>
              <a:t>The minimum trip duration is also quite low. We will come back to this later during Univariate Analysis.</a:t>
            </a:r>
          </a:p>
        </p:txBody>
      </p:sp>
    </p:spTree>
    <p:extLst>
      <p:ext uri="{BB962C8B-B14F-4D97-AF65-F5344CB8AC3E}">
        <p14:creationId xmlns:p14="http://schemas.microsoft.com/office/powerpoint/2010/main" val="1179624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C381-66F5-0BF1-1B6D-1E024BBD23C2}"/>
              </a:ext>
            </a:extLst>
          </p:cNvPr>
          <p:cNvSpPr>
            <a:spLocks noGrp="1"/>
          </p:cNvSpPr>
          <p:nvPr>
            <p:ph type="title"/>
          </p:nvPr>
        </p:nvSpPr>
        <p:spPr>
          <a:xfrm>
            <a:off x="225975" y="166419"/>
            <a:ext cx="8520600" cy="572700"/>
          </a:xfrm>
        </p:spPr>
        <p:txBody>
          <a:bodyPr/>
          <a:lstStyle/>
          <a:p>
            <a:r>
              <a:rPr lang="en-US" sz="1800" b="0" i="0" dirty="0">
                <a:solidFill>
                  <a:schemeClr val="tx1"/>
                </a:solidFill>
                <a:effectLst/>
                <a:latin typeface="Roboto" panose="02000000000000000000" pitchFamily="2" charset="0"/>
              </a:rPr>
              <a:t>We have created the following features:</a:t>
            </a:r>
            <a:br>
              <a:rPr lang="en-US" sz="1800" b="0" i="0" dirty="0">
                <a:solidFill>
                  <a:schemeClr val="tx1"/>
                </a:solidFill>
                <a:effectLst/>
                <a:latin typeface="Roboto" panose="02000000000000000000" pitchFamily="2" charset="0"/>
              </a:rPr>
            </a:br>
            <a:endParaRPr lang="en-IN" sz="1800" dirty="0">
              <a:solidFill>
                <a:schemeClr val="tx1"/>
              </a:solidFill>
            </a:endParaRPr>
          </a:p>
        </p:txBody>
      </p:sp>
      <p:sp>
        <p:nvSpPr>
          <p:cNvPr id="3" name="Text Placeholder 2">
            <a:extLst>
              <a:ext uri="{FF2B5EF4-FFF2-40B4-BE49-F238E27FC236}">
                <a16:creationId xmlns:a16="http://schemas.microsoft.com/office/drawing/2014/main" id="{B947F0EE-5B0B-F55B-6E6B-9F39A3EBD07B}"/>
              </a:ext>
            </a:extLst>
          </p:cNvPr>
          <p:cNvSpPr>
            <a:spLocks noGrp="1"/>
          </p:cNvSpPr>
          <p:nvPr>
            <p:ph type="body" idx="1"/>
          </p:nvPr>
        </p:nvSpPr>
        <p:spPr>
          <a:xfrm>
            <a:off x="-1" y="527793"/>
            <a:ext cx="9001125" cy="3958481"/>
          </a:xfrm>
        </p:spPr>
        <p:txBody>
          <a:bodyPr/>
          <a:lstStyle/>
          <a:p>
            <a:pPr marL="114300" indent="0" algn="l">
              <a:buNone/>
            </a:pPr>
            <a:r>
              <a:rPr lang="en-US" sz="1400" b="0" i="0" dirty="0" err="1">
                <a:solidFill>
                  <a:schemeClr val="accent2"/>
                </a:solidFill>
                <a:effectLst/>
                <a:latin typeface="Roboto" panose="02000000000000000000" pitchFamily="2" charset="0"/>
              </a:rPr>
              <a:t>pickup_day</a:t>
            </a:r>
            <a:r>
              <a:rPr lang="en-US" sz="1400" b="0" i="0" dirty="0">
                <a:solidFill>
                  <a:schemeClr val="accent2"/>
                </a:solidFill>
                <a:effectLst/>
                <a:latin typeface="Roboto" panose="02000000000000000000" pitchFamily="2" charset="0"/>
              </a:rPr>
              <a:t> and </a:t>
            </a:r>
            <a:r>
              <a:rPr lang="en-US" sz="1400" b="0" i="0" dirty="0" err="1">
                <a:solidFill>
                  <a:schemeClr val="accent2"/>
                </a:solidFill>
                <a:effectLst/>
                <a:latin typeface="Roboto" panose="02000000000000000000" pitchFamily="2" charset="0"/>
              </a:rPr>
              <a:t>dropoff_day</a:t>
            </a:r>
            <a:r>
              <a:rPr lang="en-US" sz="1400" b="0" i="0" dirty="0">
                <a:solidFill>
                  <a:schemeClr val="accent2"/>
                </a:solidFill>
                <a:effectLst/>
                <a:latin typeface="Roboto" panose="02000000000000000000" pitchFamily="2" charset="0"/>
              </a:rPr>
              <a:t> which will contain the name of the day on which the ride was taken.</a:t>
            </a:r>
          </a:p>
          <a:p>
            <a:pPr marL="114300" indent="0" algn="l">
              <a:buNone/>
            </a:pPr>
            <a:r>
              <a:rPr lang="en-US" sz="1400" b="0" i="0" dirty="0" err="1">
                <a:solidFill>
                  <a:schemeClr val="accent2"/>
                </a:solidFill>
                <a:effectLst/>
                <a:latin typeface="Roboto" panose="02000000000000000000" pitchFamily="2" charset="0"/>
              </a:rPr>
              <a:t>pickup_day_no</a:t>
            </a:r>
            <a:r>
              <a:rPr lang="en-US" sz="1400" b="0" i="0" dirty="0">
                <a:solidFill>
                  <a:schemeClr val="accent2"/>
                </a:solidFill>
                <a:effectLst/>
                <a:latin typeface="Roboto" panose="02000000000000000000" pitchFamily="2" charset="0"/>
              </a:rPr>
              <a:t> and </a:t>
            </a:r>
            <a:r>
              <a:rPr lang="en-US" sz="1400" b="0" i="0" dirty="0" err="1">
                <a:solidFill>
                  <a:schemeClr val="accent2"/>
                </a:solidFill>
                <a:effectLst/>
                <a:latin typeface="Roboto" panose="02000000000000000000" pitchFamily="2" charset="0"/>
              </a:rPr>
              <a:t>dropoff_day_no</a:t>
            </a:r>
            <a:r>
              <a:rPr lang="en-US" sz="1400" b="0" i="0" dirty="0">
                <a:solidFill>
                  <a:schemeClr val="accent2"/>
                </a:solidFill>
                <a:effectLst/>
                <a:latin typeface="Roboto" panose="02000000000000000000" pitchFamily="2" charset="0"/>
              </a:rPr>
              <a:t> which will contain the day number instead of characters with Monday=0 and Sunday=6.</a:t>
            </a:r>
          </a:p>
          <a:p>
            <a:pPr marL="114300" indent="0" algn="l">
              <a:buNone/>
            </a:pPr>
            <a:r>
              <a:rPr lang="en-US" sz="1400" b="0" i="0" dirty="0" err="1">
                <a:solidFill>
                  <a:schemeClr val="accent2"/>
                </a:solidFill>
                <a:effectLst/>
                <a:latin typeface="Roboto" panose="02000000000000000000" pitchFamily="2" charset="0"/>
              </a:rPr>
              <a:t>pickup_hour</a:t>
            </a:r>
            <a:r>
              <a:rPr lang="en-US" sz="1400" b="0" i="0" dirty="0">
                <a:solidFill>
                  <a:schemeClr val="accent2"/>
                </a:solidFill>
                <a:effectLst/>
                <a:latin typeface="Roboto" panose="02000000000000000000" pitchFamily="2" charset="0"/>
              </a:rPr>
              <a:t> and </a:t>
            </a:r>
            <a:r>
              <a:rPr lang="en-US" sz="1400" b="0" i="0" dirty="0" err="1">
                <a:solidFill>
                  <a:schemeClr val="accent2"/>
                </a:solidFill>
                <a:effectLst/>
                <a:latin typeface="Roboto" panose="02000000000000000000" pitchFamily="2" charset="0"/>
              </a:rPr>
              <a:t>dropoff_hour</a:t>
            </a:r>
            <a:r>
              <a:rPr lang="en-US" sz="1400" b="0" i="0" dirty="0">
                <a:solidFill>
                  <a:schemeClr val="accent2"/>
                </a:solidFill>
                <a:effectLst/>
                <a:latin typeface="Roboto" panose="02000000000000000000" pitchFamily="2" charset="0"/>
              </a:rPr>
              <a:t> with an hour of the day in the 24-hour format.</a:t>
            </a:r>
          </a:p>
          <a:p>
            <a:pPr marL="114300" indent="0" algn="l">
              <a:buNone/>
            </a:pPr>
            <a:r>
              <a:rPr lang="en-US" sz="1400" b="0" i="0" dirty="0" err="1">
                <a:solidFill>
                  <a:schemeClr val="accent2"/>
                </a:solidFill>
                <a:effectLst/>
                <a:latin typeface="Roboto" panose="02000000000000000000" pitchFamily="2" charset="0"/>
              </a:rPr>
              <a:t>pickup_month</a:t>
            </a:r>
            <a:r>
              <a:rPr lang="en-US" sz="1400" b="0" i="0" dirty="0">
                <a:solidFill>
                  <a:schemeClr val="accent2"/>
                </a:solidFill>
                <a:effectLst/>
                <a:latin typeface="Roboto" panose="02000000000000000000" pitchFamily="2" charset="0"/>
              </a:rPr>
              <a:t> and </a:t>
            </a:r>
            <a:r>
              <a:rPr lang="en-US" sz="1400" b="0" i="0" dirty="0" err="1">
                <a:solidFill>
                  <a:schemeClr val="accent2"/>
                </a:solidFill>
                <a:effectLst/>
                <a:latin typeface="Roboto" panose="02000000000000000000" pitchFamily="2" charset="0"/>
              </a:rPr>
              <a:t>dropoff_month</a:t>
            </a:r>
            <a:r>
              <a:rPr lang="en-US" sz="1400" b="0" i="0" dirty="0">
                <a:solidFill>
                  <a:schemeClr val="accent2"/>
                </a:solidFill>
                <a:effectLst/>
                <a:latin typeface="Roboto" panose="02000000000000000000" pitchFamily="2" charset="0"/>
              </a:rPr>
              <a:t> with month number with January=1 and December=12.</a:t>
            </a:r>
          </a:p>
          <a:p>
            <a:pPr marL="114300" indent="0" algn="l">
              <a:buNone/>
            </a:pPr>
            <a:r>
              <a:rPr lang="en-US" sz="1400" b="0" i="0" dirty="0">
                <a:solidFill>
                  <a:schemeClr val="accent2"/>
                </a:solidFill>
                <a:effectLst/>
                <a:latin typeface="Roboto" panose="02000000000000000000" pitchFamily="2" charset="0"/>
              </a:rPr>
              <a:t>Next, I defined a function that lets us determine what time of the day the ride was taken. I created 4 time zones ‘Morning’ (from 6:00 am to 11:59 pm), ‘Afternoon’ (from 12 noon to 3:59 pm), ‘Evening’ (from 4:00 pm to 9:59 pm), and ‘Late Night’ (from 10:00 pm to 5:59 am)</a:t>
            </a:r>
          </a:p>
          <a:p>
            <a:pPr marL="114300" indent="0">
              <a:buNone/>
            </a:pPr>
            <a:endParaRPr lang="en-IN" sz="1400" dirty="0">
              <a:solidFill>
                <a:schemeClr val="accent2"/>
              </a:solidFill>
            </a:endParaRPr>
          </a:p>
          <a:p>
            <a:pPr marL="114300" indent="0" algn="l">
              <a:buNone/>
            </a:pPr>
            <a:r>
              <a:rPr lang="en-US" sz="1400" b="0" i="0" dirty="0">
                <a:solidFill>
                  <a:schemeClr val="accent2"/>
                </a:solidFill>
                <a:effectLst/>
                <a:latin typeface="Roboto" panose="02000000000000000000" pitchFamily="2" charset="0"/>
              </a:rPr>
              <a:t>Also saw during dataset exploration that coordinates in the form of longitude and latitude for pickup and </a:t>
            </a:r>
            <a:r>
              <a:rPr lang="en-US" sz="1400" b="0" i="0" dirty="0" err="1">
                <a:solidFill>
                  <a:schemeClr val="accent2"/>
                </a:solidFill>
                <a:effectLst/>
                <a:latin typeface="Roboto" panose="02000000000000000000" pitchFamily="2" charset="0"/>
              </a:rPr>
              <a:t>dropoff</a:t>
            </a:r>
            <a:r>
              <a:rPr lang="en-US" sz="1400" b="0" i="0" dirty="0">
                <a:solidFill>
                  <a:schemeClr val="accent2"/>
                </a:solidFill>
                <a:effectLst/>
                <a:latin typeface="Roboto" panose="02000000000000000000" pitchFamily="2" charset="0"/>
              </a:rPr>
              <a:t>. But, </a:t>
            </a:r>
            <a:r>
              <a:rPr lang="en-US" sz="1400" b="0" i="0" dirty="0" err="1">
                <a:solidFill>
                  <a:schemeClr val="accent2"/>
                </a:solidFill>
                <a:effectLst/>
                <a:latin typeface="Roboto" panose="02000000000000000000" pitchFamily="2" charset="0"/>
              </a:rPr>
              <a:t>i</a:t>
            </a:r>
            <a:r>
              <a:rPr lang="en-US" sz="1400" b="0" i="0" dirty="0">
                <a:solidFill>
                  <a:schemeClr val="accent2"/>
                </a:solidFill>
                <a:effectLst/>
                <a:latin typeface="Roboto" panose="02000000000000000000" pitchFamily="2" charset="0"/>
              </a:rPr>
              <a:t> can’t really gather any insights or draw conclusions from that. So, the most obvious feature that </a:t>
            </a:r>
            <a:r>
              <a:rPr lang="en-US" sz="1400" b="0" i="0" dirty="0" err="1">
                <a:solidFill>
                  <a:schemeClr val="accent2"/>
                </a:solidFill>
                <a:effectLst/>
                <a:latin typeface="Roboto" panose="02000000000000000000" pitchFamily="2" charset="0"/>
              </a:rPr>
              <a:t>i</a:t>
            </a:r>
            <a:r>
              <a:rPr lang="en-US" sz="1400" b="0" i="0" dirty="0">
                <a:solidFill>
                  <a:schemeClr val="accent2"/>
                </a:solidFill>
                <a:effectLst/>
                <a:latin typeface="Roboto" panose="02000000000000000000" pitchFamily="2" charset="0"/>
              </a:rPr>
              <a:t> can extract from this is distance. Let us do that.</a:t>
            </a:r>
          </a:p>
          <a:p>
            <a:pPr marL="114300" indent="0">
              <a:buNone/>
            </a:pPr>
            <a:r>
              <a:rPr lang="en-US" sz="1400" dirty="0">
                <a:solidFill>
                  <a:schemeClr val="accent2"/>
                </a:solidFill>
                <a:latin typeface="Roboto" panose="02000000000000000000" pitchFamily="2" charset="0"/>
              </a:rPr>
              <a:t>        </a:t>
            </a:r>
            <a:r>
              <a:rPr lang="en-US" sz="1400" b="0" i="0" dirty="0">
                <a:solidFill>
                  <a:schemeClr val="accent2"/>
                </a:solidFill>
                <a:effectLst/>
                <a:latin typeface="Roboto" panose="02000000000000000000" pitchFamily="2" charset="0"/>
              </a:rPr>
              <a:t>Importing the library which lets us calculate distance from geographical coordinates.</a:t>
            </a:r>
          </a:p>
          <a:p>
            <a:r>
              <a:rPr lang="en-US" sz="1400" b="0" dirty="0">
                <a:solidFill>
                  <a:srgbClr val="C808AD"/>
                </a:solidFill>
                <a:effectLst/>
                <a:latin typeface="Courier New" panose="02070309020205020404" pitchFamily="49" charset="0"/>
              </a:rPr>
              <a:t>from</a:t>
            </a:r>
            <a:r>
              <a:rPr lang="en-US" sz="1400" b="0" dirty="0">
                <a:solidFill>
                  <a:srgbClr val="D4D4D4"/>
                </a:solidFill>
                <a:effectLst/>
                <a:latin typeface="Courier New" panose="02070309020205020404" pitchFamily="49" charset="0"/>
              </a:rPr>
              <a:t> </a:t>
            </a:r>
            <a:r>
              <a:rPr lang="en-US" sz="1400" b="0" dirty="0" err="1">
                <a:solidFill>
                  <a:schemeClr val="accent2"/>
                </a:solidFill>
                <a:effectLst/>
                <a:latin typeface="Courier New" panose="02070309020205020404" pitchFamily="49" charset="0"/>
              </a:rPr>
              <a:t>geopy.distance</a:t>
            </a:r>
            <a:r>
              <a:rPr lang="en-US" sz="1400" b="0" dirty="0">
                <a:solidFill>
                  <a:schemeClr val="accent2"/>
                </a:solidFill>
                <a:effectLst/>
                <a:latin typeface="Courier New" panose="02070309020205020404" pitchFamily="49" charset="0"/>
              </a:rPr>
              <a:t> </a:t>
            </a:r>
            <a:r>
              <a:rPr lang="en-US" sz="1400" b="0" dirty="0">
                <a:solidFill>
                  <a:srgbClr val="7030A0"/>
                </a:solidFill>
                <a:effectLst/>
                <a:latin typeface="Courier New" panose="02070309020205020404" pitchFamily="49" charset="0"/>
              </a:rPr>
              <a:t>import</a:t>
            </a:r>
            <a:r>
              <a:rPr lang="en-US" sz="1400" b="0" dirty="0">
                <a:solidFill>
                  <a:srgbClr val="D4D4D4"/>
                </a:solidFill>
                <a:effectLst/>
                <a:latin typeface="Courier New" panose="02070309020205020404" pitchFamily="49" charset="0"/>
              </a:rPr>
              <a:t> </a:t>
            </a:r>
            <a:r>
              <a:rPr lang="en-US" sz="1400" b="0" dirty="0" err="1">
                <a:solidFill>
                  <a:schemeClr val="accent2"/>
                </a:solidFill>
                <a:effectLst/>
                <a:latin typeface="Courier New" panose="02070309020205020404" pitchFamily="49" charset="0"/>
              </a:rPr>
              <a:t>great_circle</a:t>
            </a:r>
            <a:endParaRPr lang="en-US" sz="1400" b="0" dirty="0">
              <a:solidFill>
                <a:schemeClr val="accent2"/>
              </a:solidFill>
              <a:effectLst/>
              <a:latin typeface="Courier New" panose="02070309020205020404" pitchFamily="49" charset="0"/>
            </a:endParaRPr>
          </a:p>
          <a:p>
            <a:pPr algn="l"/>
            <a:endParaRPr lang="en-US" sz="1400" dirty="0">
              <a:solidFill>
                <a:srgbClr val="D5D5D5"/>
              </a:solidFill>
              <a:latin typeface="Roboto" panose="02000000000000000000" pitchFamily="2" charset="0"/>
            </a:endParaRPr>
          </a:p>
          <a:p>
            <a:pPr algn="l"/>
            <a:endParaRPr lang="en-US" sz="1400" b="0" i="0" dirty="0">
              <a:solidFill>
                <a:srgbClr val="D5D5D5"/>
              </a:solidFill>
              <a:effectLst/>
              <a:latin typeface="Roboto" panose="02000000000000000000" pitchFamily="2" charset="0"/>
            </a:endParaRPr>
          </a:p>
          <a:p>
            <a:pPr marL="114300" indent="0">
              <a:buNone/>
            </a:pPr>
            <a:endParaRPr lang="en-IN" sz="1400" dirty="0">
              <a:solidFill>
                <a:schemeClr val="accent2"/>
              </a:solidFill>
            </a:endParaRPr>
          </a:p>
        </p:txBody>
      </p:sp>
    </p:spTree>
    <p:extLst>
      <p:ext uri="{BB962C8B-B14F-4D97-AF65-F5344CB8AC3E}">
        <p14:creationId xmlns:p14="http://schemas.microsoft.com/office/powerpoint/2010/main" val="4291049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9F2-47B4-A1DA-9ACD-B10E746421F6}"/>
              </a:ext>
            </a:extLst>
          </p:cNvPr>
          <p:cNvSpPr>
            <a:spLocks noGrp="1"/>
          </p:cNvSpPr>
          <p:nvPr>
            <p:ph type="title"/>
          </p:nvPr>
        </p:nvSpPr>
        <p:spPr/>
        <p:txBody>
          <a:bodyPr/>
          <a:lstStyle/>
          <a:p>
            <a:r>
              <a:rPr lang="en-US" sz="2800" b="1" dirty="0">
                <a:solidFill>
                  <a:srgbClr val="C00000"/>
                </a:solidFill>
                <a:latin typeface="+mj-lt"/>
                <a:ea typeface="Ebrima" pitchFamily="2" charset="0"/>
                <a:cs typeface="Ebrima" pitchFamily="2" charset="0"/>
              </a:rPr>
              <a:t>EDA and Data Processing</a:t>
            </a:r>
            <a:br>
              <a:rPr lang="en-US" sz="2800" b="1" dirty="0">
                <a:solidFill>
                  <a:schemeClr val="accent5">
                    <a:lumMod val="50000"/>
                  </a:schemeClr>
                </a:solidFill>
                <a:latin typeface="+mj-lt"/>
                <a:ea typeface="Ebrima" pitchFamily="2" charset="0"/>
                <a:cs typeface="Ebrima" pitchFamily="2" charset="0"/>
              </a:rPr>
            </a:br>
            <a:endParaRPr lang="en-IN" dirty="0"/>
          </a:p>
        </p:txBody>
      </p:sp>
      <p:pic>
        <p:nvPicPr>
          <p:cNvPr id="4100" name="Picture 4" descr="Data processing Royalty Free Vector Image - VectorStock">
            <a:extLst>
              <a:ext uri="{FF2B5EF4-FFF2-40B4-BE49-F238E27FC236}">
                <a16:creationId xmlns:a16="http://schemas.microsoft.com/office/drawing/2014/main" id="{8AEDBC0D-59AD-DDE2-4EBB-24E1CFF8B7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519"/>
          <a:stretch/>
        </p:blipFill>
        <p:spPr bwMode="auto">
          <a:xfrm>
            <a:off x="5909128" y="1524907"/>
            <a:ext cx="2704561" cy="266890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Exploratory Data Analysis: Univariate, Bivariate, and Multivariate Analysis">
            <a:extLst>
              <a:ext uri="{FF2B5EF4-FFF2-40B4-BE49-F238E27FC236}">
                <a16:creationId xmlns:a16="http://schemas.microsoft.com/office/drawing/2014/main" id="{92DC9761-E688-C8D9-021D-DEF004829F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635" r="20539" b="39286"/>
          <a:stretch/>
        </p:blipFill>
        <p:spPr bwMode="auto">
          <a:xfrm>
            <a:off x="1799770" y="1524907"/>
            <a:ext cx="3302265" cy="23576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B04AC62-58D5-D99E-7530-BA901CF17B53}"/>
              </a:ext>
            </a:extLst>
          </p:cNvPr>
          <p:cNvSpPr/>
          <p:nvPr/>
        </p:nvSpPr>
        <p:spPr>
          <a:xfrm>
            <a:off x="3353839" y="2191203"/>
            <a:ext cx="1371600" cy="51253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Univariate</a:t>
            </a:r>
          </a:p>
        </p:txBody>
      </p:sp>
      <p:sp>
        <p:nvSpPr>
          <p:cNvPr id="7" name="Rectangle 6">
            <a:extLst>
              <a:ext uri="{FF2B5EF4-FFF2-40B4-BE49-F238E27FC236}">
                <a16:creationId xmlns:a16="http://schemas.microsoft.com/office/drawing/2014/main" id="{F1541AC7-363E-0E5E-CD29-5A3B216F4EE1}"/>
              </a:ext>
            </a:extLst>
          </p:cNvPr>
          <p:cNvSpPr/>
          <p:nvPr/>
        </p:nvSpPr>
        <p:spPr>
          <a:xfrm>
            <a:off x="3353839" y="3210921"/>
            <a:ext cx="1452345" cy="51253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Bivariate</a:t>
            </a:r>
          </a:p>
        </p:txBody>
      </p:sp>
    </p:spTree>
    <p:extLst>
      <p:ext uri="{BB962C8B-B14F-4D97-AF65-F5344CB8AC3E}">
        <p14:creationId xmlns:p14="http://schemas.microsoft.com/office/powerpoint/2010/main" val="3520464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FDC7-F0AC-8F57-80E0-7E5F44BEDD98}"/>
              </a:ext>
            </a:extLst>
          </p:cNvPr>
          <p:cNvSpPr>
            <a:spLocks noGrp="1"/>
          </p:cNvSpPr>
          <p:nvPr>
            <p:ph type="title"/>
          </p:nvPr>
        </p:nvSpPr>
        <p:spPr>
          <a:xfrm>
            <a:off x="261694" y="144988"/>
            <a:ext cx="2860125" cy="572700"/>
          </a:xfrm>
        </p:spPr>
        <p:txBody>
          <a:bodyPr/>
          <a:lstStyle/>
          <a:p>
            <a:r>
              <a:rPr lang="en-IN" sz="2400" b="0" i="0" dirty="0">
                <a:solidFill>
                  <a:schemeClr val="tx1"/>
                </a:solidFill>
                <a:effectLst/>
                <a:latin typeface="Roboto" panose="02000000000000000000" pitchFamily="2" charset="0"/>
              </a:rPr>
              <a:t>Univariate Analysis</a:t>
            </a:r>
            <a:br>
              <a:rPr lang="en-IN" sz="2000" b="0" i="0" dirty="0">
                <a:solidFill>
                  <a:schemeClr val="tx1"/>
                </a:solidFill>
                <a:effectLst/>
                <a:latin typeface="Roboto" panose="02000000000000000000" pitchFamily="2" charset="0"/>
              </a:rPr>
            </a:br>
            <a:endParaRPr lang="en-IN" sz="2000" dirty="0">
              <a:solidFill>
                <a:schemeClr val="tx1"/>
              </a:solidFill>
            </a:endParaRPr>
          </a:p>
        </p:txBody>
      </p:sp>
      <p:sp>
        <p:nvSpPr>
          <p:cNvPr id="3" name="Text Placeholder 2">
            <a:extLst>
              <a:ext uri="{FF2B5EF4-FFF2-40B4-BE49-F238E27FC236}">
                <a16:creationId xmlns:a16="http://schemas.microsoft.com/office/drawing/2014/main" id="{05B6CBCE-764F-166C-0AAB-B4D51E43E8C1}"/>
              </a:ext>
            </a:extLst>
          </p:cNvPr>
          <p:cNvSpPr>
            <a:spLocks noGrp="1"/>
          </p:cNvSpPr>
          <p:nvPr>
            <p:ph type="body" idx="1"/>
          </p:nvPr>
        </p:nvSpPr>
        <p:spPr>
          <a:xfrm>
            <a:off x="185738" y="981249"/>
            <a:ext cx="4093366" cy="3416400"/>
          </a:xfrm>
        </p:spPr>
        <p:txBody>
          <a:bodyPr/>
          <a:lstStyle/>
          <a:p>
            <a:pPr marL="114300" indent="0">
              <a:buNone/>
            </a:pPr>
            <a:r>
              <a:rPr lang="en-IN" b="0" i="0" dirty="0">
                <a:solidFill>
                  <a:schemeClr val="tx1"/>
                </a:solidFill>
                <a:effectLst/>
                <a:latin typeface="Roboto" panose="02000000000000000000" pitchFamily="2" charset="0"/>
              </a:rPr>
              <a:t>Vendor id</a:t>
            </a:r>
          </a:p>
          <a:p>
            <a:endParaRPr lang="en-IN" dirty="0"/>
          </a:p>
        </p:txBody>
      </p:sp>
      <p:sp>
        <p:nvSpPr>
          <p:cNvPr id="5" name="TextBox 4">
            <a:extLst>
              <a:ext uri="{FF2B5EF4-FFF2-40B4-BE49-F238E27FC236}">
                <a16:creationId xmlns:a16="http://schemas.microsoft.com/office/drawing/2014/main" id="{8F037FD7-9186-EBC6-5FCC-F12205EEE0AD}"/>
              </a:ext>
            </a:extLst>
          </p:cNvPr>
          <p:cNvSpPr txBox="1"/>
          <p:nvPr/>
        </p:nvSpPr>
        <p:spPr>
          <a:xfrm>
            <a:off x="185738" y="673472"/>
            <a:ext cx="6629400" cy="307777"/>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The univariate analysis involves studying patterns of all variables individually.</a:t>
            </a:r>
            <a:endParaRPr lang="en-IN" dirty="0">
              <a:solidFill>
                <a:schemeClr val="accent2"/>
              </a:solidFill>
            </a:endParaRPr>
          </a:p>
        </p:txBody>
      </p:sp>
      <p:pic>
        <p:nvPicPr>
          <p:cNvPr id="1026" name="Picture 2">
            <a:extLst>
              <a:ext uri="{FF2B5EF4-FFF2-40B4-BE49-F238E27FC236}">
                <a16:creationId xmlns:a16="http://schemas.microsoft.com/office/drawing/2014/main" id="{7BF03226-452D-4F1D-88B9-5C7D560EF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96" y="1413099"/>
            <a:ext cx="3971925" cy="2552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219A4E0-6B8B-4CDF-DED1-58D8CD927756}"/>
              </a:ext>
            </a:extLst>
          </p:cNvPr>
          <p:cNvSpPr txBox="1"/>
          <p:nvPr/>
        </p:nvSpPr>
        <p:spPr>
          <a:xfrm>
            <a:off x="147396" y="3946808"/>
            <a:ext cx="4281729" cy="523220"/>
          </a:xfrm>
          <a:prstGeom prst="rect">
            <a:avLst/>
          </a:prstGeom>
          <a:noFill/>
        </p:spPr>
        <p:txBody>
          <a:bodyPr wrap="square">
            <a:spAutoFit/>
          </a:bodyPr>
          <a:lstStyle/>
          <a:p>
            <a:r>
              <a:rPr lang="en-US" b="0" i="0" dirty="0">
                <a:solidFill>
                  <a:schemeClr val="accent2"/>
                </a:solidFill>
                <a:effectLst/>
                <a:latin typeface="Roboto" panose="02000000000000000000" pitchFamily="2" charset="0"/>
              </a:rPr>
              <a:t>see that there is not much difference between the trips taken by both vendors.</a:t>
            </a:r>
            <a:endParaRPr lang="en-IN" dirty="0">
              <a:solidFill>
                <a:schemeClr val="accent2"/>
              </a:solidFill>
            </a:endParaRPr>
          </a:p>
        </p:txBody>
      </p:sp>
      <p:cxnSp>
        <p:nvCxnSpPr>
          <p:cNvPr id="9" name="Straight Connector 8">
            <a:extLst>
              <a:ext uri="{FF2B5EF4-FFF2-40B4-BE49-F238E27FC236}">
                <a16:creationId xmlns:a16="http://schemas.microsoft.com/office/drawing/2014/main" id="{B80D0B82-E3D6-74D1-79AB-2E626A328A25}"/>
              </a:ext>
            </a:extLst>
          </p:cNvPr>
          <p:cNvCxnSpPr>
            <a:cxnSpLocks/>
          </p:cNvCxnSpPr>
          <p:nvPr/>
        </p:nvCxnSpPr>
        <p:spPr>
          <a:xfrm>
            <a:off x="4429125" y="1238424"/>
            <a:ext cx="0" cy="3905076"/>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2484578F-522E-1DFE-CADE-2B89FCBBD53A}"/>
              </a:ext>
            </a:extLst>
          </p:cNvPr>
          <p:cNvSpPr txBox="1"/>
          <p:nvPr/>
        </p:nvSpPr>
        <p:spPr>
          <a:xfrm>
            <a:off x="4714876" y="1084535"/>
            <a:ext cx="4572000" cy="369332"/>
          </a:xfrm>
          <a:prstGeom prst="rect">
            <a:avLst/>
          </a:prstGeom>
          <a:noFill/>
        </p:spPr>
        <p:txBody>
          <a:bodyPr wrap="square">
            <a:spAutoFit/>
          </a:bodyPr>
          <a:lstStyle/>
          <a:p>
            <a:pPr algn="l"/>
            <a:r>
              <a:rPr lang="en-IN" sz="1800" b="0" i="0" dirty="0">
                <a:solidFill>
                  <a:schemeClr val="tx1"/>
                </a:solidFill>
                <a:effectLst/>
                <a:latin typeface="Roboto" panose="02000000000000000000" pitchFamily="2" charset="0"/>
              </a:rPr>
              <a:t>Passenger Count</a:t>
            </a:r>
          </a:p>
        </p:txBody>
      </p:sp>
      <p:pic>
        <p:nvPicPr>
          <p:cNvPr id="8" name="Picture 2">
            <a:extLst>
              <a:ext uri="{FF2B5EF4-FFF2-40B4-BE49-F238E27FC236}">
                <a16:creationId xmlns:a16="http://schemas.microsoft.com/office/drawing/2014/main" id="{0242ACC5-FA7B-D1E1-DBBE-40087A0D8B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8963"/>
          <a:stretch/>
        </p:blipFill>
        <p:spPr bwMode="auto">
          <a:xfrm>
            <a:off x="4467467" y="1401490"/>
            <a:ext cx="2976321"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9A8E28B-2B46-BFC9-993F-59B20E5D3793}"/>
              </a:ext>
            </a:extLst>
          </p:cNvPr>
          <p:cNvPicPr>
            <a:picLocks noChangeAspect="1"/>
          </p:cNvPicPr>
          <p:nvPr/>
        </p:nvPicPr>
        <p:blipFill>
          <a:blip r:embed="rId5"/>
          <a:stretch>
            <a:fillRect/>
          </a:stretch>
        </p:blipFill>
        <p:spPr>
          <a:xfrm>
            <a:off x="7693232" y="1616814"/>
            <a:ext cx="1265030" cy="2072820"/>
          </a:xfrm>
          <a:prstGeom prst="rect">
            <a:avLst/>
          </a:prstGeom>
        </p:spPr>
      </p:pic>
      <p:sp>
        <p:nvSpPr>
          <p:cNvPr id="13" name="TextBox 12">
            <a:extLst>
              <a:ext uri="{FF2B5EF4-FFF2-40B4-BE49-F238E27FC236}">
                <a16:creationId xmlns:a16="http://schemas.microsoft.com/office/drawing/2014/main" id="{C96C59A2-5E7F-CCF5-3E1D-E5FD230F19B8}"/>
              </a:ext>
            </a:extLst>
          </p:cNvPr>
          <p:cNvSpPr txBox="1"/>
          <p:nvPr/>
        </p:nvSpPr>
        <p:spPr>
          <a:xfrm>
            <a:off x="4572000" y="4114310"/>
            <a:ext cx="4643436" cy="738664"/>
          </a:xfrm>
          <a:prstGeom prst="rect">
            <a:avLst/>
          </a:prstGeom>
          <a:noFill/>
        </p:spPr>
        <p:txBody>
          <a:bodyPr wrap="square">
            <a:spAutoFit/>
          </a:bodyPr>
          <a:lstStyle/>
          <a:p>
            <a:r>
              <a:rPr lang="en-US" b="0" i="0" dirty="0">
                <a:solidFill>
                  <a:schemeClr val="accent2"/>
                </a:solidFill>
                <a:effectLst/>
                <a:latin typeface="Roboto" panose="02000000000000000000" pitchFamily="2" charset="0"/>
              </a:rPr>
              <a:t>There are some trips with even 0 passenger count. There is only 1 trip each for 8 and 9 passengers.</a:t>
            </a:r>
          </a:p>
          <a:p>
            <a:r>
              <a:rPr lang="en-US" b="0" i="0" dirty="0">
                <a:solidFill>
                  <a:schemeClr val="accent2"/>
                </a:solidFill>
                <a:effectLst/>
                <a:latin typeface="Roboto" panose="02000000000000000000" pitchFamily="2" charset="0"/>
              </a:rPr>
              <a:t>the highest amount of trips are with 1 passenger.</a:t>
            </a:r>
            <a:endParaRPr lang="en-IN" dirty="0">
              <a:solidFill>
                <a:schemeClr val="accent2"/>
              </a:solidFill>
            </a:endParaRPr>
          </a:p>
        </p:txBody>
      </p:sp>
    </p:spTree>
    <p:extLst>
      <p:ext uri="{BB962C8B-B14F-4D97-AF65-F5344CB8AC3E}">
        <p14:creationId xmlns:p14="http://schemas.microsoft.com/office/powerpoint/2010/main" val="3357652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2197</TotalTime>
  <Words>2090</Words>
  <Application>Microsoft Office PowerPoint</Application>
  <PresentationFormat>On-screen Show (16:9)</PresentationFormat>
  <Paragraphs>209</Paragraphs>
  <Slides>33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Courier New</vt:lpstr>
      <vt:lpstr>Wingdings</vt:lpstr>
      <vt:lpstr>Ebrima</vt:lpstr>
      <vt:lpstr>arial</vt:lpstr>
      <vt:lpstr>Montserrat</vt:lpstr>
      <vt:lpstr>Open Sans</vt:lpstr>
      <vt:lpstr>Roboto</vt:lpstr>
      <vt:lpstr>arial</vt:lpstr>
      <vt:lpstr>Simple Light</vt:lpstr>
      <vt:lpstr>  Capstone Project NYC Taxi Trip Time Prediction  </vt:lpstr>
      <vt:lpstr>Content </vt:lpstr>
      <vt:lpstr>PowerPoint Presentation</vt:lpstr>
      <vt:lpstr>Introduction</vt:lpstr>
      <vt:lpstr>Data preparation &amp; cleaning </vt:lpstr>
      <vt:lpstr>check unique values of all columns. </vt:lpstr>
      <vt:lpstr>We have created the following features: </vt:lpstr>
      <vt:lpstr>EDA and Data Processing </vt:lpstr>
      <vt:lpstr>Univariate Analysis </vt:lpstr>
      <vt:lpstr>Trips per Day </vt:lpstr>
      <vt:lpstr>Trips per Hour </vt:lpstr>
      <vt:lpstr>Trips per Time of Day </vt:lpstr>
      <vt:lpstr>Trips per month </vt:lpstr>
      <vt:lpstr>Bivariate Analysis </vt:lpstr>
      <vt:lpstr>Trip Duration per hour </vt:lpstr>
      <vt:lpstr>Trip Duration per Day of Week </vt:lpstr>
      <vt:lpstr>Distance and Vendor</vt:lpstr>
      <vt:lpstr>Distance per passenger count</vt:lpstr>
      <vt:lpstr>Distance per hour of day</vt:lpstr>
      <vt:lpstr>Distance per month</vt:lpstr>
      <vt:lpstr>Trip Duration and Distance </vt:lpstr>
      <vt:lpstr>Correlation Heat map</vt:lpstr>
      <vt:lpstr>Feature Contribution</vt:lpstr>
      <vt:lpstr>Decomposition of Data:PCA </vt:lpstr>
      <vt:lpstr>Principal Component Analysis</vt:lpstr>
      <vt:lpstr>Machine Learning Model – Regression </vt:lpstr>
      <vt:lpstr>ML Model Prediction with PCA</vt:lpstr>
      <vt:lpstr>Model Evaluation Result with PCA</vt:lpstr>
      <vt:lpstr>ML Model Prediction without PCA</vt:lpstr>
      <vt:lpstr>Model Evaluation Result without PCA</vt:lpstr>
      <vt:lpstr>Dekstop view by power bi</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91756</dc:creator>
  <cp:lastModifiedBy>rishabhpatidar1999@gmail.com</cp:lastModifiedBy>
  <cp:revision>11</cp:revision>
  <dcterms:modified xsi:type="dcterms:W3CDTF">2022-11-10T08:39:00Z</dcterms:modified>
</cp:coreProperties>
</file>