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82" r:id="rId10"/>
    <p:sldId id="281" r:id="rId11"/>
    <p:sldId id="279" r:id="rId12"/>
    <p:sldId id="266" r:id="rId13"/>
    <p:sldId id="268" r:id="rId14"/>
    <p:sldId id="269" r:id="rId15"/>
    <p:sldId id="271" r:id="rId16"/>
    <p:sldId id="272" r:id="rId17"/>
    <p:sldId id="283" r:id="rId18"/>
    <p:sldId id="274" r:id="rId19"/>
    <p:sldId id="273" r:id="rId20"/>
    <p:sldId id="27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7/19/2023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7/19/2023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7/19/2023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7/19/2023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7/19/2023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7/19/2023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7/19/2023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7/19/2023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7/19/2023</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7/19/2023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7/19/2023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7/19/2023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7/19/2023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7/19/2023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7/19/2023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7/19/2023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7/19/2023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7/19/2023</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rishuaj2401sinha@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finance.yahoo.com/" TargetMode="External"/><Relationship Id="rId2" Type="http://schemas.openxmlformats.org/officeDocument/2006/relationships/hyperlink" Target="https://in.tradingview.com/screener/"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6B723-B1B9-9039-9040-72348DBB7340}"/>
              </a:ext>
            </a:extLst>
          </p:cNvPr>
          <p:cNvSpPr>
            <a:spLocks noGrp="1"/>
          </p:cNvSpPr>
          <p:nvPr>
            <p:ph type="ctrTitle"/>
          </p:nvPr>
        </p:nvSpPr>
        <p:spPr/>
        <p:txBody>
          <a:bodyPr/>
          <a:lstStyle/>
          <a:p>
            <a:r>
              <a:rPr lang="en-IN" dirty="0"/>
              <a:t>Stock Screener</a:t>
            </a:r>
          </a:p>
        </p:txBody>
      </p:sp>
      <p:sp>
        <p:nvSpPr>
          <p:cNvPr id="3" name="Subtitle 2">
            <a:extLst>
              <a:ext uri="{FF2B5EF4-FFF2-40B4-BE49-F238E27FC236}">
                <a16:creationId xmlns:a16="http://schemas.microsoft.com/office/drawing/2014/main" id="{8F411AA6-E5FF-6E60-DA8E-B8E4855F64DF}"/>
              </a:ext>
            </a:extLst>
          </p:cNvPr>
          <p:cNvSpPr>
            <a:spLocks noGrp="1"/>
          </p:cNvSpPr>
          <p:nvPr>
            <p:ph type="subTitle" idx="1"/>
          </p:nvPr>
        </p:nvSpPr>
        <p:spPr/>
        <p:txBody>
          <a:bodyPr>
            <a:normAutofit fontScale="70000" lnSpcReduction="20000"/>
          </a:bodyPr>
          <a:lstStyle/>
          <a:p>
            <a:r>
              <a:rPr lang="en-IN" dirty="0"/>
              <a:t>Task Name: Understanding </a:t>
            </a:r>
            <a:r>
              <a:rPr lang="en-IN" dirty="0" err="1"/>
              <a:t>TradingView</a:t>
            </a:r>
            <a:r>
              <a:rPr lang="en-IN" dirty="0"/>
              <a:t> Screener and Exploring Stock Market Data</a:t>
            </a:r>
          </a:p>
          <a:p>
            <a:r>
              <a:rPr lang="en-IN" dirty="0"/>
              <a:t>By: Rishu Raj Sinha</a:t>
            </a:r>
          </a:p>
          <a:p>
            <a:r>
              <a:rPr lang="en-IN" dirty="0"/>
              <a:t>Email: </a:t>
            </a:r>
            <a:r>
              <a:rPr lang="en-IN" dirty="0">
                <a:hlinkClick r:id="rId2"/>
              </a:rPr>
              <a:t>rishuaj2401sinha@gmail.com</a:t>
            </a:r>
            <a:endParaRPr lang="en-IN" dirty="0"/>
          </a:p>
          <a:p>
            <a:r>
              <a:rPr lang="en-IN" dirty="0"/>
              <a:t>Rajiv Gandhi Institute Of Petroleum Technology</a:t>
            </a:r>
          </a:p>
        </p:txBody>
      </p:sp>
    </p:spTree>
    <p:extLst>
      <p:ext uri="{BB962C8B-B14F-4D97-AF65-F5344CB8AC3E}">
        <p14:creationId xmlns:p14="http://schemas.microsoft.com/office/powerpoint/2010/main" val="38518911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1AAD8-58E2-CDE4-09C8-0AB334A4B749}"/>
              </a:ext>
            </a:extLst>
          </p:cNvPr>
          <p:cNvSpPr>
            <a:spLocks noGrp="1"/>
          </p:cNvSpPr>
          <p:nvPr>
            <p:ph type="title"/>
          </p:nvPr>
        </p:nvSpPr>
        <p:spPr/>
        <p:txBody>
          <a:bodyPr/>
          <a:lstStyle/>
          <a:p>
            <a:r>
              <a:rPr lang="en-IN" dirty="0"/>
              <a:t>Relative Strength Index (RSI)</a:t>
            </a:r>
          </a:p>
        </p:txBody>
      </p:sp>
      <p:sp>
        <p:nvSpPr>
          <p:cNvPr id="3" name="Content Placeholder 2">
            <a:extLst>
              <a:ext uri="{FF2B5EF4-FFF2-40B4-BE49-F238E27FC236}">
                <a16:creationId xmlns:a16="http://schemas.microsoft.com/office/drawing/2014/main" id="{66010FBB-FF1B-205A-E000-E0E0B58F8D2E}"/>
              </a:ext>
            </a:extLst>
          </p:cNvPr>
          <p:cNvSpPr>
            <a:spLocks noGrp="1"/>
          </p:cNvSpPr>
          <p:nvPr>
            <p:ph sz="half" idx="1"/>
          </p:nvPr>
        </p:nvSpPr>
        <p:spPr/>
        <p:txBody>
          <a:bodyPr>
            <a:normAutofit fontScale="92500" lnSpcReduction="10000"/>
          </a:bodyPr>
          <a:lstStyle/>
          <a:p>
            <a:pPr>
              <a:lnSpc>
                <a:spcPct val="110000"/>
              </a:lnSpc>
            </a:pPr>
            <a:r>
              <a:rPr lang="en-US" dirty="0"/>
              <a:t>RSI (Relative Strength Index) is calculated by comparing the average gain and average loss over a specified period. It generates a value between 0 and 100. </a:t>
            </a:r>
          </a:p>
          <a:p>
            <a:pPr>
              <a:lnSpc>
                <a:spcPct val="110000"/>
              </a:lnSpc>
            </a:pPr>
            <a:r>
              <a:rPr lang="en-US" dirty="0"/>
              <a:t>RSI helps identify potential reversals in price direction.</a:t>
            </a:r>
          </a:p>
          <a:p>
            <a:pPr>
              <a:lnSpc>
                <a:spcPct val="110000"/>
              </a:lnSpc>
            </a:pPr>
            <a:r>
              <a:rPr lang="en-US" dirty="0"/>
              <a:t>It also confirms momentum</a:t>
            </a:r>
            <a:endParaRPr lang="en-IN" dirty="0"/>
          </a:p>
        </p:txBody>
      </p:sp>
      <p:pic>
        <p:nvPicPr>
          <p:cNvPr id="5" name="Content Placeholder 4" descr="Relative strength index - Wikipedia">
            <a:extLst>
              <a:ext uri="{FF2B5EF4-FFF2-40B4-BE49-F238E27FC236}">
                <a16:creationId xmlns:a16="http://schemas.microsoft.com/office/drawing/2014/main" id="{A97578E8-CC07-46B2-7337-25147835F07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378677" y="2470484"/>
            <a:ext cx="5080775" cy="3304674"/>
          </a:xfrm>
          <a:prstGeom prst="rect">
            <a:avLst/>
          </a:prstGeom>
          <a:noFill/>
          <a:ln>
            <a:noFill/>
          </a:ln>
        </p:spPr>
      </p:pic>
    </p:spTree>
    <p:extLst>
      <p:ext uri="{BB962C8B-B14F-4D97-AF65-F5344CB8AC3E}">
        <p14:creationId xmlns:p14="http://schemas.microsoft.com/office/powerpoint/2010/main" val="1607846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ABFFD-593A-6A40-3BC7-EC2F6E065454}"/>
              </a:ext>
            </a:extLst>
          </p:cNvPr>
          <p:cNvSpPr>
            <a:spLocks noGrp="1"/>
          </p:cNvSpPr>
          <p:nvPr>
            <p:ph type="title"/>
          </p:nvPr>
        </p:nvSpPr>
        <p:spPr/>
        <p:txBody>
          <a:bodyPr/>
          <a:lstStyle/>
          <a:p>
            <a:r>
              <a:rPr lang="en-US" dirty="0"/>
              <a:t>Moving Average Convergence Divergence</a:t>
            </a:r>
            <a:endParaRPr lang="en-IN" dirty="0"/>
          </a:p>
        </p:txBody>
      </p:sp>
      <p:sp>
        <p:nvSpPr>
          <p:cNvPr id="3" name="Content Placeholder 2">
            <a:extLst>
              <a:ext uri="{FF2B5EF4-FFF2-40B4-BE49-F238E27FC236}">
                <a16:creationId xmlns:a16="http://schemas.microsoft.com/office/drawing/2014/main" id="{B41C2392-09C1-FF6C-A49A-442608A024AC}"/>
              </a:ext>
            </a:extLst>
          </p:cNvPr>
          <p:cNvSpPr>
            <a:spLocks noGrp="1"/>
          </p:cNvSpPr>
          <p:nvPr>
            <p:ph sz="half" idx="1"/>
          </p:nvPr>
        </p:nvSpPr>
        <p:spPr/>
        <p:txBody>
          <a:bodyPr>
            <a:normAutofit fontScale="92500" lnSpcReduction="20000"/>
          </a:bodyPr>
          <a:lstStyle/>
          <a:p>
            <a:r>
              <a:rPr lang="en-US" dirty="0"/>
              <a:t>MACD (Moving Average Convergence Divergence) is calculated by subtracting the 26-day Exponential Moving Average (EMA) from the 12-day EMA. </a:t>
            </a:r>
          </a:p>
          <a:p>
            <a:r>
              <a:rPr lang="en-US" dirty="0"/>
              <a:t>Signal crossovers: MACD signal line crossovers with the MACD line indicate potential buying or selling opportunities</a:t>
            </a:r>
          </a:p>
          <a:p>
            <a:r>
              <a:rPr lang="en-US" dirty="0"/>
              <a:t>Divergence analysis: Divergence happens when the MACD line and the stock price move in opposite directions</a:t>
            </a:r>
            <a:endParaRPr lang="en-IN" dirty="0"/>
          </a:p>
        </p:txBody>
      </p:sp>
      <p:pic>
        <p:nvPicPr>
          <p:cNvPr id="5" name="Content Placeholder 4" descr="MACD Indicator Explained, with Formula, Examples, and Limitations">
            <a:extLst>
              <a:ext uri="{FF2B5EF4-FFF2-40B4-BE49-F238E27FC236}">
                <a16:creationId xmlns:a16="http://schemas.microsoft.com/office/drawing/2014/main" id="{81A89F4A-2D3A-23E0-340E-F76028075D5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594350" y="2336873"/>
            <a:ext cx="4700588" cy="3599315"/>
          </a:xfrm>
          <a:prstGeom prst="rect">
            <a:avLst/>
          </a:prstGeom>
          <a:noFill/>
          <a:ln>
            <a:noFill/>
          </a:ln>
        </p:spPr>
      </p:pic>
    </p:spTree>
    <p:extLst>
      <p:ext uri="{BB962C8B-B14F-4D97-AF65-F5344CB8AC3E}">
        <p14:creationId xmlns:p14="http://schemas.microsoft.com/office/powerpoint/2010/main" val="1079639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36E69-5F15-715E-738C-8A7B36B5F8FF}"/>
              </a:ext>
            </a:extLst>
          </p:cNvPr>
          <p:cNvSpPr>
            <a:spLocks noGrp="1"/>
          </p:cNvSpPr>
          <p:nvPr>
            <p:ph type="title"/>
          </p:nvPr>
        </p:nvSpPr>
        <p:spPr>
          <a:xfrm>
            <a:off x="680321" y="976544"/>
            <a:ext cx="9613861" cy="887766"/>
          </a:xfrm>
        </p:spPr>
        <p:txBody>
          <a:bodyPr>
            <a:normAutofit fontScale="90000"/>
          </a:bodyPr>
          <a:lstStyle/>
          <a:p>
            <a:r>
              <a:rPr lang="en-US" dirty="0"/>
              <a:t>Other notable technical indicators</a:t>
            </a:r>
            <a:br>
              <a:rPr lang="en-US" dirty="0"/>
            </a:br>
            <a:endParaRPr lang="en-IN" dirty="0"/>
          </a:p>
        </p:txBody>
      </p:sp>
      <p:sp>
        <p:nvSpPr>
          <p:cNvPr id="3" name="Content Placeholder 2">
            <a:extLst>
              <a:ext uri="{FF2B5EF4-FFF2-40B4-BE49-F238E27FC236}">
                <a16:creationId xmlns:a16="http://schemas.microsoft.com/office/drawing/2014/main" id="{FB5849C4-A1E2-33A3-E8A8-DE7E62D9ADD8}"/>
              </a:ext>
            </a:extLst>
          </p:cNvPr>
          <p:cNvSpPr>
            <a:spLocks noGrp="1"/>
          </p:cNvSpPr>
          <p:nvPr>
            <p:ph idx="1"/>
          </p:nvPr>
        </p:nvSpPr>
        <p:spPr>
          <a:xfrm>
            <a:off x="680321" y="2425855"/>
            <a:ext cx="9613861" cy="3599316"/>
          </a:xfrm>
        </p:spPr>
        <p:txBody>
          <a:bodyPr>
            <a:normAutofit fontScale="77500" lnSpcReduction="20000"/>
          </a:bodyPr>
          <a:lstStyle/>
          <a:p>
            <a:pPr>
              <a:lnSpc>
                <a:spcPct val="170000"/>
              </a:lnSpc>
            </a:pPr>
            <a:r>
              <a:rPr lang="en-US" dirty="0"/>
              <a:t>Bollinger Bands: They consist of a moving average and two standard deviation lines</a:t>
            </a:r>
          </a:p>
          <a:p>
            <a:pPr>
              <a:lnSpc>
                <a:spcPct val="170000"/>
              </a:lnSpc>
            </a:pPr>
            <a:r>
              <a:rPr lang="en-US" dirty="0"/>
              <a:t>Stochastic Oscillator: It compares a stock's closing price to its price range over a specified period. </a:t>
            </a:r>
          </a:p>
          <a:p>
            <a:pPr>
              <a:lnSpc>
                <a:spcPct val="170000"/>
              </a:lnSpc>
            </a:pPr>
            <a:r>
              <a:rPr lang="en-US" dirty="0"/>
              <a:t>Average Directional Index (ADX): ADX measures the strength of a trend. </a:t>
            </a:r>
          </a:p>
          <a:p>
            <a:pPr>
              <a:lnSpc>
                <a:spcPct val="170000"/>
              </a:lnSpc>
            </a:pPr>
            <a:r>
              <a:rPr lang="en-US" dirty="0"/>
              <a:t>Fibonacci Retracement: It helps identify potential support and resistance levels based on Fibonacci ratios</a:t>
            </a:r>
            <a:endParaRPr lang="en-IN" dirty="0"/>
          </a:p>
        </p:txBody>
      </p:sp>
    </p:spTree>
    <p:extLst>
      <p:ext uri="{BB962C8B-B14F-4D97-AF65-F5344CB8AC3E}">
        <p14:creationId xmlns:p14="http://schemas.microsoft.com/office/powerpoint/2010/main" val="2306304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B96EF-35BC-EBA1-DFC3-D0B502A06508}"/>
              </a:ext>
            </a:extLst>
          </p:cNvPr>
          <p:cNvSpPr>
            <a:spLocks noGrp="1"/>
          </p:cNvSpPr>
          <p:nvPr>
            <p:ph type="title"/>
          </p:nvPr>
        </p:nvSpPr>
        <p:spPr>
          <a:xfrm>
            <a:off x="295311" y="753228"/>
            <a:ext cx="9613861" cy="1080938"/>
          </a:xfrm>
        </p:spPr>
        <p:txBody>
          <a:bodyPr>
            <a:normAutofit/>
          </a:bodyPr>
          <a:lstStyle/>
          <a:p>
            <a:r>
              <a:rPr lang="en-US" dirty="0"/>
              <a:t>Filtering Parameters for Stock</a:t>
            </a:r>
            <a:br>
              <a:rPr lang="en-US" dirty="0"/>
            </a:br>
            <a:r>
              <a:rPr lang="en-US" dirty="0"/>
              <a:t>Screening</a:t>
            </a:r>
            <a:endParaRPr lang="en-IN" dirty="0"/>
          </a:p>
        </p:txBody>
      </p:sp>
      <p:sp>
        <p:nvSpPr>
          <p:cNvPr id="3" name="Content Placeholder 2">
            <a:extLst>
              <a:ext uri="{FF2B5EF4-FFF2-40B4-BE49-F238E27FC236}">
                <a16:creationId xmlns:a16="http://schemas.microsoft.com/office/drawing/2014/main" id="{AC85B4C0-7597-4E9C-B8E2-3FDB9DAFAC8B}"/>
              </a:ext>
            </a:extLst>
          </p:cNvPr>
          <p:cNvSpPr>
            <a:spLocks noGrp="1"/>
          </p:cNvSpPr>
          <p:nvPr>
            <p:ph idx="1"/>
          </p:nvPr>
        </p:nvSpPr>
        <p:spPr/>
        <p:txBody>
          <a:bodyPr>
            <a:normAutofit fontScale="85000" lnSpcReduction="20000"/>
          </a:bodyPr>
          <a:lstStyle/>
          <a:p>
            <a:r>
              <a:rPr lang="en-IN" b="0" i="0" dirty="0">
                <a:effectLst/>
                <a:latin typeface="Söhne"/>
              </a:rPr>
              <a:t>Price-related filters:</a:t>
            </a:r>
          </a:p>
          <a:p>
            <a:pPr lvl="1"/>
            <a:r>
              <a:rPr lang="en-US" b="0" i="0" dirty="0">
                <a:effectLst/>
                <a:latin typeface="Söhne"/>
              </a:rPr>
              <a:t>Minimum and maximum price range</a:t>
            </a:r>
          </a:p>
          <a:p>
            <a:pPr lvl="1"/>
            <a:r>
              <a:rPr lang="en-IN" b="0" i="0" dirty="0">
                <a:effectLst/>
                <a:latin typeface="Söhne"/>
              </a:rPr>
              <a:t>Price-to-Earnings (P/E) ratio</a:t>
            </a:r>
            <a:endParaRPr lang="en-US" b="0" i="0" dirty="0">
              <a:effectLst/>
              <a:latin typeface="Söhne"/>
            </a:endParaRPr>
          </a:p>
          <a:p>
            <a:pPr lvl="1"/>
            <a:r>
              <a:rPr lang="en-IN" b="0" i="0" dirty="0">
                <a:effectLst/>
                <a:latin typeface="Söhne"/>
              </a:rPr>
              <a:t>Dividend yield</a:t>
            </a:r>
            <a:endParaRPr lang="en-IN" dirty="0">
              <a:latin typeface="Söhne"/>
            </a:endParaRPr>
          </a:p>
          <a:p>
            <a:endParaRPr lang="en-IN" b="0" i="0" dirty="0">
              <a:effectLst/>
              <a:latin typeface="Söhne"/>
            </a:endParaRPr>
          </a:p>
          <a:p>
            <a:r>
              <a:rPr lang="en-IN" b="0" i="0" dirty="0">
                <a:effectLst/>
                <a:latin typeface="Söhne"/>
              </a:rPr>
              <a:t>Volume-related filters:</a:t>
            </a:r>
          </a:p>
          <a:p>
            <a:pPr lvl="1"/>
            <a:r>
              <a:rPr lang="en-IN" b="0" i="0" dirty="0">
                <a:effectLst/>
                <a:latin typeface="Söhne"/>
              </a:rPr>
              <a:t>Average daily volume</a:t>
            </a:r>
          </a:p>
          <a:p>
            <a:pPr lvl="1"/>
            <a:r>
              <a:rPr lang="en-IN" b="0" i="0" dirty="0">
                <a:effectLst/>
                <a:latin typeface="Söhne"/>
              </a:rPr>
              <a:t>Volume surge or unusual volume activity</a:t>
            </a:r>
            <a:endParaRPr lang="en-IN" dirty="0">
              <a:latin typeface="Söhne"/>
            </a:endParaRPr>
          </a:p>
          <a:p>
            <a:r>
              <a:rPr lang="en-IN" b="0" i="0" dirty="0">
                <a:effectLst/>
                <a:latin typeface="Söhne"/>
              </a:rPr>
              <a:t>Fundamental filters:</a:t>
            </a:r>
          </a:p>
          <a:p>
            <a:pPr lvl="1"/>
            <a:r>
              <a:rPr lang="en-IN" b="0" i="0" dirty="0">
                <a:effectLst/>
                <a:latin typeface="Söhne"/>
              </a:rPr>
              <a:t>Market capitalization</a:t>
            </a:r>
          </a:p>
          <a:p>
            <a:pPr lvl="1"/>
            <a:r>
              <a:rPr lang="en-IN" b="0" i="0" dirty="0">
                <a:effectLst/>
                <a:latin typeface="Söhne"/>
              </a:rPr>
              <a:t>Earnings per share (EPS)</a:t>
            </a:r>
          </a:p>
          <a:p>
            <a:pPr lvl="1"/>
            <a:r>
              <a:rPr lang="en-IN" b="0" i="0" dirty="0">
                <a:effectLst/>
                <a:latin typeface="Söhne"/>
              </a:rPr>
              <a:t>Debt-to-Equity ratio (D/E)</a:t>
            </a:r>
            <a:endParaRPr lang="en-IN" dirty="0"/>
          </a:p>
        </p:txBody>
      </p:sp>
    </p:spTree>
    <p:extLst>
      <p:ext uri="{BB962C8B-B14F-4D97-AF65-F5344CB8AC3E}">
        <p14:creationId xmlns:p14="http://schemas.microsoft.com/office/powerpoint/2010/main" val="16822127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B0ACD-A9CF-5380-7970-7AD5A2CC858D}"/>
              </a:ext>
            </a:extLst>
          </p:cNvPr>
          <p:cNvSpPr>
            <a:spLocks noGrp="1"/>
          </p:cNvSpPr>
          <p:nvPr>
            <p:ph type="title"/>
          </p:nvPr>
        </p:nvSpPr>
        <p:spPr/>
        <p:txBody>
          <a:bodyPr/>
          <a:lstStyle/>
          <a:p>
            <a:r>
              <a:rPr lang="en-IN" dirty="0"/>
              <a:t>Database Design</a:t>
            </a:r>
          </a:p>
        </p:txBody>
      </p:sp>
      <p:sp>
        <p:nvSpPr>
          <p:cNvPr id="3" name="Content Placeholder 2">
            <a:extLst>
              <a:ext uri="{FF2B5EF4-FFF2-40B4-BE49-F238E27FC236}">
                <a16:creationId xmlns:a16="http://schemas.microsoft.com/office/drawing/2014/main" id="{D9D8E998-7F98-DD50-04F0-4C970F89BA56}"/>
              </a:ext>
            </a:extLst>
          </p:cNvPr>
          <p:cNvSpPr>
            <a:spLocks noGrp="1"/>
          </p:cNvSpPr>
          <p:nvPr>
            <p:ph idx="1"/>
          </p:nvPr>
        </p:nvSpPr>
        <p:spPr>
          <a:xfrm>
            <a:off x="616154" y="2181726"/>
            <a:ext cx="9748750" cy="4315327"/>
          </a:xfrm>
        </p:spPr>
        <p:txBody>
          <a:bodyPr>
            <a:noAutofit/>
          </a:bodyPr>
          <a:lstStyle/>
          <a:p>
            <a:pPr marL="0" indent="0" algn="l">
              <a:buNone/>
            </a:pPr>
            <a:r>
              <a:rPr lang="en-US" sz="1600" b="0" i="0" dirty="0">
                <a:effectLst/>
                <a:latin typeface="Söhne"/>
              </a:rPr>
              <a:t>This design involves creating a table named "</a:t>
            </a:r>
            <a:r>
              <a:rPr lang="en-US" sz="1600" b="0" i="0" dirty="0" err="1">
                <a:effectLst/>
                <a:latin typeface="Söhne"/>
              </a:rPr>
              <a:t>stock_data</a:t>
            </a:r>
            <a:r>
              <a:rPr lang="en-US" sz="1600" b="0" i="0" dirty="0">
                <a:effectLst/>
                <a:latin typeface="Söhne"/>
              </a:rPr>
              <a:t>" with the following columns:</a:t>
            </a:r>
            <a:endParaRPr lang="en-IN" sz="2000" dirty="0"/>
          </a:p>
          <a:p>
            <a:pPr marL="457200" indent="-457200" algn="l">
              <a:buFont typeface="+mj-lt"/>
              <a:buAutoNum type="arabicPeriod"/>
            </a:pPr>
            <a:r>
              <a:rPr lang="en-US" sz="1600" b="0" i="0" dirty="0">
                <a:effectLst/>
                <a:latin typeface="Söhne"/>
              </a:rPr>
              <a:t>Date: A primary key column that stores the date of the stock data.</a:t>
            </a:r>
          </a:p>
          <a:p>
            <a:pPr marL="342900" indent="-342900" algn="l">
              <a:buFont typeface="+mj-lt"/>
              <a:buAutoNum type="arabicPeriod"/>
            </a:pPr>
            <a:r>
              <a:rPr lang="en-US" sz="1600" b="0" i="0" dirty="0">
                <a:effectLst/>
                <a:latin typeface="Söhne"/>
              </a:rPr>
              <a:t>Open: Stores the opening price of the stock.</a:t>
            </a:r>
          </a:p>
          <a:p>
            <a:pPr marL="342900" indent="-342900" algn="l">
              <a:buFont typeface="+mj-lt"/>
              <a:buAutoNum type="arabicPeriod"/>
            </a:pPr>
            <a:r>
              <a:rPr lang="en-US" sz="1600" b="0" i="0" dirty="0">
                <a:effectLst/>
                <a:latin typeface="Söhne"/>
              </a:rPr>
              <a:t>High: Stores the highest price reached during the day.</a:t>
            </a:r>
          </a:p>
          <a:p>
            <a:pPr marL="342900" indent="-342900" algn="l">
              <a:buFont typeface="+mj-lt"/>
              <a:buAutoNum type="arabicPeriod"/>
            </a:pPr>
            <a:r>
              <a:rPr lang="en-US" sz="1600" b="0" i="0" dirty="0">
                <a:effectLst/>
                <a:latin typeface="Söhne"/>
              </a:rPr>
              <a:t>Low: Stores the lowest price reached during the day.</a:t>
            </a:r>
          </a:p>
          <a:p>
            <a:pPr marL="342900" indent="-342900" algn="l">
              <a:buFont typeface="+mj-lt"/>
              <a:buAutoNum type="arabicPeriod"/>
            </a:pPr>
            <a:r>
              <a:rPr lang="en-US" sz="1600" b="0" i="0" dirty="0">
                <a:effectLst/>
                <a:latin typeface="Söhne"/>
              </a:rPr>
              <a:t>Close: Stores the closing price of the stock.</a:t>
            </a:r>
          </a:p>
          <a:p>
            <a:pPr marL="342900" indent="-342900" algn="l">
              <a:buFont typeface="+mj-lt"/>
              <a:buAutoNum type="arabicPeriod"/>
            </a:pPr>
            <a:r>
              <a:rPr lang="en-US" sz="1600" b="0" i="0" dirty="0" err="1">
                <a:effectLst/>
                <a:latin typeface="Söhne"/>
              </a:rPr>
              <a:t>Adj_Close</a:t>
            </a:r>
            <a:r>
              <a:rPr lang="en-US" sz="1600" b="0" i="0" dirty="0">
                <a:effectLst/>
                <a:latin typeface="Söhne"/>
              </a:rPr>
              <a:t>: Stores the adjusted closing price of the stock, if applicable (accounts for events such as stock splits or dividends).</a:t>
            </a:r>
          </a:p>
          <a:p>
            <a:pPr marL="342900" indent="-342900" algn="l">
              <a:buFont typeface="+mj-lt"/>
              <a:buAutoNum type="arabicPeriod"/>
            </a:pPr>
            <a:r>
              <a:rPr lang="en-US" sz="1600" b="0" i="0" dirty="0">
                <a:effectLst/>
                <a:latin typeface="Söhne"/>
              </a:rPr>
              <a:t>Volume: Stores the trading volume of the stock, representing the number of shares traded during the day.</a:t>
            </a:r>
          </a:p>
          <a:p>
            <a:endParaRPr lang="en-IN" sz="2000" dirty="0"/>
          </a:p>
        </p:txBody>
      </p:sp>
    </p:spTree>
    <p:extLst>
      <p:ext uri="{BB962C8B-B14F-4D97-AF65-F5344CB8AC3E}">
        <p14:creationId xmlns:p14="http://schemas.microsoft.com/office/powerpoint/2010/main" val="18741932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8B899-411A-0480-CAA3-94C90E8CD287}"/>
              </a:ext>
            </a:extLst>
          </p:cNvPr>
          <p:cNvSpPr>
            <a:spLocks noGrp="1"/>
          </p:cNvSpPr>
          <p:nvPr>
            <p:ph type="title"/>
          </p:nvPr>
        </p:nvSpPr>
        <p:spPr/>
        <p:txBody>
          <a:bodyPr/>
          <a:lstStyle/>
          <a:p>
            <a:r>
              <a:rPr lang="en-IN" dirty="0"/>
              <a:t>  </a:t>
            </a:r>
            <a:br>
              <a:rPr lang="en-IN" dirty="0"/>
            </a:br>
            <a:endParaRPr lang="en-IN" dirty="0"/>
          </a:p>
        </p:txBody>
      </p:sp>
      <p:sp>
        <p:nvSpPr>
          <p:cNvPr id="3" name="Content Placeholder 2">
            <a:extLst>
              <a:ext uri="{FF2B5EF4-FFF2-40B4-BE49-F238E27FC236}">
                <a16:creationId xmlns:a16="http://schemas.microsoft.com/office/drawing/2014/main" id="{E7502300-0179-6853-BB0C-F5B4D0055464}"/>
              </a:ext>
            </a:extLst>
          </p:cNvPr>
          <p:cNvSpPr>
            <a:spLocks noGrp="1"/>
          </p:cNvSpPr>
          <p:nvPr>
            <p:ph idx="1"/>
          </p:nvPr>
        </p:nvSpPr>
        <p:spPr/>
        <p:txBody>
          <a:bodyPr>
            <a:normAutofit fontScale="77500" lnSpcReduction="20000"/>
          </a:bodyPr>
          <a:lstStyle/>
          <a:p>
            <a:pPr algn="l">
              <a:buFont typeface="+mj-lt"/>
              <a:buAutoNum type="arabicPeriod" startAt="8"/>
            </a:pPr>
            <a:r>
              <a:rPr lang="en-US" b="0" i="0" dirty="0">
                <a:effectLst/>
                <a:latin typeface="Söhne"/>
              </a:rPr>
              <a:t>50-day MA: Stores the value of the 50-day moving average indicator, which calculates the average price over the past 50 days.</a:t>
            </a:r>
          </a:p>
          <a:p>
            <a:pPr algn="l">
              <a:buFont typeface="+mj-lt"/>
              <a:buAutoNum type="arabicPeriod" startAt="8"/>
            </a:pPr>
            <a:r>
              <a:rPr lang="en-US" b="0" i="0" dirty="0">
                <a:effectLst/>
                <a:latin typeface="Söhne"/>
              </a:rPr>
              <a:t>RSI: Stores the value of the relative strength index indicator, which measures the magnitude of recent price changes to determine overbought or oversold conditions.</a:t>
            </a:r>
          </a:p>
          <a:p>
            <a:pPr algn="l">
              <a:buFont typeface="+mj-lt"/>
              <a:buAutoNum type="arabicPeriod" startAt="8"/>
            </a:pPr>
            <a:r>
              <a:rPr lang="en-US" b="0" i="0" dirty="0">
                <a:effectLst/>
                <a:latin typeface="Söhne"/>
              </a:rPr>
              <a:t>12-day EMA: Stores the value of the 12-day exponential moving average indicator, which gives more weight to recent prices.</a:t>
            </a:r>
          </a:p>
          <a:p>
            <a:pPr algn="l">
              <a:buFont typeface="+mj-lt"/>
              <a:buAutoNum type="arabicPeriod" startAt="8"/>
            </a:pPr>
            <a:r>
              <a:rPr lang="en-US" b="0" i="0" dirty="0">
                <a:effectLst/>
                <a:latin typeface="Söhne"/>
              </a:rPr>
              <a:t>26-day EMA: Stores the value of the 26-day exponential moving average indicator, which gives more weight to recent prices.</a:t>
            </a:r>
          </a:p>
          <a:p>
            <a:pPr algn="l">
              <a:buFont typeface="+mj-lt"/>
              <a:buAutoNum type="arabicPeriod" startAt="8"/>
            </a:pPr>
            <a:r>
              <a:rPr lang="en-US" b="0" i="0" dirty="0">
                <a:effectLst/>
                <a:latin typeface="Söhne"/>
              </a:rPr>
              <a:t>MACD Line: Stores the value of the MACD line, which is calculated by subtracting the 26-day EMA from the 12-day EMA.</a:t>
            </a:r>
          </a:p>
          <a:p>
            <a:pPr algn="l">
              <a:buFont typeface="+mj-lt"/>
              <a:buAutoNum type="arabicPeriod" startAt="8"/>
            </a:pPr>
            <a:r>
              <a:rPr lang="en-US" b="0" i="0" dirty="0">
                <a:effectLst/>
                <a:latin typeface="Söhne"/>
              </a:rPr>
              <a:t>Signal Line: Stores the value of the signal line, typically a 9-day EMA of the MACD line.</a:t>
            </a:r>
          </a:p>
          <a:p>
            <a:pPr algn="l">
              <a:buFont typeface="+mj-lt"/>
              <a:buAutoNum type="arabicPeriod" startAt="8"/>
            </a:pPr>
            <a:r>
              <a:rPr lang="en-US" b="0" i="0" dirty="0">
                <a:effectLst/>
                <a:latin typeface="Söhne"/>
              </a:rPr>
              <a:t>Histogram: Stores the value of the histogram, representing the difference between the MACD line and the signal line.</a:t>
            </a:r>
          </a:p>
          <a:p>
            <a:endParaRPr lang="en-IN" dirty="0"/>
          </a:p>
        </p:txBody>
      </p:sp>
    </p:spTree>
    <p:extLst>
      <p:ext uri="{BB962C8B-B14F-4D97-AF65-F5344CB8AC3E}">
        <p14:creationId xmlns:p14="http://schemas.microsoft.com/office/powerpoint/2010/main" val="20987055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7013A-D2EC-5C55-A28C-8B051BC2C61F}"/>
              </a:ext>
            </a:extLst>
          </p:cNvPr>
          <p:cNvSpPr>
            <a:spLocks noGrp="1"/>
          </p:cNvSpPr>
          <p:nvPr>
            <p:ph type="title"/>
          </p:nvPr>
        </p:nvSpPr>
        <p:spPr/>
        <p:txBody>
          <a:bodyPr/>
          <a:lstStyle/>
          <a:p>
            <a:r>
              <a:rPr lang="en-IN" dirty="0"/>
              <a:t>Challenges Faced</a:t>
            </a:r>
          </a:p>
        </p:txBody>
      </p:sp>
      <p:sp>
        <p:nvSpPr>
          <p:cNvPr id="3" name="Content Placeholder 2">
            <a:extLst>
              <a:ext uri="{FF2B5EF4-FFF2-40B4-BE49-F238E27FC236}">
                <a16:creationId xmlns:a16="http://schemas.microsoft.com/office/drawing/2014/main" id="{5595D19A-8657-5F6C-0E1E-5164B58F6F8D}"/>
              </a:ext>
            </a:extLst>
          </p:cNvPr>
          <p:cNvSpPr>
            <a:spLocks noGrp="1"/>
          </p:cNvSpPr>
          <p:nvPr>
            <p:ph idx="1"/>
          </p:nvPr>
        </p:nvSpPr>
        <p:spPr/>
        <p:txBody>
          <a:bodyPr/>
          <a:lstStyle/>
          <a:p>
            <a:r>
              <a:rPr lang="en-IN" b="0" i="0" dirty="0">
                <a:effectLst/>
                <a:latin typeface="Söhne"/>
              </a:rPr>
              <a:t>API Integration and Documentation</a:t>
            </a:r>
          </a:p>
          <a:p>
            <a:r>
              <a:rPr lang="en-IN" b="0" i="0" dirty="0">
                <a:effectLst/>
                <a:latin typeface="Söhne"/>
              </a:rPr>
              <a:t>Data Parsing and Formatting</a:t>
            </a:r>
            <a:endParaRPr lang="en-IN" dirty="0">
              <a:latin typeface="Söhne"/>
            </a:endParaRPr>
          </a:p>
          <a:p>
            <a:r>
              <a:rPr lang="en-IN" b="0" i="0" dirty="0">
                <a:effectLst/>
                <a:latin typeface="Söhne"/>
              </a:rPr>
              <a:t>Data Storage and Database Design</a:t>
            </a:r>
          </a:p>
          <a:p>
            <a:r>
              <a:rPr lang="en-IN" b="0" i="0" dirty="0">
                <a:effectLst/>
                <a:latin typeface="Söhne"/>
              </a:rPr>
              <a:t>Security and Authentication</a:t>
            </a:r>
            <a:endParaRPr lang="en-IN" dirty="0">
              <a:latin typeface="Söhne"/>
            </a:endParaRPr>
          </a:p>
          <a:p>
            <a:r>
              <a:rPr lang="en-IN" b="0" i="0" dirty="0">
                <a:effectLst/>
                <a:latin typeface="Söhne"/>
              </a:rPr>
              <a:t>Technical Jargon</a:t>
            </a:r>
            <a:endParaRPr lang="en-IN" dirty="0"/>
          </a:p>
        </p:txBody>
      </p:sp>
    </p:spTree>
    <p:extLst>
      <p:ext uri="{BB962C8B-B14F-4D97-AF65-F5344CB8AC3E}">
        <p14:creationId xmlns:p14="http://schemas.microsoft.com/office/powerpoint/2010/main" val="33791796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C3980-E794-D499-6A6B-D1CC79AF0D43}"/>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5CCD3FA4-DF73-37FB-F9F1-D70A2B1CC6CC}"/>
              </a:ext>
            </a:extLst>
          </p:cNvPr>
          <p:cNvSpPr>
            <a:spLocks noGrp="1"/>
          </p:cNvSpPr>
          <p:nvPr>
            <p:ph idx="1"/>
          </p:nvPr>
        </p:nvSpPr>
        <p:spPr/>
        <p:txBody>
          <a:bodyPr/>
          <a:lstStyle/>
          <a:p>
            <a:r>
              <a:rPr lang="en-IN" dirty="0">
                <a:hlinkClick r:id="rId2"/>
              </a:rPr>
              <a:t>https://in.tradingview.com/screener/</a:t>
            </a:r>
            <a:endParaRPr lang="en-IN" dirty="0"/>
          </a:p>
          <a:p>
            <a:r>
              <a:rPr lang="en-IN" dirty="0">
                <a:hlinkClick r:id="rId3"/>
              </a:rPr>
              <a:t>https://finance.yahoo.com/</a:t>
            </a:r>
            <a:endParaRPr lang="en-IN" dirty="0"/>
          </a:p>
          <a:p>
            <a:r>
              <a:rPr lang="en-IN" dirty="0"/>
              <a:t>https://www.alphavantage.co/documentation/</a:t>
            </a:r>
          </a:p>
        </p:txBody>
      </p:sp>
    </p:spTree>
    <p:extLst>
      <p:ext uri="{BB962C8B-B14F-4D97-AF65-F5344CB8AC3E}">
        <p14:creationId xmlns:p14="http://schemas.microsoft.com/office/powerpoint/2010/main" val="10843001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14769-00C2-55D5-0C3F-0288BD1DE6BD}"/>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C28A517B-7017-472B-139C-390C3BF5C687}"/>
              </a:ext>
            </a:extLst>
          </p:cNvPr>
          <p:cNvSpPr>
            <a:spLocks noGrp="1"/>
          </p:cNvSpPr>
          <p:nvPr>
            <p:ph idx="1"/>
          </p:nvPr>
        </p:nvSpPr>
        <p:spPr/>
        <p:txBody>
          <a:bodyPr>
            <a:normAutofit fontScale="92500" lnSpcReduction="20000"/>
          </a:bodyPr>
          <a:lstStyle/>
          <a:p>
            <a:pPr marL="0" indent="0">
              <a:buNone/>
            </a:pPr>
            <a:endParaRPr lang="en-US" dirty="0"/>
          </a:p>
          <a:p>
            <a:endParaRPr lang="en-US" dirty="0"/>
          </a:p>
          <a:p>
            <a:r>
              <a:rPr lang="en-US" dirty="0"/>
              <a:t>In conclusion, understanding different sources of stock market data</a:t>
            </a:r>
          </a:p>
          <a:p>
            <a:pPr marL="0" indent="0">
              <a:buNone/>
            </a:pPr>
            <a:r>
              <a:rPr lang="en-US" dirty="0"/>
              <a:t>   and the significance of technical indicators is crucial for effective</a:t>
            </a:r>
          </a:p>
          <a:p>
            <a:pPr marL="0" indent="0">
              <a:buNone/>
            </a:pPr>
            <a:r>
              <a:rPr lang="en-US" dirty="0"/>
              <a:t>   stock market analysis. By exploring various data sources like</a:t>
            </a:r>
          </a:p>
          <a:p>
            <a:pPr marL="0" indent="0">
              <a:buNone/>
            </a:pPr>
            <a:r>
              <a:rPr lang="en-US" dirty="0"/>
              <a:t>   Yahoo Finance and Alpha Vantage, and learning about technical</a:t>
            </a:r>
          </a:p>
          <a:p>
            <a:pPr marL="0" indent="0">
              <a:buNone/>
            </a:pPr>
            <a:r>
              <a:rPr lang="en-US" dirty="0"/>
              <a:t>   indicators such as moving averages, RSI, and MACD, one can gain</a:t>
            </a:r>
          </a:p>
          <a:p>
            <a:pPr marL="0" indent="0">
              <a:buNone/>
            </a:pPr>
            <a:r>
              <a:rPr lang="en-US" dirty="0"/>
              <a:t>   valuable insights into stock selection and trading strategies.</a:t>
            </a:r>
          </a:p>
          <a:p>
            <a:pPr marL="0" indent="0">
              <a:buNone/>
            </a:pPr>
            <a:r>
              <a:rPr lang="en-US" dirty="0"/>
              <a:t>   Research and analysis are key to successful</a:t>
            </a:r>
          </a:p>
          <a:p>
            <a:pPr marL="0" indent="0">
              <a:buNone/>
            </a:pPr>
            <a:r>
              <a:rPr lang="en-US" dirty="0"/>
              <a:t>   stock market investing.</a:t>
            </a:r>
            <a:endParaRPr lang="en-IN" dirty="0"/>
          </a:p>
        </p:txBody>
      </p:sp>
    </p:spTree>
    <p:extLst>
      <p:ext uri="{BB962C8B-B14F-4D97-AF65-F5344CB8AC3E}">
        <p14:creationId xmlns:p14="http://schemas.microsoft.com/office/powerpoint/2010/main" val="33965303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05F25-6E62-66DA-A079-A25BA5FCC4DB}"/>
              </a:ext>
            </a:extLst>
          </p:cNvPr>
          <p:cNvSpPr>
            <a:spLocks noGrp="1"/>
          </p:cNvSpPr>
          <p:nvPr>
            <p:ph type="title"/>
          </p:nvPr>
        </p:nvSpPr>
        <p:spPr/>
        <p:txBody>
          <a:bodyPr/>
          <a:lstStyle/>
          <a:p>
            <a:r>
              <a:rPr lang="en-IN" dirty="0"/>
              <a:t>Q/A section</a:t>
            </a:r>
          </a:p>
        </p:txBody>
      </p:sp>
      <p:sp>
        <p:nvSpPr>
          <p:cNvPr id="3" name="Content Placeholder 2">
            <a:extLst>
              <a:ext uri="{FF2B5EF4-FFF2-40B4-BE49-F238E27FC236}">
                <a16:creationId xmlns:a16="http://schemas.microsoft.com/office/drawing/2014/main" id="{C46AE9A9-0155-864F-228B-292A983651F5}"/>
              </a:ext>
            </a:extLst>
          </p:cNvPr>
          <p:cNvSpPr>
            <a:spLocks noGrp="1"/>
          </p:cNvSpPr>
          <p:nvPr>
            <p:ph idx="1"/>
          </p:nvPr>
        </p:nvSpPr>
        <p:spPr>
          <a:xfrm>
            <a:off x="1049290" y="3417811"/>
            <a:ext cx="9613861" cy="1092127"/>
          </a:xfrm>
        </p:spPr>
        <p:txBody>
          <a:bodyPr/>
          <a:lstStyle/>
          <a:p>
            <a:r>
              <a:rPr lang="en-IN" dirty="0"/>
              <a:t>Now I am done form my side and I am ready to answer any question if someone have?</a:t>
            </a:r>
          </a:p>
        </p:txBody>
      </p:sp>
    </p:spTree>
    <p:extLst>
      <p:ext uri="{BB962C8B-B14F-4D97-AF65-F5344CB8AC3E}">
        <p14:creationId xmlns:p14="http://schemas.microsoft.com/office/powerpoint/2010/main" val="485656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E6F67-E484-F40E-1125-605B858385C0}"/>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83BB0E2E-CD27-2D8F-E36E-FD51C8E9456A}"/>
              </a:ext>
            </a:extLst>
          </p:cNvPr>
          <p:cNvSpPr>
            <a:spLocks noGrp="1"/>
          </p:cNvSpPr>
          <p:nvPr>
            <p:ph idx="1"/>
          </p:nvPr>
        </p:nvSpPr>
        <p:spPr>
          <a:xfrm>
            <a:off x="680321" y="3071674"/>
            <a:ext cx="9613861" cy="2237174"/>
          </a:xfrm>
        </p:spPr>
        <p:txBody>
          <a:bodyPr/>
          <a:lstStyle/>
          <a:p>
            <a:r>
              <a:rPr lang="en-US" dirty="0"/>
              <a:t>In this presentation, we will explore the world of stock market data, including various sources of information and the essential technical indicators used in stock market analysis. We will discuss different filters and parameters for screening stocks, understand the importance of technical indicators, and explore popular sources of stock market data. Let's begin our exploration!</a:t>
            </a:r>
            <a:endParaRPr lang="en-IN" dirty="0"/>
          </a:p>
        </p:txBody>
      </p:sp>
    </p:spTree>
    <p:extLst>
      <p:ext uri="{BB962C8B-B14F-4D97-AF65-F5344CB8AC3E}">
        <p14:creationId xmlns:p14="http://schemas.microsoft.com/office/powerpoint/2010/main" val="21907640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402BE-2AA7-72DF-6A46-BDF7D90EF5D4}"/>
              </a:ext>
            </a:extLst>
          </p:cNvPr>
          <p:cNvSpPr>
            <a:spLocks noGrp="1"/>
          </p:cNvSpPr>
          <p:nvPr>
            <p:ph type="title"/>
          </p:nvPr>
        </p:nvSpPr>
        <p:spPr>
          <a:xfrm>
            <a:off x="4203032" y="2869895"/>
            <a:ext cx="2277979" cy="1090788"/>
          </a:xfrm>
        </p:spPr>
        <p:txBody>
          <a:bodyPr/>
          <a:lstStyle/>
          <a:p>
            <a:r>
              <a:rPr lang="en-IN" dirty="0"/>
              <a:t>Thank you</a:t>
            </a:r>
          </a:p>
        </p:txBody>
      </p:sp>
    </p:spTree>
    <p:extLst>
      <p:ext uri="{BB962C8B-B14F-4D97-AF65-F5344CB8AC3E}">
        <p14:creationId xmlns:p14="http://schemas.microsoft.com/office/powerpoint/2010/main" val="1118756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86333-08E6-0432-7BAF-42DAAAF1F95B}"/>
              </a:ext>
            </a:extLst>
          </p:cNvPr>
          <p:cNvSpPr>
            <a:spLocks noGrp="1"/>
          </p:cNvSpPr>
          <p:nvPr>
            <p:ph type="title"/>
          </p:nvPr>
        </p:nvSpPr>
        <p:spPr/>
        <p:txBody>
          <a:bodyPr/>
          <a:lstStyle/>
          <a:p>
            <a:r>
              <a:rPr lang="en-IN" dirty="0"/>
              <a:t>Contents</a:t>
            </a:r>
          </a:p>
        </p:txBody>
      </p:sp>
      <p:sp>
        <p:nvSpPr>
          <p:cNvPr id="3" name="Content Placeholder 2">
            <a:extLst>
              <a:ext uri="{FF2B5EF4-FFF2-40B4-BE49-F238E27FC236}">
                <a16:creationId xmlns:a16="http://schemas.microsoft.com/office/drawing/2014/main" id="{E752EB3A-1B89-D004-84FB-B45D7DA45C87}"/>
              </a:ext>
            </a:extLst>
          </p:cNvPr>
          <p:cNvSpPr>
            <a:spLocks noGrp="1"/>
          </p:cNvSpPr>
          <p:nvPr>
            <p:ph idx="1"/>
          </p:nvPr>
        </p:nvSpPr>
        <p:spPr>
          <a:xfrm>
            <a:off x="680320" y="2505456"/>
            <a:ext cx="9613861" cy="3599316"/>
          </a:xfrm>
        </p:spPr>
        <p:txBody>
          <a:bodyPr>
            <a:normAutofit fontScale="92500" lnSpcReduction="20000"/>
          </a:bodyPr>
          <a:lstStyle/>
          <a:p>
            <a:pPr marL="0" indent="0">
              <a:buNone/>
            </a:pPr>
            <a:endParaRPr lang="en-IN" dirty="0"/>
          </a:p>
          <a:p>
            <a:r>
              <a:rPr lang="en-US" dirty="0"/>
              <a:t>Sources of Stock Market Data</a:t>
            </a:r>
          </a:p>
          <a:p>
            <a:r>
              <a:rPr lang="en-US" dirty="0"/>
              <a:t>Technical Indicators in Stock Market</a:t>
            </a:r>
          </a:p>
          <a:p>
            <a:pPr marL="0" indent="0">
              <a:buNone/>
            </a:pPr>
            <a:r>
              <a:rPr lang="en-US" dirty="0"/>
              <a:t>   Analysis</a:t>
            </a:r>
          </a:p>
          <a:p>
            <a:r>
              <a:rPr lang="en-IN" dirty="0"/>
              <a:t>Filtering Parameters for Stock Screening</a:t>
            </a:r>
          </a:p>
          <a:p>
            <a:r>
              <a:rPr lang="en-US" dirty="0"/>
              <a:t>Database Design</a:t>
            </a:r>
          </a:p>
          <a:p>
            <a:r>
              <a:rPr lang="en-US" dirty="0"/>
              <a:t>Challenges faced</a:t>
            </a:r>
          </a:p>
          <a:p>
            <a:r>
              <a:rPr lang="en-US" dirty="0"/>
              <a:t>References</a:t>
            </a:r>
          </a:p>
          <a:p>
            <a:r>
              <a:rPr lang="en-US" dirty="0"/>
              <a:t>Conclusion</a:t>
            </a:r>
          </a:p>
          <a:p>
            <a:r>
              <a:rPr lang="en-US" dirty="0"/>
              <a:t>Q/A Section</a:t>
            </a:r>
          </a:p>
          <a:p>
            <a:endParaRPr lang="en-US" dirty="0"/>
          </a:p>
          <a:p>
            <a:endParaRPr lang="en-US" dirty="0"/>
          </a:p>
          <a:p>
            <a:pPr marL="0" indent="0">
              <a:buNone/>
            </a:pPr>
            <a:endParaRPr lang="en-IN" dirty="0"/>
          </a:p>
        </p:txBody>
      </p:sp>
    </p:spTree>
    <p:extLst>
      <p:ext uri="{BB962C8B-B14F-4D97-AF65-F5344CB8AC3E}">
        <p14:creationId xmlns:p14="http://schemas.microsoft.com/office/powerpoint/2010/main" val="722322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9E724-21F2-34DE-06A3-D270FC57AB7B}"/>
              </a:ext>
            </a:extLst>
          </p:cNvPr>
          <p:cNvSpPr>
            <a:spLocks noGrp="1"/>
          </p:cNvSpPr>
          <p:nvPr>
            <p:ph type="title"/>
          </p:nvPr>
        </p:nvSpPr>
        <p:spPr/>
        <p:txBody>
          <a:bodyPr/>
          <a:lstStyle/>
          <a:p>
            <a:r>
              <a:rPr lang="en-US" dirty="0"/>
              <a:t>Sources of Stock Market Data</a:t>
            </a:r>
            <a:endParaRPr lang="en-IN" dirty="0"/>
          </a:p>
        </p:txBody>
      </p:sp>
      <p:sp>
        <p:nvSpPr>
          <p:cNvPr id="3" name="Content Placeholder 2">
            <a:extLst>
              <a:ext uri="{FF2B5EF4-FFF2-40B4-BE49-F238E27FC236}">
                <a16:creationId xmlns:a16="http://schemas.microsoft.com/office/drawing/2014/main" id="{CC078359-129B-7BB0-2120-ADB5B227613A}"/>
              </a:ext>
            </a:extLst>
          </p:cNvPr>
          <p:cNvSpPr>
            <a:spLocks noGrp="1"/>
          </p:cNvSpPr>
          <p:nvPr>
            <p:ph idx="1"/>
          </p:nvPr>
        </p:nvSpPr>
        <p:spPr>
          <a:xfrm>
            <a:off x="680321" y="3428999"/>
            <a:ext cx="9613861" cy="1391576"/>
          </a:xfrm>
        </p:spPr>
        <p:txBody>
          <a:bodyPr>
            <a:normAutofit/>
          </a:bodyPr>
          <a:lstStyle/>
          <a:p>
            <a:r>
              <a:rPr lang="en-IN" dirty="0"/>
              <a:t>Yahoo Finance</a:t>
            </a:r>
          </a:p>
          <a:p>
            <a:r>
              <a:rPr lang="en-IN" dirty="0"/>
              <a:t>Alpha Vantage</a:t>
            </a:r>
          </a:p>
          <a:p>
            <a:r>
              <a:rPr lang="en-US" dirty="0"/>
              <a:t>Other potential data sources</a:t>
            </a:r>
            <a:endParaRPr lang="en-IN" dirty="0"/>
          </a:p>
        </p:txBody>
      </p:sp>
    </p:spTree>
    <p:extLst>
      <p:ext uri="{BB962C8B-B14F-4D97-AF65-F5344CB8AC3E}">
        <p14:creationId xmlns:p14="http://schemas.microsoft.com/office/powerpoint/2010/main" val="2380740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BBFA4-ED85-22E0-1120-323054D8DDD9}"/>
              </a:ext>
            </a:extLst>
          </p:cNvPr>
          <p:cNvSpPr>
            <a:spLocks noGrp="1"/>
          </p:cNvSpPr>
          <p:nvPr>
            <p:ph type="title"/>
          </p:nvPr>
        </p:nvSpPr>
        <p:spPr/>
        <p:txBody>
          <a:bodyPr/>
          <a:lstStyle/>
          <a:p>
            <a:r>
              <a:rPr lang="en-IN" dirty="0"/>
              <a:t> Yahoo Finance</a:t>
            </a:r>
          </a:p>
        </p:txBody>
      </p:sp>
      <p:sp>
        <p:nvSpPr>
          <p:cNvPr id="3" name="Content Placeholder 2">
            <a:extLst>
              <a:ext uri="{FF2B5EF4-FFF2-40B4-BE49-F238E27FC236}">
                <a16:creationId xmlns:a16="http://schemas.microsoft.com/office/drawing/2014/main" id="{F0EE7BA9-623B-5371-7774-1665EE7B81B1}"/>
              </a:ext>
            </a:extLst>
          </p:cNvPr>
          <p:cNvSpPr>
            <a:spLocks noGrp="1"/>
          </p:cNvSpPr>
          <p:nvPr>
            <p:ph idx="1"/>
          </p:nvPr>
        </p:nvSpPr>
        <p:spPr>
          <a:xfrm>
            <a:off x="380371" y="2505456"/>
            <a:ext cx="9613861" cy="3599316"/>
          </a:xfrm>
        </p:spPr>
        <p:txBody>
          <a:bodyPr>
            <a:normAutofit fontScale="92500" lnSpcReduction="10000"/>
          </a:bodyPr>
          <a:lstStyle/>
          <a:p>
            <a:r>
              <a:rPr lang="en-US" b="0" i="0" dirty="0">
                <a:effectLst/>
                <a:latin typeface="Söhne"/>
              </a:rPr>
              <a:t>Overview and features: Yahoo Finance is a popular platform that provides a wide range of financial information, including stock quotes, charts, news, and company profiles. It offers features such as portfolio tracking, customizable watchlists, and historical data.</a:t>
            </a:r>
          </a:p>
          <a:p>
            <a:r>
              <a:rPr lang="en-US" b="0" i="0" dirty="0">
                <a:effectLst/>
                <a:latin typeface="Söhne"/>
              </a:rPr>
              <a:t> Filtering options and parameters: Yahoo Finance allows users to filter stocks based on various parameters such as price range, market capitalization, sector, and financial ratios. These filters help narrow down the list of stocks based on specific criteria.</a:t>
            </a:r>
          </a:p>
          <a:p>
            <a:r>
              <a:rPr lang="en-US" b="0" i="0" dirty="0">
                <a:effectLst/>
                <a:latin typeface="Söhne"/>
              </a:rPr>
              <a:t> Data availability and reliability: Yahoo Finance provides real-time and historical data for stocks, including price, volume, market indices, and fundamental metrics. The platform is known for its reliable and comprehensive data, making it a trusted source for stock market information.</a:t>
            </a:r>
            <a:endParaRPr lang="en-IN" dirty="0"/>
          </a:p>
        </p:txBody>
      </p:sp>
    </p:spTree>
    <p:extLst>
      <p:ext uri="{BB962C8B-B14F-4D97-AF65-F5344CB8AC3E}">
        <p14:creationId xmlns:p14="http://schemas.microsoft.com/office/powerpoint/2010/main" val="1041314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3DB0A-D8E7-5DE8-9033-616866A9DD37}"/>
              </a:ext>
            </a:extLst>
          </p:cNvPr>
          <p:cNvSpPr>
            <a:spLocks noGrp="1"/>
          </p:cNvSpPr>
          <p:nvPr>
            <p:ph type="title"/>
          </p:nvPr>
        </p:nvSpPr>
        <p:spPr/>
        <p:txBody>
          <a:bodyPr/>
          <a:lstStyle/>
          <a:p>
            <a:r>
              <a:rPr lang="en-IN" dirty="0"/>
              <a:t> Alpha Vantage</a:t>
            </a:r>
          </a:p>
        </p:txBody>
      </p:sp>
      <p:sp>
        <p:nvSpPr>
          <p:cNvPr id="3" name="Content Placeholder 2">
            <a:extLst>
              <a:ext uri="{FF2B5EF4-FFF2-40B4-BE49-F238E27FC236}">
                <a16:creationId xmlns:a16="http://schemas.microsoft.com/office/drawing/2014/main" id="{42895C9B-7D09-C7E4-ADBF-2F1417FEF9BA}"/>
              </a:ext>
            </a:extLst>
          </p:cNvPr>
          <p:cNvSpPr>
            <a:spLocks noGrp="1"/>
          </p:cNvSpPr>
          <p:nvPr>
            <p:ph idx="1"/>
          </p:nvPr>
        </p:nvSpPr>
        <p:spPr/>
        <p:txBody>
          <a:bodyPr>
            <a:noAutofit/>
          </a:bodyPr>
          <a:lstStyle/>
          <a:p>
            <a:pPr>
              <a:lnSpc>
                <a:spcPct val="100000"/>
              </a:lnSpc>
            </a:pPr>
            <a:r>
              <a:rPr lang="en-US" sz="1400" b="1" dirty="0"/>
              <a:t>Overview and features:</a:t>
            </a:r>
            <a:r>
              <a:rPr lang="en-US" sz="1400" dirty="0"/>
              <a:t> Alpha Vantage is a financial data provider that specializes in offering APIs (Application Programming Interfaces) for accessing real-time and historical market data. It provides a variety of features, including time series data, technical indicators, fundamental data, and sector performance analysis.</a:t>
            </a:r>
          </a:p>
          <a:p>
            <a:pPr>
              <a:lnSpc>
                <a:spcPct val="100000"/>
              </a:lnSpc>
            </a:pPr>
            <a:r>
              <a:rPr lang="en-US" sz="1400" b="1" dirty="0"/>
              <a:t>API capabilities and data endpoints:</a:t>
            </a:r>
            <a:r>
              <a:rPr lang="en-US" sz="1400" dirty="0"/>
              <a:t> With Alpha Vantage's APIs, developers can programmatically retrieve stock market data. The APIs offer multiple endpoints that grant access to diverse data sets. These include price and volume data, company fundamentals, technical indicators, and more. Users can leverage these endpoints to gather the desired information for their analysis.</a:t>
            </a:r>
          </a:p>
          <a:p>
            <a:pPr>
              <a:lnSpc>
                <a:spcPct val="100000"/>
              </a:lnSpc>
            </a:pPr>
            <a:r>
              <a:rPr lang="en-US" sz="1400" b="1" dirty="0"/>
              <a:t>Support for technical indicators and filters:</a:t>
            </a:r>
            <a:r>
              <a:rPr lang="en-US" sz="1400" dirty="0"/>
              <a:t> Alpha Vantage provides an extensive range of technical indicators that are valuable for stock market analysis. These indicators encompass moving averages, RSI (Relative Strength Index), MACD (Moving Average Convergence Divergence), and Bollinger Bands. Moreover, Alpha Vantage allows users to apply filters based on specific criteria, enabling them to screen stocks based on their desired parameters.</a:t>
            </a:r>
          </a:p>
          <a:p>
            <a:pPr>
              <a:lnSpc>
                <a:spcPct val="100000"/>
              </a:lnSpc>
            </a:pPr>
            <a:r>
              <a:rPr lang="en-US" sz="1400" dirty="0"/>
              <a:t>Overall, Alpha Vantage's APIs empower developers with the capability to access real-time and historical market data, utilize technical indicators, and apply filters to streamline stock market analysis processes.</a:t>
            </a:r>
            <a:endParaRPr lang="en-IN" sz="1400" dirty="0"/>
          </a:p>
        </p:txBody>
      </p:sp>
    </p:spTree>
    <p:extLst>
      <p:ext uri="{BB962C8B-B14F-4D97-AF65-F5344CB8AC3E}">
        <p14:creationId xmlns:p14="http://schemas.microsoft.com/office/powerpoint/2010/main" val="2672137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CF6AC-2D72-B02F-0DD5-23396EEE3BDB}"/>
              </a:ext>
            </a:extLst>
          </p:cNvPr>
          <p:cNvSpPr>
            <a:spLocks noGrp="1"/>
          </p:cNvSpPr>
          <p:nvPr>
            <p:ph type="title"/>
          </p:nvPr>
        </p:nvSpPr>
        <p:spPr/>
        <p:txBody>
          <a:bodyPr/>
          <a:lstStyle/>
          <a:p>
            <a:r>
              <a:rPr lang="en-US" dirty="0"/>
              <a:t>Other potential data sources</a:t>
            </a:r>
            <a:endParaRPr lang="en-IN" dirty="0"/>
          </a:p>
        </p:txBody>
      </p:sp>
      <p:sp>
        <p:nvSpPr>
          <p:cNvPr id="3" name="Content Placeholder 2">
            <a:extLst>
              <a:ext uri="{FF2B5EF4-FFF2-40B4-BE49-F238E27FC236}">
                <a16:creationId xmlns:a16="http://schemas.microsoft.com/office/drawing/2014/main" id="{63FBA37E-F88F-37AD-3C4A-2FD49C79EA0F}"/>
              </a:ext>
            </a:extLst>
          </p:cNvPr>
          <p:cNvSpPr>
            <a:spLocks noGrp="1"/>
          </p:cNvSpPr>
          <p:nvPr>
            <p:ph idx="1"/>
          </p:nvPr>
        </p:nvSpPr>
        <p:spPr>
          <a:xfrm>
            <a:off x="911140" y="3047087"/>
            <a:ext cx="9613861" cy="3599316"/>
          </a:xfrm>
        </p:spPr>
        <p:txBody>
          <a:bodyPr/>
          <a:lstStyle/>
          <a:p>
            <a:r>
              <a:rPr lang="en-IN" b="0" i="0" dirty="0">
                <a:effectLst/>
                <a:latin typeface="Söhne"/>
              </a:rPr>
              <a:t>Bloomberg Terminal: </a:t>
            </a:r>
            <a:r>
              <a:rPr lang="en-IN" sz="1800" b="0" i="0" dirty="0">
                <a:latin typeface="Segoe UI" panose="020B0502040204020203" pitchFamily="34" charset="0"/>
              </a:rPr>
              <a:t>R</a:t>
            </a:r>
            <a:r>
              <a:rPr lang="en-IN" sz="1800" dirty="0">
                <a:effectLst/>
                <a:latin typeface="Segoe UI" panose="020B0502040204020203" pitchFamily="34" charset="0"/>
                <a:ea typeface="Times New Roman" panose="02020603050405020304" pitchFamily="18" charset="0"/>
              </a:rPr>
              <a:t>ange of financial data, news, analytics, and trading tools.</a:t>
            </a:r>
            <a:endParaRPr lang="en-IN" b="0" i="0" dirty="0">
              <a:effectLst/>
              <a:latin typeface="Söhne"/>
            </a:endParaRPr>
          </a:p>
          <a:p>
            <a:r>
              <a:rPr lang="en-IN" b="0" i="0" dirty="0">
                <a:effectLst/>
                <a:latin typeface="Söhne"/>
              </a:rPr>
              <a:t>Google Finance: </a:t>
            </a:r>
            <a:r>
              <a:rPr lang="en-IN" sz="1800" b="0" i="0" dirty="0">
                <a:latin typeface="Segoe UI" panose="020B0502040204020203" pitchFamily="34" charset="0"/>
              </a:rPr>
              <a:t>S</a:t>
            </a:r>
            <a:r>
              <a:rPr lang="en-IN" sz="1800" dirty="0">
                <a:effectLst/>
                <a:latin typeface="Segoe UI" panose="020B0502040204020203" pitchFamily="34" charset="0"/>
                <a:ea typeface="Times New Roman" panose="02020603050405020304" pitchFamily="18" charset="0"/>
              </a:rPr>
              <a:t>tock quotes, charts, news updates, and general market data.</a:t>
            </a:r>
            <a:endParaRPr lang="en-IN" dirty="0">
              <a:latin typeface="Söhne"/>
            </a:endParaRPr>
          </a:p>
          <a:p>
            <a:r>
              <a:rPr lang="en-IN" b="0" i="0" dirty="0" err="1">
                <a:effectLst/>
                <a:latin typeface="Söhne"/>
              </a:rPr>
              <a:t>Quandl</a:t>
            </a:r>
            <a:r>
              <a:rPr lang="en-IN" b="0" i="0" dirty="0">
                <a:effectLst/>
                <a:latin typeface="Söhne"/>
              </a:rPr>
              <a:t>: </a:t>
            </a:r>
            <a:r>
              <a:rPr lang="en-IN" sz="1800" b="0" i="0" dirty="0">
                <a:latin typeface="Segoe UI" panose="020B0502040204020203" pitchFamily="34" charset="0"/>
              </a:rPr>
              <a:t>C</a:t>
            </a:r>
            <a:r>
              <a:rPr lang="en-IN" sz="1800" dirty="0">
                <a:effectLst/>
                <a:latin typeface="Segoe UI" panose="020B0502040204020203" pitchFamily="34" charset="0"/>
                <a:ea typeface="Times New Roman" panose="02020603050405020304" pitchFamily="18" charset="0"/>
              </a:rPr>
              <a:t>ollection of financial, economic, and alternative data</a:t>
            </a:r>
            <a:endParaRPr lang="en-IN" b="0" i="0" dirty="0">
              <a:effectLst/>
              <a:latin typeface="Söhne"/>
            </a:endParaRPr>
          </a:p>
          <a:p>
            <a:r>
              <a:rPr lang="en-IN" b="0" i="0" dirty="0">
                <a:effectLst/>
                <a:latin typeface="Söhne"/>
              </a:rPr>
              <a:t>Interactive Brokers: </a:t>
            </a:r>
            <a:r>
              <a:rPr lang="en-IN" sz="1800" b="0" i="0" dirty="0">
                <a:latin typeface="Segoe UI" panose="020B0502040204020203" pitchFamily="34" charset="0"/>
              </a:rPr>
              <a:t>P</a:t>
            </a:r>
            <a:r>
              <a:rPr lang="en-IN" sz="1800" dirty="0">
                <a:effectLst/>
                <a:latin typeface="Segoe UI" panose="020B0502040204020203" pitchFamily="34" charset="0"/>
                <a:ea typeface="Times New Roman" panose="02020603050405020304" pitchFamily="18" charset="0"/>
              </a:rPr>
              <a:t>roviding access to real-time market data, trading platforms, and research tools</a:t>
            </a:r>
            <a:endParaRPr lang="en-IN" dirty="0"/>
          </a:p>
        </p:txBody>
      </p:sp>
    </p:spTree>
    <p:extLst>
      <p:ext uri="{BB962C8B-B14F-4D97-AF65-F5344CB8AC3E}">
        <p14:creationId xmlns:p14="http://schemas.microsoft.com/office/powerpoint/2010/main" val="99073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F9FEA-1A7D-DE2F-9EBE-1C5BA0DDB21A}"/>
              </a:ext>
            </a:extLst>
          </p:cNvPr>
          <p:cNvSpPr>
            <a:spLocks noGrp="1"/>
          </p:cNvSpPr>
          <p:nvPr>
            <p:ph type="title"/>
          </p:nvPr>
        </p:nvSpPr>
        <p:spPr/>
        <p:txBody>
          <a:bodyPr/>
          <a:lstStyle/>
          <a:p>
            <a:r>
              <a:rPr lang="en-US" dirty="0"/>
              <a:t>Technical Indicators in Stock Market</a:t>
            </a:r>
            <a:br>
              <a:rPr lang="en-US" dirty="0"/>
            </a:br>
            <a:r>
              <a:rPr lang="en-US" dirty="0"/>
              <a:t>Analysis</a:t>
            </a:r>
            <a:endParaRPr lang="en-IN" dirty="0"/>
          </a:p>
        </p:txBody>
      </p:sp>
      <p:sp>
        <p:nvSpPr>
          <p:cNvPr id="3" name="Content Placeholder 2">
            <a:extLst>
              <a:ext uri="{FF2B5EF4-FFF2-40B4-BE49-F238E27FC236}">
                <a16:creationId xmlns:a16="http://schemas.microsoft.com/office/drawing/2014/main" id="{810E0082-9F07-DFAA-AE9F-54D3981A29AE}"/>
              </a:ext>
            </a:extLst>
          </p:cNvPr>
          <p:cNvSpPr>
            <a:spLocks noGrp="1"/>
          </p:cNvSpPr>
          <p:nvPr>
            <p:ph idx="1"/>
          </p:nvPr>
        </p:nvSpPr>
        <p:spPr>
          <a:xfrm>
            <a:off x="680321" y="2982896"/>
            <a:ext cx="9613861" cy="2387167"/>
          </a:xfrm>
        </p:spPr>
        <p:txBody>
          <a:bodyPr/>
          <a:lstStyle/>
          <a:p>
            <a:r>
              <a:rPr lang="en-IN" dirty="0"/>
              <a:t>Moving Averages</a:t>
            </a:r>
          </a:p>
          <a:p>
            <a:r>
              <a:rPr lang="en-IN" dirty="0"/>
              <a:t>Relative Strength Index (RSI)</a:t>
            </a:r>
          </a:p>
          <a:p>
            <a:r>
              <a:rPr lang="en-IN" dirty="0"/>
              <a:t>Moving Average Convergence Divergence (MACD)</a:t>
            </a:r>
          </a:p>
          <a:p>
            <a:r>
              <a:rPr lang="en-US" dirty="0"/>
              <a:t>Other notable technical indicators</a:t>
            </a:r>
          </a:p>
        </p:txBody>
      </p:sp>
    </p:spTree>
    <p:extLst>
      <p:ext uri="{BB962C8B-B14F-4D97-AF65-F5344CB8AC3E}">
        <p14:creationId xmlns:p14="http://schemas.microsoft.com/office/powerpoint/2010/main" val="4013409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54EE0-CCD8-F316-53D2-9154828876B0}"/>
              </a:ext>
            </a:extLst>
          </p:cNvPr>
          <p:cNvSpPr>
            <a:spLocks noGrp="1"/>
          </p:cNvSpPr>
          <p:nvPr>
            <p:ph type="title"/>
          </p:nvPr>
        </p:nvSpPr>
        <p:spPr/>
        <p:txBody>
          <a:bodyPr/>
          <a:lstStyle/>
          <a:p>
            <a:r>
              <a:rPr lang="en-IN" dirty="0"/>
              <a:t>Moving Averages</a:t>
            </a:r>
          </a:p>
        </p:txBody>
      </p:sp>
      <p:sp>
        <p:nvSpPr>
          <p:cNvPr id="3" name="Content Placeholder 2">
            <a:extLst>
              <a:ext uri="{FF2B5EF4-FFF2-40B4-BE49-F238E27FC236}">
                <a16:creationId xmlns:a16="http://schemas.microsoft.com/office/drawing/2014/main" id="{DEC43544-5E6B-F250-D007-B865E39E0702}"/>
              </a:ext>
            </a:extLst>
          </p:cNvPr>
          <p:cNvSpPr>
            <a:spLocks noGrp="1"/>
          </p:cNvSpPr>
          <p:nvPr>
            <p:ph sz="half" idx="1"/>
          </p:nvPr>
        </p:nvSpPr>
        <p:spPr>
          <a:xfrm>
            <a:off x="680319" y="2336872"/>
            <a:ext cx="6217785" cy="3767899"/>
          </a:xfrm>
        </p:spPr>
        <p:txBody>
          <a:bodyPr>
            <a:normAutofit fontScale="92500" lnSpcReduction="10000"/>
          </a:bodyPr>
          <a:lstStyle/>
          <a:p>
            <a:pPr marL="228600" indent="-228600" algn="l" rtl="0" eaLnBrk="1" latinLnBrk="0" hangingPunct="1">
              <a:lnSpc>
                <a:spcPct val="120000"/>
              </a:lnSpc>
              <a:spcBef>
                <a:spcPts val="1000"/>
              </a:spcBef>
              <a:spcAft>
                <a:spcPts val="0"/>
              </a:spcAft>
              <a:buClrTx/>
              <a:buSzPts val="2200"/>
              <a:buFont typeface="Arial" panose="020B0604020202020204" pitchFamily="34" charset="0"/>
              <a:buChar char="•"/>
            </a:pPr>
            <a:r>
              <a:rPr lang="en-US" sz="1800" kern="1200" dirty="0">
                <a:solidFill>
                  <a:srgbClr val="FFFFFF"/>
                </a:solidFill>
                <a:effectLst/>
                <a:latin typeface="Trebuchet MS" panose="020B0603020202020204" pitchFamily="34" charset="0"/>
                <a:ea typeface="+mn-ea"/>
                <a:cs typeface="+mn-cs"/>
              </a:rPr>
              <a:t>Moving Averages (MA) are popular tools in stock market analysis. The two main types are Simple Moving Average (SMA) and Exponential Moving Average (EMA).</a:t>
            </a:r>
            <a:endParaRPr lang="en-IN" sz="1800" dirty="0">
              <a:effectLst/>
            </a:endParaRPr>
          </a:p>
          <a:p>
            <a:pPr marL="228600" indent="-228600" algn="l" rtl="0" eaLnBrk="1" latinLnBrk="0" hangingPunct="1">
              <a:lnSpc>
                <a:spcPct val="120000"/>
              </a:lnSpc>
              <a:spcBef>
                <a:spcPts val="1000"/>
              </a:spcBef>
              <a:spcAft>
                <a:spcPts val="0"/>
              </a:spcAft>
            </a:pPr>
            <a:r>
              <a:rPr lang="en-US" sz="1800" kern="1200" dirty="0">
                <a:solidFill>
                  <a:srgbClr val="FFFFFF"/>
                </a:solidFill>
                <a:effectLst/>
                <a:latin typeface="Trebuchet MS" panose="020B0603020202020204" pitchFamily="34" charset="0"/>
                <a:ea typeface="+mn-ea"/>
                <a:cs typeface="+mn-cs"/>
              </a:rPr>
              <a:t>SMA calculates the average stock price over a specified period by summing up closing prices and dividing by the number of periods. It smooths out short-term fluctuations.</a:t>
            </a:r>
            <a:endParaRPr lang="en-IN" dirty="0">
              <a:effectLst/>
            </a:endParaRPr>
          </a:p>
          <a:p>
            <a:pPr marL="228600" indent="-228600" algn="l" rtl="0" eaLnBrk="1" latinLnBrk="0" hangingPunct="1">
              <a:lnSpc>
                <a:spcPct val="120000"/>
              </a:lnSpc>
              <a:spcBef>
                <a:spcPts val="1000"/>
              </a:spcBef>
              <a:spcAft>
                <a:spcPts val="0"/>
              </a:spcAft>
            </a:pPr>
            <a:r>
              <a:rPr lang="en-US" sz="1800" kern="1200" dirty="0">
                <a:solidFill>
                  <a:srgbClr val="FFFFFF"/>
                </a:solidFill>
                <a:effectLst/>
                <a:latin typeface="Trebuchet MS" panose="020B0603020202020204" pitchFamily="34" charset="0"/>
                <a:ea typeface="+mn-ea"/>
                <a:cs typeface="+mn-cs"/>
              </a:rPr>
              <a:t>EMA places more weight on recent prices, making it responsive to recent changes. It assigns greater significance to the most recent data points.</a:t>
            </a:r>
            <a:endParaRPr lang="en-IN" dirty="0">
              <a:effectLst/>
            </a:endParaRPr>
          </a:p>
          <a:p>
            <a:pPr marL="228600" indent="-228600" algn="l" rtl="0" eaLnBrk="1" latinLnBrk="0" hangingPunct="1">
              <a:lnSpc>
                <a:spcPct val="120000"/>
              </a:lnSpc>
              <a:spcBef>
                <a:spcPts val="1000"/>
              </a:spcBef>
              <a:spcAft>
                <a:spcPts val="0"/>
              </a:spcAft>
            </a:pPr>
            <a:r>
              <a:rPr lang="en-US" sz="1800" kern="1200" dirty="0">
                <a:solidFill>
                  <a:srgbClr val="FFFFFF"/>
                </a:solidFill>
                <a:effectLst/>
                <a:latin typeface="Trebuchet MS" panose="020B0603020202020204" pitchFamily="34" charset="0"/>
                <a:ea typeface="+mn-ea"/>
                <a:cs typeface="+mn-cs"/>
              </a:rPr>
              <a:t>Moving averages help identify trends in stock prices and provide a visual representation of the overall direction. </a:t>
            </a:r>
            <a:endParaRPr lang="en-IN" dirty="0">
              <a:effectLst/>
            </a:endParaRPr>
          </a:p>
          <a:p>
            <a:endParaRPr lang="en-IN" dirty="0"/>
          </a:p>
        </p:txBody>
      </p:sp>
      <p:pic>
        <p:nvPicPr>
          <p:cNvPr id="5" name="Content Placeholder 4" descr="Moving Average (MA): Purpose, Uses, Formula, and Examples">
            <a:extLst>
              <a:ext uri="{FF2B5EF4-FFF2-40B4-BE49-F238E27FC236}">
                <a16:creationId xmlns:a16="http://schemas.microsoft.com/office/drawing/2014/main" id="{64DCE0CC-C7D0-D9F7-0192-F6FBBF5B6FDF}"/>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bwMode="auto">
          <a:xfrm>
            <a:off x="7102308" y="2336872"/>
            <a:ext cx="4700588" cy="3767900"/>
          </a:xfrm>
          <a:prstGeom prst="rect">
            <a:avLst/>
          </a:prstGeom>
          <a:noFill/>
          <a:ln>
            <a:noFill/>
          </a:ln>
        </p:spPr>
      </p:pic>
    </p:spTree>
    <p:extLst>
      <p:ext uri="{BB962C8B-B14F-4D97-AF65-F5344CB8AC3E}">
        <p14:creationId xmlns:p14="http://schemas.microsoft.com/office/powerpoint/2010/main" val="4038216923"/>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2376</TotalTime>
  <Words>1364</Words>
  <Application>Microsoft Office PowerPoint</Application>
  <PresentationFormat>Widescreen</PresentationFormat>
  <Paragraphs>114</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Segoe UI</vt:lpstr>
      <vt:lpstr>Söhne</vt:lpstr>
      <vt:lpstr>Trebuchet MS</vt:lpstr>
      <vt:lpstr>Berlin</vt:lpstr>
      <vt:lpstr>Stock Screener</vt:lpstr>
      <vt:lpstr>Introduction</vt:lpstr>
      <vt:lpstr>Contents</vt:lpstr>
      <vt:lpstr>Sources of Stock Market Data</vt:lpstr>
      <vt:lpstr> Yahoo Finance</vt:lpstr>
      <vt:lpstr> Alpha Vantage</vt:lpstr>
      <vt:lpstr>Other potential data sources</vt:lpstr>
      <vt:lpstr>Technical Indicators in Stock Market Analysis</vt:lpstr>
      <vt:lpstr>Moving Averages</vt:lpstr>
      <vt:lpstr>Relative Strength Index (RSI)</vt:lpstr>
      <vt:lpstr>Moving Average Convergence Divergence</vt:lpstr>
      <vt:lpstr>Other notable technical indicators </vt:lpstr>
      <vt:lpstr>Filtering Parameters for Stock Screening</vt:lpstr>
      <vt:lpstr>Database Design</vt:lpstr>
      <vt:lpstr>   </vt:lpstr>
      <vt:lpstr>Challenges Faced</vt:lpstr>
      <vt:lpstr>References</vt:lpstr>
      <vt:lpstr>Conclusion</vt:lpstr>
      <vt:lpstr>Q/A section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Screener</dc:title>
  <dc:creator>rishu raj sinha</dc:creator>
  <cp:lastModifiedBy>rishu raj sinha</cp:lastModifiedBy>
  <cp:revision>3</cp:revision>
  <dcterms:created xsi:type="dcterms:W3CDTF">2023-07-17T06:11:33Z</dcterms:created>
  <dcterms:modified xsi:type="dcterms:W3CDTF">2023-07-19T17:41:14Z</dcterms:modified>
</cp:coreProperties>
</file>