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3" r:id="rId2"/>
  </p:sldIdLst>
  <p:sldSz cx="43891200" cy="30861000"/>
  <p:notesSz cx="6997700" cy="9271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0">
          <p15:clr>
            <a:srgbClr val="A4A3A4"/>
          </p15:clr>
        </p15:guide>
        <p15:guide id="2" orient="horz" pos="5280">
          <p15:clr>
            <a:srgbClr val="A4A3A4"/>
          </p15:clr>
        </p15:guide>
        <p15:guide id="3" orient="horz" pos="3312">
          <p15:clr>
            <a:srgbClr val="A4A3A4"/>
          </p15:clr>
        </p15:guide>
        <p15:guide id="4" orient="horz" pos="585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00FF00"/>
    <a:srgbClr val="FFFF66"/>
    <a:srgbClr val="276070"/>
    <a:srgbClr val="D3AB02"/>
    <a:srgbClr val="C09202"/>
    <a:srgbClr val="6D934E"/>
    <a:srgbClr val="7031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4" autoAdjust="0"/>
  </p:normalViewPr>
  <p:slideViewPr>
    <p:cSldViewPr>
      <p:cViewPr varScale="1">
        <p:scale>
          <a:sx n="17" d="100"/>
          <a:sy n="17" d="100"/>
        </p:scale>
        <p:origin x="1380" y="126"/>
      </p:cViewPr>
      <p:guideLst>
        <p:guide orient="horz" pos="18720"/>
        <p:guide orient="horz" pos="5280"/>
        <p:guide orient="horz" pos="3312"/>
        <p:guide orient="horz" pos="585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D51650D-06D0-47B0-B7DF-282CEFACA64C}"/>
              </a:ext>
            </a:extLst>
          </p:cNvPr>
          <p:cNvSpPr>
            <a:spLocks noGrp="1" noChangeArrowheads="1"/>
          </p:cNvSpPr>
          <p:nvPr>
            <p:ph type="hdr" sz="quarter"/>
          </p:nvPr>
        </p:nvSpPr>
        <p:spPr bwMode="auto">
          <a:xfrm>
            <a:off x="0" y="0"/>
            <a:ext cx="30226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t" anchorCtr="0" compatLnSpc="1">
            <a:prstTxWarp prst="textNoShape">
              <a:avLst/>
            </a:prstTxWarp>
          </a:bodyPr>
          <a:lstStyle>
            <a:lvl1pPr defTabSz="896938">
              <a:defRPr sz="1200"/>
            </a:lvl1pPr>
          </a:lstStyle>
          <a:p>
            <a:pPr>
              <a:defRPr/>
            </a:pPr>
            <a:endParaRPr lang="en-AU"/>
          </a:p>
        </p:txBody>
      </p:sp>
      <p:sp>
        <p:nvSpPr>
          <p:cNvPr id="4099" name="Rectangle 3">
            <a:extLst>
              <a:ext uri="{FF2B5EF4-FFF2-40B4-BE49-F238E27FC236}">
                <a16:creationId xmlns:a16="http://schemas.microsoft.com/office/drawing/2014/main" id="{F80A57F7-7CAA-44F5-8002-E592F8905A3D}"/>
              </a:ext>
            </a:extLst>
          </p:cNvPr>
          <p:cNvSpPr>
            <a:spLocks noGrp="1" noChangeArrowheads="1"/>
          </p:cNvSpPr>
          <p:nvPr>
            <p:ph type="dt" sz="quarter" idx="1"/>
          </p:nvPr>
        </p:nvSpPr>
        <p:spPr bwMode="auto">
          <a:xfrm>
            <a:off x="3929063" y="0"/>
            <a:ext cx="30956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t" anchorCtr="0" compatLnSpc="1">
            <a:prstTxWarp prst="textNoShape">
              <a:avLst/>
            </a:prstTxWarp>
          </a:bodyPr>
          <a:lstStyle>
            <a:lvl1pPr algn="r" defTabSz="896938">
              <a:defRPr sz="1200"/>
            </a:lvl1pPr>
          </a:lstStyle>
          <a:p>
            <a:pPr>
              <a:defRPr/>
            </a:pPr>
            <a:endParaRPr lang="en-AU"/>
          </a:p>
        </p:txBody>
      </p:sp>
      <p:sp>
        <p:nvSpPr>
          <p:cNvPr id="4100" name="Rectangle 4">
            <a:extLst>
              <a:ext uri="{FF2B5EF4-FFF2-40B4-BE49-F238E27FC236}">
                <a16:creationId xmlns:a16="http://schemas.microsoft.com/office/drawing/2014/main" id="{C4CEA176-8EAE-4190-80B7-D27E89743141}"/>
              </a:ext>
            </a:extLst>
          </p:cNvPr>
          <p:cNvSpPr>
            <a:spLocks noGrp="1" noChangeArrowheads="1"/>
          </p:cNvSpPr>
          <p:nvPr>
            <p:ph type="ftr" sz="quarter" idx="2"/>
          </p:nvPr>
        </p:nvSpPr>
        <p:spPr bwMode="auto">
          <a:xfrm>
            <a:off x="0" y="8809038"/>
            <a:ext cx="30226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b" anchorCtr="0" compatLnSpc="1">
            <a:prstTxWarp prst="textNoShape">
              <a:avLst/>
            </a:prstTxWarp>
          </a:bodyPr>
          <a:lstStyle>
            <a:lvl1pPr defTabSz="896938">
              <a:defRPr sz="1200"/>
            </a:lvl1pPr>
          </a:lstStyle>
          <a:p>
            <a:pPr>
              <a:defRPr/>
            </a:pPr>
            <a:endParaRPr lang="en-AU"/>
          </a:p>
        </p:txBody>
      </p:sp>
      <p:sp>
        <p:nvSpPr>
          <p:cNvPr id="4101" name="Rectangle 5">
            <a:extLst>
              <a:ext uri="{FF2B5EF4-FFF2-40B4-BE49-F238E27FC236}">
                <a16:creationId xmlns:a16="http://schemas.microsoft.com/office/drawing/2014/main" id="{E889F019-BAC0-4101-862C-64F6E29CEBF0}"/>
              </a:ext>
            </a:extLst>
          </p:cNvPr>
          <p:cNvSpPr>
            <a:spLocks noGrp="1" noChangeArrowheads="1"/>
          </p:cNvSpPr>
          <p:nvPr>
            <p:ph type="sldNum" sz="quarter" idx="3"/>
          </p:nvPr>
        </p:nvSpPr>
        <p:spPr bwMode="auto">
          <a:xfrm>
            <a:off x="3929063" y="8809038"/>
            <a:ext cx="3095625"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b" anchorCtr="0" compatLnSpc="1">
            <a:prstTxWarp prst="textNoShape">
              <a:avLst/>
            </a:prstTxWarp>
          </a:bodyPr>
          <a:lstStyle>
            <a:lvl1pPr algn="r" defTabSz="896938">
              <a:defRPr sz="1200" smtClean="0"/>
            </a:lvl1pPr>
          </a:lstStyle>
          <a:p>
            <a:pPr>
              <a:defRPr/>
            </a:pPr>
            <a:fld id="{8A0E9186-7557-4D55-B3CA-06D8C32F16B8}"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9766B63-829C-4691-BAD4-7190348C091F}"/>
              </a:ext>
            </a:extLst>
          </p:cNvPr>
          <p:cNvSpPr>
            <a:spLocks noGrp="1" noChangeArrowheads="1"/>
          </p:cNvSpPr>
          <p:nvPr>
            <p:ph type="hdr" sz="quarter"/>
          </p:nvPr>
        </p:nvSpPr>
        <p:spPr bwMode="auto">
          <a:xfrm>
            <a:off x="0" y="0"/>
            <a:ext cx="30226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t" anchorCtr="0" compatLnSpc="1">
            <a:prstTxWarp prst="textNoShape">
              <a:avLst/>
            </a:prstTxWarp>
          </a:bodyPr>
          <a:lstStyle>
            <a:lvl1pPr defTabSz="896938">
              <a:defRPr sz="1200"/>
            </a:lvl1pPr>
          </a:lstStyle>
          <a:p>
            <a:pPr>
              <a:defRPr/>
            </a:pPr>
            <a:endParaRPr lang="en-AU"/>
          </a:p>
        </p:txBody>
      </p:sp>
      <p:sp>
        <p:nvSpPr>
          <p:cNvPr id="3075" name="Rectangle 3">
            <a:extLst>
              <a:ext uri="{FF2B5EF4-FFF2-40B4-BE49-F238E27FC236}">
                <a16:creationId xmlns:a16="http://schemas.microsoft.com/office/drawing/2014/main" id="{88D123DD-8FF1-4597-871D-80D2BE76B2A8}"/>
              </a:ext>
            </a:extLst>
          </p:cNvPr>
          <p:cNvSpPr>
            <a:spLocks noGrp="1" noChangeArrowheads="1"/>
          </p:cNvSpPr>
          <p:nvPr>
            <p:ph type="dt" idx="1"/>
          </p:nvPr>
        </p:nvSpPr>
        <p:spPr bwMode="auto">
          <a:xfrm>
            <a:off x="3929063" y="0"/>
            <a:ext cx="30956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t" anchorCtr="0" compatLnSpc="1">
            <a:prstTxWarp prst="textNoShape">
              <a:avLst/>
            </a:prstTxWarp>
          </a:bodyPr>
          <a:lstStyle>
            <a:lvl1pPr algn="r" defTabSz="896938">
              <a:defRPr sz="1200"/>
            </a:lvl1pPr>
          </a:lstStyle>
          <a:p>
            <a:pPr>
              <a:defRPr/>
            </a:pPr>
            <a:endParaRPr lang="en-AU"/>
          </a:p>
        </p:txBody>
      </p:sp>
      <p:sp>
        <p:nvSpPr>
          <p:cNvPr id="2052" name="Rectangle 4">
            <a:extLst>
              <a:ext uri="{FF2B5EF4-FFF2-40B4-BE49-F238E27FC236}">
                <a16:creationId xmlns:a16="http://schemas.microsoft.com/office/drawing/2014/main" id="{CABB78FD-0813-40A0-A5C9-8F09456B56CC}"/>
              </a:ext>
            </a:extLst>
          </p:cNvPr>
          <p:cNvSpPr>
            <a:spLocks noChangeArrowheads="1" noTextEdit="1"/>
          </p:cNvSpPr>
          <p:nvPr>
            <p:ph type="sldImg" idx="2"/>
          </p:nvPr>
        </p:nvSpPr>
        <p:spPr bwMode="auto">
          <a:xfrm>
            <a:off x="1011238" y="693738"/>
            <a:ext cx="4930775" cy="3467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9C74E639-4936-4086-8B30-10E08EF33A98}"/>
              </a:ext>
            </a:extLst>
          </p:cNvPr>
          <p:cNvSpPr>
            <a:spLocks noGrp="1" noChangeArrowheads="1"/>
          </p:cNvSpPr>
          <p:nvPr>
            <p:ph type="body" sz="quarter" idx="3"/>
          </p:nvPr>
        </p:nvSpPr>
        <p:spPr bwMode="auto">
          <a:xfrm>
            <a:off x="906463" y="4438650"/>
            <a:ext cx="5137150" cy="416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a:extLst>
              <a:ext uri="{FF2B5EF4-FFF2-40B4-BE49-F238E27FC236}">
                <a16:creationId xmlns:a16="http://schemas.microsoft.com/office/drawing/2014/main" id="{151D0782-7709-4540-8829-99AD1FF16EBD}"/>
              </a:ext>
            </a:extLst>
          </p:cNvPr>
          <p:cNvSpPr>
            <a:spLocks noGrp="1" noChangeArrowheads="1"/>
          </p:cNvSpPr>
          <p:nvPr>
            <p:ph type="ftr" sz="quarter" idx="4"/>
          </p:nvPr>
        </p:nvSpPr>
        <p:spPr bwMode="auto">
          <a:xfrm>
            <a:off x="0" y="8809038"/>
            <a:ext cx="30226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b" anchorCtr="0" compatLnSpc="1">
            <a:prstTxWarp prst="textNoShape">
              <a:avLst/>
            </a:prstTxWarp>
          </a:bodyPr>
          <a:lstStyle>
            <a:lvl1pPr defTabSz="896938">
              <a:defRPr sz="1200"/>
            </a:lvl1pPr>
          </a:lstStyle>
          <a:p>
            <a:pPr>
              <a:defRPr/>
            </a:pPr>
            <a:endParaRPr lang="en-AU"/>
          </a:p>
        </p:txBody>
      </p:sp>
      <p:sp>
        <p:nvSpPr>
          <p:cNvPr id="3079" name="Rectangle 7">
            <a:extLst>
              <a:ext uri="{FF2B5EF4-FFF2-40B4-BE49-F238E27FC236}">
                <a16:creationId xmlns:a16="http://schemas.microsoft.com/office/drawing/2014/main" id="{D6E3E982-81A1-4A03-BAEB-74F6070EB262}"/>
              </a:ext>
            </a:extLst>
          </p:cNvPr>
          <p:cNvSpPr>
            <a:spLocks noGrp="1" noChangeArrowheads="1"/>
          </p:cNvSpPr>
          <p:nvPr>
            <p:ph type="sldNum" sz="quarter" idx="5"/>
          </p:nvPr>
        </p:nvSpPr>
        <p:spPr bwMode="auto">
          <a:xfrm>
            <a:off x="3929063" y="8809038"/>
            <a:ext cx="3095625"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b" anchorCtr="0" compatLnSpc="1">
            <a:prstTxWarp prst="textNoShape">
              <a:avLst/>
            </a:prstTxWarp>
          </a:bodyPr>
          <a:lstStyle>
            <a:lvl1pPr algn="r" defTabSz="896938">
              <a:defRPr sz="1200" smtClean="0"/>
            </a:lvl1pPr>
          </a:lstStyle>
          <a:p>
            <a:pPr>
              <a:defRPr/>
            </a:pPr>
            <a:fld id="{532229B0-8E08-44A3-AD27-E17552CB3698}"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9586913"/>
            <a:ext cx="37306250" cy="6615112"/>
          </a:xfrm>
        </p:spPr>
        <p:txBody>
          <a:bodyPr/>
          <a:lstStyle/>
          <a:p>
            <a:r>
              <a:rPr lang="en-US"/>
              <a:t>Click to edit Master title style</a:t>
            </a:r>
          </a:p>
        </p:txBody>
      </p:sp>
      <p:sp>
        <p:nvSpPr>
          <p:cNvPr id="3" name="Subtitle 2"/>
          <p:cNvSpPr>
            <a:spLocks noGrp="1"/>
          </p:cNvSpPr>
          <p:nvPr>
            <p:ph type="subTitle" idx="1"/>
          </p:nvPr>
        </p:nvSpPr>
        <p:spPr>
          <a:xfrm>
            <a:off x="6583363" y="17487900"/>
            <a:ext cx="30724475" cy="78867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A5093D-CF4D-45F6-A8BC-362E2B130C7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E644BA5-BB8C-4BA4-A5EE-76A2D8E0D1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CE943FF-294D-4E3B-8CD5-81996D4DD433}"/>
              </a:ext>
            </a:extLst>
          </p:cNvPr>
          <p:cNvSpPr>
            <a:spLocks noGrp="1" noChangeArrowheads="1"/>
          </p:cNvSpPr>
          <p:nvPr>
            <p:ph type="sldNum" sz="quarter" idx="12"/>
          </p:nvPr>
        </p:nvSpPr>
        <p:spPr>
          <a:ln/>
        </p:spPr>
        <p:txBody>
          <a:bodyPr/>
          <a:lstStyle>
            <a:lvl1pPr>
              <a:defRPr/>
            </a:lvl1pPr>
          </a:lstStyle>
          <a:p>
            <a:pPr>
              <a:defRPr/>
            </a:pPr>
            <a:fld id="{1E55E417-13F8-43E3-AB21-5F79E81AAC94}" type="slidenum">
              <a:rPr lang="en-US" altLang="en-US"/>
              <a:pPr>
                <a:defRPr/>
              </a:pPr>
              <a:t>‹#›</a:t>
            </a:fld>
            <a:endParaRPr lang="en-US" altLang="en-US"/>
          </a:p>
        </p:txBody>
      </p:sp>
    </p:spTree>
    <p:extLst>
      <p:ext uri="{BB962C8B-B14F-4D97-AF65-F5344CB8AC3E}">
        <p14:creationId xmlns:p14="http://schemas.microsoft.com/office/powerpoint/2010/main" val="3458420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43BFB54-E461-483F-860B-75F6B372069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49D5611-BE44-430C-A4D5-893F429004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3A4C3F4-CE4E-41F2-9C0F-4757C8F2082C}"/>
              </a:ext>
            </a:extLst>
          </p:cNvPr>
          <p:cNvSpPr>
            <a:spLocks noGrp="1" noChangeArrowheads="1"/>
          </p:cNvSpPr>
          <p:nvPr>
            <p:ph type="sldNum" sz="quarter" idx="12"/>
          </p:nvPr>
        </p:nvSpPr>
        <p:spPr>
          <a:ln/>
        </p:spPr>
        <p:txBody>
          <a:bodyPr/>
          <a:lstStyle>
            <a:lvl1pPr>
              <a:defRPr/>
            </a:lvl1pPr>
          </a:lstStyle>
          <a:p>
            <a:pPr>
              <a:defRPr/>
            </a:pPr>
            <a:fld id="{C9DB61A5-C0BA-454E-BB7F-1E58644C2797}" type="slidenum">
              <a:rPr lang="en-US" altLang="en-US"/>
              <a:pPr>
                <a:defRPr/>
              </a:pPr>
              <a:t>‹#›</a:t>
            </a:fld>
            <a:endParaRPr lang="en-US" altLang="en-US"/>
          </a:p>
        </p:txBody>
      </p:sp>
    </p:spTree>
    <p:extLst>
      <p:ext uri="{BB962C8B-B14F-4D97-AF65-F5344CB8AC3E}">
        <p14:creationId xmlns:p14="http://schemas.microsoft.com/office/powerpoint/2010/main" val="219617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2743200"/>
            <a:ext cx="9326562" cy="2468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5" y="2743200"/>
            <a:ext cx="27827288" cy="2468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E13942A-42F1-4F03-9FD8-5E5E0796F14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6952A30-F139-422C-A4BA-E9F6659875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8B4ECE7-4108-44C0-A346-768E7725E95C}"/>
              </a:ext>
            </a:extLst>
          </p:cNvPr>
          <p:cNvSpPr>
            <a:spLocks noGrp="1" noChangeArrowheads="1"/>
          </p:cNvSpPr>
          <p:nvPr>
            <p:ph type="sldNum" sz="quarter" idx="12"/>
          </p:nvPr>
        </p:nvSpPr>
        <p:spPr>
          <a:ln/>
        </p:spPr>
        <p:txBody>
          <a:bodyPr/>
          <a:lstStyle>
            <a:lvl1pPr>
              <a:defRPr/>
            </a:lvl1pPr>
          </a:lstStyle>
          <a:p>
            <a:pPr>
              <a:defRPr/>
            </a:pPr>
            <a:fld id="{9C70784C-F923-4648-85E3-B12FEC74D9F3}" type="slidenum">
              <a:rPr lang="en-US" altLang="en-US"/>
              <a:pPr>
                <a:defRPr/>
              </a:pPr>
              <a:t>‹#›</a:t>
            </a:fld>
            <a:endParaRPr lang="en-US" altLang="en-US"/>
          </a:p>
        </p:txBody>
      </p:sp>
    </p:spTree>
    <p:extLst>
      <p:ext uri="{BB962C8B-B14F-4D97-AF65-F5344CB8AC3E}">
        <p14:creationId xmlns:p14="http://schemas.microsoft.com/office/powerpoint/2010/main" val="422011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DCABB8C-38F2-4258-AAD9-ECD21AB94AF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8EA2F40-A498-4371-A2CC-795A9A48827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E13DD39-633D-497E-9A14-4A258E8DD570}"/>
              </a:ext>
            </a:extLst>
          </p:cNvPr>
          <p:cNvSpPr>
            <a:spLocks noGrp="1" noChangeArrowheads="1"/>
          </p:cNvSpPr>
          <p:nvPr>
            <p:ph type="sldNum" sz="quarter" idx="12"/>
          </p:nvPr>
        </p:nvSpPr>
        <p:spPr>
          <a:ln/>
        </p:spPr>
        <p:txBody>
          <a:bodyPr/>
          <a:lstStyle>
            <a:lvl1pPr>
              <a:defRPr/>
            </a:lvl1pPr>
          </a:lstStyle>
          <a:p>
            <a:pPr>
              <a:defRPr/>
            </a:pPr>
            <a:fld id="{A05BC003-C0A6-41A2-A120-C780EF58FD01}" type="slidenum">
              <a:rPr lang="en-US" altLang="en-US"/>
              <a:pPr>
                <a:defRPr/>
              </a:pPr>
              <a:t>‹#›</a:t>
            </a:fld>
            <a:endParaRPr lang="en-US" altLang="en-US"/>
          </a:p>
        </p:txBody>
      </p:sp>
    </p:spTree>
    <p:extLst>
      <p:ext uri="{BB962C8B-B14F-4D97-AF65-F5344CB8AC3E}">
        <p14:creationId xmlns:p14="http://schemas.microsoft.com/office/powerpoint/2010/main" val="235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9831050"/>
            <a:ext cx="37307838" cy="612933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081000"/>
            <a:ext cx="37307838" cy="6750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04B7BF5-1675-4ECD-BEB7-04BC17A37E9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4C8823D-96E9-4645-BADA-C64B5ABAD2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1391088-5CA4-420B-9E72-20147BBA9DF1}"/>
              </a:ext>
            </a:extLst>
          </p:cNvPr>
          <p:cNvSpPr>
            <a:spLocks noGrp="1" noChangeArrowheads="1"/>
          </p:cNvSpPr>
          <p:nvPr>
            <p:ph type="sldNum" sz="quarter" idx="12"/>
          </p:nvPr>
        </p:nvSpPr>
        <p:spPr>
          <a:ln/>
        </p:spPr>
        <p:txBody>
          <a:bodyPr/>
          <a:lstStyle>
            <a:lvl1pPr>
              <a:defRPr/>
            </a:lvl1pPr>
          </a:lstStyle>
          <a:p>
            <a:pPr>
              <a:defRPr/>
            </a:pPr>
            <a:fld id="{D4924397-F999-4365-9B88-6CC0C39EE5DE}" type="slidenum">
              <a:rPr lang="en-US" altLang="en-US"/>
              <a:pPr>
                <a:defRPr/>
              </a:pPr>
              <a:t>‹#›</a:t>
            </a:fld>
            <a:endParaRPr lang="en-US" altLang="en-US"/>
          </a:p>
        </p:txBody>
      </p:sp>
    </p:spTree>
    <p:extLst>
      <p:ext uri="{BB962C8B-B14F-4D97-AF65-F5344CB8AC3E}">
        <p14:creationId xmlns:p14="http://schemas.microsoft.com/office/powerpoint/2010/main" val="360741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5" y="8915400"/>
            <a:ext cx="18576925" cy="1851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8915400"/>
            <a:ext cx="18576925" cy="1851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92DDFBF-076A-45E2-85A6-76AD14A3ADB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1E7F939-663A-42AA-B51D-2D2B520315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499C9ED-24B1-4495-B0D7-FC47FE49BFD9}"/>
              </a:ext>
            </a:extLst>
          </p:cNvPr>
          <p:cNvSpPr>
            <a:spLocks noGrp="1" noChangeArrowheads="1"/>
          </p:cNvSpPr>
          <p:nvPr>
            <p:ph type="sldNum" sz="quarter" idx="12"/>
          </p:nvPr>
        </p:nvSpPr>
        <p:spPr>
          <a:ln/>
        </p:spPr>
        <p:txBody>
          <a:bodyPr/>
          <a:lstStyle>
            <a:lvl1pPr>
              <a:defRPr/>
            </a:lvl1pPr>
          </a:lstStyle>
          <a:p>
            <a:pPr>
              <a:defRPr/>
            </a:pPr>
            <a:fld id="{60FD2E01-0DE5-47DE-AA16-B772B66D84A4}" type="slidenum">
              <a:rPr lang="en-US" altLang="en-US"/>
              <a:pPr>
                <a:defRPr/>
              </a:pPr>
              <a:t>‹#›</a:t>
            </a:fld>
            <a:endParaRPr lang="en-US" altLang="en-US"/>
          </a:p>
        </p:txBody>
      </p:sp>
    </p:spTree>
    <p:extLst>
      <p:ext uri="{BB962C8B-B14F-4D97-AF65-F5344CB8AC3E}">
        <p14:creationId xmlns:p14="http://schemas.microsoft.com/office/powerpoint/2010/main" val="239231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36663"/>
            <a:ext cx="39503350" cy="5143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6908800"/>
            <a:ext cx="19392900" cy="28781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9786938"/>
            <a:ext cx="19392900" cy="17781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6908800"/>
            <a:ext cx="19400837" cy="28781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9786938"/>
            <a:ext cx="19400837" cy="17781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897ECC4-2FEA-47DA-9204-4C22B4C1F18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9DB9640-44D8-4315-9CF2-F1FFA775AB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8CC3901-1E30-4EC6-8DA7-81D638527FB7}"/>
              </a:ext>
            </a:extLst>
          </p:cNvPr>
          <p:cNvSpPr>
            <a:spLocks noGrp="1" noChangeArrowheads="1"/>
          </p:cNvSpPr>
          <p:nvPr>
            <p:ph type="sldNum" sz="quarter" idx="12"/>
          </p:nvPr>
        </p:nvSpPr>
        <p:spPr>
          <a:ln/>
        </p:spPr>
        <p:txBody>
          <a:bodyPr/>
          <a:lstStyle>
            <a:lvl1pPr>
              <a:defRPr/>
            </a:lvl1pPr>
          </a:lstStyle>
          <a:p>
            <a:pPr>
              <a:defRPr/>
            </a:pPr>
            <a:fld id="{375B7606-2AE5-4E36-B128-83A56AD0B416}" type="slidenum">
              <a:rPr lang="en-US" altLang="en-US"/>
              <a:pPr>
                <a:defRPr/>
              </a:pPr>
              <a:t>‹#›</a:t>
            </a:fld>
            <a:endParaRPr lang="en-US" altLang="en-US"/>
          </a:p>
        </p:txBody>
      </p:sp>
    </p:spTree>
    <p:extLst>
      <p:ext uri="{BB962C8B-B14F-4D97-AF65-F5344CB8AC3E}">
        <p14:creationId xmlns:p14="http://schemas.microsoft.com/office/powerpoint/2010/main" val="226063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C25F116-2BD4-49DF-AE34-59E1CD2D812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9D9C275-742A-46E7-9B7D-F94DF771A3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B73C05B-1CFF-473F-8484-CD17185F3A4A}"/>
              </a:ext>
            </a:extLst>
          </p:cNvPr>
          <p:cNvSpPr>
            <a:spLocks noGrp="1" noChangeArrowheads="1"/>
          </p:cNvSpPr>
          <p:nvPr>
            <p:ph type="sldNum" sz="quarter" idx="12"/>
          </p:nvPr>
        </p:nvSpPr>
        <p:spPr>
          <a:ln/>
        </p:spPr>
        <p:txBody>
          <a:bodyPr/>
          <a:lstStyle>
            <a:lvl1pPr>
              <a:defRPr/>
            </a:lvl1pPr>
          </a:lstStyle>
          <a:p>
            <a:pPr>
              <a:defRPr/>
            </a:pPr>
            <a:fld id="{A89803D8-1304-47B2-8681-06BC70A47669}" type="slidenum">
              <a:rPr lang="en-US" altLang="en-US"/>
              <a:pPr>
                <a:defRPr/>
              </a:pPr>
              <a:t>‹#›</a:t>
            </a:fld>
            <a:endParaRPr lang="en-US" altLang="en-US"/>
          </a:p>
        </p:txBody>
      </p:sp>
    </p:spTree>
    <p:extLst>
      <p:ext uri="{BB962C8B-B14F-4D97-AF65-F5344CB8AC3E}">
        <p14:creationId xmlns:p14="http://schemas.microsoft.com/office/powerpoint/2010/main" val="78669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AA42923-7080-49F7-8952-2DCDFB2FACC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AF01B61-97E4-4958-9064-5DD9211E395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87A3EC2-7170-4AD0-BC65-3F6580F9C677}"/>
              </a:ext>
            </a:extLst>
          </p:cNvPr>
          <p:cNvSpPr>
            <a:spLocks noGrp="1" noChangeArrowheads="1"/>
          </p:cNvSpPr>
          <p:nvPr>
            <p:ph type="sldNum" sz="quarter" idx="12"/>
          </p:nvPr>
        </p:nvSpPr>
        <p:spPr>
          <a:ln/>
        </p:spPr>
        <p:txBody>
          <a:bodyPr/>
          <a:lstStyle>
            <a:lvl1pPr>
              <a:defRPr/>
            </a:lvl1pPr>
          </a:lstStyle>
          <a:p>
            <a:pPr>
              <a:defRPr/>
            </a:pPr>
            <a:fld id="{EFF843D8-7853-49C6-8009-8E041E7BD53D}" type="slidenum">
              <a:rPr lang="en-US" altLang="en-US"/>
              <a:pPr>
                <a:defRPr/>
              </a:pPr>
              <a:t>‹#›</a:t>
            </a:fld>
            <a:endParaRPr lang="en-US" altLang="en-US"/>
          </a:p>
        </p:txBody>
      </p:sp>
    </p:spTree>
    <p:extLst>
      <p:ext uri="{BB962C8B-B14F-4D97-AF65-F5344CB8AC3E}">
        <p14:creationId xmlns:p14="http://schemas.microsoft.com/office/powerpoint/2010/main" val="373714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28725"/>
            <a:ext cx="14439900" cy="52292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228725"/>
            <a:ext cx="24536400" cy="26339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457950"/>
            <a:ext cx="14439900" cy="211105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8B9BC74-7643-43CE-B6C9-C521AC08A75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DA29E0E-E37B-4945-8A86-46EE5C5E3F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0D5C85E-4E78-4E6F-B865-545FB8E5517A}"/>
              </a:ext>
            </a:extLst>
          </p:cNvPr>
          <p:cNvSpPr>
            <a:spLocks noGrp="1" noChangeArrowheads="1"/>
          </p:cNvSpPr>
          <p:nvPr>
            <p:ph type="sldNum" sz="quarter" idx="12"/>
          </p:nvPr>
        </p:nvSpPr>
        <p:spPr>
          <a:ln/>
        </p:spPr>
        <p:txBody>
          <a:bodyPr/>
          <a:lstStyle>
            <a:lvl1pPr>
              <a:defRPr/>
            </a:lvl1pPr>
          </a:lstStyle>
          <a:p>
            <a:pPr>
              <a:defRPr/>
            </a:pPr>
            <a:fld id="{538DC108-D1E2-4F3A-9AD0-3C542B63A3E0}" type="slidenum">
              <a:rPr lang="en-US" altLang="en-US"/>
              <a:pPr>
                <a:defRPr/>
              </a:pPr>
              <a:t>‹#›</a:t>
            </a:fld>
            <a:endParaRPr lang="en-US" altLang="en-US"/>
          </a:p>
        </p:txBody>
      </p:sp>
    </p:spTree>
    <p:extLst>
      <p:ext uri="{BB962C8B-B14F-4D97-AF65-F5344CB8AC3E}">
        <p14:creationId xmlns:p14="http://schemas.microsoft.com/office/powerpoint/2010/main" val="314846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1602700"/>
            <a:ext cx="26335037" cy="255111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757488"/>
            <a:ext cx="26335037" cy="1851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4153813"/>
            <a:ext cx="26335037" cy="36210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0A5B0CF-1B4C-4231-AC87-EC92050A2B5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8C9AF07-4EA5-46BF-9A61-EBFBEEF4357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5110DEE-F0C5-460E-82E8-31E92B6AC7CC}"/>
              </a:ext>
            </a:extLst>
          </p:cNvPr>
          <p:cNvSpPr>
            <a:spLocks noGrp="1" noChangeArrowheads="1"/>
          </p:cNvSpPr>
          <p:nvPr>
            <p:ph type="sldNum" sz="quarter" idx="12"/>
          </p:nvPr>
        </p:nvSpPr>
        <p:spPr>
          <a:ln/>
        </p:spPr>
        <p:txBody>
          <a:bodyPr/>
          <a:lstStyle>
            <a:lvl1pPr>
              <a:defRPr/>
            </a:lvl1pPr>
          </a:lstStyle>
          <a:p>
            <a:pPr>
              <a:defRPr/>
            </a:pPr>
            <a:fld id="{A22F7ED2-A963-4A85-964E-0E6E5AB1F80C}" type="slidenum">
              <a:rPr lang="en-US" altLang="en-US"/>
              <a:pPr>
                <a:defRPr/>
              </a:pPr>
              <a:t>‹#›</a:t>
            </a:fld>
            <a:endParaRPr lang="en-US" altLang="en-US"/>
          </a:p>
        </p:txBody>
      </p:sp>
    </p:spTree>
    <p:extLst>
      <p:ext uri="{BB962C8B-B14F-4D97-AF65-F5344CB8AC3E}">
        <p14:creationId xmlns:p14="http://schemas.microsoft.com/office/powerpoint/2010/main" val="146319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8AC8EAE-A755-48DF-9B7C-FDA7B95EA1BE}"/>
              </a:ext>
            </a:extLst>
          </p:cNvPr>
          <p:cNvSpPr>
            <a:spLocks noGrp="1" noChangeArrowheads="1"/>
          </p:cNvSpPr>
          <p:nvPr>
            <p:ph type="title"/>
          </p:nvPr>
        </p:nvSpPr>
        <p:spPr bwMode="auto">
          <a:xfrm>
            <a:off x="3292475" y="2743200"/>
            <a:ext cx="3730625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D2B9BF3-D50B-4E77-AA1D-7C3464ECE23A}"/>
              </a:ext>
            </a:extLst>
          </p:cNvPr>
          <p:cNvSpPr>
            <a:spLocks noGrp="1" noChangeArrowheads="1"/>
          </p:cNvSpPr>
          <p:nvPr>
            <p:ph type="body" idx="1"/>
          </p:nvPr>
        </p:nvSpPr>
        <p:spPr bwMode="auto">
          <a:xfrm>
            <a:off x="3292475" y="8915400"/>
            <a:ext cx="37306250" cy="1851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58298F6-111C-4215-94B5-E99AEFC1FFE1}"/>
              </a:ext>
            </a:extLst>
          </p:cNvPr>
          <p:cNvSpPr>
            <a:spLocks noGrp="1" noChangeArrowheads="1"/>
          </p:cNvSpPr>
          <p:nvPr>
            <p:ph type="dt" sz="half" idx="2"/>
          </p:nvPr>
        </p:nvSpPr>
        <p:spPr bwMode="auto">
          <a:xfrm>
            <a:off x="3292475" y="28117800"/>
            <a:ext cx="9144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lvl1pPr defTabSz="4267200">
              <a:defRPr sz="6500"/>
            </a:lvl1pPr>
          </a:lstStyle>
          <a:p>
            <a:pPr>
              <a:defRPr/>
            </a:pPr>
            <a:endParaRPr lang="en-US"/>
          </a:p>
        </p:txBody>
      </p:sp>
      <p:sp>
        <p:nvSpPr>
          <p:cNvPr id="1029" name="Rectangle 5">
            <a:extLst>
              <a:ext uri="{FF2B5EF4-FFF2-40B4-BE49-F238E27FC236}">
                <a16:creationId xmlns:a16="http://schemas.microsoft.com/office/drawing/2014/main" id="{5B8E1D30-FD46-476D-B526-8CA34E0DC3E4}"/>
              </a:ext>
            </a:extLst>
          </p:cNvPr>
          <p:cNvSpPr>
            <a:spLocks noGrp="1" noChangeArrowheads="1"/>
          </p:cNvSpPr>
          <p:nvPr>
            <p:ph type="ftr" sz="quarter" idx="3"/>
          </p:nvPr>
        </p:nvSpPr>
        <p:spPr bwMode="auto">
          <a:xfrm>
            <a:off x="14995525" y="28117800"/>
            <a:ext cx="139001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lvl1pPr algn="ctr" defTabSz="4267200">
              <a:defRPr sz="6500"/>
            </a:lvl1pPr>
          </a:lstStyle>
          <a:p>
            <a:pPr>
              <a:defRPr/>
            </a:pPr>
            <a:endParaRPr lang="en-US"/>
          </a:p>
        </p:txBody>
      </p:sp>
      <p:sp>
        <p:nvSpPr>
          <p:cNvPr id="1030" name="Rectangle 6">
            <a:extLst>
              <a:ext uri="{FF2B5EF4-FFF2-40B4-BE49-F238E27FC236}">
                <a16:creationId xmlns:a16="http://schemas.microsoft.com/office/drawing/2014/main" id="{B5FD8B2D-E12E-4284-BDD5-C7352D89C8A2}"/>
              </a:ext>
            </a:extLst>
          </p:cNvPr>
          <p:cNvSpPr>
            <a:spLocks noGrp="1" noChangeArrowheads="1"/>
          </p:cNvSpPr>
          <p:nvPr>
            <p:ph type="sldNum" sz="quarter" idx="4"/>
          </p:nvPr>
        </p:nvSpPr>
        <p:spPr bwMode="auto">
          <a:xfrm>
            <a:off x="31454725" y="28117800"/>
            <a:ext cx="9144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lvl1pPr algn="r" defTabSz="4267200">
              <a:defRPr sz="6500" smtClean="0"/>
            </a:lvl1pPr>
          </a:lstStyle>
          <a:p>
            <a:pPr>
              <a:defRPr/>
            </a:pPr>
            <a:fld id="{B72267D1-E617-4A5A-B7DB-C471412D8DF0}" type="slidenum">
              <a:rPr lang="en-US" altLang="en-US"/>
              <a:pPr>
                <a:defRPr/>
              </a:pPr>
              <a:t>‹#›</a:t>
            </a:fld>
            <a:endParaRPr lang="en-US" altLang="en-US"/>
          </a:p>
        </p:txBody>
      </p:sp>
      <p:sp>
        <p:nvSpPr>
          <p:cNvPr id="1031" name="Rectangle 11">
            <a:extLst>
              <a:ext uri="{FF2B5EF4-FFF2-40B4-BE49-F238E27FC236}">
                <a16:creationId xmlns:a16="http://schemas.microsoft.com/office/drawing/2014/main" id="{7BE6825A-5D8B-4EDB-8E83-0C64BDCC6D37}"/>
              </a:ext>
            </a:extLst>
          </p:cNvPr>
          <p:cNvSpPr>
            <a:spLocks noChangeArrowheads="1"/>
          </p:cNvSpPr>
          <p:nvPr userDrawn="1"/>
        </p:nvSpPr>
        <p:spPr bwMode="auto">
          <a:xfrm>
            <a:off x="0" y="0"/>
            <a:ext cx="43891200" cy="3086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sp>
        <p:nvSpPr>
          <p:cNvPr id="5122" name="Rectangle 14">
            <a:extLst>
              <a:ext uri="{FF2B5EF4-FFF2-40B4-BE49-F238E27FC236}">
                <a16:creationId xmlns:a16="http://schemas.microsoft.com/office/drawing/2014/main" id="{BDFCB98F-5B33-4902-901C-56DD501FCC88}"/>
              </a:ext>
            </a:extLst>
          </p:cNvPr>
          <p:cNvSpPr>
            <a:spLocks noChangeArrowheads="1"/>
          </p:cNvSpPr>
          <p:nvPr/>
        </p:nvSpPr>
        <p:spPr bwMode="auto">
          <a:xfrm>
            <a:off x="0" y="0"/>
            <a:ext cx="43891200" cy="30861000"/>
          </a:xfrm>
          <a:prstGeom prst="rect">
            <a:avLst/>
          </a:prstGeom>
          <a:solidFill>
            <a:srgbClr val="969696"/>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
        <p:nvSpPr>
          <p:cNvPr id="3078" name="Rectangle 30">
            <a:extLst>
              <a:ext uri="{FF2B5EF4-FFF2-40B4-BE49-F238E27FC236}">
                <a16:creationId xmlns:a16="http://schemas.microsoft.com/office/drawing/2014/main" id="{DE847858-A8E1-4333-924C-A9E0E2F737F4}"/>
              </a:ext>
            </a:extLst>
          </p:cNvPr>
          <p:cNvSpPr>
            <a:spLocks noChangeArrowheads="1"/>
          </p:cNvSpPr>
          <p:nvPr/>
        </p:nvSpPr>
        <p:spPr bwMode="auto">
          <a:xfrm>
            <a:off x="11660188" y="8428038"/>
            <a:ext cx="9829800" cy="21336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marL="381000" indent="-3810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n-GB" altLang="en-US" sz="4000" b="1" dirty="0">
                <a:solidFill>
                  <a:srgbClr val="00B0F0"/>
                </a:solidFill>
                <a:latin typeface="Arial" panose="020B0604020202020204" pitchFamily="34" charset="0"/>
              </a:rPr>
              <a:t>Method</a:t>
            </a:r>
          </a:p>
          <a:p>
            <a:pPr>
              <a:spcBef>
                <a:spcPct val="50000"/>
              </a:spcBef>
              <a:defRPr/>
            </a:pPr>
            <a:r>
              <a:rPr lang="en-GB" altLang="en-US" sz="3600" dirty="0">
                <a:latin typeface="+mn-lt"/>
              </a:rPr>
              <a:t>CIRCUIT CONNECTION</a:t>
            </a:r>
          </a:p>
          <a:p>
            <a:pPr>
              <a:spcBef>
                <a:spcPct val="50000"/>
              </a:spcBef>
              <a:defRPr/>
            </a:pPr>
            <a:endParaRPr lang="en-GB" altLang="en-US" sz="3200" dirty="0">
              <a:latin typeface="+mn-lt"/>
            </a:endParaRPr>
          </a:p>
        </p:txBody>
      </p:sp>
      <p:sp>
        <p:nvSpPr>
          <p:cNvPr id="3074" name="Rectangle 35">
            <a:extLst>
              <a:ext uri="{FF2B5EF4-FFF2-40B4-BE49-F238E27FC236}">
                <a16:creationId xmlns:a16="http://schemas.microsoft.com/office/drawing/2014/main" id="{49FD2D6F-A00E-401D-976C-4685A9455104}"/>
              </a:ext>
            </a:extLst>
          </p:cNvPr>
          <p:cNvSpPr>
            <a:spLocks noChangeArrowheads="1"/>
          </p:cNvSpPr>
          <p:nvPr/>
        </p:nvSpPr>
        <p:spPr bwMode="auto">
          <a:xfrm>
            <a:off x="32918400" y="25869900"/>
            <a:ext cx="9829800" cy="3848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n-GB" altLang="en-US" sz="4000" b="1" dirty="0">
                <a:solidFill>
                  <a:srgbClr val="00B0F0"/>
                </a:solidFill>
                <a:latin typeface="Arial" panose="020B0604020202020204" pitchFamily="34" charset="0"/>
              </a:rPr>
              <a:t>Acknowledgements</a:t>
            </a:r>
          </a:p>
          <a:p>
            <a:pPr marL="457200" indent="-457200">
              <a:buFont typeface="Wingdings" panose="05000000000000000000" pitchFamily="2" charset="2"/>
              <a:buChar char="§"/>
              <a:defRPr/>
            </a:pPr>
            <a:r>
              <a:rPr lang="en-IN" sz="2800" dirty="0"/>
              <a:t>Prof. </a:t>
            </a:r>
            <a:r>
              <a:rPr lang="en-IN" sz="2800" dirty="0" err="1"/>
              <a:t>Sutapa</a:t>
            </a:r>
            <a:r>
              <a:rPr lang="en-IN" sz="2800" dirty="0"/>
              <a:t> Ray </a:t>
            </a:r>
            <a:r>
              <a:rPr lang="en-IN" sz="2800" dirty="0" err="1"/>
              <a:t>Adhikary</a:t>
            </a:r>
            <a:r>
              <a:rPr lang="en-IN" sz="2800" dirty="0"/>
              <a:t>, Assistant Professor, E.C.E.</a:t>
            </a:r>
          </a:p>
          <a:p>
            <a:pPr marL="457200" indent="-457200">
              <a:buFont typeface="Wingdings" panose="05000000000000000000" pitchFamily="2" charset="2"/>
              <a:buChar char="§"/>
              <a:defRPr/>
            </a:pPr>
            <a:r>
              <a:rPr lang="en-IN" sz="2800" dirty="0"/>
              <a:t>Prof. </a:t>
            </a:r>
            <a:r>
              <a:rPr lang="en-IN" sz="2800" dirty="0" err="1"/>
              <a:t>Dr.</a:t>
            </a:r>
            <a:r>
              <a:rPr lang="en-IN" sz="2800" dirty="0"/>
              <a:t> Malay </a:t>
            </a:r>
            <a:r>
              <a:rPr lang="en-IN" sz="2800" dirty="0" err="1"/>
              <a:t>Gangopadhyay</a:t>
            </a:r>
            <a:r>
              <a:rPr lang="en-IN" sz="2800" dirty="0"/>
              <a:t>, Head of Department E.C.E</a:t>
            </a:r>
          </a:p>
          <a:p>
            <a:pPr marL="457200" indent="-457200">
              <a:buFont typeface="Wingdings" panose="05000000000000000000" pitchFamily="2" charset="2"/>
              <a:buChar char="§"/>
              <a:defRPr/>
            </a:pPr>
            <a:r>
              <a:rPr lang="en-IN" sz="2800" dirty="0"/>
              <a:t>Prof. A. K. Nayak, Principal, I.E.M</a:t>
            </a:r>
          </a:p>
          <a:p>
            <a:pPr marL="457200" indent="-457200">
              <a:buFont typeface="Wingdings" panose="05000000000000000000" pitchFamily="2" charset="2"/>
              <a:buChar char="§"/>
              <a:defRPr/>
            </a:pPr>
            <a:r>
              <a:rPr lang="en-IN" sz="2800" dirty="0"/>
              <a:t>Prof. </a:t>
            </a:r>
            <a:r>
              <a:rPr lang="en-IN" sz="2800" dirty="0" err="1"/>
              <a:t>Dr.</a:t>
            </a:r>
            <a:r>
              <a:rPr lang="en-IN" sz="2800" dirty="0"/>
              <a:t> Satyajit Chakraborty, Director, I.E.M.</a:t>
            </a:r>
          </a:p>
          <a:p>
            <a:pPr>
              <a:defRPr/>
            </a:pPr>
            <a:endParaRPr lang="en-IN" dirty="0"/>
          </a:p>
          <a:p>
            <a:pPr>
              <a:defRPr/>
            </a:pPr>
            <a:endParaRPr lang="en-IN" dirty="0"/>
          </a:p>
          <a:p>
            <a:pPr>
              <a:spcBef>
                <a:spcPct val="50000"/>
              </a:spcBef>
              <a:defRPr/>
            </a:pPr>
            <a:endParaRPr lang="en-GB" altLang="en-US" sz="4000" b="1" dirty="0">
              <a:solidFill>
                <a:srgbClr val="CC3300"/>
              </a:solidFill>
              <a:latin typeface="Arial" panose="020B0604020202020204" pitchFamily="34" charset="0"/>
            </a:endParaRPr>
          </a:p>
        </p:txBody>
      </p:sp>
      <p:sp>
        <p:nvSpPr>
          <p:cNvPr id="5125" name="Rectangle 34">
            <a:extLst>
              <a:ext uri="{FF2B5EF4-FFF2-40B4-BE49-F238E27FC236}">
                <a16:creationId xmlns:a16="http://schemas.microsoft.com/office/drawing/2014/main" id="{938C2552-3C6F-492C-8326-6ACA4F09F45B}"/>
              </a:ext>
            </a:extLst>
          </p:cNvPr>
          <p:cNvSpPr>
            <a:spLocks noChangeArrowheads="1"/>
          </p:cNvSpPr>
          <p:nvPr/>
        </p:nvSpPr>
        <p:spPr bwMode="auto">
          <a:xfrm>
            <a:off x="32918400" y="15967075"/>
            <a:ext cx="9829800" cy="4873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4000" b="1">
                <a:solidFill>
                  <a:srgbClr val="00B0F0"/>
                </a:solidFill>
                <a:latin typeface="Arial" panose="020B0604020202020204" pitchFamily="34" charset="0"/>
              </a:rPr>
              <a:t>Conclusion</a:t>
            </a:r>
          </a:p>
          <a:p>
            <a:pPr>
              <a:spcBef>
                <a:spcPct val="50000"/>
              </a:spcBef>
            </a:pPr>
            <a:r>
              <a:rPr lang="en-IN" altLang="en-US" sz="2800"/>
              <a:t>Our main objective in this project was to successfully monitor the basic criteria’s namely temperature, pulse and react during emergency situation without any human interaction. With the rise of IoT, the era of technology is moving towards a far superior dimension. In order to keep pace with the new technologies, this project can sure make way for the advancement in this sector. The real benefit of this work can only be fully realized when it can be implemented in full scale</a:t>
            </a:r>
            <a:r>
              <a:rPr lang="en-IN" altLang="en-US" sz="3200"/>
              <a:t>.</a:t>
            </a:r>
            <a:endParaRPr lang="en-GB" altLang="en-US" sz="4800" b="1">
              <a:solidFill>
                <a:srgbClr val="CC3300"/>
              </a:solidFill>
              <a:latin typeface="Arial" panose="020B0604020202020204" pitchFamily="34" charset="0"/>
            </a:endParaRPr>
          </a:p>
        </p:txBody>
      </p:sp>
      <p:sp>
        <p:nvSpPr>
          <p:cNvPr id="3076" name="Rectangle 33">
            <a:extLst>
              <a:ext uri="{FF2B5EF4-FFF2-40B4-BE49-F238E27FC236}">
                <a16:creationId xmlns:a16="http://schemas.microsoft.com/office/drawing/2014/main" id="{8DFD55C0-A4CB-4DDB-9A05-1BB3920F7C79}"/>
              </a:ext>
            </a:extLst>
          </p:cNvPr>
          <p:cNvSpPr>
            <a:spLocks noChangeArrowheads="1"/>
          </p:cNvSpPr>
          <p:nvPr/>
        </p:nvSpPr>
        <p:spPr bwMode="auto">
          <a:xfrm>
            <a:off x="1181100" y="19321463"/>
            <a:ext cx="9829800" cy="10058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n-GB" altLang="en-US" sz="4000" b="1" dirty="0">
                <a:solidFill>
                  <a:srgbClr val="00B0F0"/>
                </a:solidFill>
                <a:latin typeface="+mj-lt"/>
              </a:rPr>
              <a:t>Aim</a:t>
            </a:r>
          </a:p>
          <a:p>
            <a:pPr>
              <a:spcBef>
                <a:spcPct val="50000"/>
              </a:spcBef>
              <a:defRPr/>
            </a:pPr>
            <a:endParaRPr lang="en-GB" altLang="en-US" sz="4000" b="1" dirty="0">
              <a:solidFill>
                <a:srgbClr val="CC3300"/>
              </a:solidFill>
              <a:latin typeface="Arial" panose="020B0604020202020204" pitchFamily="34" charset="0"/>
            </a:endParaRPr>
          </a:p>
          <a:p>
            <a:pPr marL="571500" indent="-571500">
              <a:spcBef>
                <a:spcPct val="50000"/>
              </a:spcBef>
              <a:buFont typeface="Wingdings" panose="05000000000000000000" pitchFamily="2" charset="2"/>
              <a:buChar char="q"/>
              <a:defRPr/>
            </a:pPr>
            <a:r>
              <a:rPr lang="en-US" sz="3200" dirty="0">
                <a:latin typeface="+mn-lt"/>
                <a:cs typeface="Arial" panose="020B0604020202020204" pitchFamily="34" charset="0"/>
              </a:rPr>
              <a:t>Recording the patient heart beat rate and body temperature.</a:t>
            </a:r>
          </a:p>
          <a:p>
            <a:pPr marL="571500" indent="-571500">
              <a:spcBef>
                <a:spcPct val="50000"/>
              </a:spcBef>
              <a:buFont typeface="Wingdings" panose="05000000000000000000" pitchFamily="2" charset="2"/>
              <a:buChar char="q"/>
              <a:defRPr/>
            </a:pPr>
            <a:r>
              <a:rPr lang="en-US" sz="3200" dirty="0">
                <a:latin typeface="+mn-lt"/>
                <a:cs typeface="Arial" panose="020B0604020202020204" pitchFamily="34" charset="0"/>
              </a:rPr>
              <a:t>Sending the readings to the </a:t>
            </a:r>
            <a:r>
              <a:rPr lang="en-US" sz="3200" dirty="0" err="1">
                <a:latin typeface="+mn-lt"/>
                <a:cs typeface="Arial" panose="020B0604020202020204" pitchFamily="34" charset="0"/>
              </a:rPr>
              <a:t>ThingSpeak</a:t>
            </a:r>
            <a:r>
              <a:rPr lang="en-US" sz="3200" dirty="0">
                <a:latin typeface="+mn-lt"/>
                <a:cs typeface="Arial" panose="020B0604020202020204" pitchFamily="34" charset="0"/>
              </a:rPr>
              <a:t> server.</a:t>
            </a:r>
          </a:p>
          <a:p>
            <a:pPr marL="571500" indent="-571500">
              <a:spcBef>
                <a:spcPct val="50000"/>
              </a:spcBef>
              <a:buFont typeface="Wingdings" panose="05000000000000000000" pitchFamily="2" charset="2"/>
              <a:buChar char="q"/>
              <a:defRPr/>
            </a:pPr>
            <a:r>
              <a:rPr lang="en-GB" altLang="en-US" sz="3200" dirty="0">
                <a:latin typeface="+mn-lt"/>
                <a:cs typeface="Arial" panose="020B0604020202020204" pitchFamily="34" charset="0"/>
              </a:rPr>
              <a:t>Remote monitoring by healthcare specialist.</a:t>
            </a:r>
          </a:p>
          <a:p>
            <a:pPr marL="571500" indent="-571500">
              <a:spcBef>
                <a:spcPct val="50000"/>
              </a:spcBef>
              <a:buFont typeface="Wingdings" panose="05000000000000000000" pitchFamily="2" charset="2"/>
              <a:buChar char="q"/>
              <a:defRPr/>
            </a:pPr>
            <a:r>
              <a:rPr lang="en-GB" altLang="en-US" sz="3200" dirty="0">
                <a:latin typeface="+mn-lt"/>
                <a:cs typeface="Arial" panose="020B0604020202020204" pitchFamily="34" charset="0"/>
              </a:rPr>
              <a:t>Alert generation.</a:t>
            </a:r>
          </a:p>
        </p:txBody>
      </p:sp>
      <p:sp>
        <p:nvSpPr>
          <p:cNvPr id="3077" name="Rectangle 29">
            <a:extLst>
              <a:ext uri="{FF2B5EF4-FFF2-40B4-BE49-F238E27FC236}">
                <a16:creationId xmlns:a16="http://schemas.microsoft.com/office/drawing/2014/main" id="{44A6967C-FEBB-4691-95C4-AE8C945E97BD}"/>
              </a:ext>
            </a:extLst>
          </p:cNvPr>
          <p:cNvSpPr>
            <a:spLocks noChangeArrowheads="1"/>
          </p:cNvSpPr>
          <p:nvPr/>
        </p:nvSpPr>
        <p:spPr bwMode="auto">
          <a:xfrm>
            <a:off x="1143000" y="8382000"/>
            <a:ext cx="9829800" cy="10363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n-GB" altLang="en-US" sz="4000" b="1" dirty="0">
                <a:solidFill>
                  <a:srgbClr val="00B0F0"/>
                </a:solidFill>
                <a:latin typeface="+mn-lt"/>
              </a:rPr>
              <a:t>Introduction</a:t>
            </a:r>
          </a:p>
          <a:p>
            <a:pPr algn="just">
              <a:defRPr/>
            </a:pPr>
            <a:r>
              <a:rPr lang="en-US" sz="3200" dirty="0">
                <a:latin typeface="+mn-lt"/>
              </a:rPr>
              <a:t>Internet of Things is the fastest growing technology. IoT is about to find application everywhere and in everything. Medical Electronics is also going to advance with the application of Internet of Things. Nowadays Health-care Environment has developed science and knowledge based on Wireless-Sensing node Technology oriented. Patients are facing a problematic situation of unforeseen demise due to the specific reason of cardiac attack which is because of non-existence of good medical maintenance to patients at the needed time. This an innovative project to dodge such sudden death rates by using Patient Health Monitoring that uses sensor technology and uses internet to communicate to the loved ones in case of problems. This system uses Temperature and heartbeat sensor for tracking patient’s health. Both the sensors are connected to the Arduino Uno. To track the patient health micro-controller is interfaced to a wi-fi connection to send the data to the web-server.</a:t>
            </a:r>
            <a:endParaRPr lang="en-IN" sz="3200" dirty="0">
              <a:latin typeface="+mn-lt"/>
            </a:endParaRPr>
          </a:p>
          <a:p>
            <a:pPr>
              <a:spcBef>
                <a:spcPct val="50000"/>
              </a:spcBef>
              <a:defRPr/>
            </a:pPr>
            <a:endParaRPr lang="en-GB" altLang="en-US" sz="4000" b="1" dirty="0">
              <a:solidFill>
                <a:srgbClr val="CC3300"/>
              </a:solidFill>
              <a:latin typeface="Arial" panose="020B0604020202020204" pitchFamily="34" charset="0"/>
            </a:endParaRPr>
          </a:p>
        </p:txBody>
      </p:sp>
      <p:sp>
        <p:nvSpPr>
          <p:cNvPr id="5128" name="Rectangle 31">
            <a:extLst>
              <a:ext uri="{FF2B5EF4-FFF2-40B4-BE49-F238E27FC236}">
                <a16:creationId xmlns:a16="http://schemas.microsoft.com/office/drawing/2014/main" id="{9EFD8C1E-0926-4DA2-87A6-E30EE6F12B7C}"/>
              </a:ext>
            </a:extLst>
          </p:cNvPr>
          <p:cNvSpPr>
            <a:spLocks noChangeArrowheads="1"/>
          </p:cNvSpPr>
          <p:nvPr/>
        </p:nvSpPr>
        <p:spPr bwMode="auto">
          <a:xfrm>
            <a:off x="22326600" y="8382000"/>
            <a:ext cx="9829800" cy="21336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4000" b="1">
                <a:solidFill>
                  <a:srgbClr val="00B0F0"/>
                </a:solidFill>
                <a:latin typeface="Arial" panose="020B0604020202020204" pitchFamily="34" charset="0"/>
              </a:rPr>
              <a:t>Results</a:t>
            </a:r>
          </a:p>
          <a:p>
            <a:pPr>
              <a:spcBef>
                <a:spcPct val="50000"/>
              </a:spcBef>
            </a:pPr>
            <a:endParaRPr lang="en-AU" altLang="en-US" sz="2800">
              <a:latin typeface="Arial" panose="020B0604020202020204" pitchFamily="34" charset="0"/>
            </a:endParaRPr>
          </a:p>
        </p:txBody>
      </p:sp>
      <p:sp>
        <p:nvSpPr>
          <p:cNvPr id="5129" name="Rectangle 32">
            <a:extLst>
              <a:ext uri="{FF2B5EF4-FFF2-40B4-BE49-F238E27FC236}">
                <a16:creationId xmlns:a16="http://schemas.microsoft.com/office/drawing/2014/main" id="{81102F17-8296-4A79-8881-F92823C4E968}"/>
              </a:ext>
            </a:extLst>
          </p:cNvPr>
          <p:cNvSpPr>
            <a:spLocks noChangeArrowheads="1"/>
          </p:cNvSpPr>
          <p:nvPr/>
        </p:nvSpPr>
        <p:spPr bwMode="auto">
          <a:xfrm>
            <a:off x="32918400" y="8351838"/>
            <a:ext cx="9829800" cy="70786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4000" b="1">
                <a:solidFill>
                  <a:srgbClr val="00B0F0"/>
                </a:solidFill>
                <a:latin typeface="Arial" panose="020B0604020202020204" pitchFamily="34" charset="0"/>
              </a:rPr>
              <a:t>Alerts</a:t>
            </a:r>
          </a:p>
          <a:p>
            <a:pPr>
              <a:spcBef>
                <a:spcPct val="50000"/>
              </a:spcBef>
            </a:pPr>
            <a:endParaRPr lang="en-US" altLang="en-US">
              <a:latin typeface="Arial" panose="020B0604020202020204" pitchFamily="34" charset="0"/>
            </a:endParaRPr>
          </a:p>
        </p:txBody>
      </p:sp>
      <p:sp>
        <p:nvSpPr>
          <p:cNvPr id="3081" name="Text Box 2">
            <a:extLst>
              <a:ext uri="{FF2B5EF4-FFF2-40B4-BE49-F238E27FC236}">
                <a16:creationId xmlns:a16="http://schemas.microsoft.com/office/drawing/2014/main" id="{F65C50D7-E2C2-4CD8-8E46-6012EB1215EE}"/>
              </a:ext>
            </a:extLst>
          </p:cNvPr>
          <p:cNvSpPr txBox="1">
            <a:spLocks noChangeArrowheads="1"/>
          </p:cNvSpPr>
          <p:nvPr/>
        </p:nvSpPr>
        <p:spPr bwMode="auto">
          <a:xfrm>
            <a:off x="1143000" y="698500"/>
            <a:ext cx="41605200" cy="5091113"/>
          </a:xfrm>
          <a:prstGeom prst="rect">
            <a:avLst/>
          </a:prstGeom>
          <a:solidFill>
            <a:schemeClr val="accent5">
              <a:lumMod val="60000"/>
              <a:lumOff val="40000"/>
            </a:schemeClr>
          </a:solidFill>
          <a:ln w="127000" cap="rnd">
            <a:solidFill>
              <a:srgbClr val="00B0F0"/>
            </a:solidFill>
            <a:headEnd/>
            <a:tailEnd/>
          </a:ln>
        </p:spPr>
        <p:style>
          <a:lnRef idx="2">
            <a:schemeClr val="accent1"/>
          </a:lnRef>
          <a:fillRef idx="1">
            <a:schemeClr val="lt1"/>
          </a:fillRef>
          <a:effectRef idx="0">
            <a:schemeClr val="accent1"/>
          </a:effectRef>
          <a:fontRef idx="minor">
            <a:schemeClr val="dk1"/>
          </a:fontRef>
        </p:style>
        <p:txBody>
          <a:bodyPr lIns="540000" tIns="540000" rIns="540000" bIns="5400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GB" altLang="en-US" sz="10000" b="1" dirty="0">
                <a:solidFill>
                  <a:schemeClr val="tx2"/>
                </a:solidFill>
                <a:latin typeface="Arial" panose="020B0604020202020204" pitchFamily="34" charset="0"/>
              </a:rPr>
              <a:t>IOT BASED HEALTH MONITORING SYSTEM</a:t>
            </a:r>
          </a:p>
          <a:p>
            <a:pPr algn="ctr">
              <a:defRPr/>
            </a:pPr>
            <a:r>
              <a:rPr lang="en-AU" altLang="en-US" sz="8000" b="1" dirty="0">
                <a:solidFill>
                  <a:schemeClr val="tx2"/>
                </a:solidFill>
                <a:latin typeface="Arial" panose="020B0604020202020204" pitchFamily="34" charset="0"/>
              </a:rPr>
              <a:t>Department of Electronics And Communication Engineering</a:t>
            </a:r>
          </a:p>
          <a:p>
            <a:pPr algn="ctr">
              <a:defRPr/>
            </a:pPr>
            <a:r>
              <a:rPr lang="en-AU" altLang="en-US" sz="8000" b="1" dirty="0">
                <a:solidFill>
                  <a:schemeClr val="tx2"/>
                </a:solidFill>
                <a:latin typeface="Arial" panose="020B0604020202020204" pitchFamily="34" charset="0"/>
              </a:rPr>
              <a:t>INSTITUTE OF ENGINEERING &amp; MANAGEMENT</a:t>
            </a:r>
          </a:p>
        </p:txBody>
      </p:sp>
      <p:sp>
        <p:nvSpPr>
          <p:cNvPr id="5131" name="Text Box 4">
            <a:extLst>
              <a:ext uri="{FF2B5EF4-FFF2-40B4-BE49-F238E27FC236}">
                <a16:creationId xmlns:a16="http://schemas.microsoft.com/office/drawing/2014/main" id="{BCB7AF5A-0695-47E7-B394-215F1D80C113}"/>
              </a:ext>
            </a:extLst>
          </p:cNvPr>
          <p:cNvSpPr txBox="1">
            <a:spLocks noChangeArrowheads="1"/>
          </p:cNvSpPr>
          <p:nvPr/>
        </p:nvSpPr>
        <p:spPr bwMode="auto">
          <a:xfrm>
            <a:off x="1143000" y="5781675"/>
            <a:ext cx="41605200"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GB" altLang="en-US" sz="5000" b="1">
                <a:solidFill>
                  <a:schemeClr val="tx2"/>
                </a:solidFill>
                <a:latin typeface="Arial" panose="020B0604020202020204" pitchFamily="34" charset="0"/>
              </a:rPr>
              <a:t>CHANDAN SINGH , RISHU RAJ</a:t>
            </a:r>
          </a:p>
          <a:p>
            <a:pPr algn="ctr">
              <a:spcBef>
                <a:spcPct val="20000"/>
              </a:spcBef>
            </a:pPr>
            <a:r>
              <a:rPr lang="en-GB" altLang="en-US" sz="5000" b="1">
                <a:solidFill>
                  <a:schemeClr val="tx2"/>
                </a:solidFill>
                <a:latin typeface="Arial" panose="020B0604020202020204" pitchFamily="34" charset="0"/>
              </a:rPr>
              <a:t>Prof. Sutapa Ray Adhikary</a:t>
            </a:r>
          </a:p>
        </p:txBody>
      </p:sp>
      <p:sp>
        <p:nvSpPr>
          <p:cNvPr id="5132" name="Rectangle 19">
            <a:extLst>
              <a:ext uri="{FF2B5EF4-FFF2-40B4-BE49-F238E27FC236}">
                <a16:creationId xmlns:a16="http://schemas.microsoft.com/office/drawing/2014/main" id="{D717767F-E957-4E57-9E95-C7F5FB275D74}"/>
              </a:ext>
            </a:extLst>
          </p:cNvPr>
          <p:cNvSpPr>
            <a:spLocks noChangeArrowheads="1"/>
          </p:cNvSpPr>
          <p:nvPr/>
        </p:nvSpPr>
        <p:spPr bwMode="auto">
          <a:xfrm>
            <a:off x="12196763" y="23790275"/>
            <a:ext cx="8915400" cy="5280025"/>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5133" name="Picture 46" descr="C:\Users\HOD-IT\Desktop\IEM-logo-transparent-apr-20.png">
            <a:extLst>
              <a:ext uri="{FF2B5EF4-FFF2-40B4-BE49-F238E27FC236}">
                <a16:creationId xmlns:a16="http://schemas.microsoft.com/office/drawing/2014/main" id="{AD78F59D-9DBE-485C-8BCC-E3ADB3F9E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1490663"/>
            <a:ext cx="3952875"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46" descr="C:\Users\HOD-IT\Desktop\IEM-logo-transparent-apr-20.png">
            <a:extLst>
              <a:ext uri="{FF2B5EF4-FFF2-40B4-BE49-F238E27FC236}">
                <a16:creationId xmlns:a16="http://schemas.microsoft.com/office/drawing/2014/main" id="{6B8461EB-4000-4F4D-AE87-09EBF3EA4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3300" y="1490663"/>
            <a:ext cx="3952875"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
            <a:extLst>
              <a:ext uri="{FF2B5EF4-FFF2-40B4-BE49-F238E27FC236}">
                <a16:creationId xmlns:a16="http://schemas.microsoft.com/office/drawing/2014/main" id="{874CBCEA-5957-4F1E-BD6E-5A6E01160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0" y="10437813"/>
            <a:ext cx="8453438"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6C6DA37-141A-4A6B-AEA5-57A9471F6246}"/>
              </a:ext>
            </a:extLst>
          </p:cNvPr>
          <p:cNvSpPr/>
          <p:nvPr/>
        </p:nvSpPr>
        <p:spPr bwMode="auto">
          <a:xfrm>
            <a:off x="12192000" y="16159163"/>
            <a:ext cx="8915400" cy="7348537"/>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IN"/>
          </a:p>
        </p:txBody>
      </p:sp>
      <p:sp>
        <p:nvSpPr>
          <p:cNvPr id="5137" name="Text Box 22">
            <a:extLst>
              <a:ext uri="{FF2B5EF4-FFF2-40B4-BE49-F238E27FC236}">
                <a16:creationId xmlns:a16="http://schemas.microsoft.com/office/drawing/2014/main" id="{CFD13C87-58B4-4B03-8509-2A5A52F99DC2}"/>
              </a:ext>
            </a:extLst>
          </p:cNvPr>
          <p:cNvSpPr txBox="1">
            <a:spLocks noChangeArrowheads="1"/>
          </p:cNvSpPr>
          <p:nvPr/>
        </p:nvSpPr>
        <p:spPr bwMode="auto">
          <a:xfrm>
            <a:off x="12176125" y="16187738"/>
            <a:ext cx="8915400" cy="731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180000" rIns="180000" bIns="1800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3600">
                <a:solidFill>
                  <a:srgbClr val="00B0F0"/>
                </a:solidFill>
              </a:rPr>
              <a:t>Data  collection and storage</a:t>
            </a:r>
          </a:p>
          <a:p>
            <a:pPr algn="just"/>
            <a:r>
              <a:rPr lang="en-IN" altLang="en-US" sz="2800"/>
              <a:t>To measure temperature the host just has to put their finger on the temperature sensor and the sensor will gradually adapt with the hosts temperature and take that data in the Arduino.</a:t>
            </a:r>
          </a:p>
          <a:p>
            <a:pPr algn="just"/>
            <a:r>
              <a:rPr lang="en-IN" altLang="en-US" sz="2800"/>
              <a:t>To measure the pulse of the host, they simply have to put their finger on the green light and the sensor will automatically send the pulse per minute data to the Arduino. </a:t>
            </a:r>
          </a:p>
          <a:p>
            <a:pPr algn="just"/>
            <a:r>
              <a:rPr lang="en-IN" altLang="en-US" sz="2800"/>
              <a:t>Thingspeak, a website that allows storing data and analysis them is used. The ESP-8266 is used for connecting the Arduino with the internet and stores that necessary data’s to Thingspeak server. The ESP-8266 will receive data’s from the Arduino and with the help of a Wi-Fi connection, the ESP-8266 will send the acquired data’s to Thingspeak server</a:t>
            </a:r>
            <a:endParaRPr lang="en-AU" altLang="en-US" sz="2000" i="1"/>
          </a:p>
        </p:txBody>
      </p:sp>
      <p:sp>
        <p:nvSpPr>
          <p:cNvPr id="5138" name="TextBox 5">
            <a:extLst>
              <a:ext uri="{FF2B5EF4-FFF2-40B4-BE49-F238E27FC236}">
                <a16:creationId xmlns:a16="http://schemas.microsoft.com/office/drawing/2014/main" id="{307DDE73-170C-4CF4-BC1E-9D81451EDA8B}"/>
              </a:ext>
            </a:extLst>
          </p:cNvPr>
          <p:cNvSpPr txBox="1">
            <a:spLocks noChangeArrowheads="1"/>
          </p:cNvSpPr>
          <p:nvPr/>
        </p:nvSpPr>
        <p:spPr bwMode="auto">
          <a:xfrm>
            <a:off x="12266613" y="23995063"/>
            <a:ext cx="8824912"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a:solidFill>
                  <a:srgbClr val="00B0F0"/>
                </a:solidFill>
              </a:rPr>
              <a:t>Data analysis and alert</a:t>
            </a:r>
            <a:endParaRPr lang="en-IN" altLang="en-US" sz="3600">
              <a:solidFill>
                <a:srgbClr val="00B0F0"/>
              </a:solidFill>
            </a:endParaRPr>
          </a:p>
          <a:p>
            <a:r>
              <a:rPr lang="en-IN" altLang="en-US" sz="2800"/>
              <a:t>The manipulation of data is one of the features of Thingspeak. User can analyze the data according to the need using the MATLAB. </a:t>
            </a:r>
          </a:p>
          <a:p>
            <a:r>
              <a:rPr lang="en-IN" altLang="en-US" sz="2800"/>
              <a:t> </a:t>
            </a:r>
          </a:p>
          <a:p>
            <a:r>
              <a:rPr lang="en-IN" altLang="en-US" sz="2800"/>
              <a:t>Another important feature of Thingspeak is it provides a react option to its users. The react option helps to give an instant reaction to the concerning authority whenever a definite condition is fulfilled</a:t>
            </a:r>
            <a:r>
              <a:rPr lang="en-IN" altLang="en-US" sz="3200"/>
              <a:t>.</a:t>
            </a:r>
          </a:p>
        </p:txBody>
      </p:sp>
      <p:pic>
        <p:nvPicPr>
          <p:cNvPr id="5139" name="Picture 17">
            <a:extLst>
              <a:ext uri="{FF2B5EF4-FFF2-40B4-BE49-F238E27FC236}">
                <a16:creationId xmlns:a16="http://schemas.microsoft.com/office/drawing/2014/main" id="{EB383734-03F6-4FA6-A510-C54FEFFAC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3800" y="10009188"/>
            <a:ext cx="89154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0" name="TextBox 6">
            <a:extLst>
              <a:ext uri="{FF2B5EF4-FFF2-40B4-BE49-F238E27FC236}">
                <a16:creationId xmlns:a16="http://schemas.microsoft.com/office/drawing/2014/main" id="{A0A5ACCE-7131-457F-A55F-FEA85655AFB3}"/>
              </a:ext>
            </a:extLst>
          </p:cNvPr>
          <p:cNvSpPr txBox="1">
            <a:spLocks noChangeArrowheads="1"/>
          </p:cNvSpPr>
          <p:nvPr/>
        </p:nvSpPr>
        <p:spPr bwMode="auto">
          <a:xfrm>
            <a:off x="22783800" y="9399588"/>
            <a:ext cx="8001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altLang="en-US" sz="3200" b="1"/>
              <a:t>Display of Body temperature</a:t>
            </a:r>
            <a:endParaRPr lang="en-IN" altLang="en-US"/>
          </a:p>
        </p:txBody>
      </p:sp>
      <p:sp>
        <p:nvSpPr>
          <p:cNvPr id="5141" name="TextBox 7">
            <a:extLst>
              <a:ext uri="{FF2B5EF4-FFF2-40B4-BE49-F238E27FC236}">
                <a16:creationId xmlns:a16="http://schemas.microsoft.com/office/drawing/2014/main" id="{12FD50B0-B4E1-4705-912C-589025CFAC24}"/>
              </a:ext>
            </a:extLst>
          </p:cNvPr>
          <p:cNvSpPr txBox="1">
            <a:spLocks noChangeArrowheads="1"/>
          </p:cNvSpPr>
          <p:nvPr/>
        </p:nvSpPr>
        <p:spPr bwMode="auto">
          <a:xfrm>
            <a:off x="22783800" y="13465175"/>
            <a:ext cx="800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altLang="en-US" sz="3200" b="1"/>
              <a:t>Display of Heartrate</a:t>
            </a:r>
            <a:endParaRPr lang="en-IN" altLang="en-US" sz="3200"/>
          </a:p>
        </p:txBody>
      </p:sp>
      <p:pic>
        <p:nvPicPr>
          <p:cNvPr id="5142" name="Picture 16">
            <a:extLst>
              <a:ext uri="{FF2B5EF4-FFF2-40B4-BE49-F238E27FC236}">
                <a16:creationId xmlns:a16="http://schemas.microsoft.com/office/drawing/2014/main" id="{92479820-3370-4FA9-BB13-9B9D1B3750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83800" y="14114463"/>
            <a:ext cx="8915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3" name="TextBox 8">
            <a:extLst>
              <a:ext uri="{FF2B5EF4-FFF2-40B4-BE49-F238E27FC236}">
                <a16:creationId xmlns:a16="http://schemas.microsoft.com/office/drawing/2014/main" id="{CBB7CB7B-6E8D-4315-BD49-7836C69D6097}"/>
              </a:ext>
            </a:extLst>
          </p:cNvPr>
          <p:cNvSpPr txBox="1">
            <a:spLocks noChangeArrowheads="1"/>
          </p:cNvSpPr>
          <p:nvPr/>
        </p:nvSpPr>
        <p:spPr bwMode="auto">
          <a:xfrm>
            <a:off x="22779038" y="17335500"/>
            <a:ext cx="891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altLang="en-US" sz="3200" b="1"/>
              <a:t>Heartrate V/S Temp</a:t>
            </a:r>
            <a:endParaRPr lang="en-IN" altLang="en-US"/>
          </a:p>
        </p:txBody>
      </p:sp>
      <p:pic>
        <p:nvPicPr>
          <p:cNvPr id="5144" name="Picture 9">
            <a:extLst>
              <a:ext uri="{FF2B5EF4-FFF2-40B4-BE49-F238E27FC236}">
                <a16:creationId xmlns:a16="http://schemas.microsoft.com/office/drawing/2014/main" id="{57C98D3F-EEB7-4870-AB59-CB772E3A2D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3800" y="17940338"/>
            <a:ext cx="868680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5" name="Picture 10">
            <a:extLst>
              <a:ext uri="{FF2B5EF4-FFF2-40B4-BE49-F238E27FC236}">
                <a16:creationId xmlns:a16="http://schemas.microsoft.com/office/drawing/2014/main" id="{D100CC78-E581-415A-9F83-2B58179F13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6583"/>
          <a:stretch>
            <a:fillRect/>
          </a:stretch>
        </p:blipFill>
        <p:spPr bwMode="auto">
          <a:xfrm>
            <a:off x="33451800" y="9399588"/>
            <a:ext cx="8763000"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6" name="Picture 11">
            <a:extLst>
              <a:ext uri="{FF2B5EF4-FFF2-40B4-BE49-F238E27FC236}">
                <a16:creationId xmlns:a16="http://schemas.microsoft.com/office/drawing/2014/main" id="{1B075741-A2BF-4AB9-A78C-1B599B8199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06" t="30911" r="6458" b="31226"/>
          <a:stretch>
            <a:fillRect/>
          </a:stretch>
        </p:blipFill>
        <p:spPr bwMode="auto">
          <a:xfrm>
            <a:off x="22855238" y="25358725"/>
            <a:ext cx="8763000"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7" name="TextBox 12">
            <a:extLst>
              <a:ext uri="{FF2B5EF4-FFF2-40B4-BE49-F238E27FC236}">
                <a16:creationId xmlns:a16="http://schemas.microsoft.com/office/drawing/2014/main" id="{2A0C32C3-6E8F-428B-B1A6-0CB5854904E4}"/>
              </a:ext>
            </a:extLst>
          </p:cNvPr>
          <p:cNvSpPr txBox="1">
            <a:spLocks noChangeArrowheads="1"/>
          </p:cNvSpPr>
          <p:nvPr/>
        </p:nvSpPr>
        <p:spPr bwMode="auto">
          <a:xfrm>
            <a:off x="22779038" y="24685625"/>
            <a:ext cx="8534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a:t>EXPORTED DATA</a:t>
            </a:r>
            <a:endParaRPr lang="en-IN" altLang="en-US" sz="3200" b="1"/>
          </a:p>
        </p:txBody>
      </p:sp>
      <p:sp>
        <p:nvSpPr>
          <p:cNvPr id="5148" name="TextBox 13">
            <a:extLst>
              <a:ext uri="{FF2B5EF4-FFF2-40B4-BE49-F238E27FC236}">
                <a16:creationId xmlns:a16="http://schemas.microsoft.com/office/drawing/2014/main" id="{B86E8DEA-6F6E-4F79-98EB-373A4C4397F2}"/>
              </a:ext>
            </a:extLst>
          </p:cNvPr>
          <p:cNvSpPr txBox="1">
            <a:spLocks noChangeArrowheads="1"/>
          </p:cNvSpPr>
          <p:nvPr/>
        </p:nvSpPr>
        <p:spPr bwMode="auto">
          <a:xfrm>
            <a:off x="32918400" y="21115338"/>
            <a:ext cx="9829800" cy="4156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4000" b="1">
                <a:solidFill>
                  <a:srgbClr val="00B0F0"/>
                </a:solidFill>
                <a:latin typeface="Arial" panose="020B0604020202020204" pitchFamily="34" charset="0"/>
                <a:cs typeface="Arial" panose="020B0604020202020204" pitchFamily="34" charset="0"/>
              </a:rPr>
              <a:t>References</a:t>
            </a:r>
          </a:p>
          <a:p>
            <a:r>
              <a:rPr lang="en-IN" altLang="en-US" sz="2800"/>
              <a:t>[1] H.N. Saha; S.Auddy; S. Pal. Health monitoring using Internet of Things (IoT) by 2017 8th Annual Industrial Automation and Electromechanical Engineering Conference (IEMECON)</a:t>
            </a:r>
            <a:endParaRPr lang="en-US" altLang="en-US" sz="2800"/>
          </a:p>
          <a:p>
            <a:r>
              <a:rPr lang="en-US" altLang="en-US" sz="2800"/>
              <a:t>[2] Brock, D. L. (2001). The electronic product code (epc). Auto-ID Center White Paper MIT-AUTOID-WH-002.</a:t>
            </a:r>
            <a:endParaRPr lang="en-IN" altLang="en-US" sz="2800"/>
          </a:p>
          <a:p>
            <a:r>
              <a:rPr lang="en-US" altLang="en-US" sz="2800"/>
              <a:t>[3] Ni, Q., García Hernando, A. B., &amp; de la Cruz, I. P. (2015). The elderly’s independent living in smart homes. Sensors, 15(5), 11312-11362</a:t>
            </a:r>
            <a:endParaRPr lang="en-IN" altLang="en-US" sz="2800"/>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TotalTime>
  <Words>647</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Arial</vt:lpstr>
      <vt:lpstr>Monotype Sorts</vt:lpstr>
      <vt:lpstr>Wingdings</vt:lpstr>
      <vt:lpstr>Blank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Rishu Raj</dc:creator>
  <cp:lastModifiedBy>Rishu Raj</cp:lastModifiedBy>
  <cp:revision>21</cp:revision>
  <dcterms:modified xsi:type="dcterms:W3CDTF">2019-05-19T02:05:53Z</dcterms:modified>
</cp:coreProperties>
</file>