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Sans Extra Condensed Medium"/>
      <p:regular r:id="rId19"/>
      <p:bold r:id="rId20"/>
      <p:italic r:id="rId21"/>
      <p:boldItalic r:id="rId22"/>
    </p:embeddedFont>
    <p:embeddedFont>
      <p:font typeface="Varela Round"/>
      <p:regular r:id="rId23"/>
    </p:embeddedFont>
    <p:embeddedFont>
      <p:font typeface="Righteous"/>
      <p:regular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ighteous-regular.fntdata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SansExtraCondensed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2385769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b2385769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3829a5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b23829a5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3829a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b23829a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2385769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b2385769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 flipH="1">
            <a:off x="2942904" y="11214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 flipH="1">
            <a:off x="2415800" y="1694796"/>
            <a:ext cx="26148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2" type="ctrTitle"/>
          </p:nvPr>
        </p:nvSpPr>
        <p:spPr>
          <a:xfrm flipH="1">
            <a:off x="5932129" y="219928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 flipH="1">
            <a:off x="5405025" y="2789843"/>
            <a:ext cx="26148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4" type="ctrTitle"/>
          </p:nvPr>
        </p:nvSpPr>
        <p:spPr>
          <a:xfrm flipH="1">
            <a:off x="2942904" y="340700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 flipH="1">
            <a:off x="2415800" y="4134139"/>
            <a:ext cx="26148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6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image">
  <p:cSld name="CUSTOM_7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 flipH="1">
            <a:off x="569375" y="968925"/>
            <a:ext cx="39537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849300" y="1597798"/>
            <a:ext cx="33039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CUSTOM_1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2" type="title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291122" y="44132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5714999" y="2109700"/>
            <a:ext cx="2621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7"/>
          <p:cNvSpPr txBox="1"/>
          <p:nvPr/>
        </p:nvSpPr>
        <p:spPr>
          <a:xfrm>
            <a:off x="620474" y="3818048"/>
            <a:ext cx="3350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1313614" y="1429225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1113813" y="1890700"/>
            <a:ext cx="2106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ctrTitle"/>
          </p:nvPr>
        </p:nvSpPr>
        <p:spPr>
          <a:xfrm>
            <a:off x="6076287" y="144653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3" type="subTitle"/>
          </p:nvPr>
        </p:nvSpPr>
        <p:spPr>
          <a:xfrm>
            <a:off x="6076287" y="1908000"/>
            <a:ext cx="2106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ctrTitle"/>
          </p:nvPr>
        </p:nvSpPr>
        <p:spPr>
          <a:xfrm>
            <a:off x="1399447" y="2573950"/>
            <a:ext cx="182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5" type="subTitle"/>
          </p:nvPr>
        </p:nvSpPr>
        <p:spPr>
          <a:xfrm>
            <a:off x="1113813" y="3035425"/>
            <a:ext cx="2106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6" type="ctrTitle"/>
          </p:nvPr>
        </p:nvSpPr>
        <p:spPr>
          <a:xfrm>
            <a:off x="6076287" y="2591263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7" type="subTitle"/>
          </p:nvPr>
        </p:nvSpPr>
        <p:spPr>
          <a:xfrm>
            <a:off x="6076287" y="3052725"/>
            <a:ext cx="2106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8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 flipH="1">
            <a:off x="1746975" y="1596275"/>
            <a:ext cx="150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 flipH="1">
            <a:off x="1617325" y="2198763"/>
            <a:ext cx="1760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ctrTitle"/>
          </p:nvPr>
        </p:nvSpPr>
        <p:spPr>
          <a:xfrm flipH="1">
            <a:off x="6651752" y="1596268"/>
            <a:ext cx="1727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 flipH="1">
            <a:off x="6690902" y="2198763"/>
            <a:ext cx="16488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4" type="ctrTitle"/>
          </p:nvPr>
        </p:nvSpPr>
        <p:spPr>
          <a:xfrm flipH="1">
            <a:off x="4121035" y="1596268"/>
            <a:ext cx="1760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 flipH="1">
            <a:off x="4121035" y="2198763"/>
            <a:ext cx="1760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9"/>
          <p:cNvSpPr txBox="1"/>
          <p:nvPr>
            <p:ph idx="6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2260263" y="184169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2261348" y="2276275"/>
            <a:ext cx="22725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2" type="ctrTitle"/>
          </p:nvPr>
        </p:nvSpPr>
        <p:spPr>
          <a:xfrm>
            <a:off x="5410429" y="184169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3" type="subTitle"/>
          </p:nvPr>
        </p:nvSpPr>
        <p:spPr>
          <a:xfrm>
            <a:off x="5411498" y="2276275"/>
            <a:ext cx="22143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4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3">
  <p:cSld name="CUSTOM_1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2021610" y="4205550"/>
            <a:ext cx="2845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4395528" y="4118203"/>
            <a:ext cx="273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title"/>
          </p:nvPr>
        </p:nvSpPr>
        <p:spPr>
          <a:xfrm>
            <a:off x="2021623" y="360745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subTitle"/>
          </p:nvPr>
        </p:nvSpPr>
        <p:spPr>
          <a:xfrm flipH="1">
            <a:off x="3276600" y="3695902"/>
            <a:ext cx="2590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type="title"/>
          </p:nvPr>
        </p:nvSpPr>
        <p:spPr>
          <a:xfrm flipH="1">
            <a:off x="1304250" y="1310498"/>
            <a:ext cx="6535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166275" y="2607121"/>
            <a:ext cx="2790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166275" y="2323908"/>
            <a:ext cx="279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5257210" y="1672675"/>
            <a:ext cx="2578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title"/>
          </p:nvPr>
        </p:nvSpPr>
        <p:spPr>
          <a:xfrm>
            <a:off x="4939985" y="1223825"/>
            <a:ext cx="3212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4" type="subTitle"/>
          </p:nvPr>
        </p:nvSpPr>
        <p:spPr>
          <a:xfrm>
            <a:off x="5266082" y="3568065"/>
            <a:ext cx="2790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3"/>
          <p:cNvSpPr txBox="1"/>
          <p:nvPr>
            <p:ph idx="5" type="title"/>
          </p:nvPr>
        </p:nvSpPr>
        <p:spPr>
          <a:xfrm>
            <a:off x="4992429" y="3298250"/>
            <a:ext cx="3212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 flipH="1">
            <a:off x="1954550" y="1315651"/>
            <a:ext cx="165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 flipH="1">
            <a:off x="1954545" y="3316109"/>
            <a:ext cx="16503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4"/>
          <p:cNvSpPr txBox="1"/>
          <p:nvPr>
            <p:ph idx="2" type="ctrTitle"/>
          </p:nvPr>
        </p:nvSpPr>
        <p:spPr>
          <a:xfrm flipH="1">
            <a:off x="4151575" y="1315651"/>
            <a:ext cx="165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4"/>
          <p:cNvSpPr txBox="1"/>
          <p:nvPr>
            <p:ph idx="3" type="subTitle"/>
          </p:nvPr>
        </p:nvSpPr>
        <p:spPr>
          <a:xfrm flipH="1">
            <a:off x="4274425" y="3316109"/>
            <a:ext cx="1404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4"/>
          <p:cNvSpPr txBox="1"/>
          <p:nvPr>
            <p:ph idx="4" type="title"/>
          </p:nvPr>
        </p:nvSpPr>
        <p:spPr>
          <a:xfrm rot="-5400000">
            <a:off x="-1023205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5" type="ctrTitle"/>
          </p:nvPr>
        </p:nvSpPr>
        <p:spPr>
          <a:xfrm flipH="1">
            <a:off x="6348600" y="1315651"/>
            <a:ext cx="165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4"/>
          <p:cNvSpPr txBox="1"/>
          <p:nvPr>
            <p:ph idx="6" type="subTitle"/>
          </p:nvPr>
        </p:nvSpPr>
        <p:spPr>
          <a:xfrm flipH="1">
            <a:off x="6471450" y="3316109"/>
            <a:ext cx="1404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">
  <p:cSld name="CUSTOM_5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subTitle"/>
          </p:nvPr>
        </p:nvSpPr>
        <p:spPr>
          <a:xfrm flipH="1">
            <a:off x="6444175" y="2909665"/>
            <a:ext cx="21216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865207" y="1417571"/>
            <a:ext cx="18393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1630050" y="600875"/>
            <a:ext cx="36246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4268550" y="1023200"/>
            <a:ext cx="41943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title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3" type="ctrTitle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4" type="subTitle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5" type="title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6" type="ctrTitle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7" type="subTitle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8" type="title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9" type="ctrTitle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3" type="subTitle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4" type="title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5" type="title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">
  <p:cSld name="CUSTOM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 flipH="1">
            <a:off x="5109875" y="684488"/>
            <a:ext cx="155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 flipH="1">
            <a:off x="3576800" y="1145950"/>
            <a:ext cx="31302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ctrTitle"/>
          </p:nvPr>
        </p:nvSpPr>
        <p:spPr>
          <a:xfrm flipH="1">
            <a:off x="3235150" y="2614686"/>
            <a:ext cx="1789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 flipH="1">
            <a:off x="3235200" y="3076149"/>
            <a:ext cx="31302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subTitle"/>
          </p:nvPr>
        </p:nvSpPr>
        <p:spPr>
          <a:xfrm flipH="1">
            <a:off x="6349425" y="2108394"/>
            <a:ext cx="21954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2825866" y="861507"/>
            <a:ext cx="1906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2825890" y="1084325"/>
            <a:ext cx="1906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2" type="ctrTitle"/>
          </p:nvPr>
        </p:nvSpPr>
        <p:spPr>
          <a:xfrm>
            <a:off x="6024022" y="621521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3" type="subTitle"/>
          </p:nvPr>
        </p:nvSpPr>
        <p:spPr>
          <a:xfrm>
            <a:off x="6024025" y="1089725"/>
            <a:ext cx="1846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4" type="ctrTitle"/>
          </p:nvPr>
        </p:nvSpPr>
        <p:spPr>
          <a:xfrm>
            <a:off x="6024022" y="1980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5" type="subTitle"/>
          </p:nvPr>
        </p:nvSpPr>
        <p:spPr>
          <a:xfrm>
            <a:off x="6024025" y="2441915"/>
            <a:ext cx="1878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6" type="ctrTitle"/>
          </p:nvPr>
        </p:nvSpPr>
        <p:spPr>
          <a:xfrm>
            <a:off x="2825866" y="1978153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7" type="subTitle"/>
          </p:nvPr>
        </p:nvSpPr>
        <p:spPr>
          <a:xfrm>
            <a:off x="2825875" y="2439620"/>
            <a:ext cx="1906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8" type="ctrTitle"/>
          </p:nvPr>
        </p:nvSpPr>
        <p:spPr>
          <a:xfrm>
            <a:off x="2825866" y="3352881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9" type="subTitle"/>
          </p:nvPr>
        </p:nvSpPr>
        <p:spPr>
          <a:xfrm>
            <a:off x="2825878" y="3820239"/>
            <a:ext cx="1906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3" type="ctrTitle"/>
          </p:nvPr>
        </p:nvSpPr>
        <p:spPr>
          <a:xfrm>
            <a:off x="6024022" y="3352881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4" type="subTitle"/>
          </p:nvPr>
        </p:nvSpPr>
        <p:spPr>
          <a:xfrm>
            <a:off x="6024025" y="3821889"/>
            <a:ext cx="169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5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E1E1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b="0" i="0" sz="28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●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○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■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●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○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■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●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Char char="○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"/>
              <a:buChar char="■"/>
              <a:defRPr b="0" i="0" sz="12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0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4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jp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42.jpg"/><Relationship Id="rId5" Type="http://schemas.openxmlformats.org/officeDocument/2006/relationships/image" Target="../media/image36.png"/><Relationship Id="rId6" Type="http://schemas.openxmlformats.org/officeDocument/2006/relationships/image" Target="../media/image45.png"/><Relationship Id="rId7" Type="http://schemas.openxmlformats.org/officeDocument/2006/relationships/image" Target="../media/image41.png"/><Relationship Id="rId8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55.png"/><Relationship Id="rId9" Type="http://schemas.openxmlformats.org/officeDocument/2006/relationships/image" Target="../media/image48.png"/><Relationship Id="rId5" Type="http://schemas.openxmlformats.org/officeDocument/2006/relationships/image" Target="../media/image37.png"/><Relationship Id="rId6" Type="http://schemas.openxmlformats.org/officeDocument/2006/relationships/image" Target="../media/image46.png"/><Relationship Id="rId7" Type="http://schemas.openxmlformats.org/officeDocument/2006/relationships/image" Target="../media/image57.png"/><Relationship Id="rId8" Type="http://schemas.openxmlformats.org/officeDocument/2006/relationships/image" Target="../media/image47.png"/><Relationship Id="rId11" Type="http://schemas.openxmlformats.org/officeDocument/2006/relationships/image" Target="../media/image49.png"/><Relationship Id="rId10" Type="http://schemas.openxmlformats.org/officeDocument/2006/relationships/image" Target="../media/image43.png"/><Relationship Id="rId13" Type="http://schemas.openxmlformats.org/officeDocument/2006/relationships/image" Target="../media/image54.png"/><Relationship Id="rId12" Type="http://schemas.openxmlformats.org/officeDocument/2006/relationships/image" Target="../media/image52.png"/><Relationship Id="rId15" Type="http://schemas.openxmlformats.org/officeDocument/2006/relationships/image" Target="../media/image60.png"/><Relationship Id="rId14" Type="http://schemas.openxmlformats.org/officeDocument/2006/relationships/image" Target="../media/image53.png"/><Relationship Id="rId17" Type="http://schemas.openxmlformats.org/officeDocument/2006/relationships/image" Target="../media/image56.png"/><Relationship Id="rId16" Type="http://schemas.openxmlformats.org/officeDocument/2006/relationships/image" Target="../media/image58.png"/><Relationship Id="rId19" Type="http://schemas.openxmlformats.org/officeDocument/2006/relationships/image" Target="../media/image61.png"/><Relationship Id="rId18" Type="http://schemas.openxmlformats.org/officeDocument/2006/relationships/image" Target="../media/image6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Relationship Id="rId11" Type="http://schemas.openxmlformats.org/officeDocument/2006/relationships/image" Target="../media/image17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9.png"/><Relationship Id="rId8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31.png"/><Relationship Id="rId1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88" r="89" t="0"/>
          <a:stretch/>
        </p:blipFill>
        <p:spPr>
          <a:xfrm>
            <a:off x="1040799" y="31867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>
            <p:ph type="ctrTitle"/>
          </p:nvPr>
        </p:nvSpPr>
        <p:spPr>
          <a:xfrm>
            <a:off x="1598050" y="1879600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5700"/>
              <a:t>COVID</a:t>
            </a:r>
            <a:r>
              <a:rPr lang="en" sz="5700"/>
              <a:t>:</a:t>
            </a:r>
            <a:endParaRPr sz="5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5700"/>
              <a:t>VIJAY APP </a:t>
            </a:r>
            <a:endParaRPr sz="5700"/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5813" y="-308143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9099" y="454129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1745125" y="3597400"/>
            <a:ext cx="3551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( It will be available for both mobile and web interface )</a:t>
            </a:r>
            <a:endParaRPr b="1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1675" y="632350"/>
            <a:ext cx="2893225" cy="451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80900" y="2465563"/>
            <a:ext cx="1778950" cy="147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9"/>
          <p:cNvPicPr preferRelativeResize="0"/>
          <p:nvPr/>
        </p:nvPicPr>
        <p:blipFill rotWithShape="1">
          <a:blip r:embed="rId3">
            <a:alphaModFix/>
          </a:blip>
          <a:srcRect b="0" l="88" r="89" t="0"/>
          <a:stretch/>
        </p:blipFill>
        <p:spPr>
          <a:xfrm>
            <a:off x="1040800" y="318675"/>
            <a:ext cx="4535449" cy="577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>
            <p:ph type="ctrTitle"/>
          </p:nvPr>
        </p:nvSpPr>
        <p:spPr>
          <a:xfrm>
            <a:off x="1495525" y="2159850"/>
            <a:ext cx="5100000" cy="13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5500">
                <a:solidFill>
                  <a:srgbClr val="3AFCF2"/>
                </a:solidFill>
              </a:rPr>
              <a:t>USER SCREEN</a:t>
            </a:r>
            <a:endParaRPr sz="5500">
              <a:solidFill>
                <a:srgbClr val="3AFCF2"/>
              </a:solidFill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0274" y="655529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-3131199">
            <a:off x="5194431" y="3681167"/>
            <a:ext cx="1037966" cy="142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8550" y="892750"/>
            <a:ext cx="2611525" cy="423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1297475" y="3251325"/>
            <a:ext cx="44148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Graph of number of people vaccinated in there zone.</a:t>
            </a:r>
            <a:endParaRPr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As the user clicks on checks after entering</a:t>
            </a:r>
            <a:endParaRPr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their Aadhar No. they will be rendered to</a:t>
            </a:r>
            <a:endParaRPr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there Vaccination status.</a:t>
            </a:r>
            <a:endParaRPr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/>
          <p:nvPr/>
        </p:nvSpPr>
        <p:spPr>
          <a:xfrm>
            <a:off x="-508300" y="3240200"/>
            <a:ext cx="4435200" cy="134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401554">
            <a:off x="2708399" y="-83457"/>
            <a:ext cx="2220025" cy="266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105642">
            <a:off x="-212687" y="2209628"/>
            <a:ext cx="880667" cy="69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487265">
            <a:off x="1818379" y="1761225"/>
            <a:ext cx="893400" cy="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181125" y="3240200"/>
            <a:ext cx="3531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05CB4"/>
                </a:solidFill>
                <a:latin typeface="Work Sans"/>
                <a:ea typeface="Work Sans"/>
                <a:cs typeface="Work Sans"/>
                <a:sym typeface="Work Sans"/>
              </a:rPr>
              <a:t>USER STATUS SCREEN</a:t>
            </a:r>
            <a:endParaRPr b="1" sz="2400">
              <a:solidFill>
                <a:srgbClr val="F05CB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05CB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120525" y="3981475"/>
            <a:ext cx="3652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User details</a:t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And </a:t>
            </a: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whether</a:t>
            </a: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vaccinated or not </a:t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1087" y="2513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 rot="-5400000">
            <a:off x="-1972300" y="2169975"/>
            <a:ext cx="4884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4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 WEB INTERFACE</a:t>
            </a:r>
            <a:endParaRPr sz="5900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200" y="2757025"/>
            <a:ext cx="3993626" cy="22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950" y="160575"/>
            <a:ext cx="3993624" cy="25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425" y="160575"/>
            <a:ext cx="3654140" cy="23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050" y="133050"/>
            <a:ext cx="6488001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 txBox="1"/>
          <p:nvPr>
            <p:ph idx="15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4"/>
                </a:solidFill>
              </a:rPr>
              <a:t>TECHNOLOGY USED..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2195875" y="4139975"/>
            <a:ext cx="89100" cy="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7" name="Google Shape;337;p42"/>
          <p:cNvSpPr txBox="1"/>
          <p:nvPr/>
        </p:nvSpPr>
        <p:spPr>
          <a:xfrm>
            <a:off x="6778400" y="1347700"/>
            <a:ext cx="22008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HTML</a:t>
            </a:r>
            <a:endParaRPr sz="2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CSS</a:t>
            </a:r>
            <a:endParaRPr sz="2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F</a:t>
            </a: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lutter</a:t>
            </a:r>
            <a:endParaRPr sz="2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Django</a:t>
            </a:r>
            <a:endParaRPr sz="2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Django rest </a:t>
            </a:r>
            <a:endParaRPr sz="2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framework</a:t>
            </a:r>
            <a:endParaRPr sz="2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Javascript</a:t>
            </a:r>
            <a:endParaRPr sz="2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125" y="3437224"/>
            <a:ext cx="1913571" cy="1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50" y="2417927"/>
            <a:ext cx="2200800" cy="15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025" y="529075"/>
            <a:ext cx="1366800" cy="13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0275" y="2885825"/>
            <a:ext cx="1958300" cy="1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9325" y="832225"/>
            <a:ext cx="1434225" cy="14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9125" y="1693900"/>
            <a:ext cx="2121337" cy="14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/>
          <p:nvPr/>
        </p:nvSpPr>
        <p:spPr>
          <a:xfrm>
            <a:off x="5515550" y="2023575"/>
            <a:ext cx="4105200" cy="123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3"/>
          <p:cNvSpPr txBox="1"/>
          <p:nvPr>
            <p:ph idx="15" type="title"/>
          </p:nvPr>
        </p:nvSpPr>
        <p:spPr>
          <a:xfrm>
            <a:off x="4300997" y="44132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THANKS!</a:t>
            </a:r>
            <a:endParaRPr sz="6000"/>
          </a:p>
        </p:txBody>
      </p:sp>
      <p:pic>
        <p:nvPicPr>
          <p:cNvPr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402840">
            <a:off x="2362199" y="38668"/>
            <a:ext cx="2220025" cy="266003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 txBox="1"/>
          <p:nvPr/>
        </p:nvSpPr>
        <p:spPr>
          <a:xfrm>
            <a:off x="336550" y="2579775"/>
            <a:ext cx="3995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Team Geeky Ignitors :)</a:t>
            </a:r>
            <a:endParaRPr b="0" i="0" sz="2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52" name="Google Shape;3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350" y="2023575"/>
            <a:ext cx="4897399" cy="27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8525" y="4448175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3850" y="4448175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9175" y="4448175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524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4500" y="4448175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89825" y="4448175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10525" y="34110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9144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85150" y="4448175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98597" y="152400"/>
            <a:ext cx="493003" cy="49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10525" y="41730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2400" y="16764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498597" y="797803"/>
            <a:ext cx="493003" cy="49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14400" y="152400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498597" y="1443206"/>
            <a:ext cx="427969" cy="42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179250" y="23915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/>
          <p:nvPr/>
        </p:nvSpPr>
        <p:spPr>
          <a:xfrm>
            <a:off x="-649075" y="3346050"/>
            <a:ext cx="4105200" cy="123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0" y="685800"/>
            <a:ext cx="8886499" cy="56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5813" y="-308143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5049" y="545579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157902">
            <a:off x="209175" y="72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441730">
            <a:off x="4245958" y="4473105"/>
            <a:ext cx="962484" cy="76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3180012">
            <a:off x="-103543" y="42963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433667">
            <a:off x="8442457" y="3361724"/>
            <a:ext cx="873439" cy="6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719450" y="-886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WHY VIJAY APP?</a:t>
            </a:r>
            <a:endParaRPr sz="5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624475" y="2180475"/>
            <a:ext cx="73356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rgbClr val="FFFF00"/>
                </a:solidFill>
                <a:latin typeface="Work Sans"/>
                <a:ea typeface="Work Sans"/>
                <a:cs typeface="Work Sans"/>
                <a:sym typeface="Work Sans"/>
              </a:rPr>
              <a:t>Have you ever wondered even if covid vaccine is made available to you,  this time of quarantine will remain for a very long time why so?</a:t>
            </a:r>
            <a:endParaRPr sz="2000">
              <a:solidFill>
                <a:srgbClr val="FFFF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rgbClr val="FFFF00"/>
                </a:solidFill>
                <a:latin typeface="Work Sans"/>
                <a:ea typeface="Work Sans"/>
                <a:cs typeface="Work Sans"/>
                <a:sym typeface="Work Sans"/>
              </a:rPr>
              <a:t>Even if vaccine is available how it going to vaccinate a country with a population of 138 crores people, with so many states,so many district how?</a:t>
            </a:r>
            <a:endParaRPr sz="2000">
              <a:solidFill>
                <a:srgbClr val="FFFF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rgbClr val="FF00FF"/>
                </a:solidFill>
                <a:latin typeface="Work Sans"/>
                <a:ea typeface="Work Sans"/>
                <a:cs typeface="Work Sans"/>
                <a:sym typeface="Work Sans"/>
              </a:rPr>
              <a:t>So here is our app which resolve all these issues :)</a:t>
            </a:r>
            <a:endParaRPr sz="2000">
              <a:solidFill>
                <a:srgbClr val="FF00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751775" y="49450"/>
            <a:ext cx="79329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rPr lang="en" sz="59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0" i="0" lang="en" sz="59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WHAT IS </a:t>
            </a:r>
            <a:r>
              <a:rPr lang="en" sz="59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VIJAY APP</a:t>
            </a:r>
            <a:r>
              <a:rPr b="0" i="0" lang="en" sz="59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b="0" i="0" sz="5900" u="none" cap="none" strike="noStrike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811075" y="1068000"/>
            <a:ext cx="4144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05CB4"/>
                </a:solidFill>
                <a:latin typeface="Arial"/>
                <a:ea typeface="Arial"/>
                <a:cs typeface="Arial"/>
                <a:sym typeface="Arial"/>
              </a:rPr>
              <a:t>The  </a:t>
            </a:r>
            <a:r>
              <a:rPr lang="en" sz="2400">
                <a:solidFill>
                  <a:srgbClr val="F05CB4"/>
                </a:solidFill>
              </a:rPr>
              <a:t>Vijay </a:t>
            </a:r>
            <a:r>
              <a:rPr b="0" i="0" lang="en" sz="2400" u="none" cap="none" strike="noStrike">
                <a:solidFill>
                  <a:srgbClr val="F05CB4"/>
                </a:solidFill>
                <a:latin typeface="Arial"/>
                <a:ea typeface="Arial"/>
                <a:cs typeface="Arial"/>
                <a:sym typeface="Arial"/>
              </a:rPr>
              <a:t> is  all  about</a:t>
            </a:r>
            <a:endParaRPr b="0" i="0" sz="2400" u="none" cap="none" strike="noStrike">
              <a:solidFill>
                <a:srgbClr val="F05CB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05CB4"/>
                </a:solidFill>
                <a:latin typeface="Arial"/>
                <a:ea typeface="Arial"/>
                <a:cs typeface="Arial"/>
                <a:sym typeface="Arial"/>
              </a:rPr>
              <a:t> how a </a:t>
            </a:r>
            <a:r>
              <a:rPr lang="en" sz="2400">
                <a:solidFill>
                  <a:srgbClr val="F05CB4"/>
                </a:solidFill>
              </a:rPr>
              <a:t>person can  be</a:t>
            </a:r>
            <a:endParaRPr sz="2400">
              <a:solidFill>
                <a:srgbClr val="F05CB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05CB4"/>
                </a:solidFill>
              </a:rPr>
              <a:t> vaccinated safely</a:t>
            </a:r>
            <a:endParaRPr i="0" sz="2400" u="none" cap="none" strike="noStrike">
              <a:solidFill>
                <a:srgbClr val="F05CB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51100" y="2367450"/>
            <a:ext cx="8041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●"/>
            </a:pPr>
            <a:r>
              <a:rPr lang="en" sz="1600">
                <a:solidFill>
                  <a:srgbClr val="FFFF00"/>
                </a:solidFill>
              </a:rPr>
              <a:t>Our idea is to bring People to dedicated centre for </a:t>
            </a:r>
            <a:r>
              <a:rPr lang="en" sz="1600">
                <a:solidFill>
                  <a:srgbClr val="00FFFF"/>
                </a:solidFill>
              </a:rPr>
              <a:t>Vaccination process of Covid-19.</a:t>
            </a:r>
            <a:endParaRPr sz="1600">
              <a:solidFill>
                <a:srgbClr val="00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●"/>
            </a:pPr>
            <a:r>
              <a:rPr lang="en" sz="1600">
                <a:solidFill>
                  <a:srgbClr val="FFFF00"/>
                </a:solidFill>
              </a:rPr>
              <a:t>Assume certain amount of Vaccine supply daily. On this basis, we will call people to a </a:t>
            </a:r>
            <a:r>
              <a:rPr lang="en" sz="1600">
                <a:solidFill>
                  <a:srgbClr val="00FFFF"/>
                </a:solidFill>
              </a:rPr>
              <a:t>dedicated center located</a:t>
            </a:r>
            <a:r>
              <a:rPr b="1" lang="en" sz="1600">
                <a:solidFill>
                  <a:srgbClr val="FFFF00"/>
                </a:solidFill>
              </a:rPr>
              <a:t> </a:t>
            </a:r>
            <a:r>
              <a:rPr lang="en" sz="1600">
                <a:solidFill>
                  <a:srgbClr val="FFFF00"/>
                </a:solidFill>
              </a:rPr>
              <a:t>near to his/her home address. </a:t>
            </a:r>
            <a:endParaRPr sz="16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●"/>
            </a:pPr>
            <a:r>
              <a:rPr lang="en" sz="1600">
                <a:solidFill>
                  <a:srgbClr val="FFFF00"/>
                </a:solidFill>
              </a:rPr>
              <a:t>People will be </a:t>
            </a:r>
            <a:r>
              <a:rPr lang="en" sz="1600">
                <a:solidFill>
                  <a:srgbClr val="00FFFF"/>
                </a:solidFill>
              </a:rPr>
              <a:t>allotted certain date</a:t>
            </a:r>
            <a:r>
              <a:rPr lang="en" sz="1600">
                <a:solidFill>
                  <a:srgbClr val="FFFF00"/>
                </a:solidFill>
              </a:rPr>
              <a:t> on which they are supposed to come to the designated center for vaccination. </a:t>
            </a:r>
            <a:endParaRPr sz="16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●"/>
            </a:pPr>
            <a:r>
              <a:rPr lang="en" sz="1600">
                <a:solidFill>
                  <a:srgbClr val="FFFF00"/>
                </a:solidFill>
              </a:rPr>
              <a:t>They will be marked vaccinated in their </a:t>
            </a:r>
            <a:r>
              <a:rPr lang="en" sz="1600">
                <a:solidFill>
                  <a:srgbClr val="00FFFF"/>
                </a:solidFill>
              </a:rPr>
              <a:t>unique aadhar card number.</a:t>
            </a:r>
            <a:endParaRPr sz="16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This al</a:t>
            </a:r>
            <a:r>
              <a:rPr lang="en" sz="2000">
                <a:solidFill>
                  <a:srgbClr val="FFFF00"/>
                </a:solidFill>
              </a:rPr>
              <a:t>l</a:t>
            </a:r>
            <a:r>
              <a:rPr lang="en" sz="2000">
                <a:solidFill>
                  <a:srgbClr val="FFFF00"/>
                </a:solidFill>
              </a:rPr>
              <a:t> will be done through </a:t>
            </a:r>
            <a:r>
              <a:rPr lang="en" sz="2000">
                <a:solidFill>
                  <a:schemeClr val="accent2"/>
                </a:solidFill>
              </a:rPr>
              <a:t>COVID: Vijay App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33670">
            <a:off x="8657075" y="400297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250125">
            <a:off x="-153080" y="4511035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1050" y="217615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2300" y="11892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6888" y="1910275"/>
            <a:ext cx="605400" cy="6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075" y="1677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51625" y="13006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93900" y="1677600"/>
            <a:ext cx="689850" cy="6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2925" y="1677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57300" y="95696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7075" y="1068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9625" y="247400"/>
            <a:ext cx="820600" cy="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025" y="317675"/>
            <a:ext cx="6140700" cy="4664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>
            <p:ph idx="15" type="title"/>
          </p:nvPr>
        </p:nvSpPr>
        <p:spPr>
          <a:xfrm rot="-5400000">
            <a:off x="-619977" y="2189550"/>
            <a:ext cx="365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HOW VIJAY APP ON THE INTERFACE WORKS?</a:t>
            </a:r>
            <a:endParaRPr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1958125" y="801750"/>
            <a:ext cx="54510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 certain date will be display on user screen on which they are supposed to come to the designated center for vaccination.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This date will be generated by a certain algorithm that considers the following factors in mind.</a:t>
            </a:r>
            <a:endParaRPr sz="1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089243">
            <a:off x="687962" y="-183174"/>
            <a:ext cx="1192977" cy="94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487265">
            <a:off x="8523342" y="1003300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250125">
            <a:off x="8527220" y="3131185"/>
            <a:ext cx="885661" cy="884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2433375" y="2423538"/>
            <a:ext cx="4653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1. Vaccine Supply available on daily basis.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2. Priority order with which people will be called are as follows:- 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2946950" y="3279450"/>
            <a:ext cx="376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a. Frontline Healthcare Workers.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b. People at certain risk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c. Children and Senior Citizens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d. All others.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230952">
            <a:off x="6591074" y="1490980"/>
            <a:ext cx="2880425" cy="216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800" y="371213"/>
            <a:ext cx="6140700" cy="466448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>
            <p:ph idx="15" type="title"/>
          </p:nvPr>
        </p:nvSpPr>
        <p:spPr>
          <a:xfrm rot="-5400000">
            <a:off x="-788190" y="2189550"/>
            <a:ext cx="3657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solidFill>
                  <a:schemeClr val="accent4"/>
                </a:solidFill>
              </a:rPr>
              <a:t>Cont..</a:t>
            </a:r>
            <a:endParaRPr sz="2800">
              <a:solidFill>
                <a:schemeClr val="accent4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7089243">
            <a:off x="687962" y="-183173"/>
            <a:ext cx="1192977" cy="94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487265">
            <a:off x="8523342" y="1003300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250125">
            <a:off x="8527220" y="3131185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230952">
            <a:off x="6591074" y="1490980"/>
            <a:ext cx="2880425" cy="216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1662400" y="742963"/>
            <a:ext cx="7160100" cy="3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Now, we assume that a database consisting 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of required records is already available. 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Citizens can be identified using their unique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aadhar card number. This database will be 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used to predict the correct date for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vaccination.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Currently, it works for one zone only which 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can be extended later.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One administrator (who will be present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at the dedicated covid center) will be given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special access to the COVID: Vijay App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so that he/she can check who is vaccinated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and assign the person who has been vaccinated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in the database through the app interface.</a:t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100">
                <a:solidFill>
                  <a:srgbClr val="F05CB4"/>
                </a:solidFill>
              </a:rPr>
              <a:t>LET’S GET INTO THE </a:t>
            </a:r>
            <a:endParaRPr b="1" sz="3100">
              <a:solidFill>
                <a:srgbClr val="F05CB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100">
                <a:solidFill>
                  <a:srgbClr val="F05CB4"/>
                </a:solidFill>
              </a:rPr>
              <a:t>APP INTERFACE</a:t>
            </a:r>
            <a:endParaRPr b="1" sz="3100">
              <a:solidFill>
                <a:srgbClr val="F05CB4"/>
              </a:solidFill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6"/>
          <p:cNvCxnSpPr/>
          <p:nvPr/>
        </p:nvCxnSpPr>
        <p:spPr>
          <a:xfrm>
            <a:off x="1898200" y="382700"/>
            <a:ext cx="2372700" cy="468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6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05CB4"/>
                </a:solidFill>
              </a:rPr>
              <a:t>OUR APP INCLUDES..</a:t>
            </a:r>
            <a:endParaRPr>
              <a:solidFill>
                <a:srgbClr val="F05CB4"/>
              </a:solidFill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550" y="357412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>
            <p:ph idx="4294967295" type="subTitle"/>
          </p:nvPr>
        </p:nvSpPr>
        <p:spPr>
          <a:xfrm>
            <a:off x="2786723" y="907083"/>
            <a:ext cx="2502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"/>
              <a:buNone/>
            </a:pPr>
            <a:r>
              <a:rPr lang="en" sz="1400"/>
              <a:t>Onboarding screen </a:t>
            </a:r>
            <a:endParaRPr b="0" i="0" sz="1400" u="none" cap="none" strike="noStrike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675" y="1588562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idx="4294967295" type="subTitle"/>
          </p:nvPr>
        </p:nvSpPr>
        <p:spPr>
          <a:xfrm>
            <a:off x="3675115" y="2138762"/>
            <a:ext cx="2502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"/>
              <a:buNone/>
            </a:pPr>
            <a:r>
              <a:rPr lang="en" sz="1400"/>
              <a:t>Admin Control panel 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"/>
              <a:buNone/>
            </a:pPr>
            <a:r>
              <a:t/>
            </a:r>
            <a:endParaRPr sz="1400"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975" y="2727980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>
            <p:ph idx="4294967295" type="subTitle"/>
          </p:nvPr>
        </p:nvSpPr>
        <p:spPr>
          <a:xfrm>
            <a:off x="4310112" y="3258377"/>
            <a:ext cx="2502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"/>
              <a:buNone/>
            </a:pPr>
            <a:r>
              <a:rPr lang="en" sz="1600"/>
              <a:t>User Screen</a:t>
            </a:r>
            <a:endParaRPr b="0" i="0" sz="1600" u="none" cap="none" strike="noStrike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3352191" y="3213177"/>
            <a:ext cx="414187" cy="292642"/>
          </a:xfrm>
          <a:custGeom>
            <a:rect b="b" l="l" r="r" t="t"/>
            <a:pathLst>
              <a:path extrusionOk="0" h="8203" w="1161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36"/>
          <p:cNvGrpSpPr/>
          <p:nvPr/>
        </p:nvGrpSpPr>
        <p:grpSpPr>
          <a:xfrm rot="346159">
            <a:off x="1929041" y="766841"/>
            <a:ext cx="412902" cy="413259"/>
            <a:chOff x="2185372" y="1957799"/>
            <a:chExt cx="366664" cy="366981"/>
          </a:xfrm>
        </p:grpSpPr>
        <p:sp>
          <p:nvSpPr>
            <p:cNvPr id="249" name="Google Shape;249;p36"/>
            <p:cNvSpPr/>
            <p:nvPr/>
          </p:nvSpPr>
          <p:spPr>
            <a:xfrm>
              <a:off x="2228742" y="2000853"/>
              <a:ext cx="75082" cy="74226"/>
            </a:xfrm>
            <a:custGeom>
              <a:rect b="b" l="l" r="r" t="t"/>
              <a:pathLst>
                <a:path extrusionOk="0" h="2343" w="237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2188001" y="2067159"/>
              <a:ext cx="98873" cy="35070"/>
            </a:xfrm>
            <a:custGeom>
              <a:rect b="b" l="l" r="r" t="t"/>
              <a:pathLst>
                <a:path extrusionOk="0" h="1107" w="3121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2185372" y="2119114"/>
              <a:ext cx="97733" cy="37066"/>
            </a:xfrm>
            <a:custGeom>
              <a:rect b="b" l="l" r="r" t="t"/>
              <a:pathLst>
                <a:path extrusionOk="0" h="1170" w="3085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2294763" y="1960587"/>
              <a:ext cx="36242" cy="97131"/>
            </a:xfrm>
            <a:custGeom>
              <a:rect b="b" l="l" r="r" t="t"/>
              <a:pathLst>
                <a:path extrusionOk="0" h="3066" w="1144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2346433" y="1957799"/>
              <a:ext cx="38491" cy="96909"/>
            </a:xfrm>
            <a:custGeom>
              <a:rect b="b" l="l" r="r" t="t"/>
              <a:pathLst>
                <a:path extrusionOk="0" h="3059" w="1215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2290993" y="2100391"/>
              <a:ext cx="37731" cy="121778"/>
            </a:xfrm>
            <a:custGeom>
              <a:rect b="b" l="l" r="r" t="t"/>
              <a:pathLst>
                <a:path extrusionOk="0" h="3844" w="1191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2353592" y="2091362"/>
              <a:ext cx="68302" cy="20307"/>
            </a:xfrm>
            <a:custGeom>
              <a:rect b="b" l="l" r="r" t="t"/>
              <a:pathLst>
                <a:path extrusionOk="0" h="641" w="2156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2321532" y="2064434"/>
              <a:ext cx="230504" cy="260346"/>
            </a:xfrm>
            <a:custGeom>
              <a:rect b="b" l="l" r="r" t="t"/>
              <a:pathLst>
                <a:path extrusionOk="0" h="8218" w="7276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7" name="Google Shape;257;p36"/>
          <p:cNvPicPr preferRelativeResize="0"/>
          <p:nvPr/>
        </p:nvPicPr>
        <p:blipFill rotWithShape="1">
          <a:blip r:embed="rId4">
            <a:alphaModFix/>
          </a:blip>
          <a:srcRect b="0" l="0" r="0" t="-20336"/>
          <a:stretch/>
        </p:blipFill>
        <p:spPr>
          <a:xfrm>
            <a:off x="3443447" y="428200"/>
            <a:ext cx="231675" cy="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6364" y="1718604"/>
            <a:ext cx="231675" cy="29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1496" y="2873258"/>
            <a:ext cx="231675" cy="2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8487265">
            <a:off x="843254" y="4032800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2250125">
            <a:off x="8479820" y="42507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4600261">
            <a:off x="2521498" y="1903418"/>
            <a:ext cx="602378" cy="60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125" y="3898318"/>
            <a:ext cx="4731302" cy="12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284336">
            <a:off x="3851177" y="4227913"/>
            <a:ext cx="572950" cy="5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5125050" y="3898325"/>
            <a:ext cx="872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b="1" sz="2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5039800" y="4430575"/>
            <a:ext cx="3262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User status screen</a:t>
            </a:r>
            <a:endParaRPr sz="16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/>
          <p:nvPr/>
        </p:nvSpPr>
        <p:spPr>
          <a:xfrm>
            <a:off x="-495950" y="2742025"/>
            <a:ext cx="4435200" cy="101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401554">
            <a:off x="2708399" y="-83457"/>
            <a:ext cx="2220025" cy="266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105642">
            <a:off x="-200337" y="1852578"/>
            <a:ext cx="880667" cy="69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487265">
            <a:off x="1818379" y="1761225"/>
            <a:ext cx="893400" cy="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/>
        </p:nvSpPr>
        <p:spPr>
          <a:xfrm>
            <a:off x="144025" y="2742025"/>
            <a:ext cx="35313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F05CB4"/>
                </a:solidFill>
                <a:latin typeface="Work Sans"/>
                <a:ea typeface="Work Sans"/>
                <a:cs typeface="Work Sans"/>
                <a:sym typeface="Work Sans"/>
              </a:rPr>
              <a:t>ON BOARD</a:t>
            </a:r>
            <a:endParaRPr sz="2900">
              <a:solidFill>
                <a:srgbClr val="F05CB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F05CB4"/>
                </a:solidFill>
                <a:latin typeface="Work Sans"/>
                <a:ea typeface="Work Sans"/>
                <a:cs typeface="Work Sans"/>
                <a:sym typeface="Work Sans"/>
              </a:rPr>
              <a:t>SCREEN</a:t>
            </a:r>
            <a:endParaRPr sz="2900">
              <a:solidFill>
                <a:srgbClr val="F05CB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F05CB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50925" y="3947450"/>
            <a:ext cx="4435200" cy="101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0525" y="232775"/>
            <a:ext cx="3026576" cy="4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591275" y="3947450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Get Started will take take them to the</a:t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user screen</a:t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</a:pP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LogIn as admin will take place us to </a:t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admin Login</a:t>
            </a:r>
            <a:endParaRPr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58090">
            <a:off x="-39874" y="1082775"/>
            <a:ext cx="5064100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51225" y="2471059"/>
            <a:ext cx="2593999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8487248">
            <a:off x="302572" y="291722"/>
            <a:ext cx="893406" cy="656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375466">
            <a:off x="-89680" y="846311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4441753">
            <a:off x="208325" y="628275"/>
            <a:ext cx="663801" cy="5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 rot="2045350">
            <a:off x="342486" y="1250430"/>
            <a:ext cx="4371948" cy="26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FCF2"/>
                </a:solidFill>
                <a:latin typeface="Work Sans"/>
                <a:ea typeface="Work Sans"/>
                <a:cs typeface="Work Sans"/>
                <a:sym typeface="Work Sans"/>
              </a:rPr>
              <a:t>Admin Dashboard</a:t>
            </a:r>
            <a:endParaRPr sz="1700">
              <a:solidFill>
                <a:srgbClr val="3AFCF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FCF2"/>
              </a:buClr>
              <a:buSzPts val="1500"/>
              <a:buFont typeface="Work Sans"/>
              <a:buChar char="●"/>
            </a:pPr>
            <a:r>
              <a:rPr lang="en" sz="1500">
                <a:solidFill>
                  <a:srgbClr val="3AFCF2"/>
                </a:solidFill>
                <a:latin typeface="Work Sans"/>
                <a:ea typeface="Work Sans"/>
                <a:cs typeface="Work Sans"/>
                <a:sym typeface="Work Sans"/>
              </a:rPr>
              <a:t>number of vaccines in stock </a:t>
            </a:r>
            <a:endParaRPr sz="1500">
              <a:solidFill>
                <a:srgbClr val="3AFCF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FCF2"/>
              </a:buClr>
              <a:buSzPts val="1500"/>
              <a:buFont typeface="Work Sans"/>
              <a:buChar char="●"/>
            </a:pPr>
            <a:r>
              <a:rPr lang="en" sz="1500">
                <a:solidFill>
                  <a:srgbClr val="3AFCF2"/>
                </a:solidFill>
                <a:latin typeface="Work Sans"/>
                <a:ea typeface="Work Sans"/>
                <a:cs typeface="Work Sans"/>
                <a:sym typeface="Work Sans"/>
              </a:rPr>
              <a:t>area details</a:t>
            </a:r>
            <a:endParaRPr sz="1500">
              <a:solidFill>
                <a:srgbClr val="3AFCF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FCF2"/>
              </a:buClr>
              <a:buSzPts val="1500"/>
              <a:buFont typeface="Work Sans"/>
              <a:buChar char="●"/>
            </a:pPr>
            <a:r>
              <a:rPr lang="en" sz="1500">
                <a:solidFill>
                  <a:srgbClr val="3AFCF2"/>
                </a:solidFill>
                <a:latin typeface="Work Sans"/>
                <a:ea typeface="Work Sans"/>
                <a:cs typeface="Work Sans"/>
                <a:sym typeface="Work Sans"/>
              </a:rPr>
              <a:t>graph showing the percentage of people which are already being vaccinated and which are yet to be vaccinated.</a:t>
            </a:r>
            <a:endParaRPr sz="1500">
              <a:solidFill>
                <a:srgbClr val="3AFCF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FCF2"/>
              </a:buClr>
              <a:buSzPts val="1500"/>
              <a:buFont typeface="Work Sans"/>
              <a:buChar char="●"/>
            </a:pPr>
            <a:r>
              <a:rPr lang="en" sz="1500">
                <a:solidFill>
                  <a:srgbClr val="3AFCF2"/>
                </a:solidFill>
                <a:latin typeface="Work Sans"/>
                <a:ea typeface="Work Sans"/>
                <a:cs typeface="Work Sans"/>
                <a:sym typeface="Work Sans"/>
              </a:rPr>
              <a:t>The + button at the top is used the add the person Aadhar No. who recently got vaccinated and it will post the details using rest api.</a:t>
            </a:r>
            <a:endParaRPr sz="1500">
              <a:solidFill>
                <a:srgbClr val="3AFCF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AFCF2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500">
              <a:solidFill>
                <a:srgbClr val="3AFCF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AFCF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1975" y="132375"/>
            <a:ext cx="1638850" cy="231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47950" y="2513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9975" y="2638450"/>
            <a:ext cx="1849025" cy="2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