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Hind"/>
      <p:regular r:id="rId34"/>
      <p:bold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Pathway Gothic One"/>
      <p:regular r:id="rId40"/>
    </p:embeddedFont>
    <p:embeddedFont>
      <p:font typeface="Work Sans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thwayGothicOne-regular.fntdata"/><Relationship Id="rId20" Type="http://schemas.openxmlformats.org/officeDocument/2006/relationships/slide" Target="slides/slide16.xml"/><Relationship Id="rId42" Type="http://schemas.openxmlformats.org/officeDocument/2006/relationships/font" Target="fonts/WorkSans-bold.fntdata"/><Relationship Id="rId41" Type="http://schemas.openxmlformats.org/officeDocument/2006/relationships/font" Target="fonts/WorkSans-regular.fntdata"/><Relationship Id="rId22" Type="http://schemas.openxmlformats.org/officeDocument/2006/relationships/slide" Target="slides/slide18.xml"/><Relationship Id="rId44" Type="http://schemas.openxmlformats.org/officeDocument/2006/relationships/font" Target="fonts/Work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WorkSans-italic.fntdata"/><Relationship Id="rId24" Type="http://schemas.openxmlformats.org/officeDocument/2006/relationships/slide" Target="slides/slide20.xml"/><Relationship Id="rId46" Type="http://schemas.openxmlformats.org/officeDocument/2006/relationships/font" Target="fonts/Oswald-bold.fntdata"/><Relationship Id="rId23" Type="http://schemas.openxmlformats.org/officeDocument/2006/relationships/slide" Target="slides/slide19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ind-bold.fntdata"/><Relationship Id="rId12" Type="http://schemas.openxmlformats.org/officeDocument/2006/relationships/slide" Target="slides/slide8.xml"/><Relationship Id="rId34" Type="http://schemas.openxmlformats.org/officeDocument/2006/relationships/font" Target="fonts/Hind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af7f4b0f95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gaf7f4b0f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0"/>
            <a:chOff x="-340050" y="-2"/>
            <a:chExt cx="2437096" cy="3777790"/>
          </a:xfrm>
        </p:grpSpPr>
        <p:sp>
          <p:nvSpPr>
            <p:cNvPr id="12" name="Google Shape;12;p2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3" name="Google Shape;123;p11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3" type="subTitle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5" name="Google Shape;125;p11"/>
          <p:cNvSpPr txBox="1"/>
          <p:nvPr>
            <p:ph idx="4" type="ctrTitle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5" type="subTitle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11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7" type="subTitle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9" name="Google Shape;129;p11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 rot="5400000">
            <a:off x="5413687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1" type="subTitle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2"/>
          <p:cNvSpPr txBox="1"/>
          <p:nvPr>
            <p:ph idx="2" type="ctrTitle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3" type="subTitle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12"/>
          <p:cNvSpPr txBox="1"/>
          <p:nvPr>
            <p:ph idx="4" type="ctrTitle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idx="5" type="subTitle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12"/>
          <p:cNvSpPr txBox="1"/>
          <p:nvPr>
            <p:ph idx="6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2"/>
          <p:cNvSpPr/>
          <p:nvPr/>
        </p:nvSpPr>
        <p:spPr>
          <a:xfrm flipH="1" rot="-5400000">
            <a:off x="-3020038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8168279" y="292503"/>
            <a:ext cx="412825" cy="42310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581102" y="771181"/>
            <a:ext cx="241079" cy="247076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hasCustomPrompt="1" type="title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hasCustomPrompt="1" idx="2" type="title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2" name="Google Shape;152;p15"/>
          <p:cNvSpPr txBox="1"/>
          <p:nvPr>
            <p:ph idx="3" type="subTitle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/>
          <p:nvPr/>
        </p:nvSpPr>
        <p:spPr>
          <a:xfrm flipH="1" rot="5400000">
            <a:off x="5766962" y="-544422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5"/>
          <p:cNvGrpSpPr/>
          <p:nvPr/>
        </p:nvGrpSpPr>
        <p:grpSpPr>
          <a:xfrm flipH="1" rot="6859571">
            <a:off x="201993" y="2098624"/>
            <a:ext cx="4042591" cy="6266499"/>
            <a:chOff x="-340050" y="-2"/>
            <a:chExt cx="2437096" cy="3777790"/>
          </a:xfrm>
        </p:grpSpPr>
        <p:sp>
          <p:nvSpPr>
            <p:cNvPr id="155" name="Google Shape;155;p15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64" name="Google Shape;164;p15"/>
            <p:cNvSpPr/>
            <p:nvPr/>
          </p:nvSpPr>
          <p:spPr>
            <a:xfrm>
              <a:off x="374425" y="237975"/>
              <a:ext cx="4197075" cy="5218300"/>
            </a:xfrm>
            <a:custGeom>
              <a:rect b="b" l="l" r="r" t="t"/>
              <a:pathLst>
                <a:path extrusionOk="0" h="208732" w="167883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62200" y="370825"/>
              <a:ext cx="3586425" cy="4947375"/>
            </a:xfrm>
            <a:custGeom>
              <a:rect b="b" l="l" r="r" t="t"/>
              <a:pathLst>
                <a:path extrusionOk="0" h="197895" w="143457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524050" y="838275"/>
              <a:ext cx="1187350" cy="527800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029275" y="1578900"/>
              <a:ext cx="971475" cy="730575"/>
            </a:xfrm>
            <a:custGeom>
              <a:rect b="b" l="l" r="r" t="t"/>
              <a:pathLst>
                <a:path extrusionOk="0" h="29223" w="38859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75175" y="1847600"/>
              <a:ext cx="487950" cy="1146975"/>
            </a:xfrm>
            <a:custGeom>
              <a:rect b="b" l="l" r="r" t="t"/>
              <a:pathLst>
                <a:path extrusionOk="0" h="45879" w="19518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7794735" y="2094848"/>
            <a:ext cx="629274" cy="644951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657195" y="1545690"/>
            <a:ext cx="367483" cy="376620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/>
          <p:nvPr/>
        </p:nvSpPr>
        <p:spPr>
          <a:xfrm rot="-5400000">
            <a:off x="-283022" y="-743135"/>
            <a:ext cx="6088519" cy="592667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 rot="4477095">
            <a:off x="-651131" y="-3055028"/>
            <a:ext cx="4042701" cy="6266669"/>
            <a:chOff x="-340050" y="-2"/>
            <a:chExt cx="2437096" cy="3777790"/>
          </a:xfrm>
        </p:grpSpPr>
        <p:sp>
          <p:nvSpPr>
            <p:cNvPr id="174" name="Google Shape;174;p16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6"/>
          <p:cNvSpPr txBox="1"/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 flipH="1" rot="-194">
            <a:off x="2266875" y="1736675"/>
            <a:ext cx="53214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16"/>
          <p:cNvSpPr/>
          <p:nvPr/>
        </p:nvSpPr>
        <p:spPr>
          <a:xfrm flipH="1" rot="-1256095">
            <a:off x="3977005" y="-884325"/>
            <a:ext cx="1786840" cy="1295050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 flipH="1" rot="-6322941">
            <a:off x="7395333" y="-77944"/>
            <a:ext cx="1861284" cy="2199417"/>
          </a:xfrm>
          <a:custGeom>
            <a:rect b="b" l="l" r="r" t="t"/>
            <a:pathLst>
              <a:path extrusionOk="0" h="29004" w="24545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rot="5400000">
            <a:off x="5272412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7594301" y="40719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024829" y="3907018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699825" y="13390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/>
          <p:nvPr/>
        </p:nvSpPr>
        <p:spPr>
          <a:xfrm flipH="1" rot="-5400000">
            <a:off x="-211588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 txBox="1"/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19"/>
          <p:cNvSpPr txBox="1"/>
          <p:nvPr>
            <p:ph idx="1" type="subTitle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8" name="Google Shape;198;p19"/>
          <p:cNvSpPr txBox="1"/>
          <p:nvPr>
            <p:ph idx="2" type="ctrTitle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9" name="Google Shape;199;p19"/>
          <p:cNvSpPr txBox="1"/>
          <p:nvPr>
            <p:ph idx="3" type="subTitle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0" name="Google Shape;200;p19"/>
          <p:cNvSpPr txBox="1"/>
          <p:nvPr>
            <p:ph idx="4" type="ctrTitle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1" name="Google Shape;201;p19"/>
          <p:cNvSpPr txBox="1"/>
          <p:nvPr>
            <p:ph idx="5" type="subTitle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2" name="Google Shape;202;p19"/>
          <p:cNvSpPr txBox="1"/>
          <p:nvPr>
            <p:ph idx="6" type="ctrTitle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3" name="Google Shape;203;p19"/>
          <p:cNvSpPr txBox="1"/>
          <p:nvPr>
            <p:ph idx="7" type="subTitle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4" name="Google Shape;204;p19"/>
          <p:cNvSpPr txBox="1"/>
          <p:nvPr>
            <p:ph idx="8" type="ctrTitle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5" name="Google Shape;205;p19"/>
          <p:cNvSpPr txBox="1"/>
          <p:nvPr>
            <p:ph idx="9" type="subTitle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6" name="Google Shape;206;p19"/>
          <p:cNvSpPr txBox="1"/>
          <p:nvPr>
            <p:ph idx="13" type="ctrTitle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7" name="Google Shape;207;p19"/>
          <p:cNvSpPr txBox="1"/>
          <p:nvPr>
            <p:ph idx="14" type="subTitle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8" name="Google Shape;208;p19"/>
          <p:cNvSpPr txBox="1"/>
          <p:nvPr>
            <p:ph idx="15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flipH="1" rot="-5400000">
            <a:off x="-446057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 rot="6299984">
            <a:off x="5078913" y="-2215492"/>
            <a:ext cx="4042453" cy="6266285"/>
            <a:chOff x="-340050" y="-2"/>
            <a:chExt cx="2437096" cy="3777790"/>
          </a:xfrm>
        </p:grpSpPr>
        <p:sp>
          <p:nvSpPr>
            <p:cNvPr id="34" name="Google Shape;34;p3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1"/>
          <p:cNvSpPr txBox="1"/>
          <p:nvPr>
            <p:ph idx="1" type="subTitle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14" name="Google Shape;214;p21"/>
          <p:cNvSpPr txBox="1"/>
          <p:nvPr>
            <p:ph idx="2" type="ctrTitle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1"/>
          <p:cNvSpPr txBox="1"/>
          <p:nvPr>
            <p:ph idx="3" type="subTitle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16" name="Google Shape;216;p21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4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" name="Google Shape;219;p22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1" type="subTitle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23"/>
          <p:cNvSpPr txBox="1"/>
          <p:nvPr>
            <p:ph idx="2" type="ctrTitle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3" type="subTitle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8" name="Google Shape;228;p23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 flipH="1" rot="-1256097">
            <a:off x="246414" y="654727"/>
            <a:ext cx="3034839" cy="2199547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/>
          <p:nvPr/>
        </p:nvSpPr>
        <p:spPr>
          <a:xfrm rot="5400000">
            <a:off x="5272412" y="1830000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4"/>
          <p:cNvSpPr/>
          <p:nvPr/>
        </p:nvSpPr>
        <p:spPr>
          <a:xfrm>
            <a:off x="8068951" y="141522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8511773" y="2032679"/>
            <a:ext cx="960476" cy="98437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357125" y="9294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 rot="954221">
            <a:off x="-1260687" y="2820017"/>
            <a:ext cx="5561610" cy="277117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25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b="1" i="0" sz="10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43" name="Google Shape;243;p25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rect b="b" l="l" r="r" t="t"/>
                <a:pathLst>
                  <a:path extrusionOk="0" h="208732" w="167883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rect b="b" l="l" r="r" t="t"/>
                <a:pathLst>
                  <a:path extrusionOk="0" h="197895" w="143457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rect b="b" l="l" r="r" t="t"/>
                <a:pathLst>
                  <a:path extrusionOk="0" h="21112" w="47494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rect b="b" l="l" r="r" t="t"/>
                <a:pathLst>
                  <a:path extrusionOk="0" h="29223" w="38859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rect b="b" l="l" r="r" t="t"/>
                <a:pathLst>
                  <a:path extrusionOk="0" h="45879" w="19518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25"/>
            <p:cNvSpPr/>
            <p:nvPr/>
          </p:nvSpPr>
          <p:spPr>
            <a:xfrm flipH="1" rot="7625530">
              <a:off x="6865436" y="3769068"/>
              <a:ext cx="1769117" cy="786365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5"/>
          <p:cNvGrpSpPr/>
          <p:nvPr/>
        </p:nvGrpSpPr>
        <p:grpSpPr>
          <a:xfrm flipH="1" rot="2700000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51" name="Google Shape;251;p25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5"/>
          <p:cNvSpPr/>
          <p:nvPr/>
        </p:nvSpPr>
        <p:spPr>
          <a:xfrm>
            <a:off x="1443525" y="2561550"/>
            <a:ext cx="384329" cy="393895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body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rot="5400000">
            <a:off x="5468968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7974354" y="2157706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8040018" y="3210327"/>
            <a:ext cx="953208" cy="971699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419885" y="820373"/>
            <a:ext cx="916686" cy="93443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536849" y="346049"/>
            <a:ext cx="419412" cy="427572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3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4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8" type="title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9" type="title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 rot="5400000">
            <a:off x="5473768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5"/>
          <p:cNvGrpSpPr/>
          <p:nvPr/>
        </p:nvGrpSpPr>
        <p:grpSpPr>
          <a:xfrm flipH="1" rot="-6299885">
            <a:off x="-734244" y="-1909935"/>
            <a:ext cx="2563413" cy="4737494"/>
            <a:chOff x="-340050" y="-2"/>
            <a:chExt cx="2437096" cy="3777790"/>
          </a:xfrm>
        </p:grpSpPr>
        <p:sp>
          <p:nvSpPr>
            <p:cNvPr id="63" name="Google Shape;63;p5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72" name="Google Shape;72;p5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5"/>
          <p:cNvSpPr txBox="1"/>
          <p:nvPr>
            <p:ph idx="1" type="subTitle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 flipH="1">
            <a:off x="-741332" y="-7132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66049" y="476298"/>
            <a:ext cx="304208" cy="31008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899477" y="-215697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7462202" y="4507253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 flipH="1" rot="-5400000">
            <a:off x="-7882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7"/>
          <p:cNvSpPr txBox="1"/>
          <p:nvPr>
            <p:ph idx="2" type="body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 rot="-5400000">
            <a:off x="-666288" y="-188447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458179" y="346051"/>
            <a:ext cx="712907" cy="73067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281046" y="1250700"/>
            <a:ext cx="353321" cy="3621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4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 rot="-1799972">
            <a:off x="7107554" y="2597206"/>
            <a:ext cx="6240356" cy="3109502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 flipH="1">
            <a:off x="5807016" y="-636946"/>
            <a:ext cx="4224355" cy="5857441"/>
            <a:chOff x="2397737" y="2494825"/>
            <a:chExt cx="1808913" cy="2508325"/>
          </a:xfrm>
        </p:grpSpPr>
        <p:sp>
          <p:nvSpPr>
            <p:cNvPr id="102" name="Google Shape;102;p10"/>
            <p:cNvSpPr/>
            <p:nvPr/>
          </p:nvSpPr>
          <p:spPr>
            <a:xfrm>
              <a:off x="2588500" y="2494825"/>
              <a:ext cx="1618150" cy="2508325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479675" y="3291600"/>
              <a:ext cx="402175" cy="497400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2397737" y="2595675"/>
              <a:ext cx="1399375" cy="2407275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2588500" y="2924525"/>
              <a:ext cx="360850" cy="448075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3251150" y="2735850"/>
              <a:ext cx="480725" cy="39350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2702250" y="4516700"/>
              <a:ext cx="565000" cy="367425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3471550" y="4318275"/>
              <a:ext cx="210050" cy="317525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683950" y="3624150"/>
              <a:ext cx="613625" cy="725100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0"/>
          <p:cNvSpPr/>
          <p:nvPr/>
        </p:nvSpPr>
        <p:spPr>
          <a:xfrm rot="10800000">
            <a:off x="-343975" y="1842925"/>
            <a:ext cx="4344379" cy="4229085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 rot="-1893416">
            <a:off x="611114" y="3819618"/>
            <a:ext cx="647272" cy="6599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/>
          <p:nvPr/>
        </p:nvSpPr>
        <p:spPr>
          <a:xfrm rot="-1893416">
            <a:off x="1456235" y="4261915"/>
            <a:ext cx="385362" cy="394973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9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69" name="Google Shape;269;p29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29"/>
          <p:cNvSpPr/>
          <p:nvPr/>
        </p:nvSpPr>
        <p:spPr>
          <a:xfrm>
            <a:off x="3290850" y="2968900"/>
            <a:ext cx="2562300" cy="971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 txBox="1"/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CORONA: VIJAY </a:t>
            </a:r>
            <a:br>
              <a:rPr lang="en" sz="6000"/>
            </a:br>
            <a:r>
              <a:rPr lang="en" sz="6000"/>
              <a:t>APP</a:t>
            </a:r>
            <a:endParaRPr sz="6000"/>
          </a:p>
        </p:txBody>
      </p:sp>
      <p:sp>
        <p:nvSpPr>
          <p:cNvPr id="309" name="Google Shape;309;p29"/>
          <p:cNvSpPr txBox="1"/>
          <p:nvPr>
            <p:ph idx="1" type="subTitle"/>
          </p:nvPr>
        </p:nvSpPr>
        <p:spPr>
          <a:xfrm>
            <a:off x="3171600" y="3073525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Freedom from Social Distancing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>
            <a:off x="7136806" y="3025554"/>
            <a:ext cx="903819" cy="915039"/>
            <a:chOff x="4304200" y="4312250"/>
            <a:chExt cx="191325" cy="193700"/>
          </a:xfrm>
        </p:grpSpPr>
        <p:sp>
          <p:nvSpPr>
            <p:cNvPr id="311" name="Google Shape;311;p29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38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539" name="Google Shape;539;p38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0" name="Google Shape;540;p38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38"/>
            <p:cNvCxnSpPr>
              <a:stCxn id="539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2" name="Google Shape;542;p38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3" name="Google Shape;543;p38"/>
          <p:cNvSpPr txBox="1"/>
          <p:nvPr>
            <p:ph idx="2" type="subTitle"/>
          </p:nvPr>
        </p:nvSpPr>
        <p:spPr>
          <a:xfrm flipH="1">
            <a:off x="3901213" y="2221896"/>
            <a:ext cx="327976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Increase Adherence Rate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Increasing Adherence rate from front line Health workers </a:t>
            </a:r>
            <a:endParaRPr/>
          </a:p>
        </p:txBody>
      </p:sp>
      <p:sp>
        <p:nvSpPr>
          <p:cNvPr id="549" name="Google Shape;549;p39"/>
          <p:cNvSpPr txBox="1"/>
          <p:nvPr>
            <p:ph idx="1" type="body"/>
          </p:nvPr>
        </p:nvSpPr>
        <p:spPr>
          <a:xfrm>
            <a:off x="855304" y="1386860"/>
            <a:ext cx="770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easing the data entry for Front Line Health Workers, a CHATBOT is designed.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guides the admin (the person who manages data entries) to use this app.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Explaining different sections, which all data is to entered.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made more robust by adding Multi Language Support and speaking feature.</a:t>
            </a:r>
            <a:endParaRPr sz="2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05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7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50" name="Google Shape;550;p39"/>
          <p:cNvGrpSpPr/>
          <p:nvPr/>
        </p:nvGrpSpPr>
        <p:grpSpPr>
          <a:xfrm>
            <a:off x="8424000" y="1329060"/>
            <a:ext cx="581245" cy="588480"/>
            <a:chOff x="4304200" y="4312250"/>
            <a:chExt cx="191325" cy="193700"/>
          </a:xfrm>
        </p:grpSpPr>
        <p:sp>
          <p:nvSpPr>
            <p:cNvPr id="551" name="Google Shape;551;p39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695" y="0"/>
            <a:ext cx="2435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0"/>
          <p:cNvSpPr/>
          <p:nvPr/>
        </p:nvSpPr>
        <p:spPr>
          <a:xfrm>
            <a:off x="25166" y="645954"/>
            <a:ext cx="1555578" cy="847288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 flipH="1">
            <a:off x="88425" y="841598"/>
            <a:ext cx="142906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</a:pPr>
            <a:r>
              <a:rPr b="0" i="0" lang="en" sz="2500" u="none" cap="none" strike="noStrik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Admin Interface</a:t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4439178" y="638963"/>
            <a:ext cx="1555578" cy="847288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 flipH="1">
            <a:off x="4502437" y="834607"/>
            <a:ext cx="142906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</a:pPr>
            <a:r>
              <a:rPr b="0" i="0" lang="en" sz="2500" u="none" cap="none" strike="noStrik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User Interface</a:t>
            </a:r>
            <a:endParaRPr/>
          </a:p>
        </p:txBody>
      </p:sp>
      <p:pic>
        <p:nvPicPr>
          <p:cNvPr id="598" name="Google Shape;5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750" y="0"/>
            <a:ext cx="24351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/>
          <p:nvPr/>
        </p:nvSpPr>
        <p:spPr>
          <a:xfrm rot="-10643309">
            <a:off x="1934734" y="2383002"/>
            <a:ext cx="1771918" cy="1171089"/>
          </a:xfrm>
          <a:custGeom>
            <a:rect b="b" l="l" r="r" t="t"/>
            <a:pathLst>
              <a:path extrusionOk="0" h="34512" w="56756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1"/>
          <p:cNvSpPr txBox="1"/>
          <p:nvPr>
            <p:ph idx="4294967295" type="ctrTitle"/>
          </p:nvPr>
        </p:nvSpPr>
        <p:spPr>
          <a:xfrm flipH="1">
            <a:off x="155301" y="234314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BOT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05" name="Google Shape;605;p41"/>
          <p:cNvSpPr txBox="1"/>
          <p:nvPr>
            <p:ph idx="4294967295" type="subTitle"/>
          </p:nvPr>
        </p:nvSpPr>
        <p:spPr>
          <a:xfrm flipH="1">
            <a:off x="-15699" y="2748023"/>
            <a:ext cx="1731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Gives easy instructions</a:t>
            </a:r>
            <a:endParaRPr b="0" i="0" sz="14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06" name="Google Shape;606;p41"/>
          <p:cNvSpPr txBox="1"/>
          <p:nvPr>
            <p:ph idx="4294967295" type="ctrTitle"/>
          </p:nvPr>
        </p:nvSpPr>
        <p:spPr>
          <a:xfrm flipH="1">
            <a:off x="7318879" y="2452222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User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07" name="Google Shape;607;p41"/>
          <p:cNvSpPr txBox="1"/>
          <p:nvPr>
            <p:ph idx="4294967295" type="subTitle"/>
          </p:nvPr>
        </p:nvSpPr>
        <p:spPr>
          <a:xfrm flipH="1">
            <a:off x="7266595" y="3017414"/>
            <a:ext cx="1731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Query regarding any function of the application</a:t>
            </a:r>
            <a:endParaRPr b="0" i="0" sz="14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08" name="Google Shape;608;p41"/>
          <p:cNvSpPr/>
          <p:nvPr/>
        </p:nvSpPr>
        <p:spPr>
          <a:xfrm>
            <a:off x="1597000" y="1817663"/>
            <a:ext cx="705897" cy="577815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1"/>
          <p:cNvSpPr txBox="1"/>
          <p:nvPr>
            <p:ph idx="4294967295" type="ctrTitle"/>
          </p:nvPr>
        </p:nvSpPr>
        <p:spPr>
          <a:xfrm flipH="1">
            <a:off x="1596998" y="1836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10" name="Google Shape;610;p41"/>
          <p:cNvSpPr/>
          <p:nvPr/>
        </p:nvSpPr>
        <p:spPr>
          <a:xfrm rot="-3411280">
            <a:off x="4985803" y="2454274"/>
            <a:ext cx="1924774" cy="1200898"/>
          </a:xfrm>
          <a:custGeom>
            <a:rect b="b" l="l" r="r" t="t"/>
            <a:pathLst>
              <a:path extrusionOk="0" h="34512" w="56756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1"/>
          <p:cNvSpPr/>
          <p:nvPr/>
        </p:nvSpPr>
        <p:spPr>
          <a:xfrm rot="5202302">
            <a:off x="6620274" y="2088228"/>
            <a:ext cx="705910" cy="577826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1"/>
          <p:cNvSpPr txBox="1"/>
          <p:nvPr>
            <p:ph idx="4294967295" type="ctrTitle"/>
          </p:nvPr>
        </p:nvSpPr>
        <p:spPr>
          <a:xfrm flipH="1">
            <a:off x="6763550" y="209843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pic>
        <p:nvPicPr>
          <p:cNvPr id="613" name="Google Shape;6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425" y="136000"/>
            <a:ext cx="2783625" cy="4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42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619" name="Google Shape;619;p42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0" name="Google Shape;620;p42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1" name="Google Shape;621;p42"/>
            <p:cNvCxnSpPr>
              <a:stCxn id="619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2" name="Google Shape;622;p42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3" name="Google Shape;623;p42"/>
          <p:cNvSpPr txBox="1"/>
          <p:nvPr>
            <p:ph idx="2" type="subTitle"/>
          </p:nvPr>
        </p:nvSpPr>
        <p:spPr>
          <a:xfrm flipH="1">
            <a:off x="3733432" y="2229453"/>
            <a:ext cx="4001201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Ensuring Portability of Vaccine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" u="none" strike="noStrike">
                <a:solidFill>
                  <a:srgbClr val="F5A785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To ensure portability across the country to account for travel/migration</a:t>
            </a:r>
            <a:br>
              <a:rPr b="0" i="0" lang="en" sz="1800" u="none" strike="noStrike">
                <a:solidFill>
                  <a:srgbClr val="F5A785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</a:br>
            <a:br>
              <a:rPr b="0" i="0" lang="en" sz="1800" u="none" strike="noStrike">
                <a:solidFill>
                  <a:srgbClr val="F5A785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</a:br>
            <a:br>
              <a:rPr b="0" lang="en"/>
            </a:br>
            <a:br>
              <a:rPr lang="en"/>
            </a:br>
            <a:endParaRPr/>
          </a:p>
        </p:txBody>
      </p:sp>
      <p:sp>
        <p:nvSpPr>
          <p:cNvPr id="629" name="Google Shape;629;p43"/>
          <p:cNvSpPr txBox="1"/>
          <p:nvPr>
            <p:ph idx="1" type="body"/>
          </p:nvPr>
        </p:nvSpPr>
        <p:spPr>
          <a:xfrm>
            <a:off x="720000" y="1505854"/>
            <a:ext cx="770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6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decrease delicacy while vaccinating Identity of everyone is to be checked.</a:t>
            </a:r>
            <a:endParaRPr/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6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It's</a:t>
            </a: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basically done by AADHAR CARD (unique number).</a:t>
            </a:r>
            <a:endParaRPr/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6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Citizens without Aadhaar Card would be identified using unique Face Identity i.e. FACE RECOGNITION system.</a:t>
            </a:r>
            <a:endParaRPr/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6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case, the image is present it won’t be added to the database again. We also ask for following information: -</a:t>
            </a:r>
            <a:endParaRPr/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6"/>
              <a:buNone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Name</a:t>
            </a:r>
            <a:endParaRPr/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32"/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              b) Age</a:t>
            </a:r>
            <a:endParaRPr/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32"/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              c) Occupation</a:t>
            </a:r>
            <a:endParaRPr/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32"/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              d) Address</a:t>
            </a:r>
            <a:endParaRPr/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32"/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              e)</a:t>
            </a: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specific risk from COVID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6"/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1"/>
              <a:buNone/>
            </a:pPr>
            <a:r>
              <a:rPr lang="en">
                <a:solidFill>
                  <a:schemeClr val="lt2"/>
                </a:solidFill>
              </a:rPr>
              <a:t>                           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30" name="Google Shape;630;p43"/>
          <p:cNvGrpSpPr/>
          <p:nvPr/>
        </p:nvGrpSpPr>
        <p:grpSpPr>
          <a:xfrm>
            <a:off x="305819" y="146256"/>
            <a:ext cx="581245" cy="588480"/>
            <a:chOff x="4304200" y="4312250"/>
            <a:chExt cx="191325" cy="193700"/>
          </a:xfrm>
        </p:grpSpPr>
        <p:sp>
          <p:nvSpPr>
            <p:cNvPr id="631" name="Google Shape;631;p43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"/>
          <p:cNvSpPr txBox="1"/>
          <p:nvPr/>
        </p:nvSpPr>
        <p:spPr>
          <a:xfrm flipH="1">
            <a:off x="-116292" y="12146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Citizen with AADHAR Card</a:t>
            </a:r>
            <a:endParaRPr/>
          </a:p>
        </p:txBody>
      </p:sp>
      <p:sp>
        <p:nvSpPr>
          <p:cNvPr id="674" name="Google Shape;674;p44"/>
          <p:cNvSpPr txBox="1"/>
          <p:nvPr/>
        </p:nvSpPr>
        <p:spPr>
          <a:xfrm flipH="1">
            <a:off x="4475403" y="12146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Adding new entry without ID proof</a:t>
            </a:r>
            <a:endParaRPr/>
          </a:p>
        </p:txBody>
      </p:sp>
      <p:pic>
        <p:nvPicPr>
          <p:cNvPr id="675" name="Google Shape;6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750" y="25"/>
            <a:ext cx="243512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000" y="0"/>
            <a:ext cx="243512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5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682" name="Google Shape;682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3" name="Google Shape;683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45"/>
            <p:cNvCxnSpPr>
              <a:stCxn id="682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85" name="Google Shape;685;p45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45"/>
          <p:cNvSpPr txBox="1"/>
          <p:nvPr>
            <p:ph idx="2" type="subTitle"/>
          </p:nvPr>
        </p:nvSpPr>
        <p:spPr>
          <a:xfrm flipH="1">
            <a:off x="3901213" y="2221896"/>
            <a:ext cx="327976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Queue Management System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Queue management system </a:t>
            </a:r>
            <a:br>
              <a:rPr lang="en"/>
            </a:br>
            <a:endParaRPr/>
          </a:p>
        </p:txBody>
      </p:sp>
      <p:sp>
        <p:nvSpPr>
          <p:cNvPr id="692" name="Google Shape;692;p46"/>
          <p:cNvSpPr txBox="1"/>
          <p:nvPr>
            <p:ph idx="1" type="body"/>
          </p:nvPr>
        </p:nvSpPr>
        <p:spPr>
          <a:xfrm>
            <a:off x="694340" y="1131142"/>
            <a:ext cx="770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Font typeface="Arial"/>
              <a:buChar char="•"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certain date will be displayed on user screen on which they are supposed to come to the 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Font typeface="Arial"/>
              <a:buChar char="•"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Designated center for vaccination. </a:t>
            </a:r>
            <a:endParaRPr/>
          </a:p>
          <a:p>
            <a:pPr indent="-3048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Font typeface="Arial"/>
              <a:buChar char="•"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on which citizen has to come for vaccination will be decided as follows: - 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        1. </a:t>
            </a: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Vaccine Supply available on daily basis.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None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2. Priority order with which people will be called are as follows: - 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None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a. Frontline HealthCare Workers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None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b. Citizens at risk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None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c. Senior Citizens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None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d. Rest all others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381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72"/>
              <a:buFont typeface="Arial"/>
              <a:buChar char="•"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a citizen misses the vaccination date, new vaccination date shall be given to him/her accordingly. This will be done for each zone separately.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328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672D"/>
              </a:buClr>
              <a:buSzPts val="1472"/>
              <a:buFont typeface="Arial"/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grpSp>
        <p:nvGrpSpPr>
          <p:cNvPr id="693" name="Google Shape;693;p46"/>
          <p:cNvGrpSpPr/>
          <p:nvPr/>
        </p:nvGrpSpPr>
        <p:grpSpPr>
          <a:xfrm>
            <a:off x="204795" y="2785143"/>
            <a:ext cx="489546" cy="483649"/>
            <a:chOff x="4304200" y="4312250"/>
            <a:chExt cx="191325" cy="193700"/>
          </a:xfrm>
        </p:grpSpPr>
        <p:sp>
          <p:nvSpPr>
            <p:cNvPr id="694" name="Google Shape;694;p46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46"/>
          <p:cNvSpPr/>
          <p:nvPr/>
        </p:nvSpPr>
        <p:spPr>
          <a:xfrm>
            <a:off x="7703142" y="339226"/>
            <a:ext cx="680400" cy="6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46"/>
          <p:cNvGrpSpPr/>
          <p:nvPr/>
        </p:nvGrpSpPr>
        <p:grpSpPr>
          <a:xfrm>
            <a:off x="7908530" y="437293"/>
            <a:ext cx="269619" cy="453618"/>
            <a:chOff x="1767050" y="3339800"/>
            <a:chExt cx="589975" cy="992600"/>
          </a:xfrm>
        </p:grpSpPr>
        <p:sp>
          <p:nvSpPr>
            <p:cNvPr id="734" name="Google Shape;734;p46"/>
            <p:cNvSpPr/>
            <p:nvPr/>
          </p:nvSpPr>
          <p:spPr>
            <a:xfrm>
              <a:off x="1917100" y="3339800"/>
              <a:ext cx="304775" cy="304775"/>
            </a:xfrm>
            <a:custGeom>
              <a:rect b="b" l="l" r="r" t="t"/>
              <a:pathLst>
                <a:path extrusionOk="0" h="12191" w="12191">
                  <a:moveTo>
                    <a:pt x="6114" y="0"/>
                  </a:moveTo>
                  <a:cubicBezTo>
                    <a:pt x="2722" y="0"/>
                    <a:pt x="0" y="2722"/>
                    <a:pt x="0" y="6077"/>
                  </a:cubicBezTo>
                  <a:cubicBezTo>
                    <a:pt x="0" y="9469"/>
                    <a:pt x="2722" y="12191"/>
                    <a:pt x="6114" y="12191"/>
                  </a:cubicBezTo>
                  <a:cubicBezTo>
                    <a:pt x="9469" y="12191"/>
                    <a:pt x="12191" y="9469"/>
                    <a:pt x="12191" y="6077"/>
                  </a:cubicBezTo>
                  <a:cubicBezTo>
                    <a:pt x="12191" y="2722"/>
                    <a:pt x="9469" y="0"/>
                    <a:pt x="6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1767050" y="3698600"/>
              <a:ext cx="589975" cy="633800"/>
            </a:xfrm>
            <a:custGeom>
              <a:rect b="b" l="l" r="r" t="t"/>
              <a:pathLst>
                <a:path extrusionOk="0" h="25352" w="23599">
                  <a:moveTo>
                    <a:pt x="11712" y="1"/>
                  </a:moveTo>
                  <a:cubicBezTo>
                    <a:pt x="5220" y="1"/>
                    <a:pt x="0" y="5280"/>
                    <a:pt x="0" y="11781"/>
                  </a:cubicBezTo>
                  <a:lnTo>
                    <a:pt x="0" y="25351"/>
                  </a:lnTo>
                  <a:lnTo>
                    <a:pt x="23598" y="25351"/>
                  </a:lnTo>
                  <a:lnTo>
                    <a:pt x="23598" y="11781"/>
                  </a:lnTo>
                  <a:cubicBezTo>
                    <a:pt x="23598" y="5258"/>
                    <a:pt x="18305" y="1"/>
                    <a:pt x="11781" y="1"/>
                  </a:cubicBezTo>
                  <a:cubicBezTo>
                    <a:pt x="11758" y="1"/>
                    <a:pt x="11735" y="1"/>
                    <a:pt x="11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7"/>
          <p:cNvSpPr/>
          <p:nvPr/>
        </p:nvSpPr>
        <p:spPr>
          <a:xfrm rot="-10643192">
            <a:off x="2505273" y="1694842"/>
            <a:ext cx="1771905" cy="1171123"/>
          </a:xfrm>
          <a:custGeom>
            <a:rect b="b" l="l" r="r" t="t"/>
            <a:pathLst>
              <a:path extrusionOk="0" h="34512" w="56756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7"/>
          <p:cNvSpPr txBox="1"/>
          <p:nvPr>
            <p:ph idx="4294967295" type="ctrTitle"/>
          </p:nvPr>
        </p:nvSpPr>
        <p:spPr>
          <a:xfrm flipH="1">
            <a:off x="310870" y="12215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Enter Aadhar Number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42" name="Google Shape;742;p47"/>
          <p:cNvSpPr txBox="1"/>
          <p:nvPr>
            <p:ph idx="4294967295" type="ctrTitle"/>
          </p:nvPr>
        </p:nvSpPr>
        <p:spPr>
          <a:xfrm flipH="1">
            <a:off x="7281950" y="217955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Check Appointment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1966116" y="1222044"/>
            <a:ext cx="705897" cy="577815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7"/>
          <p:cNvSpPr txBox="1"/>
          <p:nvPr>
            <p:ph idx="4294967295" type="ctrTitle"/>
          </p:nvPr>
        </p:nvSpPr>
        <p:spPr>
          <a:xfrm flipH="1">
            <a:off x="1966114" y="1241106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45" name="Google Shape;745;p47"/>
          <p:cNvSpPr/>
          <p:nvPr/>
        </p:nvSpPr>
        <p:spPr>
          <a:xfrm rot="-2893370">
            <a:off x="4961209" y="2429818"/>
            <a:ext cx="1924095" cy="1200933"/>
          </a:xfrm>
          <a:custGeom>
            <a:rect b="b" l="l" r="r" t="t"/>
            <a:pathLst>
              <a:path extrusionOk="0" h="34512" w="56756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7"/>
          <p:cNvSpPr/>
          <p:nvPr/>
        </p:nvSpPr>
        <p:spPr>
          <a:xfrm rot="5202302">
            <a:off x="6620274" y="2239230"/>
            <a:ext cx="705910" cy="577826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7"/>
          <p:cNvSpPr txBox="1"/>
          <p:nvPr>
            <p:ph idx="4294967295" type="ctrTitle"/>
          </p:nvPr>
        </p:nvSpPr>
        <p:spPr>
          <a:xfrm flipH="1">
            <a:off x="6763550" y="2249437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pic>
        <p:nvPicPr>
          <p:cNvPr id="748" name="Google Shape;7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437" y="0"/>
            <a:ext cx="2435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30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354" name="Google Shape;354;p30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30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" sz="18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The  Vijay App is  all  about how a person can  be vaccinated safely, anywhere and with proper management system.</a:t>
            </a:r>
            <a:endParaRPr b="0"/>
          </a:p>
          <a:p>
            <a:pPr indent="0" lvl="0" marL="1143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458163" y="540000"/>
            <a:ext cx="523677" cy="5367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30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396" name="Google Shape;396;p30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4" name="Google Shape;4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3146" y="-77590"/>
            <a:ext cx="2435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48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54" name="Google Shape;754;p48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5" name="Google Shape;755;p48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48"/>
            <p:cNvCxnSpPr>
              <a:stCxn id="75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7" name="Google Shape;757;p48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8" name="Google Shape;758;p48"/>
          <p:cNvSpPr txBox="1"/>
          <p:nvPr>
            <p:ph idx="2" type="subTitle"/>
          </p:nvPr>
        </p:nvSpPr>
        <p:spPr>
          <a:xfrm flipH="1">
            <a:off x="3901213" y="2221896"/>
            <a:ext cx="327976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Report regarding AEFI/AESI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Report regarding AEFI (Adverse Event Following Immunization) and AESI (Adverse Event of Special Interest)   </a:t>
            </a:r>
            <a:br>
              <a:rPr lang="en"/>
            </a:br>
            <a:endParaRPr/>
          </a:p>
        </p:txBody>
      </p:sp>
      <p:sp>
        <p:nvSpPr>
          <p:cNvPr id="764" name="Google Shape;764;p49"/>
          <p:cNvSpPr txBox="1"/>
          <p:nvPr>
            <p:ph idx="1" type="body"/>
          </p:nvPr>
        </p:nvSpPr>
        <p:spPr>
          <a:xfrm>
            <a:off x="720000" y="1623300"/>
            <a:ext cx="770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381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AEFI / AESI reporting can be done through a section in the app where admin and citizens can fill the desired details. These details will be stored in database for</a:t>
            </a:r>
            <a:r>
              <a:rPr b="1"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further analysis. </a:t>
            </a:r>
            <a:endParaRPr/>
          </a:p>
          <a:p>
            <a:pPr indent="-285750" lvl="0" marL="4381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Font typeface="Arial"/>
              <a:buChar char="•"/>
            </a:pPr>
            <a:r>
              <a:rPr b="1"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details are asked: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None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1. Name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None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2. Age 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None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3. Aadhar number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None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4. Description of Symptoms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None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5. Allergic (Yes/No)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494"/>
              <a:buNone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6. Fever (Yes/No)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83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672D"/>
              </a:buClr>
              <a:buSzPts val="1079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765" name="Google Shape;765;p49"/>
          <p:cNvGrpSpPr/>
          <p:nvPr/>
        </p:nvGrpSpPr>
        <p:grpSpPr>
          <a:xfrm>
            <a:off x="8233059" y="2663535"/>
            <a:ext cx="581245" cy="588480"/>
            <a:chOff x="4304200" y="4312250"/>
            <a:chExt cx="191325" cy="193700"/>
          </a:xfrm>
        </p:grpSpPr>
        <p:sp>
          <p:nvSpPr>
            <p:cNvPr id="766" name="Google Shape;766;p49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0"/>
          <p:cNvSpPr/>
          <p:nvPr/>
        </p:nvSpPr>
        <p:spPr>
          <a:xfrm rot="8544740">
            <a:off x="2468484" y="1500195"/>
            <a:ext cx="1771905" cy="1171123"/>
          </a:xfrm>
          <a:custGeom>
            <a:rect b="b" l="l" r="r" t="t"/>
            <a:pathLst>
              <a:path extrusionOk="0" h="34512" w="56756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0"/>
          <p:cNvSpPr txBox="1"/>
          <p:nvPr>
            <p:ph idx="4294967295" type="ctrTitle"/>
          </p:nvPr>
        </p:nvSpPr>
        <p:spPr>
          <a:xfrm flipH="1">
            <a:off x="644497" y="192089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/>
              <a:t>AADHAAR</a:t>
            </a: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Number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10" name="Google Shape;810;p50"/>
          <p:cNvSpPr txBox="1"/>
          <p:nvPr>
            <p:ph idx="4294967295" type="ctrTitle"/>
          </p:nvPr>
        </p:nvSpPr>
        <p:spPr>
          <a:xfrm flipH="1">
            <a:off x="7203264" y="110038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User Details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11" name="Google Shape;811;p50"/>
          <p:cNvSpPr/>
          <p:nvPr/>
        </p:nvSpPr>
        <p:spPr>
          <a:xfrm rot="-3172889">
            <a:off x="4961066" y="2429556"/>
            <a:ext cx="1924723" cy="1200933"/>
          </a:xfrm>
          <a:custGeom>
            <a:rect b="b" l="l" r="r" t="t"/>
            <a:pathLst>
              <a:path extrusionOk="0" h="34512" w="56756">
                <a:moveTo>
                  <a:pt x="0" y="34512"/>
                </a:moveTo>
                <a:cubicBezTo>
                  <a:pt x="4302" y="31932"/>
                  <a:pt x="925" y="24476"/>
                  <a:pt x="567" y="19472"/>
                </a:cubicBezTo>
                <a:cubicBezTo>
                  <a:pt x="69" y="12507"/>
                  <a:pt x="2825" y="2910"/>
                  <a:pt x="9364" y="459"/>
                </a:cubicBezTo>
                <a:cubicBezTo>
                  <a:pt x="17000" y="-2404"/>
                  <a:pt x="21744" y="11178"/>
                  <a:pt x="28661" y="15499"/>
                </a:cubicBezTo>
                <a:cubicBezTo>
                  <a:pt x="32932" y="18167"/>
                  <a:pt x="38925" y="15324"/>
                  <a:pt x="43702" y="16918"/>
                </a:cubicBezTo>
                <a:cubicBezTo>
                  <a:pt x="50415" y="19157"/>
                  <a:pt x="54516" y="26948"/>
                  <a:pt x="56756" y="33661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2" name="Google Shape;81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437" y="0"/>
            <a:ext cx="243512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3" name="Google Shape;813;p50"/>
          <p:cNvCxnSpPr/>
          <p:nvPr/>
        </p:nvCxnSpPr>
        <p:spPr>
          <a:xfrm>
            <a:off x="5789563" y="816736"/>
            <a:ext cx="1389900" cy="529200"/>
          </a:xfrm>
          <a:prstGeom prst="curvedConnector3">
            <a:avLst>
              <a:gd fmla="val 2601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4" name="Google Shape;814;p50"/>
          <p:cNvSpPr/>
          <p:nvPr/>
        </p:nvSpPr>
        <p:spPr>
          <a:xfrm>
            <a:off x="7040684" y="1290436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0"/>
          <p:cNvSpPr/>
          <p:nvPr/>
        </p:nvSpPr>
        <p:spPr>
          <a:xfrm>
            <a:off x="2284842" y="2135249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0"/>
          <p:cNvSpPr/>
          <p:nvPr/>
        </p:nvSpPr>
        <p:spPr>
          <a:xfrm>
            <a:off x="6808848" y="2498850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0"/>
          <p:cNvSpPr txBox="1"/>
          <p:nvPr/>
        </p:nvSpPr>
        <p:spPr>
          <a:xfrm flipH="1">
            <a:off x="6649608" y="23114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Symptoms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51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823" name="Google Shape;823;p51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4" name="Google Shape;824;p51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51"/>
            <p:cNvCxnSpPr>
              <a:stCxn id="823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26" name="Google Shape;826;p51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27" name="Google Shape;827;p51"/>
          <p:cNvSpPr txBox="1"/>
          <p:nvPr>
            <p:ph idx="2" type="subTitle"/>
          </p:nvPr>
        </p:nvSpPr>
        <p:spPr>
          <a:xfrm flipH="1">
            <a:off x="3901213" y="2221896"/>
            <a:ext cx="327976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Supply Chain of Vaccine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Supply chain and inventory management of vaccine </a:t>
            </a:r>
            <a:br>
              <a:rPr lang="en"/>
            </a:br>
            <a:endParaRPr/>
          </a:p>
        </p:txBody>
      </p:sp>
      <p:sp>
        <p:nvSpPr>
          <p:cNvPr id="833" name="Google Shape;833;p52"/>
          <p:cNvSpPr txBox="1"/>
          <p:nvPr>
            <p:ph idx="1" type="body"/>
          </p:nvPr>
        </p:nvSpPr>
        <p:spPr>
          <a:xfrm>
            <a:off x="720000" y="1623300"/>
            <a:ext cx="770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620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will update the Vaccine Logistics Management Information through the form provided in the app.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620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these values, our system will predict the number of vaccines that should be dispatched to prevent loss.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620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that we take into consideration are Humidity, Temperature, Traffic Density.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620"/>
              <a:buFont typeface="Arial"/>
              <a:buChar char="•"/>
            </a:pPr>
            <a:r>
              <a:rPr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information will be stored in a database as well.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05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672D"/>
              </a:buClr>
              <a:buSzPts val="117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34" name="Google Shape;834;p52"/>
          <p:cNvGrpSpPr/>
          <p:nvPr/>
        </p:nvGrpSpPr>
        <p:grpSpPr>
          <a:xfrm>
            <a:off x="246738" y="885067"/>
            <a:ext cx="581245" cy="588480"/>
            <a:chOff x="4304200" y="4312250"/>
            <a:chExt cx="191325" cy="193700"/>
          </a:xfrm>
        </p:grpSpPr>
        <p:sp>
          <p:nvSpPr>
            <p:cNvPr id="835" name="Google Shape;835;p52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2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3"/>
          <p:cNvSpPr/>
          <p:nvPr/>
        </p:nvSpPr>
        <p:spPr>
          <a:xfrm>
            <a:off x="5061725" y="830325"/>
            <a:ext cx="680400" cy="2966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53"/>
          <p:cNvSpPr/>
          <p:nvPr/>
        </p:nvSpPr>
        <p:spPr>
          <a:xfrm>
            <a:off x="5061725" y="1557099"/>
            <a:ext cx="680400" cy="2776775"/>
          </a:xfrm>
          <a:prstGeom prst="roundRect">
            <a:avLst>
              <a:gd fmla="val 4976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53"/>
          <p:cNvSpPr/>
          <p:nvPr/>
        </p:nvSpPr>
        <p:spPr>
          <a:xfrm>
            <a:off x="5061725" y="2303750"/>
            <a:ext cx="680400" cy="1493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3"/>
          <p:cNvSpPr/>
          <p:nvPr/>
        </p:nvSpPr>
        <p:spPr>
          <a:xfrm>
            <a:off x="5061725" y="3600488"/>
            <a:ext cx="680400" cy="755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3"/>
          <p:cNvSpPr txBox="1"/>
          <p:nvPr>
            <p:ph idx="4294967295" type="subTitle"/>
          </p:nvPr>
        </p:nvSpPr>
        <p:spPr>
          <a:xfrm flipH="1">
            <a:off x="5190375" y="930675"/>
            <a:ext cx="601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b="0" i="0" sz="2400" u="none" cap="none" strike="noStrike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82" name="Google Shape;882;p53"/>
          <p:cNvSpPr txBox="1"/>
          <p:nvPr>
            <p:ph idx="4294967295" type="subTitle"/>
          </p:nvPr>
        </p:nvSpPr>
        <p:spPr>
          <a:xfrm flipH="1">
            <a:off x="5867275" y="996752"/>
            <a:ext cx="1670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Vaccines Dispatched</a:t>
            </a:r>
            <a:endParaRPr b="0" i="0" sz="16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3" name="Google Shape;883;p53"/>
          <p:cNvSpPr txBox="1"/>
          <p:nvPr>
            <p:ph idx="4294967295" type="subTitle"/>
          </p:nvPr>
        </p:nvSpPr>
        <p:spPr>
          <a:xfrm flipH="1">
            <a:off x="5190375" y="1641488"/>
            <a:ext cx="601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b="0" i="0" sz="2400" u="none" cap="none" strike="noStrike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84" name="Google Shape;884;p53"/>
          <p:cNvSpPr txBox="1"/>
          <p:nvPr>
            <p:ph idx="4294967295" type="subTitle"/>
          </p:nvPr>
        </p:nvSpPr>
        <p:spPr>
          <a:xfrm flipH="1">
            <a:off x="5867275" y="1728152"/>
            <a:ext cx="1670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Usable vaccines</a:t>
            </a:r>
            <a:endParaRPr b="0" i="0" sz="16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5" name="Google Shape;885;p53"/>
          <p:cNvSpPr txBox="1"/>
          <p:nvPr>
            <p:ph idx="4294967295" type="subTitle"/>
          </p:nvPr>
        </p:nvSpPr>
        <p:spPr>
          <a:xfrm flipH="1">
            <a:off x="5190375" y="2437838"/>
            <a:ext cx="601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b="0" i="0" sz="2400" u="none" cap="none" strike="noStrike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86" name="Google Shape;886;p53"/>
          <p:cNvSpPr txBox="1"/>
          <p:nvPr>
            <p:ph idx="4294967295" type="subTitle"/>
          </p:nvPr>
        </p:nvSpPr>
        <p:spPr>
          <a:xfrm flipH="1">
            <a:off x="5867100" y="2459550"/>
            <a:ext cx="2294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Temperature</a:t>
            </a:r>
            <a:endParaRPr b="0" i="0" sz="16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7" name="Google Shape;887;p53"/>
          <p:cNvSpPr txBox="1"/>
          <p:nvPr>
            <p:ph idx="4294967295" type="subTitle"/>
          </p:nvPr>
        </p:nvSpPr>
        <p:spPr>
          <a:xfrm flipH="1">
            <a:off x="5190375" y="3169375"/>
            <a:ext cx="601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b="0" i="0" sz="2400" u="none" cap="none" strike="noStrike">
              <a:solidFill>
                <a:schemeClr val="dk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88" name="Google Shape;888;p53"/>
          <p:cNvSpPr txBox="1"/>
          <p:nvPr>
            <p:ph idx="4294967295" type="subTitle"/>
          </p:nvPr>
        </p:nvSpPr>
        <p:spPr>
          <a:xfrm flipH="1">
            <a:off x="5867200" y="3190950"/>
            <a:ext cx="2148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Humidity</a:t>
            </a:r>
            <a:endParaRPr b="0" i="0" sz="16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89" name="Google Shape;889;p53"/>
          <p:cNvSpPr txBox="1"/>
          <p:nvPr/>
        </p:nvSpPr>
        <p:spPr>
          <a:xfrm flipH="1">
            <a:off x="5204225" y="3740581"/>
            <a:ext cx="601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05</a:t>
            </a:r>
            <a:endParaRPr/>
          </a:p>
        </p:txBody>
      </p:sp>
      <p:sp>
        <p:nvSpPr>
          <p:cNvPr id="890" name="Google Shape;890;p53"/>
          <p:cNvSpPr txBox="1"/>
          <p:nvPr/>
        </p:nvSpPr>
        <p:spPr>
          <a:xfrm flipH="1">
            <a:off x="5890387" y="3740581"/>
            <a:ext cx="2148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Traffic Density</a:t>
            </a:r>
            <a:endParaRPr/>
          </a:p>
        </p:txBody>
      </p:sp>
      <p:pic>
        <p:nvPicPr>
          <p:cNvPr id="891" name="Google Shape;8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600" y="0"/>
            <a:ext cx="25955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54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97" name="Google Shape;897;p54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p54"/>
          <p:cNvSpPr txBox="1"/>
          <p:nvPr>
            <p:ph type="title"/>
          </p:nvPr>
        </p:nvSpPr>
        <p:spPr>
          <a:xfrm>
            <a:off x="472778" y="1285002"/>
            <a:ext cx="63678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TECHNOLOGY USED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5"/>
          <p:cNvSpPr txBox="1"/>
          <p:nvPr>
            <p:ph type="ctrTitle"/>
          </p:nvPr>
        </p:nvSpPr>
        <p:spPr>
          <a:xfrm flipH="1">
            <a:off x="5195025" y="39104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JS</a:t>
            </a:r>
            <a:endParaRPr/>
          </a:p>
        </p:txBody>
      </p:sp>
      <p:sp>
        <p:nvSpPr>
          <p:cNvPr id="941" name="Google Shape;941;p55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42" name="Google Shape;942;p55"/>
          <p:cNvSpPr txBox="1"/>
          <p:nvPr>
            <p:ph idx="4" type="ctrTitle"/>
          </p:nvPr>
        </p:nvSpPr>
        <p:spPr>
          <a:xfrm flipH="1">
            <a:off x="2395780" y="391041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Flutter</a:t>
            </a:r>
            <a:endParaRPr/>
          </a:p>
        </p:txBody>
      </p:sp>
      <p:sp>
        <p:nvSpPr>
          <p:cNvPr id="943" name="Google Shape;943;p55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HTML</a:t>
            </a:r>
            <a:endParaRPr/>
          </a:p>
        </p:txBody>
      </p:sp>
      <p:pic>
        <p:nvPicPr>
          <p:cNvPr id="944" name="Google Shape;9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963" y="354925"/>
            <a:ext cx="1434225" cy="14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25" y="354925"/>
            <a:ext cx="1240574" cy="154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475" y="2457575"/>
            <a:ext cx="1619700" cy="15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7175" y="2203113"/>
            <a:ext cx="1958275" cy="17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6"/>
          <p:cNvSpPr txBox="1"/>
          <p:nvPr>
            <p:ph type="ctrTitle"/>
          </p:nvPr>
        </p:nvSpPr>
        <p:spPr>
          <a:xfrm flipH="1">
            <a:off x="3910603" y="1468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Django-rest framework</a:t>
            </a:r>
            <a:endParaRPr/>
          </a:p>
        </p:txBody>
      </p:sp>
      <p:sp>
        <p:nvSpPr>
          <p:cNvPr id="953" name="Google Shape;953;p56"/>
          <p:cNvSpPr txBox="1"/>
          <p:nvPr>
            <p:ph idx="4" type="ctrTitle"/>
          </p:nvPr>
        </p:nvSpPr>
        <p:spPr>
          <a:xfrm flipH="1">
            <a:off x="1558303" y="13084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Django</a:t>
            </a:r>
            <a:endParaRPr/>
          </a:p>
        </p:txBody>
      </p:sp>
      <p:pic>
        <p:nvPicPr>
          <p:cNvPr id="954" name="Google Shape;9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75" y="2274999"/>
            <a:ext cx="1913571" cy="1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325" y="2267475"/>
            <a:ext cx="2003844" cy="12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56"/>
          <p:cNvSpPr txBox="1"/>
          <p:nvPr>
            <p:ph type="ctrTitle"/>
          </p:nvPr>
        </p:nvSpPr>
        <p:spPr>
          <a:xfrm flipH="1">
            <a:off x="6576991" y="1468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957" name="Google Shape;95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925" y="2275000"/>
            <a:ext cx="1710225" cy="12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57"/>
          <p:cNvGrpSpPr/>
          <p:nvPr/>
        </p:nvGrpSpPr>
        <p:grpSpPr>
          <a:xfrm flipH="1">
            <a:off x="1890571" y="2183558"/>
            <a:ext cx="2292962" cy="1538395"/>
            <a:chOff x="3609450" y="1186000"/>
            <a:chExt cx="1448400" cy="971700"/>
          </a:xfrm>
        </p:grpSpPr>
        <p:sp>
          <p:nvSpPr>
            <p:cNvPr id="963" name="Google Shape;963;p57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57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57"/>
            <p:cNvCxnSpPr>
              <a:stCxn id="963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6" name="Google Shape;966;p57"/>
          <p:cNvSpPr txBox="1"/>
          <p:nvPr>
            <p:ph type="title"/>
          </p:nvPr>
        </p:nvSpPr>
        <p:spPr>
          <a:xfrm>
            <a:off x="2142800" y="255782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TEAM</a:t>
            </a:r>
            <a:endParaRPr sz="4300"/>
          </a:p>
        </p:txBody>
      </p:sp>
      <p:sp>
        <p:nvSpPr>
          <p:cNvPr id="967" name="Google Shape;967;p57"/>
          <p:cNvSpPr txBox="1"/>
          <p:nvPr>
            <p:ph idx="2" type="subTitle"/>
          </p:nvPr>
        </p:nvSpPr>
        <p:spPr>
          <a:xfrm flipH="1">
            <a:off x="4571725" y="1926525"/>
            <a:ext cx="40011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Sanidhiya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Nitish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Naman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Vibha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Swapnil</a:t>
            </a:r>
            <a:endParaRPr sz="2400"/>
          </a:p>
        </p:txBody>
      </p:sp>
      <p:sp>
        <p:nvSpPr>
          <p:cNvPr id="968" name="Google Shape;968;p57"/>
          <p:cNvSpPr txBox="1"/>
          <p:nvPr/>
        </p:nvSpPr>
        <p:spPr>
          <a:xfrm>
            <a:off x="3147150" y="246750"/>
            <a:ext cx="4179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Thank You By:</a:t>
            </a:r>
            <a:endParaRPr sz="4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Geeky Igniters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3842749" y="1186000"/>
            <a:ext cx="1457400" cy="971700"/>
            <a:chOff x="3600450" y="1186000"/>
            <a:chExt cx="1457400" cy="971700"/>
          </a:xfrm>
        </p:grpSpPr>
        <p:sp>
          <p:nvSpPr>
            <p:cNvPr id="440" name="Google Shape;440;p31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31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31"/>
            <p:cNvCxnSpPr>
              <a:stCxn id="440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3" name="Google Shape;443;p31"/>
          <p:cNvSpPr txBox="1"/>
          <p:nvPr>
            <p:ph idx="3" type="title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4" name="Google Shape;444;p31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Ideology and Working</a:t>
            </a:r>
            <a:endParaRPr/>
          </a:p>
        </p:txBody>
      </p:sp>
      <p:sp>
        <p:nvSpPr>
          <p:cNvPr id="445" name="Google Shape;445;p31"/>
          <p:cNvSpPr txBox="1"/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31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About the Vijay App</a:t>
            </a:r>
            <a:endParaRPr/>
          </a:p>
        </p:txBody>
      </p:sp>
      <p:grpSp>
        <p:nvGrpSpPr>
          <p:cNvPr id="447" name="Google Shape;447;p31"/>
          <p:cNvGrpSpPr/>
          <p:nvPr/>
        </p:nvGrpSpPr>
        <p:grpSpPr>
          <a:xfrm flipH="1">
            <a:off x="3842749" y="2414725"/>
            <a:ext cx="1457400" cy="971700"/>
            <a:chOff x="3600450" y="1186000"/>
            <a:chExt cx="1457400" cy="971700"/>
          </a:xfrm>
        </p:grpSpPr>
        <p:sp>
          <p:nvSpPr>
            <p:cNvPr id="448" name="Google Shape;448;p31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" name="Google Shape;449;p31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31"/>
            <p:cNvCxnSpPr>
              <a:stCxn id="44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1" name="Google Shape;451;p31"/>
          <p:cNvGrpSpPr/>
          <p:nvPr/>
        </p:nvGrpSpPr>
        <p:grpSpPr>
          <a:xfrm>
            <a:off x="3842749" y="3643450"/>
            <a:ext cx="1457400" cy="971700"/>
            <a:chOff x="3600450" y="1186000"/>
            <a:chExt cx="1457400" cy="971700"/>
          </a:xfrm>
        </p:grpSpPr>
        <p:sp>
          <p:nvSpPr>
            <p:cNvPr id="452" name="Google Shape;452;p31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" name="Google Shape;453;p31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31"/>
            <p:cNvCxnSpPr>
              <a:stCxn id="45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5" name="Google Shape;455;p31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Development of CHATBOT to make interaction easier</a:t>
            </a:r>
            <a:endParaRPr/>
          </a:p>
        </p:txBody>
      </p:sp>
      <p:sp>
        <p:nvSpPr>
          <p:cNvPr id="456" name="Google Shape;456;p31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Increase Adherence rate</a:t>
            </a:r>
            <a:endParaRPr/>
          </a:p>
        </p:txBody>
      </p:sp>
      <p:sp>
        <p:nvSpPr>
          <p:cNvPr id="457" name="Google Shape;457;p31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FACE RECOGNITION system for unique e</a:t>
            </a:r>
            <a:r>
              <a:rPr lang="en"/>
              <a:t>ntry</a:t>
            </a:r>
            <a:endParaRPr/>
          </a:p>
        </p:txBody>
      </p:sp>
      <p:sp>
        <p:nvSpPr>
          <p:cNvPr id="458" name="Google Shape;458;p31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Ensuring Portability for Citizens</a:t>
            </a:r>
            <a:endParaRPr/>
          </a:p>
        </p:txBody>
      </p:sp>
      <p:sp>
        <p:nvSpPr>
          <p:cNvPr id="459" name="Google Shape;459;p31"/>
          <p:cNvSpPr txBox="1"/>
          <p:nvPr>
            <p:ph idx="8" type="title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" name="Google Shape;460;p31"/>
          <p:cNvSpPr txBox="1"/>
          <p:nvPr>
            <p:ph idx="9" type="title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3842749" y="1186000"/>
            <a:ext cx="1457400" cy="971700"/>
            <a:chOff x="3600450" y="1186000"/>
            <a:chExt cx="1457400" cy="971700"/>
          </a:xfrm>
        </p:grpSpPr>
        <p:sp>
          <p:nvSpPr>
            <p:cNvPr id="466" name="Google Shape;466;p32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2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32"/>
            <p:cNvCxnSpPr>
              <a:stCxn id="46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9" name="Google Shape;469;p32"/>
          <p:cNvSpPr txBox="1"/>
          <p:nvPr>
            <p:ph idx="3" type="title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0" name="Google Shape;470;p32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Prioritising</a:t>
            </a:r>
            <a:r>
              <a:rPr lang="en"/>
              <a:t> the citizens for vaccination</a:t>
            </a:r>
            <a:endParaRPr/>
          </a:p>
        </p:txBody>
      </p:sp>
      <p:sp>
        <p:nvSpPr>
          <p:cNvPr id="471" name="Google Shape;471;p32"/>
          <p:cNvSpPr txBox="1"/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2" name="Google Shape;472;p32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Queue Management System</a:t>
            </a:r>
            <a:endParaRPr/>
          </a:p>
        </p:txBody>
      </p:sp>
      <p:grpSp>
        <p:nvGrpSpPr>
          <p:cNvPr id="473" name="Google Shape;473;p32"/>
          <p:cNvGrpSpPr/>
          <p:nvPr/>
        </p:nvGrpSpPr>
        <p:grpSpPr>
          <a:xfrm flipH="1">
            <a:off x="3842749" y="2414725"/>
            <a:ext cx="1457400" cy="971700"/>
            <a:chOff x="3600450" y="1186000"/>
            <a:chExt cx="1457400" cy="971700"/>
          </a:xfrm>
        </p:grpSpPr>
        <p:sp>
          <p:nvSpPr>
            <p:cNvPr id="474" name="Google Shape;474;p32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32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32"/>
            <p:cNvCxnSpPr>
              <a:stCxn id="47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7" name="Google Shape;477;p32"/>
          <p:cNvGrpSpPr/>
          <p:nvPr/>
        </p:nvGrpSpPr>
        <p:grpSpPr>
          <a:xfrm>
            <a:off x="3842749" y="3643450"/>
            <a:ext cx="1457400" cy="971700"/>
            <a:chOff x="3600450" y="1186000"/>
            <a:chExt cx="1457400" cy="971700"/>
          </a:xfrm>
        </p:grpSpPr>
        <p:sp>
          <p:nvSpPr>
            <p:cNvPr id="478" name="Google Shape;478;p32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Google Shape;479;p32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32"/>
            <p:cNvCxnSpPr>
              <a:stCxn id="47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1" name="Google Shape;481;p32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e</a:t>
            </a:r>
            <a:r>
              <a:rPr lang="en"/>
              <a:t>ntry</a:t>
            </a:r>
            <a:r>
              <a:rPr lang="en"/>
              <a:t> system for any issue/complaint</a:t>
            </a:r>
            <a:endParaRPr/>
          </a:p>
        </p:txBody>
      </p:sp>
      <p:sp>
        <p:nvSpPr>
          <p:cNvPr id="482" name="Google Shape;482;p32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Report regarding AEFI/AESI</a:t>
            </a:r>
            <a:endParaRPr/>
          </a:p>
        </p:txBody>
      </p:sp>
      <p:sp>
        <p:nvSpPr>
          <p:cNvPr id="483" name="Google Shape;483;p32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Prediction Model by using physical factors</a:t>
            </a:r>
            <a:endParaRPr/>
          </a:p>
        </p:txBody>
      </p:sp>
      <p:sp>
        <p:nvSpPr>
          <p:cNvPr id="484" name="Google Shape;484;p32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Supply Chain of Vaccine</a:t>
            </a:r>
            <a:endParaRPr/>
          </a:p>
        </p:txBody>
      </p:sp>
      <p:sp>
        <p:nvSpPr>
          <p:cNvPr id="485" name="Google Shape;485;p32"/>
          <p:cNvSpPr txBox="1"/>
          <p:nvPr>
            <p:ph idx="8" type="title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6" name="Google Shape;486;p32"/>
          <p:cNvSpPr txBox="1"/>
          <p:nvPr>
            <p:ph idx="9" type="title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3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492" name="Google Shape;49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Google Shape;49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33"/>
            <p:cNvCxnSpPr>
              <a:stCxn id="492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5" name="Google Shape;495;p33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6" name="Google Shape;496;p33"/>
          <p:cNvSpPr txBox="1"/>
          <p:nvPr>
            <p:ph idx="2" type="subTitle"/>
          </p:nvPr>
        </p:nvSpPr>
        <p:spPr>
          <a:xfrm flipH="1">
            <a:off x="3892824" y="2195897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About VIJAY App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VIJAY APP</a:t>
            </a:r>
            <a:endParaRPr/>
          </a:p>
        </p:txBody>
      </p:sp>
      <p:sp>
        <p:nvSpPr>
          <p:cNvPr id="502" name="Google Shape;502;p34"/>
          <p:cNvSpPr txBox="1"/>
          <p:nvPr>
            <p:ph idx="1" type="body"/>
          </p:nvPr>
        </p:nvSpPr>
        <p:spPr>
          <a:xfrm>
            <a:off x="720000" y="1129300"/>
            <a:ext cx="770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07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2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2"/>
              <a:buFont typeface="Arial"/>
              <a:buChar char="•"/>
            </a:pPr>
            <a:r>
              <a:rPr b="0" i="0" lang="en" sz="1800" u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Have you ever wondered even if covid vaccine is made available to you,  this time of quarantine will remain for a very long time why so?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2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How would vaccination be provided in a country with a population of 138 crore??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2"/>
              <a:buFont typeface="Arial"/>
              <a:buChar char="•"/>
            </a:pPr>
            <a:r>
              <a:rPr b="0" i="0" lang="en" sz="1800" u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So here is our app which resolve all these issues :)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7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IDEOLOGY OF VIJAY APP?</a:t>
            </a:r>
            <a:endParaRPr/>
          </a:p>
        </p:txBody>
      </p:sp>
      <p:sp>
        <p:nvSpPr>
          <p:cNvPr id="508" name="Google Shape;508;p35"/>
          <p:cNvSpPr txBox="1"/>
          <p:nvPr>
            <p:ph idx="1" type="body"/>
          </p:nvPr>
        </p:nvSpPr>
        <p:spPr>
          <a:xfrm>
            <a:off x="720000" y="1129300"/>
            <a:ext cx="77040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Arial"/>
              <a:buChar char="•"/>
            </a:pPr>
            <a:r>
              <a:rPr b="0" i="0" lang="en" sz="18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Bring People to dedicated center for Vaccination process of Covid-19.</a:t>
            </a:r>
            <a:endParaRPr b="0" i="0" sz="1800" u="none" strike="noStrike">
              <a:solidFill>
                <a:srgbClr val="E07A5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Arial"/>
              <a:buChar char="•"/>
            </a:pPr>
            <a:r>
              <a:rPr b="0" i="0" lang="en" sz="18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Assuming certain amount of Vaccine supply daily. On this basis, we will call people to a dedicated center located near to their home. </a:t>
            </a:r>
            <a:endParaRPr b="0" i="0" sz="1800" u="none" strike="noStrike">
              <a:solidFill>
                <a:srgbClr val="E07A5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Arial"/>
              <a:buChar char="•"/>
            </a:pPr>
            <a:r>
              <a:rPr lang="en" sz="1800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A certain date will be allotted to everyone for their vaccination in the respective centers.</a:t>
            </a:r>
            <a:r>
              <a:rPr b="0" i="0" lang="en" sz="18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 </a:t>
            </a:r>
            <a:endParaRPr b="0" i="0" sz="1800" u="none" strike="noStrike">
              <a:solidFill>
                <a:srgbClr val="E07A5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20"/>
              <a:buFont typeface="Arial"/>
              <a:buChar char="•"/>
            </a:pPr>
            <a:r>
              <a:rPr b="0" i="0" lang="en" sz="18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Repetition will be check by the unique AADHAR Card numbers or through FACE RECOGNITION system.</a:t>
            </a:r>
            <a:endParaRPr b="0" i="0" sz="1800" u="none" strike="noStrike">
              <a:solidFill>
                <a:srgbClr val="E07A54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2305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7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/>
          <p:nvPr/>
        </p:nvSpPr>
        <p:spPr>
          <a:xfrm>
            <a:off x="7499402" y="524709"/>
            <a:ext cx="825389" cy="80485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WORKING OF INTERFACE</a:t>
            </a:r>
            <a:endParaRPr/>
          </a:p>
        </p:txBody>
      </p:sp>
      <p:sp>
        <p:nvSpPr>
          <p:cNvPr id="515" name="Google Shape;515;p36"/>
          <p:cNvSpPr txBox="1"/>
          <p:nvPr>
            <p:ph idx="2" type="body"/>
          </p:nvPr>
        </p:nvSpPr>
        <p:spPr>
          <a:xfrm>
            <a:off x="1065402" y="1101750"/>
            <a:ext cx="6798929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A certain date will be display on user screen on which they are supposed to come to the designated center for vaccination.</a:t>
            </a:r>
            <a:endParaRPr b="0" sz="15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This date will be generated by a certain algorithm that considers the following factors in mind.</a:t>
            </a:r>
            <a:endParaRPr b="0" sz="15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        1. Vaccine Supply available on daily basis.</a:t>
            </a:r>
            <a:endParaRPr b="0" sz="15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        2. Priority order with which people will be called are as follows:- </a:t>
            </a:r>
            <a:endParaRPr b="0" sz="15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                        a. Frontline Healthcare Workers.</a:t>
            </a:r>
            <a:endParaRPr b="0" sz="15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                        b. People at certain risk</a:t>
            </a:r>
            <a:endParaRPr b="0" sz="15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                        c. Children and Senior Citizens</a:t>
            </a:r>
            <a:endParaRPr sz="15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" sz="15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                        d. All others.</a:t>
            </a:r>
            <a:br>
              <a:rPr lang="en" sz="1500"/>
            </a:br>
            <a:endParaRPr sz="1500">
              <a:solidFill>
                <a:schemeClr val="lt2"/>
              </a:solidFill>
            </a:endParaRPr>
          </a:p>
        </p:txBody>
      </p:sp>
      <p:grpSp>
        <p:nvGrpSpPr>
          <p:cNvPr id="516" name="Google Shape;516;p36"/>
          <p:cNvGrpSpPr/>
          <p:nvPr/>
        </p:nvGrpSpPr>
        <p:grpSpPr>
          <a:xfrm>
            <a:off x="7610539" y="704873"/>
            <a:ext cx="546167" cy="494007"/>
            <a:chOff x="4859353" y="3355130"/>
            <a:chExt cx="373480" cy="362267"/>
          </a:xfrm>
        </p:grpSpPr>
        <p:sp>
          <p:nvSpPr>
            <p:cNvPr id="517" name="Google Shape;517;p36"/>
            <p:cNvSpPr/>
            <p:nvPr/>
          </p:nvSpPr>
          <p:spPr>
            <a:xfrm>
              <a:off x="4859353" y="3355130"/>
              <a:ext cx="373219" cy="362005"/>
            </a:xfrm>
            <a:custGeom>
              <a:rect b="b" l="l" r="r" t="t"/>
              <a:pathLst>
                <a:path extrusionOk="0" h="13817" w="14245">
                  <a:moveTo>
                    <a:pt x="11398" y="0"/>
                  </a:moveTo>
                  <a:cubicBezTo>
                    <a:pt x="11111" y="0"/>
                    <a:pt x="10823" y="110"/>
                    <a:pt x="10603" y="331"/>
                  </a:cubicBezTo>
                  <a:lnTo>
                    <a:pt x="6481" y="4462"/>
                  </a:lnTo>
                  <a:cubicBezTo>
                    <a:pt x="5685" y="5248"/>
                    <a:pt x="5081" y="6187"/>
                    <a:pt x="4679" y="7232"/>
                  </a:cubicBezTo>
                  <a:cubicBezTo>
                    <a:pt x="4410" y="7941"/>
                    <a:pt x="4037" y="8603"/>
                    <a:pt x="3576" y="9207"/>
                  </a:cubicBezTo>
                  <a:lnTo>
                    <a:pt x="2896" y="10012"/>
                  </a:lnTo>
                  <a:lnTo>
                    <a:pt x="586" y="12322"/>
                  </a:lnTo>
                  <a:cubicBezTo>
                    <a:pt x="1" y="12966"/>
                    <a:pt x="571" y="13816"/>
                    <a:pt x="1246" y="13816"/>
                  </a:cubicBezTo>
                  <a:cubicBezTo>
                    <a:pt x="1444" y="13816"/>
                    <a:pt x="1652" y="13743"/>
                    <a:pt x="1841" y="13568"/>
                  </a:cubicBezTo>
                  <a:lnTo>
                    <a:pt x="4152" y="11268"/>
                  </a:lnTo>
                  <a:cubicBezTo>
                    <a:pt x="4928" y="10472"/>
                    <a:pt x="5877" y="9859"/>
                    <a:pt x="6912" y="9466"/>
                  </a:cubicBezTo>
                  <a:cubicBezTo>
                    <a:pt x="7957" y="9073"/>
                    <a:pt x="8896" y="8459"/>
                    <a:pt x="9682" y="7673"/>
                  </a:cubicBezTo>
                  <a:lnTo>
                    <a:pt x="13814" y="3542"/>
                  </a:lnTo>
                  <a:cubicBezTo>
                    <a:pt x="14245" y="3101"/>
                    <a:pt x="14245" y="2392"/>
                    <a:pt x="13814" y="1951"/>
                  </a:cubicBezTo>
                  <a:lnTo>
                    <a:pt x="12194" y="331"/>
                  </a:lnTo>
                  <a:cubicBezTo>
                    <a:pt x="11973" y="110"/>
                    <a:pt x="11686" y="0"/>
                    <a:pt x="1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4969497" y="3355627"/>
              <a:ext cx="263336" cy="251415"/>
            </a:xfrm>
            <a:custGeom>
              <a:rect b="b" l="l" r="r" t="t"/>
              <a:pathLst>
                <a:path extrusionOk="0" h="9596" w="10051">
                  <a:moveTo>
                    <a:pt x="7194" y="0"/>
                  </a:moveTo>
                  <a:cubicBezTo>
                    <a:pt x="6907" y="0"/>
                    <a:pt x="6619" y="110"/>
                    <a:pt x="6399" y="331"/>
                  </a:cubicBezTo>
                  <a:lnTo>
                    <a:pt x="2277" y="4453"/>
                  </a:lnTo>
                  <a:cubicBezTo>
                    <a:pt x="1481" y="5239"/>
                    <a:pt x="868" y="6188"/>
                    <a:pt x="475" y="7223"/>
                  </a:cubicBezTo>
                  <a:lnTo>
                    <a:pt x="456" y="7271"/>
                  </a:lnTo>
                  <a:cubicBezTo>
                    <a:pt x="1" y="8440"/>
                    <a:pt x="908" y="9595"/>
                    <a:pt x="2035" y="9595"/>
                  </a:cubicBezTo>
                  <a:cubicBezTo>
                    <a:pt x="2238" y="9595"/>
                    <a:pt x="2449" y="9557"/>
                    <a:pt x="2660" y="9475"/>
                  </a:cubicBezTo>
                  <a:lnTo>
                    <a:pt x="2708" y="9456"/>
                  </a:lnTo>
                  <a:cubicBezTo>
                    <a:pt x="3743" y="9054"/>
                    <a:pt x="4692" y="8440"/>
                    <a:pt x="5469" y="7654"/>
                  </a:cubicBezTo>
                  <a:lnTo>
                    <a:pt x="9600" y="3532"/>
                  </a:lnTo>
                  <a:cubicBezTo>
                    <a:pt x="10041" y="3091"/>
                    <a:pt x="10051" y="2382"/>
                    <a:pt x="9610" y="1951"/>
                  </a:cubicBezTo>
                  <a:lnTo>
                    <a:pt x="7990" y="331"/>
                  </a:lnTo>
                  <a:cubicBezTo>
                    <a:pt x="7769" y="110"/>
                    <a:pt x="7482" y="0"/>
                    <a:pt x="7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178809" y="3364038"/>
              <a:ext cx="12078" cy="12078"/>
            </a:xfrm>
            <a:custGeom>
              <a:rect b="b" l="l" r="r" t="t"/>
              <a:pathLst>
                <a:path extrusionOk="0" h="461" w="461">
                  <a:moveTo>
                    <a:pt x="461" y="46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4865641" y="3654098"/>
              <a:ext cx="65579" cy="63299"/>
            </a:xfrm>
            <a:custGeom>
              <a:rect b="b" l="l" r="r" t="t"/>
              <a:pathLst>
                <a:path extrusionOk="0" h="2416" w="2503">
                  <a:moveTo>
                    <a:pt x="1247" y="0"/>
                  </a:moveTo>
                  <a:lnTo>
                    <a:pt x="346" y="901"/>
                  </a:lnTo>
                  <a:cubicBezTo>
                    <a:pt x="1" y="1246"/>
                    <a:pt x="1" y="1812"/>
                    <a:pt x="346" y="2157"/>
                  </a:cubicBezTo>
                  <a:cubicBezTo>
                    <a:pt x="518" y="2330"/>
                    <a:pt x="746" y="2416"/>
                    <a:pt x="974" y="2416"/>
                  </a:cubicBezTo>
                  <a:cubicBezTo>
                    <a:pt x="1201" y="2416"/>
                    <a:pt x="1429" y="2330"/>
                    <a:pt x="1601" y="2157"/>
                  </a:cubicBezTo>
                  <a:lnTo>
                    <a:pt x="2502" y="1256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010160" y="3403076"/>
              <a:ext cx="178527" cy="165689"/>
            </a:xfrm>
            <a:custGeom>
              <a:rect b="b" l="l" r="r" t="t"/>
              <a:pathLst>
                <a:path extrusionOk="0" h="6324" w="6814">
                  <a:moveTo>
                    <a:pt x="5961" y="0"/>
                  </a:moveTo>
                  <a:cubicBezTo>
                    <a:pt x="5822" y="0"/>
                    <a:pt x="5676" y="56"/>
                    <a:pt x="5546" y="188"/>
                  </a:cubicBezTo>
                  <a:lnTo>
                    <a:pt x="428" y="5297"/>
                  </a:lnTo>
                  <a:cubicBezTo>
                    <a:pt x="1" y="5731"/>
                    <a:pt x="393" y="6323"/>
                    <a:pt x="855" y="6323"/>
                  </a:cubicBezTo>
                  <a:cubicBezTo>
                    <a:pt x="994" y="6323"/>
                    <a:pt x="1140" y="6269"/>
                    <a:pt x="1271" y="6140"/>
                  </a:cubicBezTo>
                  <a:lnTo>
                    <a:pt x="5623" y="1779"/>
                  </a:lnTo>
                  <a:lnTo>
                    <a:pt x="6380" y="1022"/>
                  </a:lnTo>
                  <a:cubicBezTo>
                    <a:pt x="6814" y="596"/>
                    <a:pt x="6419" y="0"/>
                    <a:pt x="5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5115274" y="3375592"/>
              <a:ext cx="27143" cy="26200"/>
            </a:xfrm>
            <a:custGeom>
              <a:rect b="b" l="l" r="r" t="t"/>
              <a:pathLst>
                <a:path extrusionOk="0" h="1000" w="1036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0" y="973"/>
                    <a:pt x="652" y="1000"/>
                    <a:pt x="724" y="1000"/>
                  </a:cubicBezTo>
                  <a:cubicBezTo>
                    <a:pt x="796" y="1000"/>
                    <a:pt x="868" y="973"/>
                    <a:pt x="921" y="920"/>
                  </a:cubicBezTo>
                  <a:cubicBezTo>
                    <a:pt x="1036" y="805"/>
                    <a:pt x="1036" y="633"/>
                    <a:pt x="921" y="518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5094681" y="3396185"/>
              <a:ext cx="27143" cy="26200"/>
            </a:xfrm>
            <a:custGeom>
              <a:rect b="b" l="l" r="r" t="t"/>
              <a:pathLst>
                <a:path extrusionOk="0" h="1000" w="1036">
                  <a:moveTo>
                    <a:pt x="403" y="0"/>
                  </a:moveTo>
                  <a:lnTo>
                    <a:pt x="1" y="403"/>
                  </a:lnTo>
                  <a:lnTo>
                    <a:pt x="528" y="920"/>
                  </a:lnTo>
                  <a:cubicBezTo>
                    <a:pt x="580" y="973"/>
                    <a:pt x="650" y="1000"/>
                    <a:pt x="721" y="1000"/>
                  </a:cubicBezTo>
                  <a:cubicBezTo>
                    <a:pt x="791" y="1000"/>
                    <a:pt x="863" y="973"/>
                    <a:pt x="921" y="920"/>
                  </a:cubicBezTo>
                  <a:cubicBezTo>
                    <a:pt x="1036" y="815"/>
                    <a:pt x="1036" y="633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074088" y="3416778"/>
              <a:ext cx="29344" cy="26357"/>
            </a:xfrm>
            <a:custGeom>
              <a:rect b="b" l="l" r="r" t="t"/>
              <a:pathLst>
                <a:path extrusionOk="0" h="1006" w="112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7" y="980"/>
                    <a:pt x="654" y="1005"/>
                    <a:pt x="719" y="1005"/>
                  </a:cubicBezTo>
                  <a:cubicBezTo>
                    <a:pt x="933" y="1005"/>
                    <a:pt x="1120" y="727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053495" y="3437371"/>
              <a:ext cx="26907" cy="26200"/>
            </a:xfrm>
            <a:custGeom>
              <a:rect b="b" l="l" r="r" t="t"/>
              <a:pathLst>
                <a:path extrusionOk="0" h="1000" w="1027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6" y="973"/>
                    <a:pt x="648" y="999"/>
                    <a:pt x="719" y="999"/>
                  </a:cubicBezTo>
                  <a:cubicBezTo>
                    <a:pt x="791" y="999"/>
                    <a:pt x="863" y="973"/>
                    <a:pt x="921" y="920"/>
                  </a:cubicBezTo>
                  <a:cubicBezTo>
                    <a:pt x="1026" y="815"/>
                    <a:pt x="1026" y="633"/>
                    <a:pt x="92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5032901" y="3457965"/>
              <a:ext cx="26907" cy="26200"/>
            </a:xfrm>
            <a:custGeom>
              <a:rect b="b" l="l" r="r" t="t"/>
              <a:pathLst>
                <a:path extrusionOk="0" h="1000" w="1027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1" y="973"/>
                    <a:pt x="643" y="999"/>
                    <a:pt x="715" y="999"/>
                  </a:cubicBezTo>
                  <a:cubicBezTo>
                    <a:pt x="787" y="999"/>
                    <a:pt x="858" y="973"/>
                    <a:pt x="911" y="920"/>
                  </a:cubicBezTo>
                  <a:cubicBezTo>
                    <a:pt x="1026" y="815"/>
                    <a:pt x="1026" y="633"/>
                    <a:pt x="91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013304" y="3478794"/>
              <a:ext cx="25912" cy="26148"/>
            </a:xfrm>
            <a:custGeom>
              <a:rect b="b" l="l" r="r" t="t"/>
              <a:pathLst>
                <a:path extrusionOk="0" h="998" w="989">
                  <a:moveTo>
                    <a:pt x="365" y="1"/>
                  </a:moveTo>
                  <a:cubicBezTo>
                    <a:pt x="241" y="145"/>
                    <a:pt x="116" y="288"/>
                    <a:pt x="1" y="432"/>
                  </a:cubicBezTo>
                  <a:lnTo>
                    <a:pt x="480" y="911"/>
                  </a:lnTo>
                  <a:cubicBezTo>
                    <a:pt x="538" y="969"/>
                    <a:pt x="610" y="998"/>
                    <a:pt x="681" y="998"/>
                  </a:cubicBezTo>
                  <a:cubicBezTo>
                    <a:pt x="753" y="998"/>
                    <a:pt x="825" y="969"/>
                    <a:pt x="883" y="911"/>
                  </a:cubicBezTo>
                  <a:cubicBezTo>
                    <a:pt x="988" y="806"/>
                    <a:pt x="988" y="624"/>
                    <a:pt x="883" y="518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WORKING…</a:t>
            </a:r>
            <a:endParaRPr/>
          </a:p>
        </p:txBody>
      </p:sp>
      <p:sp>
        <p:nvSpPr>
          <p:cNvPr id="533" name="Google Shape;533;p37"/>
          <p:cNvSpPr txBox="1"/>
          <p:nvPr>
            <p:ph idx="2" type="body"/>
          </p:nvPr>
        </p:nvSpPr>
        <p:spPr>
          <a:xfrm>
            <a:off x="1300294" y="967526"/>
            <a:ext cx="6660858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7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Now, we assume that a database consisting of required records is already available. 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7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Citizens can be identified using their unique aadhaar card number. This database will be used to predict the correct date for vaccination. 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700" u="none" strike="noStrike">
                <a:solidFill>
                  <a:srgbClr val="EFF1FF"/>
                </a:solidFill>
                <a:latin typeface="Hind"/>
                <a:ea typeface="Hind"/>
                <a:cs typeface="Hind"/>
                <a:sym typeface="Hind"/>
              </a:rPr>
              <a:t>One administrator (who will be present at the dedicated covid center) will be given special access to the COVID: Vijay App so that he/she can check who is vaccinated and assign the person who has been vaccinated in the database through the app interface.</a:t>
            </a:r>
            <a:endParaRPr b="0" sz="17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 sz="1700"/>
            </a:b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