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59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D9D76D-C1B9-43F0-9BC3-1665DFA3E7CB}" v="199" dt="2022-04-22T16:37:32.197"/>
    <p1510:client id="{CDB76940-727D-4D39-8073-57CBC961BD86}" v="402" dt="2022-04-22T03:36:55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57" d="100"/>
          <a:sy n="57" d="100"/>
        </p:scale>
        <p:origin x="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DE4C27B6-DB04-4891-AF97-BA1671B17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0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601DC97A-A22E-E333-EC1B-645C38CD5F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08" b="8001"/>
          <a:stretch/>
        </p:blipFill>
        <p:spPr>
          <a:xfrm>
            <a:off x="-1" y="-1"/>
            <a:ext cx="12188951" cy="6857999"/>
          </a:xfrm>
          <a:prstGeom prst="rect">
            <a:avLst/>
          </a:prstGeom>
        </p:spPr>
      </p:pic>
      <p:sp>
        <p:nvSpPr>
          <p:cNvPr id="41" name="Rectangle 15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6684" y="1152144"/>
            <a:ext cx="3953501" cy="3072393"/>
          </a:xfrm>
        </p:spPr>
        <p:txBody>
          <a:bodyPr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  <a:cs typeface="Calibri Light"/>
              </a:rPr>
              <a:t>Pneumonia Detection</a:t>
            </a:r>
            <a:endParaRPr lang="en-US" sz="5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6684" y="4462272"/>
            <a:ext cx="3953501" cy="12728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Pneumonia detection using real time CNN models.</a:t>
            </a:r>
          </a:p>
        </p:txBody>
      </p:sp>
      <p:sp>
        <p:nvSpPr>
          <p:cNvPr id="43" name="Rectangle 17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E0EAE70-C355-42D1-BF00-CA8A17A74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E6E58C95-A3F9-4C87-B9A5-32A7A75DD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7B08CDDF-E602-4C1B-A248-A43292EB5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6298B977-8F47-48C6-8454-11EF9478E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06A6FB8E-FB47-44B7-810F-B88B4CCA0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4">
              <a:extLst>
                <a:ext uri="{FF2B5EF4-FFF2-40B4-BE49-F238E27FC236}">
                  <a16:creationId xmlns:a16="http://schemas.microsoft.com/office/drawing/2014/main" id="{818DB8DB-4D04-42C0-BE68-842A9F29A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DBCFEA99-52A4-4E8E-B9C9-3D39B0E32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A6C0BB10-7324-4D11-A497-57A85CDB6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D7440F2E-8192-4FDF-AE8F-2833B7F40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B9F7DA6A-1872-4697-A567-20A0115A0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98BC1544-07ED-411D-880C-58CB1149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BA70D948-9946-455F-8155-D274F01DAB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807FCDBA-F7E3-4836-8253-15D212128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D6A9BF83-5C67-44B0-883C-82BCAA192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94BA7F92-7961-489E-83BD-5518EB1E9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56ADE108-5AE8-4ACF-88B9-28A0B125B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75B2D25F-B666-4F19-816A-24456EAF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A7D581F0-987F-45C5-A849-CC1B4122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F388E533-92C3-428E-B078-81D6E1F2D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C68AEED3-AAB1-48A9-8FC3-C68AE6675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0A6CA6BC-FFA6-4C34-B200-6F61EE173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2A57F37-EA09-4C70-F9A7-30DF01D5F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9" b="1361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D8E676-D0DD-BE20-CF41-27A84C47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cs typeface="Calibri Light"/>
              </a:rPr>
              <a:t>Societal Benefit</a:t>
            </a:r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8C8F4-9BB0-3950-2A86-33A1240F8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256705"/>
            <a:ext cx="4593021" cy="27807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 dirty="0">
                <a:cs typeface="Calibri"/>
              </a:rPr>
              <a:t>Pneumonia detection model will help in considerably reducing the time it takes to diagnose someone with the disease with at most accuracy.</a:t>
            </a:r>
          </a:p>
          <a:p>
            <a:pPr marL="0" indent="0">
              <a:buNone/>
            </a:pPr>
            <a:r>
              <a:rPr lang="en-US" sz="1700" dirty="0">
                <a:cs typeface="Calibri"/>
              </a:rPr>
              <a:t>Since time is of sheer importance for pneumonia treatment, the model can be a life saving amenity.</a:t>
            </a:r>
          </a:p>
          <a:p>
            <a:pPr marL="0" indent="0">
              <a:buNone/>
            </a:pPr>
            <a:r>
              <a:rPr lang="en-US" sz="1700" dirty="0">
                <a:cs typeface="Calibri"/>
              </a:rPr>
              <a:t>Future advancements on the model could be of a website where people can upload their scans for diagnose thus reducing the monetary toll.</a:t>
            </a:r>
          </a:p>
        </p:txBody>
      </p:sp>
    </p:spTree>
    <p:extLst>
      <p:ext uri="{BB962C8B-B14F-4D97-AF65-F5344CB8AC3E}">
        <p14:creationId xmlns:p14="http://schemas.microsoft.com/office/powerpoint/2010/main" val="3719902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1A6AF-998E-E1A4-D643-4B54D6202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cs typeface="Calibri Light"/>
              </a:rPr>
              <a:t>Team Details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BDBE-9BDC-21E6-D447-350A24CC3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cs typeface="Calibri"/>
              </a:rPr>
              <a:t>Rishikesh S. (RA1911003010720)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cs typeface="Calibri"/>
              </a:rPr>
              <a:t>Ananya Negi (RA1911003010722)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cs typeface="Calibri"/>
              </a:rPr>
              <a:t>Yash Kesarwani (RA1911003010727)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5176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7F982E0A-7274-FA42-CEB7-3DD3C00C0D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796" r="-2" b="-2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6159AB-5991-B32B-075C-A00715E91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1570"/>
            <a:ext cx="5155261" cy="4072044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cs typeface="Calibri Light"/>
              </a:rPr>
              <a:t>Problem Statement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FC50A-3270-D879-13AA-7899A9842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986" y="847165"/>
            <a:ext cx="5170861" cy="556708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Pneumonia is a respiratory infection caused by bacteria or viruses. Early diagnosis of pneumonia is crucial to ensure curative treatment and increase survival rates.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 Chest X-ray imaging is the most frequently used method for diagnosing pneumonia. However, the examination of chest X-rays is a challenging task and is prone to subjective variability.</a:t>
            </a:r>
          </a:p>
          <a:p>
            <a:r>
              <a:rPr lang="en-US" sz="2400" dirty="0">
                <a:solidFill>
                  <a:schemeClr val="bg1"/>
                </a:solidFill>
                <a:cs typeface="Calibri"/>
              </a:rPr>
              <a:t>Our Pneumonia detection model provides maximum efficiency and accuracy. It helps to considerably reduce the time it takes to detect the disease. </a:t>
            </a:r>
          </a:p>
        </p:txBody>
      </p:sp>
    </p:spTree>
    <p:extLst>
      <p:ext uri="{BB962C8B-B14F-4D97-AF65-F5344CB8AC3E}">
        <p14:creationId xmlns:p14="http://schemas.microsoft.com/office/powerpoint/2010/main" val="242120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7B730BC-B9B7-44AF-9C1F-18798A91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BEA00D-3D81-4954-A11A-1E1A06543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" y="0"/>
            <a:ext cx="12191996" cy="68580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C59F35D-3AEE-407C-8DA7-F495CB9B5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66456" y="591688"/>
            <a:ext cx="2425541" cy="5347085"/>
          </a:xfrm>
          <a:custGeom>
            <a:avLst/>
            <a:gdLst>
              <a:gd name="connsiteX0" fmla="*/ 2425541 w 2425541"/>
              <a:gd name="connsiteY0" fmla="*/ 0 h 5347085"/>
              <a:gd name="connsiteX1" fmla="*/ 2425541 w 2425541"/>
              <a:gd name="connsiteY1" fmla="*/ 5347085 h 5347085"/>
              <a:gd name="connsiteX2" fmla="*/ 2392586 w 2425541"/>
              <a:gd name="connsiteY2" fmla="*/ 5333903 h 5347085"/>
              <a:gd name="connsiteX3" fmla="*/ 2338684 w 2425541"/>
              <a:gd name="connsiteY3" fmla="*/ 5319993 h 5347085"/>
              <a:gd name="connsiteX4" fmla="*/ 2284781 w 2425541"/>
              <a:gd name="connsiteY4" fmla="*/ 5313037 h 5347085"/>
              <a:gd name="connsiteX5" fmla="*/ 2227401 w 2425541"/>
              <a:gd name="connsiteY5" fmla="*/ 5313037 h 5347085"/>
              <a:gd name="connsiteX6" fmla="*/ 2168282 w 2425541"/>
              <a:gd name="connsiteY6" fmla="*/ 5316515 h 5347085"/>
              <a:gd name="connsiteX7" fmla="*/ 2109162 w 2425541"/>
              <a:gd name="connsiteY7" fmla="*/ 5323470 h 5347085"/>
              <a:gd name="connsiteX8" fmla="*/ 2050043 w 2425541"/>
              <a:gd name="connsiteY8" fmla="*/ 5332164 h 5347085"/>
              <a:gd name="connsiteX9" fmla="*/ 1990924 w 2425541"/>
              <a:gd name="connsiteY9" fmla="*/ 5339119 h 5347085"/>
              <a:gd name="connsiteX10" fmla="*/ 1931805 w 2425541"/>
              <a:gd name="connsiteY10" fmla="*/ 5344336 h 5347085"/>
              <a:gd name="connsiteX11" fmla="*/ 1876163 w 2425541"/>
              <a:gd name="connsiteY11" fmla="*/ 5342597 h 5347085"/>
              <a:gd name="connsiteX12" fmla="*/ 1822261 w 2425541"/>
              <a:gd name="connsiteY12" fmla="*/ 5335642 h 5347085"/>
              <a:gd name="connsiteX13" fmla="*/ 1770097 w 2425541"/>
              <a:gd name="connsiteY13" fmla="*/ 5319993 h 5347085"/>
              <a:gd name="connsiteX14" fmla="*/ 1726627 w 2425541"/>
              <a:gd name="connsiteY14" fmla="*/ 5297388 h 5347085"/>
              <a:gd name="connsiteX15" fmla="*/ 1684896 w 2425541"/>
              <a:gd name="connsiteY15" fmla="*/ 5267829 h 5347085"/>
              <a:gd name="connsiteX16" fmla="*/ 1648381 w 2425541"/>
              <a:gd name="connsiteY16" fmla="*/ 5233053 h 5347085"/>
              <a:gd name="connsiteX17" fmla="*/ 1611866 w 2425541"/>
              <a:gd name="connsiteY17" fmla="*/ 5193060 h 5347085"/>
              <a:gd name="connsiteX18" fmla="*/ 1578829 w 2425541"/>
              <a:gd name="connsiteY18" fmla="*/ 5151329 h 5347085"/>
              <a:gd name="connsiteX19" fmla="*/ 1545792 w 2425541"/>
              <a:gd name="connsiteY19" fmla="*/ 5107859 h 5347085"/>
              <a:gd name="connsiteX20" fmla="*/ 1512755 w 2425541"/>
              <a:gd name="connsiteY20" fmla="*/ 5064389 h 5347085"/>
              <a:gd name="connsiteX21" fmla="*/ 1479717 w 2425541"/>
              <a:gd name="connsiteY21" fmla="*/ 5022658 h 5347085"/>
              <a:gd name="connsiteX22" fmla="*/ 1444942 w 2425541"/>
              <a:gd name="connsiteY22" fmla="*/ 4982666 h 5347085"/>
              <a:gd name="connsiteX23" fmla="*/ 1404949 w 2425541"/>
              <a:gd name="connsiteY23" fmla="*/ 4947890 h 5347085"/>
              <a:gd name="connsiteX24" fmla="*/ 1366696 w 2425541"/>
              <a:gd name="connsiteY24" fmla="*/ 4916591 h 5347085"/>
              <a:gd name="connsiteX25" fmla="*/ 1323226 w 2425541"/>
              <a:gd name="connsiteY25" fmla="*/ 4892248 h 5347085"/>
              <a:gd name="connsiteX26" fmla="*/ 1276278 w 2425541"/>
              <a:gd name="connsiteY26" fmla="*/ 4871383 h 5347085"/>
              <a:gd name="connsiteX27" fmla="*/ 1225853 w 2425541"/>
              <a:gd name="connsiteY27" fmla="*/ 4853995 h 5347085"/>
              <a:gd name="connsiteX28" fmla="*/ 1173689 w 2425541"/>
              <a:gd name="connsiteY28" fmla="*/ 4838346 h 5347085"/>
              <a:gd name="connsiteX29" fmla="*/ 1121525 w 2425541"/>
              <a:gd name="connsiteY29" fmla="*/ 4824435 h 5347085"/>
              <a:gd name="connsiteX30" fmla="*/ 1067622 w 2425541"/>
              <a:gd name="connsiteY30" fmla="*/ 4810525 h 5347085"/>
              <a:gd name="connsiteX31" fmla="*/ 1017197 w 2425541"/>
              <a:gd name="connsiteY31" fmla="*/ 4794876 h 5347085"/>
              <a:gd name="connsiteX32" fmla="*/ 966772 w 2425541"/>
              <a:gd name="connsiteY32" fmla="*/ 4777488 h 5347085"/>
              <a:gd name="connsiteX33" fmla="*/ 919824 w 2425541"/>
              <a:gd name="connsiteY33" fmla="*/ 4756622 h 5347085"/>
              <a:gd name="connsiteX34" fmla="*/ 878093 w 2425541"/>
              <a:gd name="connsiteY34" fmla="*/ 4730540 h 5347085"/>
              <a:gd name="connsiteX35" fmla="*/ 839840 w 2425541"/>
              <a:gd name="connsiteY35" fmla="*/ 4699242 h 5347085"/>
              <a:gd name="connsiteX36" fmla="*/ 808541 w 2425541"/>
              <a:gd name="connsiteY36" fmla="*/ 4660988 h 5347085"/>
              <a:gd name="connsiteX37" fmla="*/ 782459 w 2425541"/>
              <a:gd name="connsiteY37" fmla="*/ 4619257 h 5347085"/>
              <a:gd name="connsiteX38" fmla="*/ 761594 w 2425541"/>
              <a:gd name="connsiteY38" fmla="*/ 4572309 h 5347085"/>
              <a:gd name="connsiteX39" fmla="*/ 744206 w 2425541"/>
              <a:gd name="connsiteY39" fmla="*/ 4521884 h 5347085"/>
              <a:gd name="connsiteX40" fmla="*/ 728556 w 2425541"/>
              <a:gd name="connsiteY40" fmla="*/ 4471459 h 5347085"/>
              <a:gd name="connsiteX41" fmla="*/ 714646 w 2425541"/>
              <a:gd name="connsiteY41" fmla="*/ 4417556 h 5347085"/>
              <a:gd name="connsiteX42" fmla="*/ 700736 w 2425541"/>
              <a:gd name="connsiteY42" fmla="*/ 4365393 h 5347085"/>
              <a:gd name="connsiteX43" fmla="*/ 685087 w 2425541"/>
              <a:gd name="connsiteY43" fmla="*/ 4313229 h 5347085"/>
              <a:gd name="connsiteX44" fmla="*/ 667699 w 2425541"/>
              <a:gd name="connsiteY44" fmla="*/ 4262803 h 5347085"/>
              <a:gd name="connsiteX45" fmla="*/ 646833 w 2425541"/>
              <a:gd name="connsiteY45" fmla="*/ 4215856 h 5347085"/>
              <a:gd name="connsiteX46" fmla="*/ 622490 w 2425541"/>
              <a:gd name="connsiteY46" fmla="*/ 4172386 h 5347085"/>
              <a:gd name="connsiteX47" fmla="*/ 591191 w 2425541"/>
              <a:gd name="connsiteY47" fmla="*/ 4134132 h 5347085"/>
              <a:gd name="connsiteX48" fmla="*/ 556416 w 2425541"/>
              <a:gd name="connsiteY48" fmla="*/ 4094140 h 5347085"/>
              <a:gd name="connsiteX49" fmla="*/ 516423 w 2425541"/>
              <a:gd name="connsiteY49" fmla="*/ 4059364 h 5347085"/>
              <a:gd name="connsiteX50" fmla="*/ 472953 w 2425541"/>
              <a:gd name="connsiteY50" fmla="*/ 4026327 h 5347085"/>
              <a:gd name="connsiteX51" fmla="*/ 429483 w 2425541"/>
              <a:gd name="connsiteY51" fmla="*/ 3993290 h 5347085"/>
              <a:gd name="connsiteX52" fmla="*/ 386013 w 2425541"/>
              <a:gd name="connsiteY52" fmla="*/ 3960253 h 5347085"/>
              <a:gd name="connsiteX53" fmla="*/ 344282 w 2425541"/>
              <a:gd name="connsiteY53" fmla="*/ 3927215 h 5347085"/>
              <a:gd name="connsiteX54" fmla="*/ 304290 w 2425541"/>
              <a:gd name="connsiteY54" fmla="*/ 3890701 h 5347085"/>
              <a:gd name="connsiteX55" fmla="*/ 269514 w 2425541"/>
              <a:gd name="connsiteY55" fmla="*/ 3854186 h 5347085"/>
              <a:gd name="connsiteX56" fmla="*/ 239954 w 2425541"/>
              <a:gd name="connsiteY56" fmla="*/ 3812455 h 5347085"/>
              <a:gd name="connsiteX57" fmla="*/ 217350 w 2425541"/>
              <a:gd name="connsiteY57" fmla="*/ 3768985 h 5347085"/>
              <a:gd name="connsiteX58" fmla="*/ 201701 w 2425541"/>
              <a:gd name="connsiteY58" fmla="*/ 3716821 h 5347085"/>
              <a:gd name="connsiteX59" fmla="*/ 194745 w 2425541"/>
              <a:gd name="connsiteY59" fmla="*/ 3662918 h 5347085"/>
              <a:gd name="connsiteX60" fmla="*/ 193007 w 2425541"/>
              <a:gd name="connsiteY60" fmla="*/ 3607277 h 5347085"/>
              <a:gd name="connsiteX61" fmla="*/ 198223 w 2425541"/>
              <a:gd name="connsiteY61" fmla="*/ 3548157 h 5347085"/>
              <a:gd name="connsiteX62" fmla="*/ 205178 w 2425541"/>
              <a:gd name="connsiteY62" fmla="*/ 3489038 h 5347085"/>
              <a:gd name="connsiteX63" fmla="*/ 213872 w 2425541"/>
              <a:gd name="connsiteY63" fmla="*/ 3429919 h 5347085"/>
              <a:gd name="connsiteX64" fmla="*/ 220827 w 2425541"/>
              <a:gd name="connsiteY64" fmla="*/ 3370800 h 5347085"/>
              <a:gd name="connsiteX65" fmla="*/ 224305 w 2425541"/>
              <a:gd name="connsiteY65" fmla="*/ 3311681 h 5347085"/>
              <a:gd name="connsiteX66" fmla="*/ 224305 w 2425541"/>
              <a:gd name="connsiteY66" fmla="*/ 3254301 h 5347085"/>
              <a:gd name="connsiteX67" fmla="*/ 217350 w 2425541"/>
              <a:gd name="connsiteY67" fmla="*/ 3200398 h 5347085"/>
              <a:gd name="connsiteX68" fmla="*/ 203439 w 2425541"/>
              <a:gd name="connsiteY68" fmla="*/ 3146495 h 5347085"/>
              <a:gd name="connsiteX69" fmla="*/ 182574 w 2425541"/>
              <a:gd name="connsiteY69" fmla="*/ 3096070 h 5347085"/>
              <a:gd name="connsiteX70" fmla="*/ 156492 w 2425541"/>
              <a:gd name="connsiteY70" fmla="*/ 3043906 h 5347085"/>
              <a:gd name="connsiteX71" fmla="*/ 126932 w 2425541"/>
              <a:gd name="connsiteY71" fmla="*/ 2991742 h 5347085"/>
              <a:gd name="connsiteX72" fmla="*/ 95634 w 2425541"/>
              <a:gd name="connsiteY72" fmla="*/ 2939578 h 5347085"/>
              <a:gd name="connsiteX73" fmla="*/ 66074 w 2425541"/>
              <a:gd name="connsiteY73" fmla="*/ 2889153 h 5347085"/>
              <a:gd name="connsiteX74" fmla="*/ 39992 w 2425541"/>
              <a:gd name="connsiteY74" fmla="*/ 2835250 h 5347085"/>
              <a:gd name="connsiteX75" fmla="*/ 19127 w 2425541"/>
              <a:gd name="connsiteY75" fmla="*/ 2783086 h 5347085"/>
              <a:gd name="connsiteX76" fmla="*/ 5216 w 2425541"/>
              <a:gd name="connsiteY76" fmla="*/ 2729184 h 5347085"/>
              <a:gd name="connsiteX77" fmla="*/ 0 w 2425541"/>
              <a:gd name="connsiteY77" fmla="*/ 2673542 h 5347085"/>
              <a:gd name="connsiteX78" fmla="*/ 5216 w 2425541"/>
              <a:gd name="connsiteY78" fmla="*/ 2617901 h 5347085"/>
              <a:gd name="connsiteX79" fmla="*/ 19127 w 2425541"/>
              <a:gd name="connsiteY79" fmla="*/ 2563998 h 5347085"/>
              <a:gd name="connsiteX80" fmla="*/ 39992 w 2425541"/>
              <a:gd name="connsiteY80" fmla="*/ 2511834 h 5347085"/>
              <a:gd name="connsiteX81" fmla="*/ 66074 w 2425541"/>
              <a:gd name="connsiteY81" fmla="*/ 2457931 h 5347085"/>
              <a:gd name="connsiteX82" fmla="*/ 95634 w 2425541"/>
              <a:gd name="connsiteY82" fmla="*/ 2407506 h 5347085"/>
              <a:gd name="connsiteX83" fmla="*/ 126932 w 2425541"/>
              <a:gd name="connsiteY83" fmla="*/ 2355342 h 5347085"/>
              <a:gd name="connsiteX84" fmla="*/ 156492 w 2425541"/>
              <a:gd name="connsiteY84" fmla="*/ 2303178 h 5347085"/>
              <a:gd name="connsiteX85" fmla="*/ 182574 w 2425541"/>
              <a:gd name="connsiteY85" fmla="*/ 2251015 h 5347085"/>
              <a:gd name="connsiteX86" fmla="*/ 203439 w 2425541"/>
              <a:gd name="connsiteY86" fmla="*/ 2200589 h 5347085"/>
              <a:gd name="connsiteX87" fmla="*/ 217350 w 2425541"/>
              <a:gd name="connsiteY87" fmla="*/ 2146687 h 5347085"/>
              <a:gd name="connsiteX88" fmla="*/ 224305 w 2425541"/>
              <a:gd name="connsiteY88" fmla="*/ 2092784 h 5347085"/>
              <a:gd name="connsiteX89" fmla="*/ 224305 w 2425541"/>
              <a:gd name="connsiteY89" fmla="*/ 2035403 h 5347085"/>
              <a:gd name="connsiteX90" fmla="*/ 220827 w 2425541"/>
              <a:gd name="connsiteY90" fmla="*/ 1976284 h 5347085"/>
              <a:gd name="connsiteX91" fmla="*/ 213872 w 2425541"/>
              <a:gd name="connsiteY91" fmla="*/ 1917165 h 5347085"/>
              <a:gd name="connsiteX92" fmla="*/ 205178 w 2425541"/>
              <a:gd name="connsiteY92" fmla="*/ 1858046 h 5347085"/>
              <a:gd name="connsiteX93" fmla="*/ 198223 w 2425541"/>
              <a:gd name="connsiteY93" fmla="*/ 1798927 h 5347085"/>
              <a:gd name="connsiteX94" fmla="*/ 193007 w 2425541"/>
              <a:gd name="connsiteY94" fmla="*/ 1739808 h 5347085"/>
              <a:gd name="connsiteX95" fmla="*/ 194745 w 2425541"/>
              <a:gd name="connsiteY95" fmla="*/ 1684166 h 5347085"/>
              <a:gd name="connsiteX96" fmla="*/ 201701 w 2425541"/>
              <a:gd name="connsiteY96" fmla="*/ 1630263 h 5347085"/>
              <a:gd name="connsiteX97" fmla="*/ 217350 w 2425541"/>
              <a:gd name="connsiteY97" fmla="*/ 1578100 h 5347085"/>
              <a:gd name="connsiteX98" fmla="*/ 239954 w 2425541"/>
              <a:gd name="connsiteY98" fmla="*/ 1534630 h 5347085"/>
              <a:gd name="connsiteX99" fmla="*/ 269514 w 2425541"/>
              <a:gd name="connsiteY99" fmla="*/ 1492898 h 5347085"/>
              <a:gd name="connsiteX100" fmla="*/ 304290 w 2425541"/>
              <a:gd name="connsiteY100" fmla="*/ 1456384 h 5347085"/>
              <a:gd name="connsiteX101" fmla="*/ 344282 w 2425541"/>
              <a:gd name="connsiteY101" fmla="*/ 1419869 h 5347085"/>
              <a:gd name="connsiteX102" fmla="*/ 386013 w 2425541"/>
              <a:gd name="connsiteY102" fmla="*/ 1386832 h 5347085"/>
              <a:gd name="connsiteX103" fmla="*/ 429483 w 2425541"/>
              <a:gd name="connsiteY103" fmla="*/ 1353795 h 5347085"/>
              <a:gd name="connsiteX104" fmla="*/ 472953 w 2425541"/>
              <a:gd name="connsiteY104" fmla="*/ 1320757 h 5347085"/>
              <a:gd name="connsiteX105" fmla="*/ 516423 w 2425541"/>
              <a:gd name="connsiteY105" fmla="*/ 1287720 h 5347085"/>
              <a:gd name="connsiteX106" fmla="*/ 556416 w 2425541"/>
              <a:gd name="connsiteY106" fmla="*/ 1252944 h 5347085"/>
              <a:gd name="connsiteX107" fmla="*/ 591191 w 2425541"/>
              <a:gd name="connsiteY107" fmla="*/ 1212952 h 5347085"/>
              <a:gd name="connsiteX108" fmla="*/ 622490 w 2425541"/>
              <a:gd name="connsiteY108" fmla="*/ 1174698 h 5347085"/>
              <a:gd name="connsiteX109" fmla="*/ 646833 w 2425541"/>
              <a:gd name="connsiteY109" fmla="*/ 1131229 h 5347085"/>
              <a:gd name="connsiteX110" fmla="*/ 667699 w 2425541"/>
              <a:gd name="connsiteY110" fmla="*/ 1084281 h 5347085"/>
              <a:gd name="connsiteX111" fmla="*/ 685087 w 2425541"/>
              <a:gd name="connsiteY111" fmla="*/ 1033856 h 5347085"/>
              <a:gd name="connsiteX112" fmla="*/ 700736 w 2425541"/>
              <a:gd name="connsiteY112" fmla="*/ 981692 h 5347085"/>
              <a:gd name="connsiteX113" fmla="*/ 714646 w 2425541"/>
              <a:gd name="connsiteY113" fmla="*/ 929528 h 5347085"/>
              <a:gd name="connsiteX114" fmla="*/ 728556 w 2425541"/>
              <a:gd name="connsiteY114" fmla="*/ 875625 h 5347085"/>
              <a:gd name="connsiteX115" fmla="*/ 744206 w 2425541"/>
              <a:gd name="connsiteY115" fmla="*/ 825200 h 5347085"/>
              <a:gd name="connsiteX116" fmla="*/ 761594 w 2425541"/>
              <a:gd name="connsiteY116" fmla="*/ 774775 h 5347085"/>
              <a:gd name="connsiteX117" fmla="*/ 782459 w 2425541"/>
              <a:gd name="connsiteY117" fmla="*/ 727827 h 5347085"/>
              <a:gd name="connsiteX118" fmla="*/ 808541 w 2425541"/>
              <a:gd name="connsiteY118" fmla="*/ 686096 h 5347085"/>
              <a:gd name="connsiteX119" fmla="*/ 839840 w 2425541"/>
              <a:gd name="connsiteY119" fmla="*/ 647843 h 5347085"/>
              <a:gd name="connsiteX120" fmla="*/ 878093 w 2425541"/>
              <a:gd name="connsiteY120" fmla="*/ 616544 h 5347085"/>
              <a:gd name="connsiteX121" fmla="*/ 919824 w 2425541"/>
              <a:gd name="connsiteY121" fmla="*/ 590462 h 5347085"/>
              <a:gd name="connsiteX122" fmla="*/ 966772 w 2425541"/>
              <a:gd name="connsiteY122" fmla="*/ 569597 h 5347085"/>
              <a:gd name="connsiteX123" fmla="*/ 1017197 w 2425541"/>
              <a:gd name="connsiteY123" fmla="*/ 552209 h 5347085"/>
              <a:gd name="connsiteX124" fmla="*/ 1067622 w 2425541"/>
              <a:gd name="connsiteY124" fmla="*/ 536560 h 5347085"/>
              <a:gd name="connsiteX125" fmla="*/ 1121525 w 2425541"/>
              <a:gd name="connsiteY125" fmla="*/ 522649 h 5347085"/>
              <a:gd name="connsiteX126" fmla="*/ 1173689 w 2425541"/>
              <a:gd name="connsiteY126" fmla="*/ 508739 h 5347085"/>
              <a:gd name="connsiteX127" fmla="*/ 1225853 w 2425541"/>
              <a:gd name="connsiteY127" fmla="*/ 493090 h 5347085"/>
              <a:gd name="connsiteX128" fmla="*/ 1276278 w 2425541"/>
              <a:gd name="connsiteY128" fmla="*/ 475702 h 5347085"/>
              <a:gd name="connsiteX129" fmla="*/ 1323226 w 2425541"/>
              <a:gd name="connsiteY129" fmla="*/ 454836 h 5347085"/>
              <a:gd name="connsiteX130" fmla="*/ 1366696 w 2425541"/>
              <a:gd name="connsiteY130" fmla="*/ 430493 h 5347085"/>
              <a:gd name="connsiteX131" fmla="*/ 1404949 w 2425541"/>
              <a:gd name="connsiteY131" fmla="*/ 399195 h 5347085"/>
              <a:gd name="connsiteX132" fmla="*/ 1444942 w 2425541"/>
              <a:gd name="connsiteY132" fmla="*/ 364419 h 5347085"/>
              <a:gd name="connsiteX133" fmla="*/ 1479717 w 2425541"/>
              <a:gd name="connsiteY133" fmla="*/ 324426 h 5347085"/>
              <a:gd name="connsiteX134" fmla="*/ 1512755 w 2425541"/>
              <a:gd name="connsiteY134" fmla="*/ 282695 h 5347085"/>
              <a:gd name="connsiteX135" fmla="*/ 1545792 w 2425541"/>
              <a:gd name="connsiteY135" fmla="*/ 239225 h 5347085"/>
              <a:gd name="connsiteX136" fmla="*/ 1578829 w 2425541"/>
              <a:gd name="connsiteY136" fmla="*/ 195755 h 5347085"/>
              <a:gd name="connsiteX137" fmla="*/ 1611866 w 2425541"/>
              <a:gd name="connsiteY137" fmla="*/ 154024 h 5347085"/>
              <a:gd name="connsiteX138" fmla="*/ 1648381 w 2425541"/>
              <a:gd name="connsiteY138" fmla="*/ 114032 h 5347085"/>
              <a:gd name="connsiteX139" fmla="*/ 1684896 w 2425541"/>
              <a:gd name="connsiteY139" fmla="*/ 79256 h 5347085"/>
              <a:gd name="connsiteX140" fmla="*/ 1726627 w 2425541"/>
              <a:gd name="connsiteY140" fmla="*/ 49696 h 5347085"/>
              <a:gd name="connsiteX141" fmla="*/ 1770097 w 2425541"/>
              <a:gd name="connsiteY141" fmla="*/ 27092 h 5347085"/>
              <a:gd name="connsiteX142" fmla="*/ 1822261 w 2425541"/>
              <a:gd name="connsiteY142" fmla="*/ 11443 h 5347085"/>
              <a:gd name="connsiteX143" fmla="*/ 1876163 w 2425541"/>
              <a:gd name="connsiteY143" fmla="*/ 4487 h 5347085"/>
              <a:gd name="connsiteX144" fmla="*/ 1931805 w 2425541"/>
              <a:gd name="connsiteY144" fmla="*/ 2749 h 5347085"/>
              <a:gd name="connsiteX145" fmla="*/ 1990924 w 2425541"/>
              <a:gd name="connsiteY145" fmla="*/ 7965 h 5347085"/>
              <a:gd name="connsiteX146" fmla="*/ 2050043 w 2425541"/>
              <a:gd name="connsiteY146" fmla="*/ 14920 h 5347085"/>
              <a:gd name="connsiteX147" fmla="*/ 2109162 w 2425541"/>
              <a:gd name="connsiteY147" fmla="*/ 23614 h 5347085"/>
              <a:gd name="connsiteX148" fmla="*/ 2168282 w 2425541"/>
              <a:gd name="connsiteY148" fmla="*/ 30569 h 5347085"/>
              <a:gd name="connsiteX149" fmla="*/ 2227401 w 2425541"/>
              <a:gd name="connsiteY149" fmla="*/ 34047 h 5347085"/>
              <a:gd name="connsiteX150" fmla="*/ 2284781 w 2425541"/>
              <a:gd name="connsiteY150" fmla="*/ 34047 h 5347085"/>
              <a:gd name="connsiteX151" fmla="*/ 2338684 w 2425541"/>
              <a:gd name="connsiteY151" fmla="*/ 27092 h 5347085"/>
              <a:gd name="connsiteX152" fmla="*/ 2392586 w 2425541"/>
              <a:gd name="connsiteY152" fmla="*/ 13181 h 534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2425541" h="5347085">
                <a:moveTo>
                  <a:pt x="2425541" y="0"/>
                </a:moveTo>
                <a:lnTo>
                  <a:pt x="2425541" y="5347085"/>
                </a:lnTo>
                <a:lnTo>
                  <a:pt x="2392586" y="5333903"/>
                </a:lnTo>
                <a:lnTo>
                  <a:pt x="2338684" y="5319993"/>
                </a:lnTo>
                <a:lnTo>
                  <a:pt x="2284781" y="5313037"/>
                </a:lnTo>
                <a:lnTo>
                  <a:pt x="2227401" y="5313037"/>
                </a:lnTo>
                <a:lnTo>
                  <a:pt x="2168282" y="5316515"/>
                </a:lnTo>
                <a:lnTo>
                  <a:pt x="2109162" y="5323470"/>
                </a:lnTo>
                <a:lnTo>
                  <a:pt x="2050043" y="5332164"/>
                </a:lnTo>
                <a:lnTo>
                  <a:pt x="1990924" y="5339119"/>
                </a:lnTo>
                <a:lnTo>
                  <a:pt x="1931805" y="5344336"/>
                </a:lnTo>
                <a:lnTo>
                  <a:pt x="1876163" y="5342597"/>
                </a:lnTo>
                <a:lnTo>
                  <a:pt x="1822261" y="5335642"/>
                </a:lnTo>
                <a:lnTo>
                  <a:pt x="1770097" y="5319993"/>
                </a:lnTo>
                <a:lnTo>
                  <a:pt x="1726627" y="5297388"/>
                </a:lnTo>
                <a:lnTo>
                  <a:pt x="1684896" y="5267829"/>
                </a:lnTo>
                <a:lnTo>
                  <a:pt x="1648381" y="5233053"/>
                </a:lnTo>
                <a:lnTo>
                  <a:pt x="1611866" y="5193060"/>
                </a:lnTo>
                <a:lnTo>
                  <a:pt x="1578829" y="5151329"/>
                </a:lnTo>
                <a:lnTo>
                  <a:pt x="1545792" y="5107859"/>
                </a:lnTo>
                <a:lnTo>
                  <a:pt x="1512755" y="5064389"/>
                </a:lnTo>
                <a:lnTo>
                  <a:pt x="1479717" y="5022658"/>
                </a:lnTo>
                <a:lnTo>
                  <a:pt x="1444942" y="4982666"/>
                </a:lnTo>
                <a:lnTo>
                  <a:pt x="1404949" y="4947890"/>
                </a:lnTo>
                <a:lnTo>
                  <a:pt x="1366696" y="4916591"/>
                </a:lnTo>
                <a:lnTo>
                  <a:pt x="1323226" y="4892248"/>
                </a:lnTo>
                <a:lnTo>
                  <a:pt x="1276278" y="4871383"/>
                </a:lnTo>
                <a:lnTo>
                  <a:pt x="1225853" y="4853995"/>
                </a:lnTo>
                <a:lnTo>
                  <a:pt x="1173689" y="4838346"/>
                </a:lnTo>
                <a:lnTo>
                  <a:pt x="1121525" y="4824435"/>
                </a:lnTo>
                <a:lnTo>
                  <a:pt x="1067622" y="4810525"/>
                </a:lnTo>
                <a:lnTo>
                  <a:pt x="1017197" y="4794876"/>
                </a:lnTo>
                <a:lnTo>
                  <a:pt x="966772" y="4777488"/>
                </a:lnTo>
                <a:lnTo>
                  <a:pt x="919824" y="4756622"/>
                </a:lnTo>
                <a:lnTo>
                  <a:pt x="878093" y="4730540"/>
                </a:lnTo>
                <a:lnTo>
                  <a:pt x="839840" y="4699242"/>
                </a:lnTo>
                <a:lnTo>
                  <a:pt x="808541" y="4660988"/>
                </a:lnTo>
                <a:lnTo>
                  <a:pt x="782459" y="4619257"/>
                </a:lnTo>
                <a:lnTo>
                  <a:pt x="761594" y="4572309"/>
                </a:lnTo>
                <a:lnTo>
                  <a:pt x="744206" y="4521884"/>
                </a:lnTo>
                <a:lnTo>
                  <a:pt x="728556" y="4471459"/>
                </a:lnTo>
                <a:lnTo>
                  <a:pt x="714646" y="4417556"/>
                </a:lnTo>
                <a:lnTo>
                  <a:pt x="700736" y="4365393"/>
                </a:lnTo>
                <a:lnTo>
                  <a:pt x="685087" y="4313229"/>
                </a:lnTo>
                <a:lnTo>
                  <a:pt x="667699" y="4262803"/>
                </a:lnTo>
                <a:lnTo>
                  <a:pt x="646833" y="4215856"/>
                </a:lnTo>
                <a:lnTo>
                  <a:pt x="622490" y="4172386"/>
                </a:lnTo>
                <a:lnTo>
                  <a:pt x="591191" y="4134132"/>
                </a:lnTo>
                <a:lnTo>
                  <a:pt x="556416" y="4094140"/>
                </a:lnTo>
                <a:lnTo>
                  <a:pt x="516423" y="4059364"/>
                </a:lnTo>
                <a:lnTo>
                  <a:pt x="472953" y="4026327"/>
                </a:lnTo>
                <a:lnTo>
                  <a:pt x="429483" y="3993290"/>
                </a:lnTo>
                <a:lnTo>
                  <a:pt x="386013" y="3960253"/>
                </a:lnTo>
                <a:lnTo>
                  <a:pt x="344282" y="3927215"/>
                </a:lnTo>
                <a:lnTo>
                  <a:pt x="304290" y="3890701"/>
                </a:lnTo>
                <a:lnTo>
                  <a:pt x="269514" y="3854186"/>
                </a:lnTo>
                <a:lnTo>
                  <a:pt x="239954" y="3812455"/>
                </a:lnTo>
                <a:lnTo>
                  <a:pt x="217350" y="3768985"/>
                </a:lnTo>
                <a:lnTo>
                  <a:pt x="201701" y="3716821"/>
                </a:lnTo>
                <a:lnTo>
                  <a:pt x="194745" y="3662918"/>
                </a:lnTo>
                <a:lnTo>
                  <a:pt x="193007" y="3607277"/>
                </a:lnTo>
                <a:lnTo>
                  <a:pt x="198223" y="3548157"/>
                </a:lnTo>
                <a:lnTo>
                  <a:pt x="205178" y="3489038"/>
                </a:lnTo>
                <a:lnTo>
                  <a:pt x="213872" y="3429919"/>
                </a:lnTo>
                <a:lnTo>
                  <a:pt x="220827" y="3370800"/>
                </a:lnTo>
                <a:lnTo>
                  <a:pt x="224305" y="3311681"/>
                </a:lnTo>
                <a:lnTo>
                  <a:pt x="224305" y="3254301"/>
                </a:lnTo>
                <a:lnTo>
                  <a:pt x="217350" y="3200398"/>
                </a:lnTo>
                <a:lnTo>
                  <a:pt x="203439" y="3146495"/>
                </a:lnTo>
                <a:lnTo>
                  <a:pt x="182574" y="3096070"/>
                </a:lnTo>
                <a:lnTo>
                  <a:pt x="156492" y="3043906"/>
                </a:lnTo>
                <a:lnTo>
                  <a:pt x="126932" y="2991742"/>
                </a:lnTo>
                <a:lnTo>
                  <a:pt x="95634" y="2939578"/>
                </a:lnTo>
                <a:lnTo>
                  <a:pt x="66074" y="2889153"/>
                </a:lnTo>
                <a:lnTo>
                  <a:pt x="39992" y="2835250"/>
                </a:lnTo>
                <a:lnTo>
                  <a:pt x="19127" y="2783086"/>
                </a:lnTo>
                <a:lnTo>
                  <a:pt x="5216" y="2729184"/>
                </a:lnTo>
                <a:lnTo>
                  <a:pt x="0" y="2673542"/>
                </a:lnTo>
                <a:lnTo>
                  <a:pt x="5216" y="2617901"/>
                </a:lnTo>
                <a:lnTo>
                  <a:pt x="19127" y="2563998"/>
                </a:lnTo>
                <a:lnTo>
                  <a:pt x="39992" y="2511834"/>
                </a:lnTo>
                <a:lnTo>
                  <a:pt x="66074" y="2457931"/>
                </a:lnTo>
                <a:lnTo>
                  <a:pt x="95634" y="2407506"/>
                </a:lnTo>
                <a:lnTo>
                  <a:pt x="126932" y="2355342"/>
                </a:lnTo>
                <a:lnTo>
                  <a:pt x="156492" y="2303178"/>
                </a:lnTo>
                <a:lnTo>
                  <a:pt x="182574" y="2251015"/>
                </a:lnTo>
                <a:lnTo>
                  <a:pt x="203439" y="2200589"/>
                </a:lnTo>
                <a:lnTo>
                  <a:pt x="217350" y="2146687"/>
                </a:lnTo>
                <a:lnTo>
                  <a:pt x="224305" y="2092784"/>
                </a:lnTo>
                <a:lnTo>
                  <a:pt x="224305" y="2035403"/>
                </a:lnTo>
                <a:lnTo>
                  <a:pt x="220827" y="1976284"/>
                </a:lnTo>
                <a:lnTo>
                  <a:pt x="213872" y="1917165"/>
                </a:lnTo>
                <a:lnTo>
                  <a:pt x="205178" y="1858046"/>
                </a:lnTo>
                <a:lnTo>
                  <a:pt x="198223" y="1798927"/>
                </a:lnTo>
                <a:lnTo>
                  <a:pt x="193007" y="1739808"/>
                </a:lnTo>
                <a:lnTo>
                  <a:pt x="194745" y="1684166"/>
                </a:lnTo>
                <a:lnTo>
                  <a:pt x="201701" y="1630263"/>
                </a:lnTo>
                <a:lnTo>
                  <a:pt x="217350" y="1578100"/>
                </a:lnTo>
                <a:lnTo>
                  <a:pt x="239954" y="1534630"/>
                </a:lnTo>
                <a:lnTo>
                  <a:pt x="269514" y="1492898"/>
                </a:lnTo>
                <a:lnTo>
                  <a:pt x="304290" y="1456384"/>
                </a:lnTo>
                <a:lnTo>
                  <a:pt x="344282" y="1419869"/>
                </a:lnTo>
                <a:lnTo>
                  <a:pt x="386013" y="1386832"/>
                </a:lnTo>
                <a:lnTo>
                  <a:pt x="429483" y="1353795"/>
                </a:lnTo>
                <a:lnTo>
                  <a:pt x="472953" y="1320757"/>
                </a:lnTo>
                <a:lnTo>
                  <a:pt x="516423" y="1287720"/>
                </a:lnTo>
                <a:lnTo>
                  <a:pt x="556416" y="1252944"/>
                </a:lnTo>
                <a:lnTo>
                  <a:pt x="591191" y="1212952"/>
                </a:lnTo>
                <a:lnTo>
                  <a:pt x="622490" y="1174698"/>
                </a:lnTo>
                <a:lnTo>
                  <a:pt x="646833" y="1131229"/>
                </a:lnTo>
                <a:lnTo>
                  <a:pt x="667699" y="1084281"/>
                </a:lnTo>
                <a:lnTo>
                  <a:pt x="685087" y="1033856"/>
                </a:lnTo>
                <a:lnTo>
                  <a:pt x="700736" y="981692"/>
                </a:lnTo>
                <a:lnTo>
                  <a:pt x="714646" y="929528"/>
                </a:lnTo>
                <a:lnTo>
                  <a:pt x="728556" y="875625"/>
                </a:lnTo>
                <a:lnTo>
                  <a:pt x="744206" y="825200"/>
                </a:lnTo>
                <a:lnTo>
                  <a:pt x="761594" y="774775"/>
                </a:lnTo>
                <a:lnTo>
                  <a:pt x="782459" y="727827"/>
                </a:lnTo>
                <a:lnTo>
                  <a:pt x="808541" y="686096"/>
                </a:lnTo>
                <a:lnTo>
                  <a:pt x="839840" y="647843"/>
                </a:lnTo>
                <a:lnTo>
                  <a:pt x="878093" y="616544"/>
                </a:lnTo>
                <a:lnTo>
                  <a:pt x="919824" y="590462"/>
                </a:lnTo>
                <a:lnTo>
                  <a:pt x="966772" y="569597"/>
                </a:lnTo>
                <a:lnTo>
                  <a:pt x="1017197" y="552209"/>
                </a:lnTo>
                <a:lnTo>
                  <a:pt x="1067622" y="536560"/>
                </a:lnTo>
                <a:lnTo>
                  <a:pt x="1121525" y="522649"/>
                </a:lnTo>
                <a:lnTo>
                  <a:pt x="1173689" y="508739"/>
                </a:lnTo>
                <a:lnTo>
                  <a:pt x="1225853" y="493090"/>
                </a:lnTo>
                <a:lnTo>
                  <a:pt x="1276278" y="475702"/>
                </a:lnTo>
                <a:lnTo>
                  <a:pt x="1323226" y="454836"/>
                </a:lnTo>
                <a:lnTo>
                  <a:pt x="1366696" y="430493"/>
                </a:lnTo>
                <a:lnTo>
                  <a:pt x="1404949" y="399195"/>
                </a:lnTo>
                <a:lnTo>
                  <a:pt x="1444942" y="364419"/>
                </a:lnTo>
                <a:lnTo>
                  <a:pt x="1479717" y="324426"/>
                </a:lnTo>
                <a:lnTo>
                  <a:pt x="1512755" y="282695"/>
                </a:lnTo>
                <a:lnTo>
                  <a:pt x="1545792" y="239225"/>
                </a:lnTo>
                <a:lnTo>
                  <a:pt x="1578829" y="195755"/>
                </a:lnTo>
                <a:lnTo>
                  <a:pt x="1611866" y="154024"/>
                </a:lnTo>
                <a:lnTo>
                  <a:pt x="1648381" y="114032"/>
                </a:lnTo>
                <a:lnTo>
                  <a:pt x="1684896" y="79256"/>
                </a:lnTo>
                <a:lnTo>
                  <a:pt x="1726627" y="49696"/>
                </a:lnTo>
                <a:lnTo>
                  <a:pt x="1770097" y="27092"/>
                </a:lnTo>
                <a:lnTo>
                  <a:pt x="1822261" y="11443"/>
                </a:lnTo>
                <a:lnTo>
                  <a:pt x="1876163" y="4487"/>
                </a:lnTo>
                <a:lnTo>
                  <a:pt x="1931805" y="2749"/>
                </a:lnTo>
                <a:lnTo>
                  <a:pt x="1990924" y="7965"/>
                </a:lnTo>
                <a:lnTo>
                  <a:pt x="2050043" y="14920"/>
                </a:lnTo>
                <a:lnTo>
                  <a:pt x="2109162" y="23614"/>
                </a:lnTo>
                <a:lnTo>
                  <a:pt x="2168282" y="30569"/>
                </a:lnTo>
                <a:lnTo>
                  <a:pt x="2227401" y="34047"/>
                </a:lnTo>
                <a:lnTo>
                  <a:pt x="2284781" y="34047"/>
                </a:lnTo>
                <a:lnTo>
                  <a:pt x="2338684" y="27092"/>
                </a:lnTo>
                <a:lnTo>
                  <a:pt x="2392586" y="13181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C3FE3A-8087-4BDC-BF2B-462E8D8F6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66456" y="591688"/>
            <a:ext cx="2425541" cy="5347085"/>
          </a:xfrm>
          <a:custGeom>
            <a:avLst/>
            <a:gdLst>
              <a:gd name="connsiteX0" fmla="*/ 2425541 w 2425541"/>
              <a:gd name="connsiteY0" fmla="*/ 0 h 5347085"/>
              <a:gd name="connsiteX1" fmla="*/ 2425541 w 2425541"/>
              <a:gd name="connsiteY1" fmla="*/ 5347085 h 5347085"/>
              <a:gd name="connsiteX2" fmla="*/ 2392586 w 2425541"/>
              <a:gd name="connsiteY2" fmla="*/ 5333903 h 5347085"/>
              <a:gd name="connsiteX3" fmla="*/ 2338684 w 2425541"/>
              <a:gd name="connsiteY3" fmla="*/ 5319993 h 5347085"/>
              <a:gd name="connsiteX4" fmla="*/ 2284781 w 2425541"/>
              <a:gd name="connsiteY4" fmla="*/ 5313037 h 5347085"/>
              <a:gd name="connsiteX5" fmla="*/ 2227401 w 2425541"/>
              <a:gd name="connsiteY5" fmla="*/ 5313037 h 5347085"/>
              <a:gd name="connsiteX6" fmla="*/ 2168282 w 2425541"/>
              <a:gd name="connsiteY6" fmla="*/ 5316515 h 5347085"/>
              <a:gd name="connsiteX7" fmla="*/ 2109162 w 2425541"/>
              <a:gd name="connsiteY7" fmla="*/ 5323470 h 5347085"/>
              <a:gd name="connsiteX8" fmla="*/ 2050043 w 2425541"/>
              <a:gd name="connsiteY8" fmla="*/ 5332164 h 5347085"/>
              <a:gd name="connsiteX9" fmla="*/ 1990924 w 2425541"/>
              <a:gd name="connsiteY9" fmla="*/ 5339119 h 5347085"/>
              <a:gd name="connsiteX10" fmla="*/ 1931805 w 2425541"/>
              <a:gd name="connsiteY10" fmla="*/ 5344336 h 5347085"/>
              <a:gd name="connsiteX11" fmla="*/ 1876163 w 2425541"/>
              <a:gd name="connsiteY11" fmla="*/ 5342597 h 5347085"/>
              <a:gd name="connsiteX12" fmla="*/ 1822261 w 2425541"/>
              <a:gd name="connsiteY12" fmla="*/ 5335642 h 5347085"/>
              <a:gd name="connsiteX13" fmla="*/ 1770097 w 2425541"/>
              <a:gd name="connsiteY13" fmla="*/ 5319993 h 5347085"/>
              <a:gd name="connsiteX14" fmla="*/ 1726627 w 2425541"/>
              <a:gd name="connsiteY14" fmla="*/ 5297388 h 5347085"/>
              <a:gd name="connsiteX15" fmla="*/ 1684896 w 2425541"/>
              <a:gd name="connsiteY15" fmla="*/ 5267829 h 5347085"/>
              <a:gd name="connsiteX16" fmla="*/ 1648381 w 2425541"/>
              <a:gd name="connsiteY16" fmla="*/ 5233053 h 5347085"/>
              <a:gd name="connsiteX17" fmla="*/ 1611866 w 2425541"/>
              <a:gd name="connsiteY17" fmla="*/ 5193060 h 5347085"/>
              <a:gd name="connsiteX18" fmla="*/ 1578829 w 2425541"/>
              <a:gd name="connsiteY18" fmla="*/ 5151329 h 5347085"/>
              <a:gd name="connsiteX19" fmla="*/ 1545792 w 2425541"/>
              <a:gd name="connsiteY19" fmla="*/ 5107859 h 5347085"/>
              <a:gd name="connsiteX20" fmla="*/ 1512755 w 2425541"/>
              <a:gd name="connsiteY20" fmla="*/ 5064389 h 5347085"/>
              <a:gd name="connsiteX21" fmla="*/ 1479717 w 2425541"/>
              <a:gd name="connsiteY21" fmla="*/ 5022658 h 5347085"/>
              <a:gd name="connsiteX22" fmla="*/ 1444942 w 2425541"/>
              <a:gd name="connsiteY22" fmla="*/ 4982666 h 5347085"/>
              <a:gd name="connsiteX23" fmla="*/ 1404949 w 2425541"/>
              <a:gd name="connsiteY23" fmla="*/ 4947890 h 5347085"/>
              <a:gd name="connsiteX24" fmla="*/ 1366696 w 2425541"/>
              <a:gd name="connsiteY24" fmla="*/ 4916591 h 5347085"/>
              <a:gd name="connsiteX25" fmla="*/ 1323226 w 2425541"/>
              <a:gd name="connsiteY25" fmla="*/ 4892248 h 5347085"/>
              <a:gd name="connsiteX26" fmla="*/ 1276278 w 2425541"/>
              <a:gd name="connsiteY26" fmla="*/ 4871383 h 5347085"/>
              <a:gd name="connsiteX27" fmla="*/ 1225853 w 2425541"/>
              <a:gd name="connsiteY27" fmla="*/ 4853995 h 5347085"/>
              <a:gd name="connsiteX28" fmla="*/ 1173689 w 2425541"/>
              <a:gd name="connsiteY28" fmla="*/ 4838346 h 5347085"/>
              <a:gd name="connsiteX29" fmla="*/ 1121525 w 2425541"/>
              <a:gd name="connsiteY29" fmla="*/ 4824435 h 5347085"/>
              <a:gd name="connsiteX30" fmla="*/ 1067622 w 2425541"/>
              <a:gd name="connsiteY30" fmla="*/ 4810525 h 5347085"/>
              <a:gd name="connsiteX31" fmla="*/ 1017197 w 2425541"/>
              <a:gd name="connsiteY31" fmla="*/ 4794876 h 5347085"/>
              <a:gd name="connsiteX32" fmla="*/ 966772 w 2425541"/>
              <a:gd name="connsiteY32" fmla="*/ 4777488 h 5347085"/>
              <a:gd name="connsiteX33" fmla="*/ 919824 w 2425541"/>
              <a:gd name="connsiteY33" fmla="*/ 4756622 h 5347085"/>
              <a:gd name="connsiteX34" fmla="*/ 878093 w 2425541"/>
              <a:gd name="connsiteY34" fmla="*/ 4730540 h 5347085"/>
              <a:gd name="connsiteX35" fmla="*/ 839840 w 2425541"/>
              <a:gd name="connsiteY35" fmla="*/ 4699242 h 5347085"/>
              <a:gd name="connsiteX36" fmla="*/ 808541 w 2425541"/>
              <a:gd name="connsiteY36" fmla="*/ 4660988 h 5347085"/>
              <a:gd name="connsiteX37" fmla="*/ 782459 w 2425541"/>
              <a:gd name="connsiteY37" fmla="*/ 4619257 h 5347085"/>
              <a:gd name="connsiteX38" fmla="*/ 761594 w 2425541"/>
              <a:gd name="connsiteY38" fmla="*/ 4572309 h 5347085"/>
              <a:gd name="connsiteX39" fmla="*/ 744206 w 2425541"/>
              <a:gd name="connsiteY39" fmla="*/ 4521884 h 5347085"/>
              <a:gd name="connsiteX40" fmla="*/ 728556 w 2425541"/>
              <a:gd name="connsiteY40" fmla="*/ 4471459 h 5347085"/>
              <a:gd name="connsiteX41" fmla="*/ 714646 w 2425541"/>
              <a:gd name="connsiteY41" fmla="*/ 4417556 h 5347085"/>
              <a:gd name="connsiteX42" fmla="*/ 700736 w 2425541"/>
              <a:gd name="connsiteY42" fmla="*/ 4365393 h 5347085"/>
              <a:gd name="connsiteX43" fmla="*/ 685087 w 2425541"/>
              <a:gd name="connsiteY43" fmla="*/ 4313229 h 5347085"/>
              <a:gd name="connsiteX44" fmla="*/ 667699 w 2425541"/>
              <a:gd name="connsiteY44" fmla="*/ 4262803 h 5347085"/>
              <a:gd name="connsiteX45" fmla="*/ 646833 w 2425541"/>
              <a:gd name="connsiteY45" fmla="*/ 4215856 h 5347085"/>
              <a:gd name="connsiteX46" fmla="*/ 622490 w 2425541"/>
              <a:gd name="connsiteY46" fmla="*/ 4172386 h 5347085"/>
              <a:gd name="connsiteX47" fmla="*/ 591191 w 2425541"/>
              <a:gd name="connsiteY47" fmla="*/ 4134132 h 5347085"/>
              <a:gd name="connsiteX48" fmla="*/ 556416 w 2425541"/>
              <a:gd name="connsiteY48" fmla="*/ 4094140 h 5347085"/>
              <a:gd name="connsiteX49" fmla="*/ 516423 w 2425541"/>
              <a:gd name="connsiteY49" fmla="*/ 4059364 h 5347085"/>
              <a:gd name="connsiteX50" fmla="*/ 472953 w 2425541"/>
              <a:gd name="connsiteY50" fmla="*/ 4026327 h 5347085"/>
              <a:gd name="connsiteX51" fmla="*/ 429483 w 2425541"/>
              <a:gd name="connsiteY51" fmla="*/ 3993290 h 5347085"/>
              <a:gd name="connsiteX52" fmla="*/ 386013 w 2425541"/>
              <a:gd name="connsiteY52" fmla="*/ 3960253 h 5347085"/>
              <a:gd name="connsiteX53" fmla="*/ 344282 w 2425541"/>
              <a:gd name="connsiteY53" fmla="*/ 3927215 h 5347085"/>
              <a:gd name="connsiteX54" fmla="*/ 304290 w 2425541"/>
              <a:gd name="connsiteY54" fmla="*/ 3890701 h 5347085"/>
              <a:gd name="connsiteX55" fmla="*/ 269514 w 2425541"/>
              <a:gd name="connsiteY55" fmla="*/ 3854186 h 5347085"/>
              <a:gd name="connsiteX56" fmla="*/ 239954 w 2425541"/>
              <a:gd name="connsiteY56" fmla="*/ 3812455 h 5347085"/>
              <a:gd name="connsiteX57" fmla="*/ 217350 w 2425541"/>
              <a:gd name="connsiteY57" fmla="*/ 3768985 h 5347085"/>
              <a:gd name="connsiteX58" fmla="*/ 201701 w 2425541"/>
              <a:gd name="connsiteY58" fmla="*/ 3716821 h 5347085"/>
              <a:gd name="connsiteX59" fmla="*/ 194745 w 2425541"/>
              <a:gd name="connsiteY59" fmla="*/ 3662918 h 5347085"/>
              <a:gd name="connsiteX60" fmla="*/ 193007 w 2425541"/>
              <a:gd name="connsiteY60" fmla="*/ 3607277 h 5347085"/>
              <a:gd name="connsiteX61" fmla="*/ 198223 w 2425541"/>
              <a:gd name="connsiteY61" fmla="*/ 3548157 h 5347085"/>
              <a:gd name="connsiteX62" fmla="*/ 205178 w 2425541"/>
              <a:gd name="connsiteY62" fmla="*/ 3489038 h 5347085"/>
              <a:gd name="connsiteX63" fmla="*/ 213872 w 2425541"/>
              <a:gd name="connsiteY63" fmla="*/ 3429919 h 5347085"/>
              <a:gd name="connsiteX64" fmla="*/ 220827 w 2425541"/>
              <a:gd name="connsiteY64" fmla="*/ 3370800 h 5347085"/>
              <a:gd name="connsiteX65" fmla="*/ 224305 w 2425541"/>
              <a:gd name="connsiteY65" fmla="*/ 3311681 h 5347085"/>
              <a:gd name="connsiteX66" fmla="*/ 224305 w 2425541"/>
              <a:gd name="connsiteY66" fmla="*/ 3254301 h 5347085"/>
              <a:gd name="connsiteX67" fmla="*/ 217350 w 2425541"/>
              <a:gd name="connsiteY67" fmla="*/ 3200398 h 5347085"/>
              <a:gd name="connsiteX68" fmla="*/ 203439 w 2425541"/>
              <a:gd name="connsiteY68" fmla="*/ 3146495 h 5347085"/>
              <a:gd name="connsiteX69" fmla="*/ 182574 w 2425541"/>
              <a:gd name="connsiteY69" fmla="*/ 3096070 h 5347085"/>
              <a:gd name="connsiteX70" fmla="*/ 156492 w 2425541"/>
              <a:gd name="connsiteY70" fmla="*/ 3043906 h 5347085"/>
              <a:gd name="connsiteX71" fmla="*/ 126932 w 2425541"/>
              <a:gd name="connsiteY71" fmla="*/ 2991742 h 5347085"/>
              <a:gd name="connsiteX72" fmla="*/ 95634 w 2425541"/>
              <a:gd name="connsiteY72" fmla="*/ 2939578 h 5347085"/>
              <a:gd name="connsiteX73" fmla="*/ 66074 w 2425541"/>
              <a:gd name="connsiteY73" fmla="*/ 2889153 h 5347085"/>
              <a:gd name="connsiteX74" fmla="*/ 39992 w 2425541"/>
              <a:gd name="connsiteY74" fmla="*/ 2835250 h 5347085"/>
              <a:gd name="connsiteX75" fmla="*/ 19127 w 2425541"/>
              <a:gd name="connsiteY75" fmla="*/ 2783086 h 5347085"/>
              <a:gd name="connsiteX76" fmla="*/ 5216 w 2425541"/>
              <a:gd name="connsiteY76" fmla="*/ 2729184 h 5347085"/>
              <a:gd name="connsiteX77" fmla="*/ 0 w 2425541"/>
              <a:gd name="connsiteY77" fmla="*/ 2673542 h 5347085"/>
              <a:gd name="connsiteX78" fmla="*/ 5216 w 2425541"/>
              <a:gd name="connsiteY78" fmla="*/ 2617901 h 5347085"/>
              <a:gd name="connsiteX79" fmla="*/ 19127 w 2425541"/>
              <a:gd name="connsiteY79" fmla="*/ 2563998 h 5347085"/>
              <a:gd name="connsiteX80" fmla="*/ 39992 w 2425541"/>
              <a:gd name="connsiteY80" fmla="*/ 2511834 h 5347085"/>
              <a:gd name="connsiteX81" fmla="*/ 66074 w 2425541"/>
              <a:gd name="connsiteY81" fmla="*/ 2457931 h 5347085"/>
              <a:gd name="connsiteX82" fmla="*/ 95634 w 2425541"/>
              <a:gd name="connsiteY82" fmla="*/ 2407506 h 5347085"/>
              <a:gd name="connsiteX83" fmla="*/ 126932 w 2425541"/>
              <a:gd name="connsiteY83" fmla="*/ 2355342 h 5347085"/>
              <a:gd name="connsiteX84" fmla="*/ 156492 w 2425541"/>
              <a:gd name="connsiteY84" fmla="*/ 2303178 h 5347085"/>
              <a:gd name="connsiteX85" fmla="*/ 182574 w 2425541"/>
              <a:gd name="connsiteY85" fmla="*/ 2251015 h 5347085"/>
              <a:gd name="connsiteX86" fmla="*/ 203439 w 2425541"/>
              <a:gd name="connsiteY86" fmla="*/ 2200589 h 5347085"/>
              <a:gd name="connsiteX87" fmla="*/ 217350 w 2425541"/>
              <a:gd name="connsiteY87" fmla="*/ 2146687 h 5347085"/>
              <a:gd name="connsiteX88" fmla="*/ 224305 w 2425541"/>
              <a:gd name="connsiteY88" fmla="*/ 2092784 h 5347085"/>
              <a:gd name="connsiteX89" fmla="*/ 224305 w 2425541"/>
              <a:gd name="connsiteY89" fmla="*/ 2035403 h 5347085"/>
              <a:gd name="connsiteX90" fmla="*/ 220827 w 2425541"/>
              <a:gd name="connsiteY90" fmla="*/ 1976284 h 5347085"/>
              <a:gd name="connsiteX91" fmla="*/ 213872 w 2425541"/>
              <a:gd name="connsiteY91" fmla="*/ 1917165 h 5347085"/>
              <a:gd name="connsiteX92" fmla="*/ 205178 w 2425541"/>
              <a:gd name="connsiteY92" fmla="*/ 1858046 h 5347085"/>
              <a:gd name="connsiteX93" fmla="*/ 198223 w 2425541"/>
              <a:gd name="connsiteY93" fmla="*/ 1798927 h 5347085"/>
              <a:gd name="connsiteX94" fmla="*/ 193007 w 2425541"/>
              <a:gd name="connsiteY94" fmla="*/ 1739808 h 5347085"/>
              <a:gd name="connsiteX95" fmla="*/ 194745 w 2425541"/>
              <a:gd name="connsiteY95" fmla="*/ 1684166 h 5347085"/>
              <a:gd name="connsiteX96" fmla="*/ 201701 w 2425541"/>
              <a:gd name="connsiteY96" fmla="*/ 1630263 h 5347085"/>
              <a:gd name="connsiteX97" fmla="*/ 217350 w 2425541"/>
              <a:gd name="connsiteY97" fmla="*/ 1578100 h 5347085"/>
              <a:gd name="connsiteX98" fmla="*/ 239954 w 2425541"/>
              <a:gd name="connsiteY98" fmla="*/ 1534630 h 5347085"/>
              <a:gd name="connsiteX99" fmla="*/ 269514 w 2425541"/>
              <a:gd name="connsiteY99" fmla="*/ 1492898 h 5347085"/>
              <a:gd name="connsiteX100" fmla="*/ 304290 w 2425541"/>
              <a:gd name="connsiteY100" fmla="*/ 1456384 h 5347085"/>
              <a:gd name="connsiteX101" fmla="*/ 344282 w 2425541"/>
              <a:gd name="connsiteY101" fmla="*/ 1419869 h 5347085"/>
              <a:gd name="connsiteX102" fmla="*/ 386013 w 2425541"/>
              <a:gd name="connsiteY102" fmla="*/ 1386832 h 5347085"/>
              <a:gd name="connsiteX103" fmla="*/ 429483 w 2425541"/>
              <a:gd name="connsiteY103" fmla="*/ 1353795 h 5347085"/>
              <a:gd name="connsiteX104" fmla="*/ 472953 w 2425541"/>
              <a:gd name="connsiteY104" fmla="*/ 1320757 h 5347085"/>
              <a:gd name="connsiteX105" fmla="*/ 516423 w 2425541"/>
              <a:gd name="connsiteY105" fmla="*/ 1287720 h 5347085"/>
              <a:gd name="connsiteX106" fmla="*/ 556416 w 2425541"/>
              <a:gd name="connsiteY106" fmla="*/ 1252944 h 5347085"/>
              <a:gd name="connsiteX107" fmla="*/ 591191 w 2425541"/>
              <a:gd name="connsiteY107" fmla="*/ 1212952 h 5347085"/>
              <a:gd name="connsiteX108" fmla="*/ 622490 w 2425541"/>
              <a:gd name="connsiteY108" fmla="*/ 1174698 h 5347085"/>
              <a:gd name="connsiteX109" fmla="*/ 646833 w 2425541"/>
              <a:gd name="connsiteY109" fmla="*/ 1131229 h 5347085"/>
              <a:gd name="connsiteX110" fmla="*/ 667699 w 2425541"/>
              <a:gd name="connsiteY110" fmla="*/ 1084281 h 5347085"/>
              <a:gd name="connsiteX111" fmla="*/ 685087 w 2425541"/>
              <a:gd name="connsiteY111" fmla="*/ 1033856 h 5347085"/>
              <a:gd name="connsiteX112" fmla="*/ 700736 w 2425541"/>
              <a:gd name="connsiteY112" fmla="*/ 981692 h 5347085"/>
              <a:gd name="connsiteX113" fmla="*/ 714646 w 2425541"/>
              <a:gd name="connsiteY113" fmla="*/ 929528 h 5347085"/>
              <a:gd name="connsiteX114" fmla="*/ 728556 w 2425541"/>
              <a:gd name="connsiteY114" fmla="*/ 875625 h 5347085"/>
              <a:gd name="connsiteX115" fmla="*/ 744206 w 2425541"/>
              <a:gd name="connsiteY115" fmla="*/ 825200 h 5347085"/>
              <a:gd name="connsiteX116" fmla="*/ 761594 w 2425541"/>
              <a:gd name="connsiteY116" fmla="*/ 774775 h 5347085"/>
              <a:gd name="connsiteX117" fmla="*/ 782459 w 2425541"/>
              <a:gd name="connsiteY117" fmla="*/ 727827 h 5347085"/>
              <a:gd name="connsiteX118" fmla="*/ 808541 w 2425541"/>
              <a:gd name="connsiteY118" fmla="*/ 686096 h 5347085"/>
              <a:gd name="connsiteX119" fmla="*/ 839840 w 2425541"/>
              <a:gd name="connsiteY119" fmla="*/ 647843 h 5347085"/>
              <a:gd name="connsiteX120" fmla="*/ 878093 w 2425541"/>
              <a:gd name="connsiteY120" fmla="*/ 616544 h 5347085"/>
              <a:gd name="connsiteX121" fmla="*/ 919824 w 2425541"/>
              <a:gd name="connsiteY121" fmla="*/ 590462 h 5347085"/>
              <a:gd name="connsiteX122" fmla="*/ 966772 w 2425541"/>
              <a:gd name="connsiteY122" fmla="*/ 569597 h 5347085"/>
              <a:gd name="connsiteX123" fmla="*/ 1017197 w 2425541"/>
              <a:gd name="connsiteY123" fmla="*/ 552209 h 5347085"/>
              <a:gd name="connsiteX124" fmla="*/ 1067622 w 2425541"/>
              <a:gd name="connsiteY124" fmla="*/ 536560 h 5347085"/>
              <a:gd name="connsiteX125" fmla="*/ 1121525 w 2425541"/>
              <a:gd name="connsiteY125" fmla="*/ 522649 h 5347085"/>
              <a:gd name="connsiteX126" fmla="*/ 1173689 w 2425541"/>
              <a:gd name="connsiteY126" fmla="*/ 508739 h 5347085"/>
              <a:gd name="connsiteX127" fmla="*/ 1225853 w 2425541"/>
              <a:gd name="connsiteY127" fmla="*/ 493090 h 5347085"/>
              <a:gd name="connsiteX128" fmla="*/ 1276278 w 2425541"/>
              <a:gd name="connsiteY128" fmla="*/ 475702 h 5347085"/>
              <a:gd name="connsiteX129" fmla="*/ 1323226 w 2425541"/>
              <a:gd name="connsiteY129" fmla="*/ 454836 h 5347085"/>
              <a:gd name="connsiteX130" fmla="*/ 1366696 w 2425541"/>
              <a:gd name="connsiteY130" fmla="*/ 430493 h 5347085"/>
              <a:gd name="connsiteX131" fmla="*/ 1404949 w 2425541"/>
              <a:gd name="connsiteY131" fmla="*/ 399195 h 5347085"/>
              <a:gd name="connsiteX132" fmla="*/ 1444942 w 2425541"/>
              <a:gd name="connsiteY132" fmla="*/ 364419 h 5347085"/>
              <a:gd name="connsiteX133" fmla="*/ 1479717 w 2425541"/>
              <a:gd name="connsiteY133" fmla="*/ 324426 h 5347085"/>
              <a:gd name="connsiteX134" fmla="*/ 1512755 w 2425541"/>
              <a:gd name="connsiteY134" fmla="*/ 282695 h 5347085"/>
              <a:gd name="connsiteX135" fmla="*/ 1545792 w 2425541"/>
              <a:gd name="connsiteY135" fmla="*/ 239225 h 5347085"/>
              <a:gd name="connsiteX136" fmla="*/ 1578829 w 2425541"/>
              <a:gd name="connsiteY136" fmla="*/ 195755 h 5347085"/>
              <a:gd name="connsiteX137" fmla="*/ 1611866 w 2425541"/>
              <a:gd name="connsiteY137" fmla="*/ 154024 h 5347085"/>
              <a:gd name="connsiteX138" fmla="*/ 1648381 w 2425541"/>
              <a:gd name="connsiteY138" fmla="*/ 114032 h 5347085"/>
              <a:gd name="connsiteX139" fmla="*/ 1684896 w 2425541"/>
              <a:gd name="connsiteY139" fmla="*/ 79256 h 5347085"/>
              <a:gd name="connsiteX140" fmla="*/ 1726627 w 2425541"/>
              <a:gd name="connsiteY140" fmla="*/ 49696 h 5347085"/>
              <a:gd name="connsiteX141" fmla="*/ 1770097 w 2425541"/>
              <a:gd name="connsiteY141" fmla="*/ 27092 h 5347085"/>
              <a:gd name="connsiteX142" fmla="*/ 1822261 w 2425541"/>
              <a:gd name="connsiteY142" fmla="*/ 11443 h 5347085"/>
              <a:gd name="connsiteX143" fmla="*/ 1876163 w 2425541"/>
              <a:gd name="connsiteY143" fmla="*/ 4487 h 5347085"/>
              <a:gd name="connsiteX144" fmla="*/ 1931805 w 2425541"/>
              <a:gd name="connsiteY144" fmla="*/ 2749 h 5347085"/>
              <a:gd name="connsiteX145" fmla="*/ 1990924 w 2425541"/>
              <a:gd name="connsiteY145" fmla="*/ 7965 h 5347085"/>
              <a:gd name="connsiteX146" fmla="*/ 2050043 w 2425541"/>
              <a:gd name="connsiteY146" fmla="*/ 14920 h 5347085"/>
              <a:gd name="connsiteX147" fmla="*/ 2109162 w 2425541"/>
              <a:gd name="connsiteY147" fmla="*/ 23614 h 5347085"/>
              <a:gd name="connsiteX148" fmla="*/ 2168282 w 2425541"/>
              <a:gd name="connsiteY148" fmla="*/ 30569 h 5347085"/>
              <a:gd name="connsiteX149" fmla="*/ 2227401 w 2425541"/>
              <a:gd name="connsiteY149" fmla="*/ 34047 h 5347085"/>
              <a:gd name="connsiteX150" fmla="*/ 2284781 w 2425541"/>
              <a:gd name="connsiteY150" fmla="*/ 34047 h 5347085"/>
              <a:gd name="connsiteX151" fmla="*/ 2338684 w 2425541"/>
              <a:gd name="connsiteY151" fmla="*/ 27092 h 5347085"/>
              <a:gd name="connsiteX152" fmla="*/ 2392586 w 2425541"/>
              <a:gd name="connsiteY152" fmla="*/ 13181 h 534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2425541" h="5347085">
                <a:moveTo>
                  <a:pt x="2425541" y="0"/>
                </a:moveTo>
                <a:lnTo>
                  <a:pt x="2425541" y="5347085"/>
                </a:lnTo>
                <a:lnTo>
                  <a:pt x="2392586" y="5333903"/>
                </a:lnTo>
                <a:lnTo>
                  <a:pt x="2338684" y="5319993"/>
                </a:lnTo>
                <a:lnTo>
                  <a:pt x="2284781" y="5313037"/>
                </a:lnTo>
                <a:lnTo>
                  <a:pt x="2227401" y="5313037"/>
                </a:lnTo>
                <a:lnTo>
                  <a:pt x="2168282" y="5316515"/>
                </a:lnTo>
                <a:lnTo>
                  <a:pt x="2109162" y="5323470"/>
                </a:lnTo>
                <a:lnTo>
                  <a:pt x="2050043" y="5332164"/>
                </a:lnTo>
                <a:lnTo>
                  <a:pt x="1990924" y="5339119"/>
                </a:lnTo>
                <a:lnTo>
                  <a:pt x="1931805" y="5344336"/>
                </a:lnTo>
                <a:lnTo>
                  <a:pt x="1876163" y="5342597"/>
                </a:lnTo>
                <a:lnTo>
                  <a:pt x="1822261" y="5335642"/>
                </a:lnTo>
                <a:lnTo>
                  <a:pt x="1770097" y="5319993"/>
                </a:lnTo>
                <a:lnTo>
                  <a:pt x="1726627" y="5297388"/>
                </a:lnTo>
                <a:lnTo>
                  <a:pt x="1684896" y="5267829"/>
                </a:lnTo>
                <a:lnTo>
                  <a:pt x="1648381" y="5233053"/>
                </a:lnTo>
                <a:lnTo>
                  <a:pt x="1611866" y="5193060"/>
                </a:lnTo>
                <a:lnTo>
                  <a:pt x="1578829" y="5151329"/>
                </a:lnTo>
                <a:lnTo>
                  <a:pt x="1545792" y="5107859"/>
                </a:lnTo>
                <a:lnTo>
                  <a:pt x="1512755" y="5064389"/>
                </a:lnTo>
                <a:lnTo>
                  <a:pt x="1479717" y="5022658"/>
                </a:lnTo>
                <a:lnTo>
                  <a:pt x="1444942" y="4982666"/>
                </a:lnTo>
                <a:lnTo>
                  <a:pt x="1404949" y="4947890"/>
                </a:lnTo>
                <a:lnTo>
                  <a:pt x="1366696" y="4916591"/>
                </a:lnTo>
                <a:lnTo>
                  <a:pt x="1323226" y="4892248"/>
                </a:lnTo>
                <a:lnTo>
                  <a:pt x="1276278" y="4871383"/>
                </a:lnTo>
                <a:lnTo>
                  <a:pt x="1225853" y="4853995"/>
                </a:lnTo>
                <a:lnTo>
                  <a:pt x="1173689" y="4838346"/>
                </a:lnTo>
                <a:lnTo>
                  <a:pt x="1121525" y="4824435"/>
                </a:lnTo>
                <a:lnTo>
                  <a:pt x="1067622" y="4810525"/>
                </a:lnTo>
                <a:lnTo>
                  <a:pt x="1017197" y="4794876"/>
                </a:lnTo>
                <a:lnTo>
                  <a:pt x="966772" y="4777488"/>
                </a:lnTo>
                <a:lnTo>
                  <a:pt x="919824" y="4756622"/>
                </a:lnTo>
                <a:lnTo>
                  <a:pt x="878093" y="4730540"/>
                </a:lnTo>
                <a:lnTo>
                  <a:pt x="839840" y="4699242"/>
                </a:lnTo>
                <a:lnTo>
                  <a:pt x="808541" y="4660988"/>
                </a:lnTo>
                <a:lnTo>
                  <a:pt x="782459" y="4619257"/>
                </a:lnTo>
                <a:lnTo>
                  <a:pt x="761594" y="4572309"/>
                </a:lnTo>
                <a:lnTo>
                  <a:pt x="744206" y="4521884"/>
                </a:lnTo>
                <a:lnTo>
                  <a:pt x="728556" y="4471459"/>
                </a:lnTo>
                <a:lnTo>
                  <a:pt x="714646" y="4417556"/>
                </a:lnTo>
                <a:lnTo>
                  <a:pt x="700736" y="4365393"/>
                </a:lnTo>
                <a:lnTo>
                  <a:pt x="685087" y="4313229"/>
                </a:lnTo>
                <a:lnTo>
                  <a:pt x="667699" y="4262803"/>
                </a:lnTo>
                <a:lnTo>
                  <a:pt x="646833" y="4215856"/>
                </a:lnTo>
                <a:lnTo>
                  <a:pt x="622490" y="4172386"/>
                </a:lnTo>
                <a:lnTo>
                  <a:pt x="591191" y="4134132"/>
                </a:lnTo>
                <a:lnTo>
                  <a:pt x="556416" y="4094140"/>
                </a:lnTo>
                <a:lnTo>
                  <a:pt x="516423" y="4059364"/>
                </a:lnTo>
                <a:lnTo>
                  <a:pt x="472953" y="4026327"/>
                </a:lnTo>
                <a:lnTo>
                  <a:pt x="429483" y="3993290"/>
                </a:lnTo>
                <a:lnTo>
                  <a:pt x="386013" y="3960253"/>
                </a:lnTo>
                <a:lnTo>
                  <a:pt x="344282" y="3927215"/>
                </a:lnTo>
                <a:lnTo>
                  <a:pt x="304290" y="3890701"/>
                </a:lnTo>
                <a:lnTo>
                  <a:pt x="269514" y="3854186"/>
                </a:lnTo>
                <a:lnTo>
                  <a:pt x="239954" y="3812455"/>
                </a:lnTo>
                <a:lnTo>
                  <a:pt x="217350" y="3768985"/>
                </a:lnTo>
                <a:lnTo>
                  <a:pt x="201701" y="3716821"/>
                </a:lnTo>
                <a:lnTo>
                  <a:pt x="194745" y="3662918"/>
                </a:lnTo>
                <a:lnTo>
                  <a:pt x="193007" y="3607277"/>
                </a:lnTo>
                <a:lnTo>
                  <a:pt x="198223" y="3548157"/>
                </a:lnTo>
                <a:lnTo>
                  <a:pt x="205178" y="3489038"/>
                </a:lnTo>
                <a:lnTo>
                  <a:pt x="213872" y="3429919"/>
                </a:lnTo>
                <a:lnTo>
                  <a:pt x="220827" y="3370800"/>
                </a:lnTo>
                <a:lnTo>
                  <a:pt x="224305" y="3311681"/>
                </a:lnTo>
                <a:lnTo>
                  <a:pt x="224305" y="3254301"/>
                </a:lnTo>
                <a:lnTo>
                  <a:pt x="217350" y="3200398"/>
                </a:lnTo>
                <a:lnTo>
                  <a:pt x="203439" y="3146495"/>
                </a:lnTo>
                <a:lnTo>
                  <a:pt x="182574" y="3096070"/>
                </a:lnTo>
                <a:lnTo>
                  <a:pt x="156492" y="3043906"/>
                </a:lnTo>
                <a:lnTo>
                  <a:pt x="126932" y="2991742"/>
                </a:lnTo>
                <a:lnTo>
                  <a:pt x="95634" y="2939578"/>
                </a:lnTo>
                <a:lnTo>
                  <a:pt x="66074" y="2889153"/>
                </a:lnTo>
                <a:lnTo>
                  <a:pt x="39992" y="2835250"/>
                </a:lnTo>
                <a:lnTo>
                  <a:pt x="19127" y="2783086"/>
                </a:lnTo>
                <a:lnTo>
                  <a:pt x="5216" y="2729184"/>
                </a:lnTo>
                <a:lnTo>
                  <a:pt x="0" y="2673542"/>
                </a:lnTo>
                <a:lnTo>
                  <a:pt x="5216" y="2617901"/>
                </a:lnTo>
                <a:lnTo>
                  <a:pt x="19127" y="2563998"/>
                </a:lnTo>
                <a:lnTo>
                  <a:pt x="39992" y="2511834"/>
                </a:lnTo>
                <a:lnTo>
                  <a:pt x="66074" y="2457931"/>
                </a:lnTo>
                <a:lnTo>
                  <a:pt x="95634" y="2407506"/>
                </a:lnTo>
                <a:lnTo>
                  <a:pt x="126932" y="2355342"/>
                </a:lnTo>
                <a:lnTo>
                  <a:pt x="156492" y="2303178"/>
                </a:lnTo>
                <a:lnTo>
                  <a:pt x="182574" y="2251015"/>
                </a:lnTo>
                <a:lnTo>
                  <a:pt x="203439" y="2200589"/>
                </a:lnTo>
                <a:lnTo>
                  <a:pt x="217350" y="2146687"/>
                </a:lnTo>
                <a:lnTo>
                  <a:pt x="224305" y="2092784"/>
                </a:lnTo>
                <a:lnTo>
                  <a:pt x="224305" y="2035403"/>
                </a:lnTo>
                <a:lnTo>
                  <a:pt x="220827" y="1976284"/>
                </a:lnTo>
                <a:lnTo>
                  <a:pt x="213872" y="1917165"/>
                </a:lnTo>
                <a:lnTo>
                  <a:pt x="205178" y="1858046"/>
                </a:lnTo>
                <a:lnTo>
                  <a:pt x="198223" y="1798927"/>
                </a:lnTo>
                <a:lnTo>
                  <a:pt x="193007" y="1739808"/>
                </a:lnTo>
                <a:lnTo>
                  <a:pt x="194745" y="1684166"/>
                </a:lnTo>
                <a:lnTo>
                  <a:pt x="201701" y="1630263"/>
                </a:lnTo>
                <a:lnTo>
                  <a:pt x="217350" y="1578100"/>
                </a:lnTo>
                <a:lnTo>
                  <a:pt x="239954" y="1534630"/>
                </a:lnTo>
                <a:lnTo>
                  <a:pt x="269514" y="1492898"/>
                </a:lnTo>
                <a:lnTo>
                  <a:pt x="304290" y="1456384"/>
                </a:lnTo>
                <a:lnTo>
                  <a:pt x="344282" y="1419869"/>
                </a:lnTo>
                <a:lnTo>
                  <a:pt x="386013" y="1386832"/>
                </a:lnTo>
                <a:lnTo>
                  <a:pt x="429483" y="1353795"/>
                </a:lnTo>
                <a:lnTo>
                  <a:pt x="472953" y="1320757"/>
                </a:lnTo>
                <a:lnTo>
                  <a:pt x="516423" y="1287720"/>
                </a:lnTo>
                <a:lnTo>
                  <a:pt x="556416" y="1252944"/>
                </a:lnTo>
                <a:lnTo>
                  <a:pt x="591191" y="1212952"/>
                </a:lnTo>
                <a:lnTo>
                  <a:pt x="622490" y="1174698"/>
                </a:lnTo>
                <a:lnTo>
                  <a:pt x="646833" y="1131229"/>
                </a:lnTo>
                <a:lnTo>
                  <a:pt x="667699" y="1084281"/>
                </a:lnTo>
                <a:lnTo>
                  <a:pt x="685087" y="1033856"/>
                </a:lnTo>
                <a:lnTo>
                  <a:pt x="700736" y="981692"/>
                </a:lnTo>
                <a:lnTo>
                  <a:pt x="714646" y="929528"/>
                </a:lnTo>
                <a:lnTo>
                  <a:pt x="728556" y="875625"/>
                </a:lnTo>
                <a:lnTo>
                  <a:pt x="744206" y="825200"/>
                </a:lnTo>
                <a:lnTo>
                  <a:pt x="761594" y="774775"/>
                </a:lnTo>
                <a:lnTo>
                  <a:pt x="782459" y="727827"/>
                </a:lnTo>
                <a:lnTo>
                  <a:pt x="808541" y="686096"/>
                </a:lnTo>
                <a:lnTo>
                  <a:pt x="839840" y="647843"/>
                </a:lnTo>
                <a:lnTo>
                  <a:pt x="878093" y="616544"/>
                </a:lnTo>
                <a:lnTo>
                  <a:pt x="919824" y="590462"/>
                </a:lnTo>
                <a:lnTo>
                  <a:pt x="966772" y="569597"/>
                </a:lnTo>
                <a:lnTo>
                  <a:pt x="1017197" y="552209"/>
                </a:lnTo>
                <a:lnTo>
                  <a:pt x="1067622" y="536560"/>
                </a:lnTo>
                <a:lnTo>
                  <a:pt x="1121525" y="522649"/>
                </a:lnTo>
                <a:lnTo>
                  <a:pt x="1173689" y="508739"/>
                </a:lnTo>
                <a:lnTo>
                  <a:pt x="1225853" y="493090"/>
                </a:lnTo>
                <a:lnTo>
                  <a:pt x="1276278" y="475702"/>
                </a:lnTo>
                <a:lnTo>
                  <a:pt x="1323226" y="454836"/>
                </a:lnTo>
                <a:lnTo>
                  <a:pt x="1366696" y="430493"/>
                </a:lnTo>
                <a:lnTo>
                  <a:pt x="1404949" y="399195"/>
                </a:lnTo>
                <a:lnTo>
                  <a:pt x="1444942" y="364419"/>
                </a:lnTo>
                <a:lnTo>
                  <a:pt x="1479717" y="324426"/>
                </a:lnTo>
                <a:lnTo>
                  <a:pt x="1512755" y="282695"/>
                </a:lnTo>
                <a:lnTo>
                  <a:pt x="1545792" y="239225"/>
                </a:lnTo>
                <a:lnTo>
                  <a:pt x="1578829" y="195755"/>
                </a:lnTo>
                <a:lnTo>
                  <a:pt x="1611866" y="154024"/>
                </a:lnTo>
                <a:lnTo>
                  <a:pt x="1648381" y="114032"/>
                </a:lnTo>
                <a:lnTo>
                  <a:pt x="1684896" y="79256"/>
                </a:lnTo>
                <a:lnTo>
                  <a:pt x="1726627" y="49696"/>
                </a:lnTo>
                <a:lnTo>
                  <a:pt x="1770097" y="27092"/>
                </a:lnTo>
                <a:lnTo>
                  <a:pt x="1822261" y="11443"/>
                </a:lnTo>
                <a:lnTo>
                  <a:pt x="1876163" y="4487"/>
                </a:lnTo>
                <a:lnTo>
                  <a:pt x="1931805" y="2749"/>
                </a:lnTo>
                <a:lnTo>
                  <a:pt x="1990924" y="7965"/>
                </a:lnTo>
                <a:lnTo>
                  <a:pt x="2050043" y="14920"/>
                </a:lnTo>
                <a:lnTo>
                  <a:pt x="2109162" y="23614"/>
                </a:lnTo>
                <a:lnTo>
                  <a:pt x="2168282" y="30569"/>
                </a:lnTo>
                <a:lnTo>
                  <a:pt x="2227401" y="34047"/>
                </a:lnTo>
                <a:lnTo>
                  <a:pt x="2284781" y="34047"/>
                </a:lnTo>
                <a:lnTo>
                  <a:pt x="2338684" y="27092"/>
                </a:lnTo>
                <a:lnTo>
                  <a:pt x="2392586" y="13181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8AD1F-DE80-10A2-FC9F-1B0A3586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662400"/>
            <a:ext cx="9004460" cy="1113295"/>
          </a:xfrm>
        </p:spPr>
        <p:txBody>
          <a:bodyPr anchor="t">
            <a:normAutofit/>
          </a:bodyPr>
          <a:lstStyle/>
          <a:p>
            <a:r>
              <a:rPr lang="en-US" b="1" dirty="0">
                <a:cs typeface="Calibri Light"/>
              </a:rPr>
              <a:t>Overview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7ABEC-DE31-C661-060E-388AAE946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6" y="2286000"/>
            <a:ext cx="7711200" cy="384302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2000" dirty="0"/>
              <a:t>Pneumonia detection is commonly predicted using basic CNN models. However , the accuracy of these state of the art models is pretty low. On the other hand, our approach of using Transfer learning, that is, by using VGG-19 and ResNet50, we can get a much better accuracy.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Our project consists of 3 approaches: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VGG-19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ResNet50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ResNet50 Model after Fine-Tuning parameters</a:t>
            </a:r>
          </a:p>
          <a:p>
            <a:pPr>
              <a:buNone/>
            </a:pP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28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B4867-38A4-B4CF-3B41-FA77CC84B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Prerequisites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06DE-C75E-A926-9366-ABF6B4BA7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endParaRPr lang="en-US" sz="2000" dirty="0">
              <a:cs typeface="Calibri" panose="020F0502020204030204"/>
            </a:endParaRPr>
          </a:p>
          <a:p>
            <a:r>
              <a:rPr lang="en-US" sz="2000" dirty="0" err="1">
                <a:ea typeface="+mn-lt"/>
                <a:cs typeface="+mn-lt"/>
              </a:rPr>
              <a:t>Tensorflow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 err="1">
                <a:ea typeface="+mn-lt"/>
                <a:cs typeface="+mn-lt"/>
              </a:rPr>
              <a:t>Keras</a:t>
            </a:r>
            <a:r>
              <a:rPr lang="en-US" sz="2000" dirty="0">
                <a:ea typeface="+mn-lt"/>
                <a:cs typeface="+mn-lt"/>
              </a:rPr>
              <a:t> </a:t>
            </a:r>
          </a:p>
          <a:p>
            <a:r>
              <a:rPr lang="en-US" sz="2000" dirty="0">
                <a:ea typeface="+mn-lt"/>
                <a:cs typeface="+mn-lt"/>
              </a:rPr>
              <a:t>Python 3</a:t>
            </a:r>
          </a:p>
          <a:p>
            <a:r>
              <a:rPr lang="en-US" sz="2000" dirty="0" err="1">
                <a:ea typeface="+mn-lt"/>
                <a:cs typeface="+mn-lt"/>
              </a:rPr>
              <a:t>VSCode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Google </a:t>
            </a:r>
            <a:r>
              <a:rPr lang="en-US" sz="2000" dirty="0" err="1">
                <a:ea typeface="+mn-lt"/>
                <a:cs typeface="+mn-lt"/>
              </a:rPr>
              <a:t>Colab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 err="1">
                <a:ea typeface="+mn-lt"/>
                <a:cs typeface="+mn-lt"/>
              </a:rPr>
              <a:t>Numpy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Matplotlib</a:t>
            </a:r>
          </a:p>
          <a:p>
            <a:r>
              <a:rPr lang="en-US" sz="2000" dirty="0">
                <a:ea typeface="+mn-lt"/>
                <a:cs typeface="+mn-lt"/>
              </a:rPr>
              <a:t>Pandas</a:t>
            </a:r>
          </a:p>
          <a:p>
            <a:r>
              <a:rPr lang="en-US" sz="2000" dirty="0">
                <a:ea typeface="+mn-lt"/>
                <a:cs typeface="+mn-lt"/>
              </a:rPr>
              <a:t>Seaborn</a:t>
            </a:r>
            <a:endParaRPr lang="en-US" sz="2000" dirty="0"/>
          </a:p>
        </p:txBody>
      </p:sp>
      <p:pic>
        <p:nvPicPr>
          <p:cNvPr id="6" name="Picture 4" descr="Spiral open diary laid on blue wooden floor">
            <a:extLst>
              <a:ext uri="{FF2B5EF4-FFF2-40B4-BE49-F238E27FC236}">
                <a16:creationId xmlns:a16="http://schemas.microsoft.com/office/drawing/2014/main" id="{430365DD-5B47-67F7-6921-D46712E73E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41" r="41506" b="-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1BB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836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CF34-3566-448E-B8C4-90A5E92B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Diseased chest Xray images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B119A2-C731-4A15-AE21-729666723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80" y="1825625"/>
            <a:ext cx="9669640" cy="4351338"/>
          </a:xfrm>
        </p:spPr>
      </p:pic>
    </p:spTree>
    <p:extLst>
      <p:ext uri="{BB962C8B-B14F-4D97-AF65-F5344CB8AC3E}">
        <p14:creationId xmlns:p14="http://schemas.microsoft.com/office/powerpoint/2010/main" val="232467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4109-8604-4BE3-A4C0-4E5CB4A3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Normal chest Xray images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8DECB2-F4F9-422A-BF4E-63E8BF7C1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518" y="1852518"/>
            <a:ext cx="8431298" cy="4803775"/>
          </a:xfrm>
        </p:spPr>
      </p:pic>
    </p:spTree>
    <p:extLst>
      <p:ext uri="{BB962C8B-B14F-4D97-AF65-F5344CB8AC3E}">
        <p14:creationId xmlns:p14="http://schemas.microsoft.com/office/powerpoint/2010/main" val="649944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5F34-FC65-4C03-A55E-76F90385E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Performance of VGG-19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BD5F5E-1848-481D-8DD9-C19885125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83" y="2042225"/>
            <a:ext cx="10528868" cy="4089634"/>
          </a:xfrm>
        </p:spPr>
      </p:pic>
    </p:spTree>
    <p:extLst>
      <p:ext uri="{BB962C8B-B14F-4D97-AF65-F5344CB8AC3E}">
        <p14:creationId xmlns:p14="http://schemas.microsoft.com/office/powerpoint/2010/main" val="12637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652E-62B8-43BB-B0D7-EA495F9B5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Performance of ResNet50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4440AA-7D98-4BAE-A4E8-D4D1D798C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2210593"/>
            <a:ext cx="10726041" cy="4282282"/>
          </a:xfrm>
        </p:spPr>
      </p:pic>
    </p:spTree>
    <p:extLst>
      <p:ext uri="{BB962C8B-B14F-4D97-AF65-F5344CB8AC3E}">
        <p14:creationId xmlns:p14="http://schemas.microsoft.com/office/powerpoint/2010/main" val="193911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BB957-0FE2-404D-9D5F-3273C1BB6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of ResNet50 after fine tuning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F68E10-2404-459F-AC30-8570A9F5F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35" y="2105818"/>
            <a:ext cx="10965165" cy="4387057"/>
          </a:xfrm>
        </p:spPr>
      </p:pic>
    </p:spTree>
    <p:extLst>
      <p:ext uri="{BB962C8B-B14F-4D97-AF65-F5344CB8AC3E}">
        <p14:creationId xmlns:p14="http://schemas.microsoft.com/office/powerpoint/2010/main" val="2869808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283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Pneumonia Detection</vt:lpstr>
      <vt:lpstr>Problem Statement</vt:lpstr>
      <vt:lpstr>Overview</vt:lpstr>
      <vt:lpstr>Prerequisites</vt:lpstr>
      <vt:lpstr>Diseased chest Xray images</vt:lpstr>
      <vt:lpstr>Normal chest Xray images</vt:lpstr>
      <vt:lpstr>Performance of VGG-19</vt:lpstr>
      <vt:lpstr>Performance of ResNet50</vt:lpstr>
      <vt:lpstr>Performance of ResNet50 after fine tuning</vt:lpstr>
      <vt:lpstr>Societal Benefit</vt:lpstr>
      <vt:lpstr>Team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</dc:title>
  <dc:creator/>
  <cp:lastModifiedBy>Ananya Negi</cp:lastModifiedBy>
  <cp:revision>52</cp:revision>
  <dcterms:created xsi:type="dcterms:W3CDTF">2022-04-22T02:55:20Z</dcterms:created>
  <dcterms:modified xsi:type="dcterms:W3CDTF">2022-04-23T04:27:37Z</dcterms:modified>
</cp:coreProperties>
</file>