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1297440" y="1567440"/>
            <a:ext cx="703872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1297440" y="3087720"/>
            <a:ext cx="703872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129744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90428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490428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129744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1297440" y="1567440"/>
            <a:ext cx="703872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1297440" y="1567440"/>
            <a:ext cx="703872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40" name="" descr=""/>
          <p:cNvPicPr/>
          <p:nvPr/>
        </p:nvPicPr>
        <p:blipFill>
          <a:blip r:embed="rId2"/>
          <a:stretch/>
        </p:blipFill>
        <p:spPr>
          <a:xfrm>
            <a:off x="2992680" y="1567440"/>
            <a:ext cx="3648240" cy="2910960"/>
          </a:xfrm>
          <a:prstGeom prst="rect">
            <a:avLst/>
          </a:prstGeom>
          <a:ln>
            <a:noFill/>
          </a:ln>
        </p:spPr>
      </p:pic>
      <p:pic>
        <p:nvPicPr>
          <p:cNvPr id="41" name="" descr=""/>
          <p:cNvPicPr/>
          <p:nvPr/>
        </p:nvPicPr>
        <p:blipFill>
          <a:blip r:embed="rId3"/>
          <a:stretch/>
        </p:blipFill>
        <p:spPr>
          <a:xfrm>
            <a:off x="2992680" y="1567440"/>
            <a:ext cx="3648240" cy="291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3"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4" name="PlaceHolder 2"/>
          <p:cNvSpPr>
            <a:spLocks noGrp="1"/>
          </p:cNvSpPr>
          <p:nvPr>
            <p:ph type="subTitle"/>
          </p:nvPr>
        </p:nvSpPr>
        <p:spPr>
          <a:xfrm>
            <a:off x="1297440" y="1567440"/>
            <a:ext cx="7038720" cy="291096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1297440" y="1567440"/>
            <a:ext cx="703872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129744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90428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1" name="PlaceHolder 1"/>
          <p:cNvSpPr>
            <a:spLocks noGrp="1"/>
          </p:cNvSpPr>
          <p:nvPr>
            <p:ph type="subTitle"/>
          </p:nvPr>
        </p:nvSpPr>
        <p:spPr>
          <a:xfrm>
            <a:off x="1297440" y="393840"/>
            <a:ext cx="7038720" cy="423648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129744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129744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5" name="PlaceHolder 4"/>
          <p:cNvSpPr>
            <a:spLocks noGrp="1"/>
          </p:cNvSpPr>
          <p:nvPr>
            <p:ph type="body"/>
          </p:nvPr>
        </p:nvSpPr>
        <p:spPr>
          <a:xfrm>
            <a:off x="490428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9" name="PlaceHolder 2"/>
          <p:cNvSpPr>
            <a:spLocks noGrp="1"/>
          </p:cNvSpPr>
          <p:nvPr>
            <p:ph type="subTitle"/>
          </p:nvPr>
        </p:nvSpPr>
        <p:spPr>
          <a:xfrm>
            <a:off x="1297440" y="1567440"/>
            <a:ext cx="7038720" cy="291096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129744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490428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9" name="PlaceHolder 4"/>
          <p:cNvSpPr>
            <a:spLocks noGrp="1"/>
          </p:cNvSpPr>
          <p:nvPr>
            <p:ph type="body"/>
          </p:nvPr>
        </p:nvSpPr>
        <p:spPr>
          <a:xfrm>
            <a:off x="490428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81" name="PlaceHolder 2"/>
          <p:cNvSpPr>
            <a:spLocks noGrp="1"/>
          </p:cNvSpPr>
          <p:nvPr>
            <p:ph type="body"/>
          </p:nvPr>
        </p:nvSpPr>
        <p:spPr>
          <a:xfrm>
            <a:off x="129744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82" name="PlaceHolder 3"/>
          <p:cNvSpPr>
            <a:spLocks noGrp="1"/>
          </p:cNvSpPr>
          <p:nvPr>
            <p:ph type="body"/>
          </p:nvPr>
        </p:nvSpPr>
        <p:spPr>
          <a:xfrm>
            <a:off x="490428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83" name="PlaceHolder 4"/>
          <p:cNvSpPr>
            <a:spLocks noGrp="1"/>
          </p:cNvSpPr>
          <p:nvPr>
            <p:ph type="body"/>
          </p:nvPr>
        </p:nvSpPr>
        <p:spPr>
          <a:xfrm>
            <a:off x="1297440" y="3087720"/>
            <a:ext cx="703872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85" name="PlaceHolder 2"/>
          <p:cNvSpPr>
            <a:spLocks noGrp="1"/>
          </p:cNvSpPr>
          <p:nvPr>
            <p:ph type="body"/>
          </p:nvPr>
        </p:nvSpPr>
        <p:spPr>
          <a:xfrm>
            <a:off x="1297440" y="1567440"/>
            <a:ext cx="703872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86" name="PlaceHolder 3"/>
          <p:cNvSpPr>
            <a:spLocks noGrp="1"/>
          </p:cNvSpPr>
          <p:nvPr>
            <p:ph type="body"/>
          </p:nvPr>
        </p:nvSpPr>
        <p:spPr>
          <a:xfrm>
            <a:off x="1297440" y="3087720"/>
            <a:ext cx="703872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129744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490428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490428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91" name="PlaceHolder 5"/>
          <p:cNvSpPr>
            <a:spLocks noGrp="1"/>
          </p:cNvSpPr>
          <p:nvPr>
            <p:ph type="body"/>
          </p:nvPr>
        </p:nvSpPr>
        <p:spPr>
          <a:xfrm>
            <a:off x="129744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93" name="PlaceHolder 2"/>
          <p:cNvSpPr>
            <a:spLocks noGrp="1"/>
          </p:cNvSpPr>
          <p:nvPr>
            <p:ph type="body"/>
          </p:nvPr>
        </p:nvSpPr>
        <p:spPr>
          <a:xfrm>
            <a:off x="1297440" y="1567440"/>
            <a:ext cx="703872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94" name="PlaceHolder 3"/>
          <p:cNvSpPr>
            <a:spLocks noGrp="1"/>
          </p:cNvSpPr>
          <p:nvPr>
            <p:ph type="body"/>
          </p:nvPr>
        </p:nvSpPr>
        <p:spPr>
          <a:xfrm>
            <a:off x="1297440" y="1567440"/>
            <a:ext cx="703872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95" name="" descr=""/>
          <p:cNvPicPr/>
          <p:nvPr/>
        </p:nvPicPr>
        <p:blipFill>
          <a:blip r:embed="rId2"/>
          <a:stretch/>
        </p:blipFill>
        <p:spPr>
          <a:xfrm>
            <a:off x="2992680" y="1567440"/>
            <a:ext cx="3648240" cy="2910960"/>
          </a:xfrm>
          <a:prstGeom prst="rect">
            <a:avLst/>
          </a:prstGeom>
          <a:ln>
            <a:noFill/>
          </a:ln>
        </p:spPr>
      </p:pic>
      <p:pic>
        <p:nvPicPr>
          <p:cNvPr id="96" name="" descr=""/>
          <p:cNvPicPr/>
          <p:nvPr/>
        </p:nvPicPr>
        <p:blipFill>
          <a:blip r:embed="rId3"/>
          <a:stretch/>
        </p:blipFill>
        <p:spPr>
          <a:xfrm>
            <a:off x="2992680" y="1567440"/>
            <a:ext cx="3648240" cy="2910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03" name="PlaceHolder 2"/>
          <p:cNvSpPr>
            <a:spLocks noGrp="1"/>
          </p:cNvSpPr>
          <p:nvPr>
            <p:ph type="subTitle"/>
          </p:nvPr>
        </p:nvSpPr>
        <p:spPr>
          <a:xfrm>
            <a:off x="1297440" y="1567440"/>
            <a:ext cx="7038720" cy="291096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1297440" y="1567440"/>
            <a:ext cx="703872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07" name="PlaceHolder 2"/>
          <p:cNvSpPr>
            <a:spLocks noGrp="1"/>
          </p:cNvSpPr>
          <p:nvPr>
            <p:ph type="body"/>
          </p:nvPr>
        </p:nvSpPr>
        <p:spPr>
          <a:xfrm>
            <a:off x="129744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8" name="PlaceHolder 3"/>
          <p:cNvSpPr>
            <a:spLocks noGrp="1"/>
          </p:cNvSpPr>
          <p:nvPr>
            <p:ph type="body"/>
          </p:nvPr>
        </p:nvSpPr>
        <p:spPr>
          <a:xfrm>
            <a:off x="490428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1297440" y="1567440"/>
            <a:ext cx="703872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1297440" y="393840"/>
            <a:ext cx="7038720" cy="423648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129744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129744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490428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16" name="PlaceHolder 2"/>
          <p:cNvSpPr>
            <a:spLocks noGrp="1"/>
          </p:cNvSpPr>
          <p:nvPr>
            <p:ph type="body"/>
          </p:nvPr>
        </p:nvSpPr>
        <p:spPr>
          <a:xfrm>
            <a:off x="129744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17" name="PlaceHolder 3"/>
          <p:cNvSpPr>
            <a:spLocks noGrp="1"/>
          </p:cNvSpPr>
          <p:nvPr>
            <p:ph type="body"/>
          </p:nvPr>
        </p:nvSpPr>
        <p:spPr>
          <a:xfrm>
            <a:off x="490428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18" name="PlaceHolder 4"/>
          <p:cNvSpPr>
            <a:spLocks noGrp="1"/>
          </p:cNvSpPr>
          <p:nvPr>
            <p:ph type="body"/>
          </p:nvPr>
        </p:nvSpPr>
        <p:spPr>
          <a:xfrm>
            <a:off x="490428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20" name="PlaceHolder 2"/>
          <p:cNvSpPr>
            <a:spLocks noGrp="1"/>
          </p:cNvSpPr>
          <p:nvPr>
            <p:ph type="body"/>
          </p:nvPr>
        </p:nvSpPr>
        <p:spPr>
          <a:xfrm>
            <a:off x="129744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21" name="PlaceHolder 3"/>
          <p:cNvSpPr>
            <a:spLocks noGrp="1"/>
          </p:cNvSpPr>
          <p:nvPr>
            <p:ph type="body"/>
          </p:nvPr>
        </p:nvSpPr>
        <p:spPr>
          <a:xfrm>
            <a:off x="490428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22" name="PlaceHolder 4"/>
          <p:cNvSpPr>
            <a:spLocks noGrp="1"/>
          </p:cNvSpPr>
          <p:nvPr>
            <p:ph type="body"/>
          </p:nvPr>
        </p:nvSpPr>
        <p:spPr>
          <a:xfrm>
            <a:off x="1297440" y="3087720"/>
            <a:ext cx="703872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24" name="PlaceHolder 2"/>
          <p:cNvSpPr>
            <a:spLocks noGrp="1"/>
          </p:cNvSpPr>
          <p:nvPr>
            <p:ph type="body"/>
          </p:nvPr>
        </p:nvSpPr>
        <p:spPr>
          <a:xfrm>
            <a:off x="1297440" y="1567440"/>
            <a:ext cx="703872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25" name="PlaceHolder 3"/>
          <p:cNvSpPr>
            <a:spLocks noGrp="1"/>
          </p:cNvSpPr>
          <p:nvPr>
            <p:ph type="body"/>
          </p:nvPr>
        </p:nvSpPr>
        <p:spPr>
          <a:xfrm>
            <a:off x="1297440" y="3087720"/>
            <a:ext cx="703872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27" name="PlaceHolder 2"/>
          <p:cNvSpPr>
            <a:spLocks noGrp="1"/>
          </p:cNvSpPr>
          <p:nvPr>
            <p:ph type="body"/>
          </p:nvPr>
        </p:nvSpPr>
        <p:spPr>
          <a:xfrm>
            <a:off x="129744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28" name="PlaceHolder 3"/>
          <p:cNvSpPr>
            <a:spLocks noGrp="1"/>
          </p:cNvSpPr>
          <p:nvPr>
            <p:ph type="body"/>
          </p:nvPr>
        </p:nvSpPr>
        <p:spPr>
          <a:xfrm>
            <a:off x="490428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29" name="PlaceHolder 4"/>
          <p:cNvSpPr>
            <a:spLocks noGrp="1"/>
          </p:cNvSpPr>
          <p:nvPr>
            <p:ph type="body"/>
          </p:nvPr>
        </p:nvSpPr>
        <p:spPr>
          <a:xfrm>
            <a:off x="490428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30" name="PlaceHolder 5"/>
          <p:cNvSpPr>
            <a:spLocks noGrp="1"/>
          </p:cNvSpPr>
          <p:nvPr>
            <p:ph type="body"/>
          </p:nvPr>
        </p:nvSpPr>
        <p:spPr>
          <a:xfrm>
            <a:off x="129744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32" name="PlaceHolder 2"/>
          <p:cNvSpPr>
            <a:spLocks noGrp="1"/>
          </p:cNvSpPr>
          <p:nvPr>
            <p:ph type="body"/>
          </p:nvPr>
        </p:nvSpPr>
        <p:spPr>
          <a:xfrm>
            <a:off x="1297440" y="1567440"/>
            <a:ext cx="703872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33" name="PlaceHolder 3"/>
          <p:cNvSpPr>
            <a:spLocks noGrp="1"/>
          </p:cNvSpPr>
          <p:nvPr>
            <p:ph type="body"/>
          </p:nvPr>
        </p:nvSpPr>
        <p:spPr>
          <a:xfrm>
            <a:off x="1297440" y="1567440"/>
            <a:ext cx="703872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134" name="" descr=""/>
          <p:cNvPicPr/>
          <p:nvPr/>
        </p:nvPicPr>
        <p:blipFill>
          <a:blip r:embed="rId2"/>
          <a:stretch/>
        </p:blipFill>
        <p:spPr>
          <a:xfrm>
            <a:off x="2992680" y="1567440"/>
            <a:ext cx="3648240" cy="2910960"/>
          </a:xfrm>
          <a:prstGeom prst="rect">
            <a:avLst/>
          </a:prstGeom>
          <a:ln>
            <a:noFill/>
          </a:ln>
        </p:spPr>
      </p:pic>
      <p:pic>
        <p:nvPicPr>
          <p:cNvPr id="135" name="" descr=""/>
          <p:cNvPicPr/>
          <p:nvPr/>
        </p:nvPicPr>
        <p:blipFill>
          <a:blip r:embed="rId3"/>
          <a:stretch/>
        </p:blipFill>
        <p:spPr>
          <a:xfrm>
            <a:off x="2992680" y="1567440"/>
            <a:ext cx="3648240" cy="29109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129744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90428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297440" y="393840"/>
            <a:ext cx="7038720" cy="423648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129744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129744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490428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129744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490428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490428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129744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490428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8" name="PlaceHolder 4"/>
          <p:cNvSpPr>
            <a:spLocks noGrp="1"/>
          </p:cNvSpPr>
          <p:nvPr>
            <p:ph type="body"/>
          </p:nvPr>
        </p:nvSpPr>
        <p:spPr>
          <a:xfrm>
            <a:off x="1297440" y="3087720"/>
            <a:ext cx="703872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0" name="CustomShape 1"/>
          <p:cNvSpPr/>
          <p:nvPr/>
        </p:nvSpPr>
        <p:spPr>
          <a:xfrm rot="5400000">
            <a:off x="7500600" y="0"/>
            <a:ext cx="1643400" cy="1643400"/>
          </a:xfrm>
          <a:prstGeom prst="diagStripe">
            <a:avLst>
              <a:gd name="adj" fmla="val 0"/>
            </a:avLst>
          </a:prstGeom>
          <a:solidFill>
            <a:schemeClr val="lt1">
              <a:alpha val="3030"/>
            </a:schemeClr>
          </a:solidFill>
          <a:ln>
            <a:noFill/>
          </a:ln>
        </p:spPr>
        <p:style>
          <a:lnRef idx="0"/>
          <a:fillRef idx="0"/>
          <a:effectRef idx="0"/>
          <a:fontRef idx="minor"/>
        </p:style>
      </p:sp>
      <p:sp>
        <p:nvSpPr>
          <p:cNvPr id="1" name="CustomShape 2"/>
          <p:cNvSpPr/>
          <p:nvPr/>
        </p:nvSpPr>
        <p:spPr>
          <a:xfrm rot="16200000">
            <a:off x="9720" y="-8280"/>
            <a:ext cx="5133960" cy="5153400"/>
          </a:xfrm>
          <a:prstGeom prst="diagStripe">
            <a:avLst>
              <a:gd name="adj" fmla="val 50000"/>
            </a:avLst>
          </a:prstGeom>
          <a:solidFill>
            <a:schemeClr val="lt1">
              <a:alpha val="3030"/>
            </a:schemeClr>
          </a:solidFill>
          <a:ln>
            <a:noFill/>
          </a:ln>
        </p:spPr>
        <p:style>
          <a:lnRef idx="0"/>
          <a:fillRef idx="0"/>
          <a:effectRef idx="0"/>
          <a:fontRef idx="minor"/>
        </p:style>
      </p:sp>
      <p:sp>
        <p:nvSpPr>
          <p:cNvPr id="2" name="CustomShape 3"/>
          <p:cNvSpPr/>
          <p:nvPr/>
        </p:nvSpPr>
        <p:spPr>
          <a:xfrm rot="16200000">
            <a:off x="7200" y="1135080"/>
            <a:ext cx="3981960" cy="3996720"/>
          </a:xfrm>
          <a:prstGeom prst="diagStripe">
            <a:avLst>
              <a:gd name="adj" fmla="val 58774"/>
            </a:avLst>
          </a:prstGeom>
          <a:solidFill>
            <a:schemeClr val="lt1">
              <a:alpha val="3030"/>
            </a:schemeClr>
          </a:solidFill>
          <a:ln>
            <a:noFill/>
          </a:ln>
        </p:spPr>
        <p:style>
          <a:lnRef idx="0"/>
          <a:fillRef idx="0"/>
          <a:effectRef idx="0"/>
          <a:fontRef idx="minor"/>
        </p:style>
      </p:sp>
      <p:sp>
        <p:nvSpPr>
          <p:cNvPr id="3" name="CustomShape 4"/>
          <p:cNvSpPr/>
          <p:nvPr/>
        </p:nvSpPr>
        <p:spPr>
          <a:xfrm rot="16200000">
            <a:off x="5760" y="-2880"/>
            <a:ext cx="2291040" cy="2299680"/>
          </a:xfrm>
          <a:prstGeom prst="diagStripe">
            <a:avLst>
              <a:gd name="adj" fmla="val 50000"/>
            </a:avLst>
          </a:prstGeom>
          <a:solidFill>
            <a:schemeClr val="accent1"/>
          </a:solidFill>
          <a:ln>
            <a:noFill/>
          </a:ln>
        </p:spPr>
        <p:style>
          <a:lnRef idx="0"/>
          <a:fillRef idx="0"/>
          <a:effectRef idx="0"/>
          <a:fontRef idx="minor"/>
        </p:style>
      </p:sp>
      <p:sp>
        <p:nvSpPr>
          <p:cNvPr id="4" name="CustomShape 5"/>
          <p:cNvSpPr/>
          <p:nvPr/>
        </p:nvSpPr>
        <p:spPr>
          <a:xfrm flipH="1">
            <a:off x="652680" y="588240"/>
            <a:ext cx="2299680" cy="2291040"/>
          </a:xfrm>
          <a:prstGeom prst="diagStripe">
            <a:avLst>
              <a:gd name="adj" fmla="val 50000"/>
            </a:avLst>
          </a:prstGeom>
          <a:solidFill>
            <a:schemeClr val="lt2"/>
          </a:solidFill>
          <a:ln>
            <a:noFill/>
          </a:ln>
        </p:spPr>
        <p:style>
          <a:lnRef idx="0"/>
          <a:fillRef idx="0"/>
          <a:effectRef idx="0"/>
          <a:fontRef idx="minor"/>
        </p:style>
      </p:sp>
      <p:sp>
        <p:nvSpPr>
          <p:cNvPr id="5" name="PlaceHolder 6"/>
          <p:cNvSpPr>
            <a:spLocks noGrp="1"/>
          </p:cNvSpPr>
          <p:nvPr>
            <p:ph type="title"/>
          </p:nvPr>
        </p:nvSpPr>
        <p:spPr>
          <a:xfrm>
            <a:off x="3537000" y="1578240"/>
            <a:ext cx="5017320" cy="1578600"/>
          </a:xfrm>
          <a:prstGeom prst="rect">
            <a:avLst/>
          </a:prstGeom>
        </p:spPr>
        <p:txBody>
          <a:bodyPr tIns="91440" bIns="91440"/>
          <a:p>
            <a:endParaRPr b="0" lang="en-IN" sz="1400" spc="-1" strike="noStrike">
              <a:solidFill>
                <a:srgbClr val="000000"/>
              </a:solidFill>
              <a:uFill>
                <a:solidFill>
                  <a:srgbClr val="ffffff"/>
                </a:solidFill>
              </a:uFill>
              <a:latin typeface="Arial"/>
            </a:endParaRPr>
          </a:p>
        </p:txBody>
      </p:sp>
      <p:sp>
        <p:nvSpPr>
          <p:cNvPr id="6" name="PlaceHolder 7"/>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162B4785-16AB-4C51-861C-E871C190C7BB}" type="slidenum">
              <a:rPr b="0" lang="en-IN" sz="1000" spc="-1" strike="noStrike">
                <a:solidFill>
                  <a:srgbClr val="ffffff"/>
                </a:solidFill>
                <a:uFill>
                  <a:solidFill>
                    <a:srgbClr val="ffffff"/>
                  </a:solidFill>
                </a:uFill>
                <a:latin typeface="Lato"/>
                <a:ea typeface="Lato"/>
              </a:rPr>
              <a:t>15</a:t>
            </a:fld>
            <a:endParaRPr b="0" lang="en-IN" sz="1400" spc="-1" strike="noStrike">
              <a:solidFill>
                <a:srgbClr val="ffffff"/>
              </a:solidFill>
              <a:uFill>
                <a:solidFill>
                  <a:srgbClr val="ffffff"/>
                </a:solidFill>
              </a:uFill>
              <a:latin typeface="Times New Roman"/>
            </a:endParaRPr>
          </a:p>
        </p:txBody>
      </p:sp>
      <p:sp>
        <p:nvSpPr>
          <p:cNvPr id="7" name="PlaceHolder 8"/>
          <p:cNvSpPr>
            <a:spLocks noGrp="1"/>
          </p:cNvSpPr>
          <p:nvPr>
            <p:ph type="body"/>
          </p:nvPr>
        </p:nvSpPr>
        <p:spPr>
          <a:xfrm>
            <a:off x="457200" y="1203480"/>
            <a:ext cx="8229240" cy="2982960"/>
          </a:xfrm>
          <a:prstGeom prst="rect">
            <a:avLst/>
          </a:prstGeom>
        </p:spPr>
        <p:txBody>
          <a:bodyPr lIns="0" rIns="0" tIns="0" bIns="0"/>
          <a:p>
            <a:pPr marL="432000" indent="-324000">
              <a:buClr>
                <a:srgbClr val="ffffff"/>
              </a:buClr>
              <a:buSzPct val="45000"/>
              <a:buFont typeface="Wingdings" charset="2"/>
              <a:buChar char=""/>
            </a:pPr>
            <a:r>
              <a:rPr b="0" lang="en-IN" sz="1400" spc="-1" strike="noStrike">
                <a:solidFill>
                  <a:srgbClr val="000000"/>
                </a:solidFill>
                <a:uFill>
                  <a:solidFill>
                    <a:srgbClr val="ffffff"/>
                  </a:solidFill>
                </a:uFill>
                <a:latin typeface="Arial"/>
              </a:rPr>
              <a:t>Click to edit the outline text format</a:t>
            </a:r>
            <a:endParaRPr b="0" lang="en-IN" sz="14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IN" sz="1400" spc="-1" strike="noStrike">
                <a:solidFill>
                  <a:srgbClr val="000000"/>
                </a:solidFill>
                <a:uFill>
                  <a:solidFill>
                    <a:srgbClr val="ffffff"/>
                  </a:solidFill>
                </a:uFill>
                <a:latin typeface="Arial"/>
              </a:rPr>
              <a:t>Second Outline Level</a:t>
            </a:r>
            <a:endParaRPr b="0" lang="en-IN" sz="14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IN" sz="1400" spc="-1" strike="noStrike">
                <a:solidFill>
                  <a:srgbClr val="000000"/>
                </a:solidFill>
                <a:uFill>
                  <a:solidFill>
                    <a:srgbClr val="ffffff"/>
                  </a:solidFill>
                </a:uFill>
                <a:latin typeface="Arial"/>
              </a:rPr>
              <a:t>Third Outline Level</a:t>
            </a:r>
            <a:endParaRPr b="0" lang="en-IN" sz="14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IN" sz="1400" spc="-1" strike="noStrike">
                <a:solidFill>
                  <a:srgbClr val="000000"/>
                </a:solidFill>
                <a:uFill>
                  <a:solidFill>
                    <a:srgbClr val="ffffff"/>
                  </a:solidFill>
                </a:uFill>
                <a:latin typeface="Arial"/>
              </a:rPr>
              <a:t>Fourth Outline Level</a:t>
            </a:r>
            <a:endParaRPr b="0" lang="en-IN" sz="14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42" name="CustomShape 1"/>
          <p:cNvSpPr/>
          <p:nvPr/>
        </p:nvSpPr>
        <p:spPr>
          <a:xfrm rot="5400000">
            <a:off x="4408200" y="-1800"/>
            <a:ext cx="4733640" cy="4737240"/>
          </a:xfrm>
          <a:prstGeom prst="diagStripe">
            <a:avLst>
              <a:gd name="adj" fmla="val 49469"/>
            </a:avLst>
          </a:prstGeom>
          <a:solidFill>
            <a:schemeClr val="lt1">
              <a:alpha val="3460"/>
            </a:schemeClr>
          </a:solidFill>
          <a:ln>
            <a:noFill/>
          </a:ln>
        </p:spPr>
        <p:style>
          <a:lnRef idx="0"/>
          <a:fillRef idx="0"/>
          <a:effectRef idx="0"/>
          <a:fontRef idx="minor"/>
        </p:style>
      </p:sp>
      <p:sp>
        <p:nvSpPr>
          <p:cNvPr id="43" name="CustomShape 2"/>
          <p:cNvSpPr/>
          <p:nvPr/>
        </p:nvSpPr>
        <p:spPr>
          <a:xfrm rot="5400000">
            <a:off x="4841280" y="5400"/>
            <a:ext cx="4297680" cy="4286520"/>
          </a:xfrm>
          <a:prstGeom prst="diagStripe">
            <a:avLst>
              <a:gd name="adj" fmla="val 0"/>
            </a:avLst>
          </a:prstGeom>
          <a:solidFill>
            <a:schemeClr val="lt1">
              <a:alpha val="3460"/>
            </a:schemeClr>
          </a:solidFill>
          <a:ln>
            <a:noFill/>
          </a:ln>
        </p:spPr>
        <p:style>
          <a:lnRef idx="0"/>
          <a:fillRef idx="0"/>
          <a:effectRef idx="0"/>
          <a:fontRef idx="minor"/>
        </p:style>
      </p:sp>
      <p:sp>
        <p:nvSpPr>
          <p:cNvPr id="44" name="CustomShape 3"/>
          <p:cNvSpPr/>
          <p:nvPr/>
        </p:nvSpPr>
        <p:spPr>
          <a:xfrm rot="16200000">
            <a:off x="5618520" y="123660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45" name="CustomShape 4"/>
          <p:cNvSpPr/>
          <p:nvPr/>
        </p:nvSpPr>
        <p:spPr>
          <a:xfrm flipH="1">
            <a:off x="5850000" y="144396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46" name="CustomShape 5"/>
          <p:cNvSpPr/>
          <p:nvPr/>
        </p:nvSpPr>
        <p:spPr>
          <a:xfrm rot="16200000">
            <a:off x="5987160" y="246960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47" name="CustomShape 6"/>
          <p:cNvSpPr/>
          <p:nvPr/>
        </p:nvSpPr>
        <p:spPr>
          <a:xfrm flipH="1">
            <a:off x="6222240" y="267696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48" name="CustomShape 7"/>
          <p:cNvSpPr/>
          <p:nvPr/>
        </p:nvSpPr>
        <p:spPr>
          <a:xfrm rot="16200000">
            <a:off x="6675480" y="186228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49" name="CustomShape 8"/>
          <p:cNvSpPr/>
          <p:nvPr/>
        </p:nvSpPr>
        <p:spPr>
          <a:xfrm flipH="1">
            <a:off x="6908040" y="2069640"/>
            <a:ext cx="808560" cy="808560"/>
          </a:xfrm>
          <a:prstGeom prst="diagStripe">
            <a:avLst>
              <a:gd name="adj" fmla="val 50000"/>
            </a:avLst>
          </a:prstGeom>
          <a:solidFill>
            <a:schemeClr val="lt2"/>
          </a:solidFill>
          <a:ln>
            <a:noFill/>
          </a:ln>
        </p:spPr>
        <p:style>
          <a:lnRef idx="0"/>
          <a:fillRef idx="0"/>
          <a:effectRef idx="0"/>
          <a:fontRef idx="minor"/>
        </p:style>
      </p:sp>
      <p:sp>
        <p:nvSpPr>
          <p:cNvPr id="50" name="CustomShape 9"/>
          <p:cNvSpPr/>
          <p:nvPr/>
        </p:nvSpPr>
        <p:spPr>
          <a:xfrm rot="16200000">
            <a:off x="6861240" y="247788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51" name="CustomShape 10"/>
          <p:cNvSpPr/>
          <p:nvPr/>
        </p:nvSpPr>
        <p:spPr>
          <a:xfrm flipH="1">
            <a:off x="7965360" y="269280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52" name="CustomShape 11"/>
          <p:cNvSpPr/>
          <p:nvPr/>
        </p:nvSpPr>
        <p:spPr>
          <a:xfrm flipH="1">
            <a:off x="8145000" y="330876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53" name="CustomShape 12"/>
          <p:cNvSpPr/>
          <p:nvPr/>
        </p:nvSpPr>
        <p:spPr>
          <a:xfrm rot="16200000">
            <a:off x="7047720" y="309528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54" name="CustomShape 13"/>
          <p:cNvSpPr/>
          <p:nvPr/>
        </p:nvSpPr>
        <p:spPr>
          <a:xfrm flipH="1">
            <a:off x="7276680" y="330264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55" name="CustomShape 14"/>
          <p:cNvSpPr/>
          <p:nvPr/>
        </p:nvSpPr>
        <p:spPr>
          <a:xfrm rot="16200000">
            <a:off x="7227360" y="3710880"/>
            <a:ext cx="808560" cy="808560"/>
          </a:xfrm>
          <a:prstGeom prst="diagStripe">
            <a:avLst>
              <a:gd name="adj" fmla="val 50000"/>
            </a:avLst>
          </a:prstGeom>
          <a:solidFill>
            <a:schemeClr val="accent1"/>
          </a:solidFill>
          <a:ln>
            <a:noFill/>
          </a:ln>
        </p:spPr>
        <p:style>
          <a:lnRef idx="0"/>
          <a:fillRef idx="0"/>
          <a:effectRef idx="0"/>
          <a:fontRef idx="minor"/>
        </p:style>
      </p:sp>
      <p:sp>
        <p:nvSpPr>
          <p:cNvPr id="56" name="CustomShape 15"/>
          <p:cNvSpPr/>
          <p:nvPr/>
        </p:nvSpPr>
        <p:spPr>
          <a:xfrm flipH="1">
            <a:off x="7462440" y="391824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57" name="CustomShape 16"/>
          <p:cNvSpPr/>
          <p:nvPr/>
        </p:nvSpPr>
        <p:spPr>
          <a:xfrm rot="16200000">
            <a:off x="8102520" y="371880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58" name="CustomShape 17"/>
          <p:cNvSpPr/>
          <p:nvPr/>
        </p:nvSpPr>
        <p:spPr>
          <a:xfrm flipH="1">
            <a:off x="8334360" y="392580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59" name="CustomShape 18"/>
          <p:cNvSpPr/>
          <p:nvPr/>
        </p:nvSpPr>
        <p:spPr>
          <a:xfrm rot="16200000">
            <a:off x="8288280" y="433440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60" name="PlaceHolder 19"/>
          <p:cNvSpPr>
            <a:spLocks noGrp="1"/>
          </p:cNvSpPr>
          <p:nvPr>
            <p:ph type="title"/>
          </p:nvPr>
        </p:nvSpPr>
        <p:spPr>
          <a:xfrm>
            <a:off x="823680" y="1284840"/>
            <a:ext cx="4775760" cy="1300320"/>
          </a:xfrm>
          <a:prstGeom prst="rect">
            <a:avLst/>
          </a:prstGeom>
        </p:spPr>
        <p:txBody>
          <a:bodyPr tIns="91440" bIns="91440"/>
          <a:p>
            <a:pPr>
              <a:lnSpc>
                <a:spcPct val="100000"/>
              </a:lnSpc>
            </a:pPr>
            <a:r>
              <a:rPr b="0" lang="en-IN" sz="8000" spc="-1" strike="noStrike">
                <a:solidFill>
                  <a:srgbClr val="ffffff"/>
                </a:solidFill>
                <a:uFill>
                  <a:solidFill>
                    <a:srgbClr val="ffffff"/>
                  </a:solidFill>
                </a:uFill>
                <a:latin typeface="Montserrat"/>
                <a:ea typeface="Montserrat"/>
              </a:rPr>
              <a:t>xx%</a:t>
            </a:r>
            <a:endParaRPr b="0" lang="en-IN" sz="1400" spc="-1" strike="noStrike">
              <a:solidFill>
                <a:srgbClr val="000000"/>
              </a:solidFill>
              <a:uFill>
                <a:solidFill>
                  <a:srgbClr val="ffffff"/>
                </a:solidFill>
              </a:uFill>
              <a:latin typeface="Arial"/>
            </a:endParaRPr>
          </a:p>
        </p:txBody>
      </p:sp>
      <p:sp>
        <p:nvSpPr>
          <p:cNvPr id="61" name="PlaceHolder 20"/>
          <p:cNvSpPr>
            <a:spLocks noGrp="1"/>
          </p:cNvSpPr>
          <p:nvPr>
            <p:ph type="body"/>
          </p:nvPr>
        </p:nvSpPr>
        <p:spPr>
          <a:xfrm>
            <a:off x="823680" y="2643120"/>
            <a:ext cx="4775760" cy="1218600"/>
          </a:xfrm>
          <a:prstGeom prst="rect">
            <a:avLst/>
          </a:prstGeom>
        </p:spPr>
        <p:txBody>
          <a:bodyPr tIns="91440" bIns="91440"/>
          <a:p>
            <a:pPr marL="432000" indent="-324000">
              <a:buClr>
                <a:srgbClr val="ffffff"/>
              </a:buClr>
              <a:buSzPct val="45000"/>
              <a:buFont typeface="Wingdings" charset="2"/>
              <a:buChar char=""/>
            </a:pPr>
            <a:r>
              <a:rPr b="0" lang="en-IN" sz="1300" spc="-1" strike="noStrike">
                <a:solidFill>
                  <a:srgbClr val="000000"/>
                </a:solidFill>
                <a:uFill>
                  <a:solidFill>
                    <a:srgbClr val="ffffff"/>
                  </a:solidFill>
                </a:uFill>
                <a:latin typeface="Arial"/>
              </a:rPr>
              <a:t>Click to edit the outline text format</a:t>
            </a:r>
            <a:endParaRPr b="0" lang="en-IN" sz="13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IN" sz="1300" spc="-1" strike="noStrike">
                <a:solidFill>
                  <a:srgbClr val="000000"/>
                </a:solidFill>
                <a:uFill>
                  <a:solidFill>
                    <a:srgbClr val="ffffff"/>
                  </a:solidFill>
                </a:uFill>
                <a:latin typeface="Arial"/>
              </a:rPr>
              <a:t>Second Outline Level</a:t>
            </a:r>
            <a:endParaRPr b="0" lang="en-IN" sz="13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IN" sz="1300" spc="-1" strike="noStrike">
                <a:solidFill>
                  <a:srgbClr val="000000"/>
                </a:solidFill>
                <a:uFill>
                  <a:solidFill>
                    <a:srgbClr val="ffffff"/>
                  </a:solidFill>
                </a:uFill>
                <a:latin typeface="Arial"/>
              </a:rPr>
              <a:t>Third Outline Level</a:t>
            </a:r>
            <a:endParaRPr b="0" lang="en-IN" sz="13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IN" sz="1300" spc="-1" strike="noStrike">
                <a:solidFill>
                  <a:srgbClr val="000000"/>
                </a:solidFill>
                <a:uFill>
                  <a:solidFill>
                    <a:srgbClr val="ffffff"/>
                  </a:solidFill>
                </a:uFill>
                <a:latin typeface="Arial"/>
              </a:rPr>
              <a:t>Fourth Outline Level</a:t>
            </a:r>
            <a:endParaRPr b="0" lang="en-IN" sz="13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IN" sz="1300" spc="-1" strike="noStrike">
                <a:solidFill>
                  <a:srgbClr val="000000"/>
                </a:solidFill>
                <a:uFill>
                  <a:solidFill>
                    <a:srgbClr val="ffffff"/>
                  </a:solidFill>
                </a:uFill>
                <a:latin typeface="Arial"/>
              </a:rPr>
              <a:t>Fifth Outline Level</a:t>
            </a:r>
            <a:endParaRPr b="0" lang="en-IN" sz="13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IN" sz="1300" spc="-1" strike="noStrike">
                <a:solidFill>
                  <a:srgbClr val="000000"/>
                </a:solidFill>
                <a:uFill>
                  <a:solidFill>
                    <a:srgbClr val="ffffff"/>
                  </a:solidFill>
                </a:uFill>
                <a:latin typeface="Arial"/>
              </a:rPr>
              <a:t>Sixth Outline Level</a:t>
            </a:r>
            <a:endParaRPr b="0" lang="en-IN" sz="13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IN" sz="1300" spc="-1" strike="noStrike">
                <a:solidFill>
                  <a:srgbClr val="000000"/>
                </a:solidFill>
                <a:uFill>
                  <a:solidFill>
                    <a:srgbClr val="ffffff"/>
                  </a:solidFill>
                </a:uFill>
                <a:latin typeface="Arial"/>
              </a:rPr>
              <a:t>Seventh Outline Level</a:t>
            </a:r>
            <a:endParaRPr b="0" lang="en-IN" sz="1300" spc="-1" strike="noStrike">
              <a:solidFill>
                <a:srgbClr val="000000"/>
              </a:solidFill>
              <a:uFill>
                <a:solidFill>
                  <a:srgbClr val="ffffff"/>
                </a:solidFill>
              </a:uFill>
              <a:latin typeface="Arial"/>
            </a:endParaRPr>
          </a:p>
        </p:txBody>
      </p:sp>
      <p:sp>
        <p:nvSpPr>
          <p:cNvPr id="62" name="PlaceHolder 21"/>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4BE6CC82-AAF1-417C-8268-C83294CE6C11}" type="slidenum">
              <a:rPr b="0" lang="en-IN" sz="1000" spc="-1" strike="noStrike">
                <a:solidFill>
                  <a:srgbClr val="ffffff"/>
                </a:solidFill>
                <a:uFill>
                  <a:solidFill>
                    <a:srgbClr val="ffffff"/>
                  </a:solidFill>
                </a:uFill>
                <a:latin typeface="Lato"/>
                <a:ea typeface="Lato"/>
              </a:rPr>
              <a:t>&lt;number&gt;</a:t>
            </a:fld>
            <a:endParaRPr b="0" lang="en-IN"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97" name="CustomShape 1"/>
          <p:cNvSpPr/>
          <p:nvPr/>
        </p:nvSpPr>
        <p:spPr>
          <a:xfrm rot="16200000">
            <a:off x="0" y="381240"/>
            <a:ext cx="808560" cy="808560"/>
          </a:xfrm>
          <a:prstGeom prst="diagStripe">
            <a:avLst>
              <a:gd name="adj" fmla="val 50000"/>
            </a:avLst>
          </a:prstGeom>
          <a:solidFill>
            <a:schemeClr val="accent1"/>
          </a:solidFill>
          <a:ln>
            <a:noFill/>
          </a:ln>
        </p:spPr>
        <p:style>
          <a:lnRef idx="0"/>
          <a:fillRef idx="0"/>
          <a:effectRef idx="0"/>
          <a:fontRef idx="minor"/>
        </p:style>
      </p:sp>
      <p:sp>
        <p:nvSpPr>
          <p:cNvPr id="98" name="CustomShape 2"/>
          <p:cNvSpPr/>
          <p:nvPr/>
        </p:nvSpPr>
        <p:spPr>
          <a:xfrm flipH="1">
            <a:off x="228960" y="588600"/>
            <a:ext cx="808560" cy="808560"/>
          </a:xfrm>
          <a:prstGeom prst="diagStripe">
            <a:avLst>
              <a:gd name="adj" fmla="val 50000"/>
            </a:avLst>
          </a:prstGeom>
          <a:solidFill>
            <a:schemeClr val="lt2"/>
          </a:solidFill>
          <a:ln>
            <a:noFill/>
          </a:ln>
        </p:spPr>
        <p:style>
          <a:lnRef idx="0"/>
          <a:fillRef idx="0"/>
          <a:effectRef idx="0"/>
          <a:fontRef idx="minor"/>
        </p:style>
      </p:sp>
      <p:sp>
        <p:nvSpPr>
          <p:cNvPr id="99" name="PlaceHolder 3"/>
          <p:cNvSpPr>
            <a:spLocks noGrp="1"/>
          </p:cNvSpPr>
          <p:nvPr>
            <p:ph type="title"/>
          </p:nvPr>
        </p:nvSpPr>
        <p:spPr>
          <a:xfrm>
            <a:off x="1297440" y="393840"/>
            <a:ext cx="7038720" cy="913680"/>
          </a:xfrm>
          <a:prstGeom prst="rect">
            <a:avLst/>
          </a:prstGeom>
        </p:spPr>
        <p:txBody>
          <a:bodyPr tIns="91440" bIns="91440"/>
          <a:p>
            <a:endParaRPr b="0" lang="en-IN" sz="1400" spc="-1" strike="noStrike">
              <a:solidFill>
                <a:srgbClr val="000000"/>
              </a:solidFill>
              <a:uFill>
                <a:solidFill>
                  <a:srgbClr val="ffffff"/>
                </a:solidFill>
              </a:uFill>
              <a:latin typeface="Arial"/>
            </a:endParaRPr>
          </a:p>
        </p:txBody>
      </p:sp>
      <p:sp>
        <p:nvSpPr>
          <p:cNvPr id="100" name="PlaceHolder 4"/>
          <p:cNvSpPr>
            <a:spLocks noGrp="1"/>
          </p:cNvSpPr>
          <p:nvPr>
            <p:ph type="body"/>
          </p:nvPr>
        </p:nvSpPr>
        <p:spPr>
          <a:xfrm>
            <a:off x="1297440" y="1567440"/>
            <a:ext cx="7038720" cy="2910960"/>
          </a:xfrm>
          <a:prstGeom prst="rect">
            <a:avLst/>
          </a:prstGeom>
        </p:spPr>
        <p:txBody>
          <a:bodyPr tIns="91440" bIns="91440"/>
          <a:p>
            <a:pPr marL="432000" indent="-324000">
              <a:buClr>
                <a:srgbClr val="ffffff"/>
              </a:buClr>
              <a:buSzPct val="45000"/>
              <a:buFont typeface="Wingdings" charset="2"/>
              <a:buChar char=""/>
            </a:pPr>
            <a:r>
              <a:rPr b="0" lang="en-IN" sz="1300" spc="-1" strike="noStrike">
                <a:solidFill>
                  <a:srgbClr val="000000"/>
                </a:solidFill>
                <a:uFill>
                  <a:solidFill>
                    <a:srgbClr val="ffffff"/>
                  </a:solidFill>
                </a:uFill>
                <a:latin typeface="Arial"/>
              </a:rPr>
              <a:t>Click to edit the outline text format</a:t>
            </a:r>
            <a:endParaRPr b="0" lang="en-IN" sz="13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IN" sz="1300" spc="-1" strike="noStrike">
                <a:solidFill>
                  <a:srgbClr val="000000"/>
                </a:solidFill>
                <a:uFill>
                  <a:solidFill>
                    <a:srgbClr val="ffffff"/>
                  </a:solidFill>
                </a:uFill>
                <a:latin typeface="Arial"/>
              </a:rPr>
              <a:t>Second Outline Level</a:t>
            </a:r>
            <a:endParaRPr b="0" lang="en-IN" sz="13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IN" sz="1300" spc="-1" strike="noStrike">
                <a:solidFill>
                  <a:srgbClr val="000000"/>
                </a:solidFill>
                <a:uFill>
                  <a:solidFill>
                    <a:srgbClr val="ffffff"/>
                  </a:solidFill>
                </a:uFill>
                <a:latin typeface="Arial"/>
              </a:rPr>
              <a:t>Third Outline Level</a:t>
            </a:r>
            <a:endParaRPr b="0" lang="en-IN" sz="13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IN" sz="1300" spc="-1" strike="noStrike">
                <a:solidFill>
                  <a:srgbClr val="000000"/>
                </a:solidFill>
                <a:uFill>
                  <a:solidFill>
                    <a:srgbClr val="ffffff"/>
                  </a:solidFill>
                </a:uFill>
                <a:latin typeface="Arial"/>
              </a:rPr>
              <a:t>Fourth Outline Level</a:t>
            </a:r>
            <a:endParaRPr b="0" lang="en-IN" sz="13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IN" sz="1300" spc="-1" strike="noStrike">
                <a:solidFill>
                  <a:srgbClr val="000000"/>
                </a:solidFill>
                <a:uFill>
                  <a:solidFill>
                    <a:srgbClr val="ffffff"/>
                  </a:solidFill>
                </a:uFill>
                <a:latin typeface="Arial"/>
              </a:rPr>
              <a:t>Fifth Outline Level</a:t>
            </a:r>
            <a:endParaRPr b="0" lang="en-IN" sz="13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IN" sz="1300" spc="-1" strike="noStrike">
                <a:solidFill>
                  <a:srgbClr val="000000"/>
                </a:solidFill>
                <a:uFill>
                  <a:solidFill>
                    <a:srgbClr val="ffffff"/>
                  </a:solidFill>
                </a:uFill>
                <a:latin typeface="Arial"/>
              </a:rPr>
              <a:t>Sixth Outline Level</a:t>
            </a:r>
            <a:endParaRPr b="0" lang="en-IN" sz="13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IN" sz="1300" spc="-1" strike="noStrike">
                <a:solidFill>
                  <a:srgbClr val="000000"/>
                </a:solidFill>
                <a:uFill>
                  <a:solidFill>
                    <a:srgbClr val="ffffff"/>
                  </a:solidFill>
                </a:uFill>
                <a:latin typeface="Arial"/>
              </a:rPr>
              <a:t>Seventh Outline Level</a:t>
            </a:r>
            <a:endParaRPr b="0" lang="en-IN" sz="1300" spc="-1" strike="noStrike">
              <a:solidFill>
                <a:srgbClr val="000000"/>
              </a:solidFill>
              <a:uFill>
                <a:solidFill>
                  <a:srgbClr val="ffffff"/>
                </a:solidFill>
              </a:uFill>
              <a:latin typeface="Arial"/>
            </a:endParaRPr>
          </a:p>
        </p:txBody>
      </p:sp>
      <p:sp>
        <p:nvSpPr>
          <p:cNvPr id="101" name="PlaceHolder 5"/>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0343921B-CA5A-4C7C-BF77-271B33826E5D}" type="slidenum">
              <a:rPr b="0" lang="en-IN" sz="1000" spc="-1" strike="noStrike">
                <a:solidFill>
                  <a:srgbClr val="ffffff"/>
                </a:solidFill>
                <a:uFill>
                  <a:solidFill>
                    <a:srgbClr val="ffffff"/>
                  </a:solidFill>
                </a:uFill>
                <a:latin typeface="Lato"/>
                <a:ea typeface="Lato"/>
              </a:rPr>
              <a:t>&lt;number&gt;</a:t>
            </a:fld>
            <a:endParaRPr b="0" lang="en-IN"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7.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2644560" y="1163880"/>
            <a:ext cx="6570720" cy="1800720"/>
          </a:xfrm>
          <a:prstGeom prst="rect">
            <a:avLst/>
          </a:prstGeom>
          <a:noFill/>
          <a:ln>
            <a:noFill/>
          </a:ln>
        </p:spPr>
        <p:txBody>
          <a:bodyPr tIns="91440" bIns="91440"/>
          <a:p>
            <a:pPr algn="ctr">
              <a:lnSpc>
                <a:spcPct val="100000"/>
              </a:lnSpc>
            </a:pPr>
            <a:r>
              <a:rPr b="1" lang="en-IN" sz="4600" spc="-1" strike="noStrike">
                <a:solidFill>
                  <a:srgbClr val="ffffff"/>
                </a:solidFill>
                <a:uFill>
                  <a:solidFill>
                    <a:srgbClr val="ffffff"/>
                  </a:solidFill>
                </a:uFill>
                <a:latin typeface="Montserrat"/>
                <a:ea typeface="Montserrat"/>
              </a:rPr>
              <a:t>TEXT RECOGNITION USING OCR</a:t>
            </a:r>
            <a:endParaRPr b="0" lang="en-IN" sz="14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1297440" y="393840"/>
            <a:ext cx="7038720" cy="913680"/>
          </a:xfrm>
          <a:prstGeom prst="rect">
            <a:avLst/>
          </a:prstGeom>
          <a:noFill/>
          <a:ln>
            <a:noFill/>
          </a:ln>
        </p:spPr>
        <p:txBody>
          <a:bodyPr tIns="91440" bIns="91440"/>
          <a:p>
            <a:pPr>
              <a:lnSpc>
                <a:spcPct val="100000"/>
              </a:lnSpc>
            </a:pPr>
            <a:r>
              <a:rPr b="1" i="1" lang="en-IN" sz="3000" spc="-1" strike="noStrike">
                <a:solidFill>
                  <a:srgbClr val="ffffff"/>
                </a:solidFill>
                <a:uFill>
                  <a:solidFill>
                    <a:srgbClr val="ffffff"/>
                  </a:solidFill>
                </a:uFill>
                <a:latin typeface="Montserrat"/>
                <a:ea typeface="Montserrat"/>
              </a:rPr>
              <a:t>ALGORITHM:</a:t>
            </a:r>
            <a:endParaRPr b="0" lang="en-IN" sz="1400" spc="-1" strike="noStrike">
              <a:solidFill>
                <a:srgbClr val="000000"/>
              </a:solidFill>
              <a:uFill>
                <a:solidFill>
                  <a:srgbClr val="ffffff"/>
                </a:solidFill>
              </a:uFill>
              <a:latin typeface="Arial"/>
            </a:endParaRPr>
          </a:p>
        </p:txBody>
      </p:sp>
      <p:sp>
        <p:nvSpPr>
          <p:cNvPr id="154" name="TextShape 2"/>
          <p:cNvSpPr txBox="1"/>
          <p:nvPr/>
        </p:nvSpPr>
        <p:spPr>
          <a:xfrm>
            <a:off x="1297440" y="1567440"/>
            <a:ext cx="7038720" cy="2910960"/>
          </a:xfrm>
          <a:prstGeom prst="rect">
            <a:avLst/>
          </a:prstGeom>
          <a:noFill/>
          <a:ln>
            <a:noFill/>
          </a:ln>
        </p:spPr>
        <p:txBody>
          <a:bodyPr tIns="91440" bIns="91440"/>
          <a:p>
            <a:pPr>
              <a:lnSpc>
                <a:spcPct val="100000"/>
              </a:lnSpc>
            </a:pPr>
            <a:r>
              <a:rPr b="0" lang="en-IN" sz="1400" spc="-1" strike="noStrike">
                <a:solidFill>
                  <a:srgbClr val="ffffff"/>
                </a:solidFill>
                <a:uFill>
                  <a:solidFill>
                    <a:srgbClr val="ffffff"/>
                  </a:solidFill>
                </a:uFill>
                <a:latin typeface="Lato"/>
                <a:ea typeface="Lato"/>
              </a:rPr>
              <a:t>1.)Input the image</a:t>
            </a:r>
            <a:endParaRPr b="0" lang="en-IN" sz="1400" spc="-1" strike="noStrike">
              <a:solidFill>
                <a:srgbClr val="000000"/>
              </a:solidFill>
              <a:uFill>
                <a:solidFill>
                  <a:srgbClr val="ffffff"/>
                </a:solidFill>
              </a:uFill>
              <a:latin typeface="Arial"/>
            </a:endParaRPr>
          </a:p>
          <a:p>
            <a:pPr>
              <a:lnSpc>
                <a:spcPct val="100000"/>
              </a:lnSpc>
            </a:pPr>
            <a:r>
              <a:rPr b="0" lang="en-IN" sz="1400" spc="-1" strike="noStrike">
                <a:solidFill>
                  <a:srgbClr val="ffffff"/>
                </a:solidFill>
                <a:uFill>
                  <a:solidFill>
                    <a:srgbClr val="ffffff"/>
                  </a:solidFill>
                </a:uFill>
                <a:latin typeface="Lato"/>
                <a:ea typeface="Lato"/>
              </a:rPr>
              <a:t>2.)Convert the image to grayscale</a:t>
            </a:r>
            <a:endParaRPr b="0" lang="en-IN" sz="1400" spc="-1" strike="noStrike">
              <a:solidFill>
                <a:srgbClr val="000000"/>
              </a:solidFill>
              <a:uFill>
                <a:solidFill>
                  <a:srgbClr val="ffffff"/>
                </a:solidFill>
              </a:uFill>
              <a:latin typeface="Arial"/>
            </a:endParaRPr>
          </a:p>
          <a:p>
            <a:pPr>
              <a:lnSpc>
                <a:spcPct val="100000"/>
              </a:lnSpc>
            </a:pPr>
            <a:r>
              <a:rPr b="0" lang="en-IN" sz="1400" spc="-1" strike="noStrike">
                <a:solidFill>
                  <a:srgbClr val="ffffff"/>
                </a:solidFill>
                <a:uFill>
                  <a:solidFill>
                    <a:srgbClr val="ffffff"/>
                  </a:solidFill>
                </a:uFill>
                <a:latin typeface="Lato"/>
                <a:ea typeface="Lato"/>
              </a:rPr>
              <a:t>3.)Apply dilation and erosion</a:t>
            </a:r>
            <a:endParaRPr b="0" lang="en-IN" sz="1400" spc="-1" strike="noStrike">
              <a:solidFill>
                <a:srgbClr val="000000"/>
              </a:solidFill>
              <a:uFill>
                <a:solidFill>
                  <a:srgbClr val="ffffff"/>
                </a:solidFill>
              </a:uFill>
              <a:latin typeface="Arial"/>
            </a:endParaRPr>
          </a:p>
          <a:p>
            <a:pPr>
              <a:lnSpc>
                <a:spcPct val="100000"/>
              </a:lnSpc>
            </a:pPr>
            <a:r>
              <a:rPr b="0" lang="en-IN" sz="1400" spc="-1" strike="noStrike">
                <a:solidFill>
                  <a:srgbClr val="ffffff"/>
                </a:solidFill>
                <a:uFill>
                  <a:solidFill>
                    <a:srgbClr val="ffffff"/>
                  </a:solidFill>
                </a:uFill>
                <a:latin typeface="Lato"/>
                <a:ea typeface="Lato"/>
              </a:rPr>
              <a:t>4.)Threshold the image</a:t>
            </a:r>
            <a:endParaRPr b="0" lang="en-IN" sz="1400" spc="-1" strike="noStrike">
              <a:solidFill>
                <a:srgbClr val="000000"/>
              </a:solidFill>
              <a:uFill>
                <a:solidFill>
                  <a:srgbClr val="ffffff"/>
                </a:solidFill>
              </a:uFill>
              <a:latin typeface="Arial"/>
            </a:endParaRPr>
          </a:p>
          <a:p>
            <a:pPr>
              <a:lnSpc>
                <a:spcPct val="100000"/>
              </a:lnSpc>
            </a:pPr>
            <a:r>
              <a:rPr b="0" lang="en-IN" sz="1400" spc="-1" strike="noStrike">
                <a:solidFill>
                  <a:srgbClr val="ffffff"/>
                </a:solidFill>
                <a:uFill>
                  <a:solidFill>
                    <a:srgbClr val="ffffff"/>
                  </a:solidFill>
                </a:uFill>
                <a:latin typeface="Lato"/>
                <a:ea typeface="Lato"/>
              </a:rPr>
              <a:t>5.)Apply salt and pepper filter to remove the noise</a:t>
            </a:r>
            <a:endParaRPr b="0" lang="en-IN" sz="1400" spc="-1" strike="noStrike">
              <a:solidFill>
                <a:srgbClr val="000000"/>
              </a:solidFill>
              <a:uFill>
                <a:solidFill>
                  <a:srgbClr val="ffffff"/>
                </a:solidFill>
              </a:uFill>
              <a:latin typeface="Arial"/>
            </a:endParaRPr>
          </a:p>
          <a:p>
            <a:pPr>
              <a:lnSpc>
                <a:spcPct val="100000"/>
              </a:lnSpc>
            </a:pPr>
            <a:r>
              <a:rPr b="0" lang="en-IN" sz="1400" spc="-1" strike="noStrike">
                <a:solidFill>
                  <a:srgbClr val="ffffff"/>
                </a:solidFill>
                <a:uFill>
                  <a:solidFill>
                    <a:srgbClr val="ffffff"/>
                  </a:solidFill>
                </a:uFill>
                <a:latin typeface="Lato"/>
                <a:ea typeface="Lato"/>
              </a:rPr>
              <a:t>6.)Apply median blur</a:t>
            </a:r>
            <a:endParaRPr b="0" lang="en-IN" sz="1400" spc="-1" strike="noStrike">
              <a:solidFill>
                <a:srgbClr val="000000"/>
              </a:solidFill>
              <a:uFill>
                <a:solidFill>
                  <a:srgbClr val="ffffff"/>
                </a:solidFill>
              </a:uFill>
              <a:latin typeface="Arial"/>
            </a:endParaRPr>
          </a:p>
          <a:p>
            <a:pPr>
              <a:lnSpc>
                <a:spcPct val="100000"/>
              </a:lnSpc>
            </a:pPr>
            <a:r>
              <a:rPr b="0" lang="en-IN" sz="1400" spc="-1" strike="noStrike">
                <a:solidFill>
                  <a:srgbClr val="ffffff"/>
                </a:solidFill>
                <a:uFill>
                  <a:solidFill>
                    <a:srgbClr val="ffffff"/>
                  </a:solidFill>
                </a:uFill>
                <a:latin typeface="Lato"/>
                <a:ea typeface="Lato"/>
              </a:rPr>
              <a:t>7.)Use OCR  to extract text</a:t>
            </a:r>
            <a:endParaRPr b="0" lang="en-IN" sz="14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1297440" y="393840"/>
            <a:ext cx="7038720" cy="913680"/>
          </a:xfrm>
          <a:prstGeom prst="rect">
            <a:avLst/>
          </a:prstGeom>
          <a:noFill/>
          <a:ln>
            <a:noFill/>
          </a:ln>
        </p:spPr>
        <p:txBody>
          <a:bodyPr tIns="91440" bIns="91440"/>
          <a:p>
            <a:pPr>
              <a:lnSpc>
                <a:spcPct val="100000"/>
              </a:lnSpc>
            </a:pPr>
            <a:r>
              <a:rPr b="1" i="1" lang="en-IN" sz="3000" spc="-1" strike="noStrike">
                <a:solidFill>
                  <a:srgbClr val="ffffff"/>
                </a:solidFill>
                <a:uFill>
                  <a:solidFill>
                    <a:srgbClr val="ffffff"/>
                  </a:solidFill>
                </a:uFill>
                <a:latin typeface="Montserrat"/>
                <a:ea typeface="Montserrat"/>
              </a:rPr>
              <a:t>IMPLEMENTATION</a:t>
            </a:r>
            <a:endParaRPr b="0" lang="en-IN" sz="1400" spc="-1" strike="noStrike">
              <a:solidFill>
                <a:srgbClr val="000000"/>
              </a:solidFill>
              <a:uFill>
                <a:solidFill>
                  <a:srgbClr val="ffffff"/>
                </a:solidFill>
              </a:uFill>
              <a:latin typeface="Arial"/>
            </a:endParaRPr>
          </a:p>
        </p:txBody>
      </p:sp>
      <p:sp>
        <p:nvSpPr>
          <p:cNvPr id="156" name="TextShape 2"/>
          <p:cNvSpPr txBox="1"/>
          <p:nvPr/>
        </p:nvSpPr>
        <p:spPr>
          <a:xfrm>
            <a:off x="1297440" y="1567440"/>
            <a:ext cx="7038720" cy="2910960"/>
          </a:xfrm>
          <a:prstGeom prst="rect">
            <a:avLst/>
          </a:prstGeom>
          <a:noFill/>
          <a:ln>
            <a:noFill/>
          </a:ln>
        </p:spPr>
        <p:txBody>
          <a:bodyPr tIns="91440" bIns="91440"/>
          <a:p>
            <a:endParaRPr b="0" lang="en-IN" sz="1400" spc="-1" strike="noStrike">
              <a:solidFill>
                <a:srgbClr val="000000"/>
              </a:solidFill>
              <a:uFill>
                <a:solidFill>
                  <a:srgbClr val="ffffff"/>
                </a:solidFill>
              </a:uFill>
              <a:latin typeface="Arial"/>
            </a:endParaRPr>
          </a:p>
        </p:txBody>
      </p:sp>
      <p:pic>
        <p:nvPicPr>
          <p:cNvPr id="157" name="Google Shape;201;p24" descr=""/>
          <p:cNvPicPr/>
          <p:nvPr/>
        </p:nvPicPr>
        <p:blipFill>
          <a:blip r:embed="rId1"/>
          <a:stretch/>
        </p:blipFill>
        <p:spPr>
          <a:xfrm>
            <a:off x="1079280" y="959400"/>
            <a:ext cx="7256880" cy="41270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1137240" y="455400"/>
            <a:ext cx="7038720" cy="4343400"/>
          </a:xfrm>
          <a:prstGeom prst="rect">
            <a:avLst/>
          </a:prstGeom>
          <a:noFill/>
          <a:ln>
            <a:noFill/>
          </a:ln>
        </p:spPr>
        <p:txBody>
          <a:bodyPr tIns="91440" bIns="91440"/>
          <a:p>
            <a:endParaRPr b="0" lang="en-IN" sz="1400" spc="-1" strike="noStrike">
              <a:solidFill>
                <a:srgbClr val="000000"/>
              </a:solidFill>
              <a:uFill>
                <a:solidFill>
                  <a:srgbClr val="ffffff"/>
                </a:solidFill>
              </a:uFill>
              <a:latin typeface="Arial"/>
            </a:endParaRPr>
          </a:p>
        </p:txBody>
      </p:sp>
      <p:pic>
        <p:nvPicPr>
          <p:cNvPr id="159" name="Google Shape;207;p25" descr=""/>
          <p:cNvPicPr/>
          <p:nvPr/>
        </p:nvPicPr>
        <p:blipFill>
          <a:blip r:embed="rId1"/>
          <a:stretch/>
        </p:blipFill>
        <p:spPr>
          <a:xfrm>
            <a:off x="38160" y="0"/>
            <a:ext cx="9067680" cy="507780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1297440" y="393840"/>
            <a:ext cx="7038720" cy="913680"/>
          </a:xfrm>
          <a:prstGeom prst="rect">
            <a:avLst/>
          </a:prstGeom>
          <a:noFill/>
          <a:ln>
            <a:noFill/>
          </a:ln>
        </p:spPr>
        <p:txBody>
          <a:bodyPr tIns="91440" bIns="91440"/>
          <a:p>
            <a:pPr>
              <a:lnSpc>
                <a:spcPct val="100000"/>
              </a:lnSpc>
            </a:pPr>
            <a:r>
              <a:rPr b="1" i="1" lang="en-IN" sz="3600" spc="-1" strike="noStrike" u="sng">
                <a:solidFill>
                  <a:srgbClr val="ffffff"/>
                </a:solidFill>
                <a:uFill>
                  <a:solidFill>
                    <a:srgbClr val="ffffff"/>
                  </a:solidFill>
                </a:uFill>
                <a:latin typeface="Montserrat"/>
                <a:ea typeface="Montserrat"/>
              </a:rPr>
              <a:t>PROS and CONS:</a:t>
            </a:r>
            <a:endParaRPr b="0" lang="en-IN" sz="1400" spc="-1" strike="noStrike">
              <a:solidFill>
                <a:srgbClr val="000000"/>
              </a:solidFill>
              <a:uFill>
                <a:solidFill>
                  <a:srgbClr val="ffffff"/>
                </a:solidFill>
              </a:uFill>
              <a:latin typeface="Arial"/>
            </a:endParaRPr>
          </a:p>
        </p:txBody>
      </p:sp>
      <p:sp>
        <p:nvSpPr>
          <p:cNvPr id="161" name="TextShape 2"/>
          <p:cNvSpPr txBox="1"/>
          <p:nvPr/>
        </p:nvSpPr>
        <p:spPr>
          <a:xfrm>
            <a:off x="1297440" y="1567440"/>
            <a:ext cx="7038720" cy="2910960"/>
          </a:xfrm>
          <a:prstGeom prst="rect">
            <a:avLst/>
          </a:prstGeom>
          <a:noFill/>
          <a:ln>
            <a:noFill/>
          </a:ln>
        </p:spPr>
        <p:txBody>
          <a:bodyPr tIns="91440" bIns="91440"/>
          <a:p>
            <a:pPr marL="457200" indent="-342720">
              <a:lnSpc>
                <a:spcPct val="100000"/>
              </a:lnSpc>
              <a:buClr>
                <a:srgbClr val="f3f3f3"/>
              </a:buClr>
              <a:buFont typeface="Roboto"/>
              <a:buAutoNum type="arabicPeriod"/>
            </a:pPr>
            <a:r>
              <a:rPr b="0" i="1" lang="en-IN" sz="1800" spc="-1" strike="noStrike">
                <a:solidFill>
                  <a:srgbClr val="f3f3f3"/>
                </a:solidFill>
                <a:uFill>
                  <a:solidFill>
                    <a:srgbClr val="ffffff"/>
                  </a:solidFill>
                </a:uFill>
                <a:latin typeface="Roboto"/>
                <a:ea typeface="Roboto"/>
              </a:rPr>
              <a:t>OCR reduces time for processing data from large number of forms. If done manually, may lead to human error and takes up much of the time.</a:t>
            </a:r>
            <a:endParaRPr b="0" lang="en-IN" sz="1400" spc="-1" strike="noStrike">
              <a:solidFill>
                <a:srgbClr val="000000"/>
              </a:solidFill>
              <a:uFill>
                <a:solidFill>
                  <a:srgbClr val="ffffff"/>
                </a:solidFill>
              </a:uFill>
              <a:latin typeface="Arial"/>
            </a:endParaRPr>
          </a:p>
          <a:p>
            <a:pPr marL="457200" indent="-342720">
              <a:lnSpc>
                <a:spcPct val="100000"/>
              </a:lnSpc>
              <a:buClr>
                <a:srgbClr val="f3f3f3"/>
              </a:buClr>
              <a:buFont typeface="Roboto"/>
              <a:buAutoNum type="arabicPeriod"/>
            </a:pPr>
            <a:r>
              <a:rPr b="0" i="1" lang="en-IN" sz="1800" spc="-1" strike="noStrike">
                <a:solidFill>
                  <a:srgbClr val="f3f3f3"/>
                </a:solidFill>
                <a:uFill>
                  <a:solidFill>
                    <a:srgbClr val="ffffff"/>
                  </a:solidFill>
                </a:uFill>
                <a:latin typeface="Roboto"/>
                <a:ea typeface="Roboto"/>
              </a:rPr>
              <a:t>Recognition of cursive text is an active area of research, with recognition rates even lower than that of hand- printed text. Higher rates of recognition of general cursive script will likely not be possible without the use of contextual or grammatical information.</a:t>
            </a:r>
            <a:endParaRPr b="0" lang="en-IN" sz="14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1297440" y="393840"/>
            <a:ext cx="7038720" cy="913680"/>
          </a:xfrm>
          <a:prstGeom prst="rect">
            <a:avLst/>
          </a:prstGeom>
          <a:noFill/>
          <a:ln>
            <a:noFill/>
          </a:ln>
        </p:spPr>
        <p:txBody>
          <a:bodyPr tIns="91440" bIns="91440"/>
          <a:p>
            <a:pPr>
              <a:lnSpc>
                <a:spcPct val="100000"/>
              </a:lnSpc>
            </a:pPr>
            <a:r>
              <a:rPr b="1" i="1" lang="en-IN" sz="3600" spc="-1" strike="noStrike" u="sng">
                <a:solidFill>
                  <a:srgbClr val="ffffff"/>
                </a:solidFill>
                <a:uFill>
                  <a:solidFill>
                    <a:srgbClr val="ffffff"/>
                  </a:solidFill>
                </a:uFill>
                <a:latin typeface="Montserrat"/>
                <a:ea typeface="Montserrat"/>
              </a:rPr>
              <a:t>CONCLUSION:</a:t>
            </a:r>
            <a:endParaRPr b="0" lang="en-IN" sz="1400" spc="-1" strike="noStrike">
              <a:solidFill>
                <a:srgbClr val="000000"/>
              </a:solidFill>
              <a:uFill>
                <a:solidFill>
                  <a:srgbClr val="ffffff"/>
                </a:solidFill>
              </a:uFill>
              <a:latin typeface="Arial"/>
            </a:endParaRPr>
          </a:p>
        </p:txBody>
      </p:sp>
      <p:sp>
        <p:nvSpPr>
          <p:cNvPr id="163" name="TextShape 2"/>
          <p:cNvSpPr txBox="1"/>
          <p:nvPr/>
        </p:nvSpPr>
        <p:spPr>
          <a:xfrm>
            <a:off x="1297440" y="1567440"/>
            <a:ext cx="7038720" cy="2910960"/>
          </a:xfrm>
          <a:prstGeom prst="rect">
            <a:avLst/>
          </a:prstGeom>
          <a:noFill/>
          <a:ln>
            <a:noFill/>
          </a:ln>
        </p:spPr>
        <p:txBody>
          <a:bodyPr tIns="91440" bIns="91440"/>
          <a:p>
            <a:pPr marL="457200" indent="-329760">
              <a:lnSpc>
                <a:spcPct val="100000"/>
              </a:lnSpc>
              <a:buClr>
                <a:srgbClr val="ffffff"/>
              </a:buClr>
              <a:buFont typeface="Roboto"/>
              <a:buChar char="●"/>
            </a:pPr>
            <a:r>
              <a:rPr b="0" i="1" lang="en-IN" sz="1600" spc="-1" strike="noStrike">
                <a:solidFill>
                  <a:srgbClr val="ffffff"/>
                </a:solidFill>
                <a:uFill>
                  <a:solidFill>
                    <a:srgbClr val="ffffff"/>
                  </a:solidFill>
                </a:uFill>
                <a:latin typeface="Roboto"/>
                <a:ea typeface="Roboto"/>
              </a:rPr>
              <a:t>The objective of this paper is to segment and recognize characters in image have been achieved. Even the segmentation accuracy from the experiment is 100% the result during real application may be lower due to limited set of picture used in experiment. </a:t>
            </a:r>
            <a:endParaRPr b="0" lang="en-IN" sz="1400" spc="-1" strike="noStrike">
              <a:solidFill>
                <a:srgbClr val="000000"/>
              </a:solidFill>
              <a:uFill>
                <a:solidFill>
                  <a:srgbClr val="ffffff"/>
                </a:solidFill>
              </a:uFill>
              <a:latin typeface="Arial"/>
            </a:endParaRPr>
          </a:p>
          <a:p>
            <a:pPr marL="457200" indent="-329760">
              <a:lnSpc>
                <a:spcPct val="100000"/>
              </a:lnSpc>
              <a:buClr>
                <a:srgbClr val="ffffff"/>
              </a:buClr>
              <a:buFont typeface="Roboto"/>
              <a:buChar char="●"/>
            </a:pPr>
            <a:r>
              <a:rPr b="0" i="1" lang="en-IN" sz="1600" spc="-1" strike="noStrike">
                <a:solidFill>
                  <a:srgbClr val="ffffff"/>
                </a:solidFill>
                <a:uFill>
                  <a:solidFill>
                    <a:srgbClr val="ffffff"/>
                  </a:solidFill>
                </a:uFill>
                <a:latin typeface="Roboto"/>
                <a:ea typeface="Roboto"/>
              </a:rPr>
              <a:t>OCR technology provides fast, automated data capture which can save considerable time and labour costs of organisations</a:t>
            </a:r>
            <a:endParaRPr b="0" lang="en-IN" sz="1400" spc="-1" strike="noStrike">
              <a:solidFill>
                <a:srgbClr val="000000"/>
              </a:solidFill>
              <a:uFill>
                <a:solidFill>
                  <a:srgbClr val="ffffff"/>
                </a:solidFill>
              </a:uFill>
              <a:latin typeface="Arial"/>
            </a:endParaRPr>
          </a:p>
          <a:p>
            <a:pPr marL="457200" indent="-329760">
              <a:lnSpc>
                <a:spcPct val="100000"/>
              </a:lnSpc>
              <a:buClr>
                <a:srgbClr val="ffffff"/>
              </a:buClr>
              <a:buFont typeface="Roboto"/>
              <a:buChar char="●"/>
            </a:pPr>
            <a:r>
              <a:rPr b="0" i="1" lang="en-IN" sz="1600" spc="-1" strike="noStrike">
                <a:solidFill>
                  <a:srgbClr val="ffffff"/>
                </a:solidFill>
                <a:uFill>
                  <a:solidFill>
                    <a:srgbClr val="ffffff"/>
                  </a:solidFill>
                </a:uFill>
                <a:latin typeface="Roboto"/>
                <a:ea typeface="Roboto"/>
              </a:rPr>
              <a:t> </a:t>
            </a:r>
            <a:r>
              <a:rPr b="0" i="1" lang="en-IN" sz="1600" spc="-1" strike="noStrike">
                <a:solidFill>
                  <a:srgbClr val="ffffff"/>
                </a:solidFill>
                <a:uFill>
                  <a:solidFill>
                    <a:srgbClr val="ffffff"/>
                  </a:solidFill>
                </a:uFill>
                <a:latin typeface="Roboto"/>
                <a:ea typeface="Roboto"/>
              </a:rPr>
              <a:t>The system has its advantages such as Automation of mundane tasks, Less Time Complexity, Very Small Database and High Adaptability to untrained inputs with only a small number of features to calculate.</a:t>
            </a:r>
            <a:endParaRPr b="0" lang="en-IN" sz="14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1297440" y="1567440"/>
            <a:ext cx="7038720" cy="2910960"/>
          </a:xfrm>
          <a:prstGeom prst="rect">
            <a:avLst/>
          </a:prstGeom>
          <a:noFill/>
          <a:ln>
            <a:noFill/>
          </a:ln>
        </p:spPr>
        <p:txBody>
          <a:bodyPr tIns="91440" bIns="91440"/>
          <a:p>
            <a:pPr>
              <a:lnSpc>
                <a:spcPct val="100000"/>
              </a:lnSpc>
            </a:pPr>
            <a:r>
              <a:rPr b="0" lang="en-IN" sz="1300" spc="-1" strike="noStrike">
                <a:solidFill>
                  <a:srgbClr val="ffffff"/>
                </a:solidFill>
                <a:uFill>
                  <a:solidFill>
                    <a:srgbClr val="ffffff"/>
                  </a:solidFill>
                </a:uFill>
                <a:latin typeface="Lato"/>
                <a:ea typeface="Lato"/>
              </a:rPr>
              <a:t>• </a:t>
            </a:r>
            <a:r>
              <a:rPr b="0" lang="en-IN" sz="1300" spc="-1" strike="noStrike">
                <a:solidFill>
                  <a:srgbClr val="ffffff"/>
                </a:solidFill>
                <a:uFill>
                  <a:solidFill>
                    <a:srgbClr val="ffffff"/>
                  </a:solidFill>
                </a:uFill>
                <a:latin typeface="Lato"/>
                <a:ea typeface="Lato"/>
              </a:rPr>
              <a:t>New features can be added to improve the accuracy of recognition. </a:t>
            </a:r>
            <a:endParaRPr b="0" lang="en-IN" sz="1400" spc="-1" strike="noStrike">
              <a:solidFill>
                <a:srgbClr val="000000"/>
              </a:solidFill>
              <a:uFill>
                <a:solidFill>
                  <a:srgbClr val="ffffff"/>
                </a:solidFill>
              </a:uFill>
              <a:latin typeface="Arial"/>
            </a:endParaRPr>
          </a:p>
          <a:p>
            <a:pPr>
              <a:lnSpc>
                <a:spcPct val="100000"/>
              </a:lnSpc>
            </a:pPr>
            <a:r>
              <a:rPr b="0" lang="en-IN" sz="1300" spc="-1" strike="noStrike">
                <a:solidFill>
                  <a:srgbClr val="ffffff"/>
                </a:solidFill>
                <a:uFill>
                  <a:solidFill>
                    <a:srgbClr val="ffffff"/>
                  </a:solidFill>
                </a:uFill>
                <a:latin typeface="Lato"/>
                <a:ea typeface="Lato"/>
              </a:rPr>
              <a:t>• </a:t>
            </a:r>
            <a:r>
              <a:rPr b="0" lang="en-IN" sz="1300" spc="-1" strike="noStrike">
                <a:solidFill>
                  <a:srgbClr val="ffffff"/>
                </a:solidFill>
                <a:uFill>
                  <a:solidFill>
                    <a:srgbClr val="ffffff"/>
                  </a:solidFill>
                </a:uFill>
                <a:latin typeface="Lato"/>
                <a:ea typeface="Lato"/>
              </a:rPr>
              <a:t>The proposed work can be extended to work on degraded text or broken characters. </a:t>
            </a:r>
            <a:endParaRPr b="0" lang="en-IN" sz="1400" spc="-1" strike="noStrike">
              <a:solidFill>
                <a:srgbClr val="000000"/>
              </a:solidFill>
              <a:uFill>
                <a:solidFill>
                  <a:srgbClr val="ffffff"/>
                </a:solidFill>
              </a:uFill>
              <a:latin typeface="Arial"/>
            </a:endParaRPr>
          </a:p>
          <a:p>
            <a:pPr>
              <a:lnSpc>
                <a:spcPct val="100000"/>
              </a:lnSpc>
            </a:pPr>
            <a:r>
              <a:rPr b="0" lang="en-IN" sz="1300" spc="-1" strike="noStrike">
                <a:solidFill>
                  <a:srgbClr val="ffffff"/>
                </a:solidFill>
                <a:uFill>
                  <a:solidFill>
                    <a:srgbClr val="ffffff"/>
                  </a:solidFill>
                </a:uFill>
                <a:latin typeface="Lato"/>
                <a:ea typeface="Lato"/>
              </a:rPr>
              <a:t>• </a:t>
            </a:r>
            <a:r>
              <a:rPr b="0" lang="en-IN" sz="1300" spc="-1" strike="noStrike">
                <a:solidFill>
                  <a:srgbClr val="ffffff"/>
                </a:solidFill>
                <a:uFill>
                  <a:solidFill>
                    <a:srgbClr val="ffffff"/>
                  </a:solidFill>
                </a:uFill>
                <a:latin typeface="Lato"/>
                <a:ea typeface="Lato"/>
              </a:rPr>
              <a:t>Recognition of digits in the text, half characters and compound characters can be done to improve the word recognition rate.</a:t>
            </a:r>
            <a:endParaRPr b="0" lang="en-IN" sz="1400" spc="-1" strike="noStrike">
              <a:solidFill>
                <a:srgbClr val="000000"/>
              </a:solidFill>
              <a:uFill>
                <a:solidFill>
                  <a:srgbClr val="ffffff"/>
                </a:solidFill>
              </a:uFill>
              <a:latin typeface="Arial"/>
            </a:endParaRPr>
          </a:p>
          <a:p>
            <a:pPr>
              <a:lnSpc>
                <a:spcPct val="100000"/>
              </a:lnSpc>
            </a:pPr>
            <a:r>
              <a:rPr b="0" lang="en-IN" sz="1300" spc="-1" strike="noStrike">
                <a:solidFill>
                  <a:srgbClr val="ffffff"/>
                </a:solidFill>
                <a:uFill>
                  <a:solidFill>
                    <a:srgbClr val="ffffff"/>
                  </a:solidFill>
                </a:uFill>
                <a:latin typeface="Lato"/>
                <a:ea typeface="Lato"/>
              </a:rPr>
              <a:t>• </a:t>
            </a:r>
            <a:r>
              <a:rPr b="0" lang="en-IN" sz="1300" spc="-1" strike="noStrike">
                <a:solidFill>
                  <a:srgbClr val="ffffff"/>
                </a:solidFill>
                <a:uFill>
                  <a:solidFill>
                    <a:srgbClr val="ffffff"/>
                  </a:solidFill>
                </a:uFill>
                <a:latin typeface="Lato"/>
                <a:ea typeface="Lato"/>
              </a:rPr>
              <a:t>An android application can be implemented to do real time translation using ocr and  algorithms we have implemented.(For the Application that we specified in our project)</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sp>
        <p:nvSpPr>
          <p:cNvPr id="165" name="CustomShape 2"/>
          <p:cNvSpPr/>
          <p:nvPr/>
        </p:nvSpPr>
        <p:spPr>
          <a:xfrm>
            <a:off x="1304640" y="393480"/>
            <a:ext cx="7038720" cy="951120"/>
          </a:xfrm>
          <a:prstGeom prst="rect">
            <a:avLst/>
          </a:prstGeom>
          <a:solidFill>
            <a:srgbClr val="000000"/>
          </a:solidFill>
          <a:ln>
            <a:noFill/>
          </a:ln>
        </p:spPr>
        <p:style>
          <a:lnRef idx="0"/>
          <a:fillRef idx="0"/>
          <a:effectRef idx="0"/>
          <a:fontRef idx="minor"/>
        </p:style>
        <p:txBody>
          <a:bodyPr tIns="91440" bIns="91440"/>
          <a:p>
            <a:pPr>
              <a:lnSpc>
                <a:spcPct val="100000"/>
              </a:lnSpc>
            </a:pPr>
            <a:r>
              <a:rPr b="1" i="1" lang="en-IN" sz="3600" spc="-1" strike="noStrike" u="sng">
                <a:solidFill>
                  <a:srgbClr val="ffffff"/>
                </a:solidFill>
                <a:uFill>
                  <a:solidFill>
                    <a:srgbClr val="ffffff"/>
                  </a:solidFill>
                </a:uFill>
                <a:latin typeface="Arial"/>
                <a:ea typeface="Arial"/>
              </a:rPr>
              <a:t>FUTURE SCOPE:</a:t>
            </a:r>
            <a:endParaRPr b="0" lang="en-IN" sz="1800" spc="-1" strike="noStrike">
              <a:solidFill>
                <a:srgbClr val="ffffff"/>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1297440" y="393840"/>
            <a:ext cx="7038720" cy="913680"/>
          </a:xfrm>
          <a:prstGeom prst="rect">
            <a:avLst/>
          </a:prstGeom>
          <a:noFill/>
          <a:ln>
            <a:noFill/>
          </a:ln>
        </p:spPr>
        <p:txBody>
          <a:bodyPr tIns="91440" bIns="91440"/>
          <a:p>
            <a:pPr>
              <a:lnSpc>
                <a:spcPct val="100000"/>
              </a:lnSpc>
            </a:pPr>
            <a:r>
              <a:rPr b="1" i="1" lang="en-IN" sz="3600" spc="-1" strike="noStrike">
                <a:solidFill>
                  <a:srgbClr val="ffffff"/>
                </a:solidFill>
                <a:uFill>
                  <a:solidFill>
                    <a:srgbClr val="ffffff"/>
                  </a:solidFill>
                </a:uFill>
                <a:latin typeface="Montserrat"/>
                <a:ea typeface="Montserrat"/>
              </a:rPr>
              <a:t>BIBLIOGRAPHY</a:t>
            </a:r>
            <a:endParaRPr b="0" lang="en-IN" sz="1400" spc="-1" strike="noStrike">
              <a:solidFill>
                <a:srgbClr val="000000"/>
              </a:solidFill>
              <a:uFill>
                <a:solidFill>
                  <a:srgbClr val="ffffff"/>
                </a:solidFill>
              </a:uFill>
              <a:latin typeface="Arial"/>
            </a:endParaRPr>
          </a:p>
        </p:txBody>
      </p:sp>
      <p:sp>
        <p:nvSpPr>
          <p:cNvPr id="167" name="TextShape 2"/>
          <p:cNvSpPr txBox="1"/>
          <p:nvPr/>
        </p:nvSpPr>
        <p:spPr>
          <a:xfrm>
            <a:off x="1297440" y="1567440"/>
            <a:ext cx="7038720" cy="2910960"/>
          </a:xfrm>
          <a:prstGeom prst="rect">
            <a:avLst/>
          </a:prstGeom>
          <a:noFill/>
          <a:ln>
            <a:noFill/>
          </a:ln>
        </p:spPr>
        <p:txBody>
          <a:bodyPr tIns="91440" bIns="91440"/>
          <a:p>
            <a:pPr>
              <a:lnSpc>
                <a:spcPct val="100000"/>
              </a:lnSpc>
            </a:pPr>
            <a:r>
              <a:rPr b="0" i="1" lang="en-IN" sz="1400" spc="-1" strike="noStrike">
                <a:solidFill>
                  <a:srgbClr val="ffffff"/>
                </a:solidFill>
                <a:uFill>
                  <a:solidFill>
                    <a:srgbClr val="ffffff"/>
                  </a:solidFill>
                </a:uFill>
                <a:latin typeface="Arial"/>
                <a:ea typeface="Arial"/>
              </a:rPr>
              <a:t>[1] Chen, Huizhong, et al. "Robust Text Detection in Natural Images with Edge-Enhanced Maximally Stable Extremal Regions." Image Processing (ICIP), 2011 18th IEEE International Conference on. IEEE, 2011.</a:t>
            </a:r>
            <a:endParaRPr b="0" lang="en-IN" sz="1400" spc="-1" strike="noStrike">
              <a:solidFill>
                <a:srgbClr val="000000"/>
              </a:solidFill>
              <a:uFill>
                <a:solidFill>
                  <a:srgbClr val="ffffff"/>
                </a:solidFill>
              </a:uFill>
              <a:latin typeface="Arial"/>
            </a:endParaRPr>
          </a:p>
          <a:p>
            <a:pPr>
              <a:lnSpc>
                <a:spcPct val="100000"/>
              </a:lnSpc>
            </a:pPr>
            <a:r>
              <a:rPr b="0" i="1" lang="en-IN" sz="1400" spc="-1" strike="noStrike">
                <a:solidFill>
                  <a:srgbClr val="ffffff"/>
                </a:solidFill>
                <a:uFill>
                  <a:solidFill>
                    <a:srgbClr val="ffffff"/>
                  </a:solidFill>
                </a:uFill>
                <a:latin typeface="Arial"/>
                <a:ea typeface="Arial"/>
              </a:rPr>
              <a:t>[2] Gonzalez, Alvaro, et al. "Text location in complex images." Pattern Recognition (ICPR), 2012 21st International Conference on. IEEE, 2012.</a:t>
            </a:r>
            <a:endParaRPr b="0" lang="en-IN" sz="1400" spc="-1" strike="noStrike">
              <a:solidFill>
                <a:srgbClr val="000000"/>
              </a:solidFill>
              <a:uFill>
                <a:solidFill>
                  <a:srgbClr val="ffffff"/>
                </a:solidFill>
              </a:uFill>
              <a:latin typeface="Arial"/>
            </a:endParaRPr>
          </a:p>
          <a:p>
            <a:pPr>
              <a:lnSpc>
                <a:spcPct val="100000"/>
              </a:lnSpc>
            </a:pPr>
            <a:r>
              <a:rPr b="0" i="1" lang="en-IN" sz="1400" spc="-1" strike="noStrike">
                <a:solidFill>
                  <a:srgbClr val="ffffff"/>
                </a:solidFill>
                <a:uFill>
                  <a:solidFill>
                    <a:srgbClr val="ffffff"/>
                  </a:solidFill>
                </a:uFill>
                <a:latin typeface="Arial"/>
                <a:ea typeface="Arial"/>
              </a:rPr>
              <a:t>[3] Li, Yao, and Huchuan Lu. "Scene text detection via stroke width." Pattern Recognition (ICPR), 2012 21st International Conference on. IEEE, 2012.</a:t>
            </a:r>
            <a:endParaRPr b="0" lang="en-IN" sz="1400" spc="-1" strike="noStrike">
              <a:solidFill>
                <a:srgbClr val="000000"/>
              </a:solidFill>
              <a:uFill>
                <a:solidFill>
                  <a:srgbClr val="ffffff"/>
                </a:solidFill>
              </a:uFill>
              <a:latin typeface="Arial"/>
            </a:endParaRPr>
          </a:p>
          <a:p>
            <a:pPr>
              <a:lnSpc>
                <a:spcPct val="100000"/>
              </a:lnSpc>
            </a:pPr>
            <a:r>
              <a:rPr b="0" i="1" lang="en-IN" sz="1400" spc="-1" strike="noStrike">
                <a:solidFill>
                  <a:srgbClr val="ffffff"/>
                </a:solidFill>
                <a:uFill>
                  <a:solidFill>
                    <a:srgbClr val="ffffff"/>
                  </a:solidFill>
                </a:uFill>
                <a:latin typeface="Arial"/>
                <a:ea typeface="Arial"/>
              </a:rPr>
              <a:t>[4] Neumann, Lukas, and Jiri Matas. "Real-time scene text localization and recognition." Computer Vision and Pattern Recognition (CVPR), 2012 IEEE Conference on. IEEE, 2012.</a:t>
            </a:r>
            <a:endParaRPr b="0" lang="en-IN" sz="1400" spc="-1" strike="noStrike">
              <a:solidFill>
                <a:srgbClr val="000000"/>
              </a:solidFill>
              <a:uFill>
                <a:solidFill>
                  <a:srgbClr val="ffffff"/>
                </a:solidFill>
              </a:uFill>
              <a:latin typeface="Arial"/>
            </a:endParaRPr>
          </a:p>
          <a:p>
            <a:pPr>
              <a:lnSpc>
                <a:spcPct val="100000"/>
              </a:lnSpc>
            </a:pPr>
            <a:r>
              <a:rPr b="0" i="1" lang="en-IN" sz="1400" spc="-1" strike="noStrike">
                <a:solidFill>
                  <a:srgbClr val="ffffff"/>
                </a:solidFill>
                <a:uFill>
                  <a:solidFill>
                    <a:srgbClr val="ffffff"/>
                  </a:solidFill>
                </a:uFill>
                <a:latin typeface="Arial"/>
                <a:ea typeface="Arial"/>
              </a:rPr>
              <a:t>[5] We’ve also used youtube ,wikipedia for our reference</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1392840" y="536760"/>
            <a:ext cx="7038720" cy="653760"/>
          </a:xfrm>
          <a:prstGeom prst="rect">
            <a:avLst/>
          </a:prstGeom>
          <a:noFill/>
          <a:ln>
            <a:noFill/>
          </a:ln>
        </p:spPr>
        <p:txBody>
          <a:bodyPr tIns="91440" bIns="91440"/>
          <a:p>
            <a:pPr>
              <a:lnSpc>
                <a:spcPct val="100000"/>
              </a:lnSpc>
            </a:pPr>
            <a:r>
              <a:rPr b="1" i="1" lang="en-IN" sz="3000" spc="-1" strike="noStrike">
                <a:solidFill>
                  <a:srgbClr val="ffffff"/>
                </a:solidFill>
                <a:uFill>
                  <a:solidFill>
                    <a:srgbClr val="ffffff"/>
                  </a:solidFill>
                </a:uFill>
                <a:latin typeface="Montserrat"/>
                <a:ea typeface="Montserrat"/>
              </a:rPr>
              <a:t>INTRODUCTION</a:t>
            </a:r>
            <a:endParaRPr b="0" lang="en-IN" sz="1400" spc="-1" strike="noStrike">
              <a:solidFill>
                <a:srgbClr val="000000"/>
              </a:solidFill>
              <a:uFill>
                <a:solidFill>
                  <a:srgbClr val="ffffff"/>
                </a:solidFill>
              </a:uFill>
              <a:latin typeface="Arial"/>
            </a:endParaRPr>
          </a:p>
        </p:txBody>
      </p:sp>
      <p:sp>
        <p:nvSpPr>
          <p:cNvPr id="138" name="TextShape 2"/>
          <p:cNvSpPr txBox="1"/>
          <p:nvPr/>
        </p:nvSpPr>
        <p:spPr>
          <a:xfrm>
            <a:off x="1571400" y="1488240"/>
            <a:ext cx="7038720" cy="3023640"/>
          </a:xfrm>
          <a:prstGeom prst="rect">
            <a:avLst/>
          </a:prstGeom>
          <a:noFill/>
          <a:ln>
            <a:noFill/>
          </a:ln>
        </p:spPr>
        <p:txBody>
          <a:bodyPr tIns="91440" bIns="91440"/>
          <a:p>
            <a:pPr>
              <a:lnSpc>
                <a:spcPct val="100000"/>
              </a:lnSpc>
            </a:pPr>
            <a:r>
              <a:rPr b="1" i="1" lang="en-IN" sz="1400" spc="-1" strike="noStrike">
                <a:solidFill>
                  <a:srgbClr val="f3f3f3"/>
                </a:solidFill>
                <a:uFill>
                  <a:solidFill>
                    <a:srgbClr val="ffffff"/>
                  </a:solidFill>
                </a:uFill>
                <a:latin typeface="Arial"/>
                <a:ea typeface="Arial"/>
              </a:rPr>
              <a:t>WHAT IS OCR  ?</a:t>
            </a:r>
            <a:endParaRPr b="0" lang="en-IN" sz="1400" spc="-1" strike="noStrike">
              <a:solidFill>
                <a:srgbClr val="000000"/>
              </a:solidFill>
              <a:uFill>
                <a:solidFill>
                  <a:srgbClr val="ffffff"/>
                </a:solidFill>
              </a:uFill>
              <a:latin typeface="Arial"/>
            </a:endParaRPr>
          </a:p>
          <a:p>
            <a:pPr>
              <a:lnSpc>
                <a:spcPct val="100000"/>
              </a:lnSpc>
            </a:pPr>
            <a:r>
              <a:rPr b="0" lang="en-IN" sz="1400" spc="-1" strike="noStrike">
                <a:solidFill>
                  <a:srgbClr val="f3f3f3"/>
                </a:solidFill>
                <a:uFill>
                  <a:solidFill>
                    <a:srgbClr val="ffffff"/>
                  </a:solidFill>
                </a:uFill>
                <a:latin typeface="Arial"/>
                <a:ea typeface="Arial"/>
              </a:rPr>
              <a:t>	</a:t>
            </a:r>
            <a:r>
              <a:rPr b="0" i="1" lang="en-IN" sz="1400" spc="-1" strike="noStrike">
                <a:solidFill>
                  <a:srgbClr val="f3f3f3"/>
                </a:solidFill>
                <a:uFill>
                  <a:solidFill>
                    <a:srgbClr val="ffffff"/>
                  </a:solidFill>
                </a:uFill>
                <a:latin typeface="Arial"/>
                <a:ea typeface="Arial"/>
              </a:rPr>
              <a:t>Stands for "Optical Character Recognition." OCR is a technology that recognizes text within a digital image. It is commonly used to recognize text in scanned documents.OCR software processes a digital image by locating and recognizing characters, such as letters, numbers, and symbols.</a:t>
            </a:r>
            <a:endParaRPr b="0" lang="en-IN" sz="1400" spc="-1" strike="noStrike">
              <a:solidFill>
                <a:srgbClr val="000000"/>
              </a:solidFill>
              <a:uFill>
                <a:solidFill>
                  <a:srgbClr val="ffffff"/>
                </a:solidFill>
              </a:uFill>
              <a:latin typeface="Arial"/>
            </a:endParaRPr>
          </a:p>
          <a:p>
            <a:pPr>
              <a:lnSpc>
                <a:spcPct val="100000"/>
              </a:lnSpc>
            </a:pPr>
            <a:r>
              <a:rPr b="0" i="1" lang="en-IN" sz="1400" spc="-1" strike="noStrike">
                <a:solidFill>
                  <a:srgbClr val="f3f3f3"/>
                </a:solidFill>
                <a:uFill>
                  <a:solidFill>
                    <a:srgbClr val="ffffff"/>
                  </a:solidFill>
                </a:uFill>
                <a:latin typeface="Arial"/>
                <a:ea typeface="Arial"/>
              </a:rPr>
              <a:t>This involves photo-scanning of the text character-by-character, analysis of the scanned-in image, and then translation of the character image into character codes, such as ASCII, commonly used in data processing.   The OCR function provides an easy way to add text recognition functionality to a wide range of applications.</a:t>
            </a:r>
            <a:r>
              <a:rPr b="0" i="1" lang="en-IN" sz="1400" spc="-1" strike="noStrike">
                <a:solidFill>
                  <a:srgbClr val="f3f3f3"/>
                </a:solidFill>
                <a:uFill>
                  <a:solidFill>
                    <a:srgbClr val="ffffff"/>
                  </a:solidFill>
                </a:uFill>
                <a:latin typeface="Open Sans"/>
                <a:ea typeface="Open Sans"/>
              </a:rPr>
              <a:t>  </a:t>
            </a:r>
            <a:endParaRPr b="0" lang="en-IN" sz="1400" spc="-1" strike="noStrike">
              <a:solidFill>
                <a:srgbClr val="000000"/>
              </a:solidFill>
              <a:uFill>
                <a:solidFill>
                  <a:srgbClr val="ffffff"/>
                </a:solidFill>
              </a:uFill>
              <a:latin typeface="Arial"/>
            </a:endParaRPr>
          </a:p>
          <a:p>
            <a:pPr>
              <a:lnSpc>
                <a:spcPct val="100000"/>
              </a:lnSpc>
            </a:pPr>
            <a:r>
              <a:rPr b="0" lang="en-IN" sz="1400" spc="-1" strike="noStrike">
                <a:solidFill>
                  <a:srgbClr val="f3f3f3"/>
                </a:solidFill>
                <a:uFill>
                  <a:solidFill>
                    <a:srgbClr val="ffffff"/>
                  </a:solidFill>
                </a:uFill>
                <a:latin typeface="Open Sans"/>
                <a:ea typeface="Open Sans"/>
              </a:rPr>
              <a:t> </a:t>
            </a:r>
            <a:r>
              <a:rPr b="0" lang="en-IN" sz="1350" spc="-1" strike="noStrike">
                <a:solidFill>
                  <a:srgbClr val="f3f3f3"/>
                </a:solidFill>
                <a:uFill>
                  <a:solidFill>
                    <a:srgbClr val="ffffff"/>
                  </a:solidFill>
                </a:uFill>
                <a:latin typeface="Open Sans"/>
                <a:ea typeface="Open Sans"/>
              </a:rPr>
              <a:t>                                                              </a:t>
            </a:r>
            <a:endParaRPr b="0" lang="en-IN" sz="1400" spc="-1" strike="noStrike">
              <a:solidFill>
                <a:srgbClr val="000000"/>
              </a:solidFill>
              <a:uFill>
                <a:solidFill>
                  <a:srgbClr val="ffffff"/>
                </a:solidFill>
              </a:uFill>
              <a:latin typeface="Arial"/>
            </a:endParaRPr>
          </a:p>
        </p:txBody>
      </p:sp>
      <p:sp>
        <p:nvSpPr>
          <p:cNvPr id="139" name="CustomShape 3"/>
          <p:cNvSpPr/>
          <p:nvPr/>
        </p:nvSpPr>
        <p:spPr>
          <a:xfrm>
            <a:off x="7263000" y="-71280"/>
            <a:ext cx="6857640" cy="799920"/>
          </a:xfrm>
          <a:prstGeom prst="rect">
            <a:avLst/>
          </a:prstGeom>
          <a:noFill/>
          <a:ln>
            <a:noFill/>
          </a:ln>
        </p:spPr>
        <p:style>
          <a:lnRef idx="0"/>
          <a:fillRef idx="0"/>
          <a:effectRef idx="0"/>
          <a:fontRef idx="minor"/>
        </p:style>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1297440" y="393840"/>
            <a:ext cx="7038720" cy="913680"/>
          </a:xfrm>
          <a:prstGeom prst="rect">
            <a:avLst/>
          </a:prstGeom>
          <a:noFill/>
          <a:ln>
            <a:noFill/>
          </a:ln>
        </p:spPr>
        <p:txBody>
          <a:bodyPr tIns="91440" bIns="91440"/>
          <a:p>
            <a:pPr>
              <a:lnSpc>
                <a:spcPct val="100000"/>
              </a:lnSpc>
            </a:pPr>
            <a:r>
              <a:rPr b="1" i="1" lang="en-IN" sz="3600" spc="-1" strike="noStrike">
                <a:solidFill>
                  <a:srgbClr val="ffffff"/>
                </a:solidFill>
                <a:uFill>
                  <a:solidFill>
                    <a:srgbClr val="ffffff"/>
                  </a:solidFill>
                </a:uFill>
                <a:latin typeface="Arial"/>
                <a:ea typeface="Arial"/>
              </a:rPr>
              <a:t>PROBLEM STATEMENT</a:t>
            </a:r>
            <a:endParaRPr b="0" lang="en-IN" sz="1400" spc="-1" strike="noStrike">
              <a:solidFill>
                <a:srgbClr val="000000"/>
              </a:solidFill>
              <a:uFill>
                <a:solidFill>
                  <a:srgbClr val="ffffff"/>
                </a:solidFill>
              </a:uFill>
              <a:latin typeface="Arial"/>
            </a:endParaRPr>
          </a:p>
        </p:txBody>
      </p:sp>
      <p:sp>
        <p:nvSpPr>
          <p:cNvPr id="141" name="TextShape 2"/>
          <p:cNvSpPr txBox="1"/>
          <p:nvPr/>
        </p:nvSpPr>
        <p:spPr>
          <a:xfrm>
            <a:off x="1297440" y="1567440"/>
            <a:ext cx="7038720" cy="2910960"/>
          </a:xfrm>
          <a:prstGeom prst="rect">
            <a:avLst/>
          </a:prstGeom>
          <a:noFill/>
          <a:ln>
            <a:noFill/>
          </a:ln>
        </p:spPr>
        <p:txBody>
          <a:bodyPr tIns="91440" bIns="91440"/>
          <a:p>
            <a:pPr marL="457200" indent="-342720">
              <a:lnSpc>
                <a:spcPct val="100000"/>
              </a:lnSpc>
              <a:buClr>
                <a:srgbClr val="ffffff"/>
              </a:buClr>
              <a:buFont typeface="Lato"/>
              <a:buChar char="●"/>
            </a:pPr>
            <a:r>
              <a:rPr b="0" i="1" lang="en-IN" sz="1800" spc="-1" strike="noStrike">
                <a:solidFill>
                  <a:srgbClr val="ffffff"/>
                </a:solidFill>
                <a:uFill>
                  <a:solidFill>
                    <a:srgbClr val="ffffff"/>
                  </a:solidFill>
                </a:uFill>
                <a:latin typeface="Lato"/>
                <a:ea typeface="Lato"/>
              </a:rPr>
              <a:t>To recognise the text from raw image(which is not preprocessed) .</a:t>
            </a:r>
            <a:endParaRPr b="0" lang="en-IN" sz="1400" spc="-1" strike="noStrike">
              <a:solidFill>
                <a:srgbClr val="000000"/>
              </a:solidFill>
              <a:uFill>
                <a:solidFill>
                  <a:srgbClr val="ffffff"/>
                </a:solidFill>
              </a:uFill>
              <a:latin typeface="Arial"/>
            </a:endParaRPr>
          </a:p>
          <a:p>
            <a:pPr marL="457200" indent="-342720">
              <a:lnSpc>
                <a:spcPct val="100000"/>
              </a:lnSpc>
              <a:buClr>
                <a:srgbClr val="ffffff"/>
              </a:buClr>
              <a:buFont typeface="Lato"/>
              <a:buChar char="●"/>
            </a:pPr>
            <a:r>
              <a:rPr b="0" i="1" lang="en-IN" sz="1800" spc="-1" strike="noStrike">
                <a:solidFill>
                  <a:srgbClr val="ffffff"/>
                </a:solidFill>
                <a:uFill>
                  <a:solidFill>
                    <a:srgbClr val="ffffff"/>
                  </a:solidFill>
                </a:uFill>
                <a:latin typeface="Lato"/>
                <a:ea typeface="Lato"/>
              </a:rPr>
              <a:t>To implement one application after recognising the text from the image(translation to different languages in our project).       </a:t>
            </a:r>
            <a:endParaRPr b="0" lang="en-IN" sz="1400" spc="-1" strike="noStrike">
              <a:solidFill>
                <a:srgbClr val="000000"/>
              </a:solidFill>
              <a:uFill>
                <a:solidFill>
                  <a:srgbClr val="ffffff"/>
                </a:solidFill>
              </a:uFill>
              <a:latin typeface="Arial"/>
            </a:endParaRPr>
          </a:p>
          <a:p>
            <a:pPr marL="457200" indent="-342720">
              <a:lnSpc>
                <a:spcPct val="100000"/>
              </a:lnSpc>
              <a:buClr>
                <a:srgbClr val="ffffff"/>
              </a:buClr>
              <a:buFont typeface="Lato"/>
              <a:buChar char="●"/>
            </a:pPr>
            <a:r>
              <a:rPr b="0" i="1" lang="en-IN" sz="1800" spc="-1" strike="noStrike">
                <a:solidFill>
                  <a:srgbClr val="ffffff"/>
                </a:solidFill>
                <a:uFill>
                  <a:solidFill>
                    <a:srgbClr val="ffffff"/>
                  </a:solidFill>
                </a:uFill>
                <a:latin typeface="Lato"/>
                <a:ea typeface="Lato"/>
              </a:rPr>
              <a:t> </a:t>
            </a:r>
            <a:r>
              <a:rPr b="0" i="1" lang="en-IN" sz="1800" spc="-1" strike="noStrike">
                <a:solidFill>
                  <a:srgbClr val="ffffff"/>
                </a:solidFill>
                <a:uFill>
                  <a:solidFill>
                    <a:srgbClr val="ffffff"/>
                  </a:solidFill>
                </a:uFill>
                <a:latin typeface="Lato"/>
                <a:ea typeface="Lato"/>
              </a:rPr>
              <a:t>To segment the image to individual characters,we need to find the characteristic to be used as boundary to segment the image. </a:t>
            </a:r>
            <a:endParaRPr b="0" lang="en-IN" sz="1400" spc="-1" strike="noStrike">
              <a:solidFill>
                <a:srgbClr val="000000"/>
              </a:solidFill>
              <a:uFill>
                <a:solidFill>
                  <a:srgbClr val="ffffff"/>
                </a:solidFill>
              </a:uFill>
              <a:latin typeface="Arial"/>
            </a:endParaRPr>
          </a:p>
          <a:p>
            <a:pPr marL="457200" indent="-342720">
              <a:lnSpc>
                <a:spcPct val="100000"/>
              </a:lnSpc>
              <a:buClr>
                <a:srgbClr val="ffffff"/>
              </a:buClr>
              <a:buFont typeface="Lato"/>
              <a:buChar char="●"/>
            </a:pPr>
            <a:r>
              <a:rPr b="0" i="1" lang="en-IN" sz="1800" spc="-1" strike="noStrike">
                <a:solidFill>
                  <a:srgbClr val="ffffff"/>
                </a:solidFill>
                <a:uFill>
                  <a:solidFill>
                    <a:srgbClr val="ffffff"/>
                  </a:solidFill>
                </a:uFill>
                <a:latin typeface="Lato"/>
                <a:ea typeface="Lato"/>
              </a:rPr>
              <a:t>Ocr can’t be applied on raw image. We need to process the image first to get the maximum accuracy and our project is based on this.     </a:t>
            </a:r>
            <a:r>
              <a:rPr b="0" lang="en-IN" sz="1300" spc="-1" strike="noStrike">
                <a:solidFill>
                  <a:srgbClr val="ffffff"/>
                </a:solidFill>
                <a:uFill>
                  <a:solidFill>
                    <a:srgbClr val="ffffff"/>
                  </a:solidFill>
                </a:uFill>
                <a:latin typeface="Lato"/>
                <a:ea typeface="Lato"/>
              </a:rPr>
              <a:t>           </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1297440" y="393840"/>
            <a:ext cx="7038720" cy="653760"/>
          </a:xfrm>
          <a:prstGeom prst="rect">
            <a:avLst/>
          </a:prstGeom>
          <a:noFill/>
          <a:ln>
            <a:noFill/>
          </a:ln>
        </p:spPr>
        <p:txBody>
          <a:bodyPr tIns="91440" bIns="91440"/>
          <a:p>
            <a:pPr>
              <a:lnSpc>
                <a:spcPct val="100000"/>
              </a:lnSpc>
            </a:pPr>
            <a:r>
              <a:rPr b="1" i="1" lang="en-IN" sz="3000" spc="-1" strike="noStrike">
                <a:solidFill>
                  <a:srgbClr val="ffffff"/>
                </a:solidFill>
                <a:uFill>
                  <a:solidFill>
                    <a:srgbClr val="ffffff"/>
                  </a:solidFill>
                </a:uFill>
                <a:latin typeface="Montserrat"/>
                <a:ea typeface="Montserrat"/>
              </a:rPr>
              <a:t>LITERATURE  SURVEY</a:t>
            </a:r>
            <a:endParaRPr b="0" lang="en-IN" sz="1400" spc="-1" strike="noStrike">
              <a:solidFill>
                <a:srgbClr val="000000"/>
              </a:solidFill>
              <a:uFill>
                <a:solidFill>
                  <a:srgbClr val="ffffff"/>
                </a:solidFill>
              </a:uFill>
              <a:latin typeface="Arial"/>
            </a:endParaRPr>
          </a:p>
        </p:txBody>
      </p:sp>
      <p:sp>
        <p:nvSpPr>
          <p:cNvPr id="143" name="TextShape 2"/>
          <p:cNvSpPr txBox="1"/>
          <p:nvPr/>
        </p:nvSpPr>
        <p:spPr>
          <a:xfrm>
            <a:off x="1297440" y="1274040"/>
            <a:ext cx="7038720" cy="3690720"/>
          </a:xfrm>
          <a:prstGeom prst="rect">
            <a:avLst/>
          </a:prstGeom>
          <a:noFill/>
          <a:ln>
            <a:noFill/>
          </a:ln>
        </p:spPr>
        <p:txBody>
          <a:bodyPr tIns="91440" bIns="91440"/>
          <a:p>
            <a:pPr>
              <a:lnSpc>
                <a:spcPct val="100000"/>
              </a:lnSpc>
            </a:pPr>
            <a:r>
              <a:rPr b="0" i="1" lang="en-IN" sz="1500" spc="-1" strike="noStrike">
                <a:solidFill>
                  <a:srgbClr val="ffffff"/>
                </a:solidFill>
                <a:uFill>
                  <a:solidFill>
                    <a:srgbClr val="ffffff"/>
                  </a:solidFill>
                </a:uFill>
                <a:latin typeface="Arial"/>
                <a:ea typeface="Arial"/>
              </a:rPr>
              <a:t>The papers refered were as follows:</a:t>
            </a:r>
            <a:endParaRPr b="0" lang="en-IN" sz="1400" spc="-1" strike="noStrike">
              <a:solidFill>
                <a:srgbClr val="000000"/>
              </a:solidFill>
              <a:uFill>
                <a:solidFill>
                  <a:srgbClr val="ffffff"/>
                </a:solidFill>
              </a:uFill>
              <a:latin typeface="Arial"/>
            </a:endParaRPr>
          </a:p>
          <a:p>
            <a:pPr>
              <a:lnSpc>
                <a:spcPct val="100000"/>
              </a:lnSpc>
            </a:pPr>
            <a:r>
              <a:rPr b="0" i="1" lang="en-IN" sz="1600" spc="-1" strike="noStrike">
                <a:solidFill>
                  <a:srgbClr val="ffffff"/>
                </a:solidFill>
                <a:uFill>
                  <a:solidFill>
                    <a:srgbClr val="ffffff"/>
                  </a:solidFill>
                </a:uFill>
                <a:latin typeface="Arial"/>
                <a:ea typeface="Arial"/>
              </a:rPr>
              <a:t>1.)</a:t>
            </a:r>
            <a:r>
              <a:rPr b="0" i="1" lang="en-IN" sz="1600" spc="-1" strike="noStrike" u="sng">
                <a:solidFill>
                  <a:srgbClr val="ffffff"/>
                </a:solidFill>
                <a:uFill>
                  <a:solidFill>
                    <a:srgbClr val="ffffff"/>
                  </a:solidFill>
                </a:uFill>
                <a:latin typeface="Arial"/>
                <a:ea typeface="Arial"/>
              </a:rPr>
              <a:t>Text Detection and Character Recognition in Scene Images  with Unsupervised Feature Learning</a:t>
            </a:r>
            <a:r>
              <a:rPr b="0" i="1" lang="en-IN" sz="1600" spc="-1" strike="noStrike">
                <a:solidFill>
                  <a:srgbClr val="ffffff"/>
                </a:solidFill>
                <a:uFill>
                  <a:solidFill>
                    <a:srgbClr val="ffffff"/>
                  </a:solidFill>
                </a:uFill>
                <a:latin typeface="Arial"/>
                <a:ea typeface="Arial"/>
              </a:rPr>
              <a:t> </a:t>
            </a:r>
            <a:r>
              <a:rPr b="0" i="1" lang="en-IN" sz="1500" spc="-1" strike="noStrike">
                <a:solidFill>
                  <a:srgbClr val="ffffff"/>
                </a:solidFill>
                <a:uFill>
                  <a:solidFill>
                    <a:srgbClr val="ffffff"/>
                  </a:solidFill>
                </a:uFill>
                <a:latin typeface="Arial"/>
                <a:ea typeface="Arial"/>
              </a:rPr>
              <a:t> : Adam Coates, Blake Carpenter, Carl Case, Sanjeev Satheesh, Bipin Suresh, Tao Wang, David J. Wu, Andrew Y. Ng  Computer Science Department Stanford University 353 Serra Mall Stanford, CA 94305 USA</a:t>
            </a:r>
            <a:endParaRPr b="0" lang="en-IN" sz="1400" spc="-1" strike="noStrike">
              <a:solidFill>
                <a:srgbClr val="000000"/>
              </a:solidFill>
              <a:uFill>
                <a:solidFill>
                  <a:srgbClr val="ffffff"/>
                </a:solidFill>
              </a:uFill>
              <a:latin typeface="Arial"/>
            </a:endParaRPr>
          </a:p>
          <a:p>
            <a:pPr>
              <a:lnSpc>
                <a:spcPct val="100000"/>
              </a:lnSpc>
            </a:pPr>
            <a:r>
              <a:rPr b="0" i="1" lang="en-IN" sz="1500" spc="-1" strike="noStrike">
                <a:solidFill>
                  <a:srgbClr val="ffffff"/>
                </a:solidFill>
                <a:uFill>
                  <a:solidFill>
                    <a:srgbClr val="ffffff"/>
                  </a:solidFill>
                </a:uFill>
                <a:latin typeface="Arial"/>
                <a:ea typeface="Arial"/>
              </a:rPr>
              <a:t>In this paper they have produced a text detection and recognition system based on a scalable feature learning algorithm and applied it to images of text in natural scenes. They demonstrated that with larger banks of features we are able to achieve increasing accuracy with top performance comparable to other systems, similar to results observed in other areas of computer vision and machine learning. </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1166400" y="948600"/>
            <a:ext cx="7038720" cy="2182320"/>
          </a:xfrm>
          <a:prstGeom prst="rect">
            <a:avLst/>
          </a:prstGeom>
          <a:noFill/>
          <a:ln>
            <a:noFill/>
          </a:ln>
        </p:spPr>
        <p:txBody>
          <a:bodyPr tIns="91440" bIns="91440"/>
          <a:p>
            <a:pPr>
              <a:lnSpc>
                <a:spcPct val="100000"/>
              </a:lnSpc>
            </a:pPr>
            <a:r>
              <a:rPr b="1" i="1" lang="en-IN" sz="1600" spc="-1" strike="noStrike">
                <a:solidFill>
                  <a:srgbClr val="ffffff"/>
                </a:solidFill>
                <a:uFill>
                  <a:solidFill>
                    <a:srgbClr val="ffffff"/>
                  </a:solidFill>
                </a:uFill>
                <a:latin typeface="Arial"/>
                <a:ea typeface="Arial"/>
              </a:rPr>
              <a:t>2.)</a:t>
            </a:r>
            <a:r>
              <a:rPr b="1" i="1" lang="en-IN" sz="1600" spc="-1" strike="noStrike" u="sng">
                <a:solidFill>
                  <a:srgbClr val="ffffff"/>
                </a:solidFill>
                <a:uFill>
                  <a:solidFill>
                    <a:srgbClr val="ffffff"/>
                  </a:solidFill>
                </a:uFill>
                <a:latin typeface="Arial"/>
                <a:ea typeface="Arial"/>
              </a:rPr>
              <a:t>Multi-script Text Extraction from Natural Scenes</a:t>
            </a:r>
            <a:r>
              <a:rPr b="1" i="1" lang="en-IN" sz="1600" spc="-1" strike="noStrike">
                <a:solidFill>
                  <a:srgbClr val="ffffff"/>
                </a:solidFill>
                <a:uFill>
                  <a:solidFill>
                    <a:srgbClr val="ffffff"/>
                  </a:solidFill>
                </a:uFill>
                <a:latin typeface="Arial"/>
                <a:ea typeface="Arial"/>
              </a:rPr>
              <a:t> : </a:t>
            </a:r>
            <a:r>
              <a:rPr b="0" i="1" lang="en-IN" sz="1800" spc="-1" strike="noStrike">
                <a:solidFill>
                  <a:srgbClr val="ffffff"/>
                </a:solidFill>
                <a:uFill>
                  <a:solidFill>
                    <a:srgbClr val="ffffff"/>
                  </a:solidFill>
                </a:uFill>
                <a:latin typeface="Arial"/>
                <a:ea typeface="Arial"/>
              </a:rPr>
              <a:t>Llu ́ıs Gomez and Dimosthenis Karatzas  ́Computer Vision Center Universitat Autonoma de Barcelona.</a:t>
            </a:r>
            <a:endParaRPr b="0" lang="en-IN" sz="1400" spc="-1" strike="noStrike">
              <a:solidFill>
                <a:srgbClr val="000000"/>
              </a:solidFill>
              <a:uFill>
                <a:solidFill>
                  <a:srgbClr val="ffffff"/>
                </a:solidFill>
              </a:uFill>
              <a:latin typeface="Arial"/>
            </a:endParaRPr>
          </a:p>
          <a:p>
            <a:pPr>
              <a:lnSpc>
                <a:spcPct val="100000"/>
              </a:lnSpc>
            </a:pPr>
            <a:r>
              <a:rPr b="0" i="1" lang="en-IN" sz="1800" spc="-1" strike="noStrike">
                <a:solidFill>
                  <a:srgbClr val="ffffff"/>
                </a:solidFill>
                <a:uFill>
                  <a:solidFill>
                    <a:srgbClr val="ffffff"/>
                  </a:solidFill>
                </a:uFill>
                <a:latin typeface="Arial"/>
                <a:ea typeface="Arial"/>
              </a:rPr>
              <a:t>I this paper a new methodology for text extraction from scene images was presented, inspired by the human perception of textual content, largely based on perceptual organisation.It is totally independent of the language and script in which text appears, it can deal efficiently with any type of font and text size, while it makes no assumptions about the orientation of the text.</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1202400" y="1008000"/>
            <a:ext cx="7038720" cy="2910960"/>
          </a:xfrm>
          <a:prstGeom prst="rect">
            <a:avLst/>
          </a:prstGeom>
          <a:noFill/>
          <a:ln>
            <a:noFill/>
          </a:ln>
        </p:spPr>
        <p:txBody>
          <a:bodyPr tIns="91440" bIns="91440"/>
          <a:p>
            <a:pPr>
              <a:lnSpc>
                <a:spcPct val="100000"/>
              </a:lnSpc>
            </a:pPr>
            <a:r>
              <a:rPr b="1" i="1" lang="en-IN" sz="1600" spc="-1" strike="noStrike" u="sng">
                <a:solidFill>
                  <a:srgbClr val="ffffff"/>
                </a:solidFill>
                <a:uFill>
                  <a:solidFill>
                    <a:srgbClr val="ffffff"/>
                  </a:solidFill>
                </a:uFill>
                <a:latin typeface="Arial"/>
                <a:ea typeface="Arial"/>
              </a:rPr>
              <a:t>3.)Real-Time Scene Text Localization and Recognition  : </a:t>
            </a:r>
            <a:r>
              <a:rPr b="0" i="1" lang="en-IN" sz="1600" spc="-1" strike="noStrike">
                <a:solidFill>
                  <a:srgbClr val="ffffff"/>
                </a:solidFill>
                <a:uFill>
                  <a:solidFill>
                    <a:srgbClr val="ffffff"/>
                  </a:solidFill>
                </a:uFill>
                <a:latin typeface="Arial"/>
                <a:ea typeface="Arial"/>
              </a:rPr>
              <a:t>Luka ́s Neumann Ji ˇ ˇr ́ı Matas Centre for Machine Perception, Department of Cybernetics Czech Technical University, Prague, Czech Republic.Published at the 25th IEEE Conference on Computer vision and Pattern recognition , CVPR 2012 , June 16-21 , Providence , RI , USA.</a:t>
            </a:r>
            <a:endParaRPr b="0" lang="en-IN" sz="1400" spc="-1" strike="noStrike">
              <a:solidFill>
                <a:srgbClr val="000000"/>
              </a:solidFill>
              <a:uFill>
                <a:solidFill>
                  <a:srgbClr val="ffffff"/>
                </a:solidFill>
              </a:uFill>
              <a:latin typeface="Arial"/>
            </a:endParaRPr>
          </a:p>
          <a:p>
            <a:pPr>
              <a:lnSpc>
                <a:spcPct val="100000"/>
              </a:lnSpc>
            </a:pPr>
            <a:r>
              <a:rPr b="0" i="1" lang="en-IN" sz="1600" spc="-1" strike="noStrike">
                <a:solidFill>
                  <a:srgbClr val="ffffff"/>
                </a:solidFill>
                <a:uFill>
                  <a:solidFill>
                    <a:srgbClr val="ffffff"/>
                  </a:solidFill>
                </a:uFill>
                <a:latin typeface="Arial"/>
                <a:ea typeface="Arial"/>
              </a:rPr>
              <a:t>An end-to-end real-time text localization and recognition method is presented in the paper. In this the probability of each ER being a character is estimated using novel features calculated with O(1) complexity and only ERs with locally maximal probability are selected .The classification is improved using more computationally expensive features.</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1297440" y="393840"/>
            <a:ext cx="7085520" cy="1004760"/>
          </a:xfrm>
          <a:prstGeom prst="rect">
            <a:avLst/>
          </a:prstGeom>
          <a:noFill/>
          <a:ln>
            <a:noFill/>
          </a:ln>
        </p:spPr>
        <p:txBody>
          <a:bodyPr tIns="91440" bIns="91440"/>
          <a:p>
            <a:pPr algn="ctr">
              <a:lnSpc>
                <a:spcPct val="100000"/>
              </a:lnSpc>
            </a:pPr>
            <a:r>
              <a:rPr b="1" i="1" lang="en-IN" sz="3000" spc="-1" strike="noStrike" u="sng">
                <a:solidFill>
                  <a:srgbClr val="ffffff"/>
                </a:solidFill>
                <a:uFill>
                  <a:solidFill>
                    <a:srgbClr val="ffffff"/>
                  </a:solidFill>
                </a:uFill>
                <a:latin typeface="Montserrat"/>
                <a:ea typeface="Montserrat"/>
              </a:rPr>
              <a:t>DRAWBACKS :</a:t>
            </a:r>
            <a:endParaRPr b="0" lang="en-IN" sz="1400" spc="-1" strike="noStrike">
              <a:solidFill>
                <a:srgbClr val="000000"/>
              </a:solidFill>
              <a:uFill>
                <a:solidFill>
                  <a:srgbClr val="ffffff"/>
                </a:solidFill>
              </a:uFill>
              <a:latin typeface="Arial"/>
            </a:endParaRPr>
          </a:p>
        </p:txBody>
      </p:sp>
      <p:sp>
        <p:nvSpPr>
          <p:cNvPr id="147" name="TextShape 2"/>
          <p:cNvSpPr txBox="1"/>
          <p:nvPr/>
        </p:nvSpPr>
        <p:spPr>
          <a:xfrm>
            <a:off x="1297440" y="1045800"/>
            <a:ext cx="7342560" cy="3838320"/>
          </a:xfrm>
          <a:prstGeom prst="rect">
            <a:avLst/>
          </a:prstGeom>
          <a:noFill/>
          <a:ln>
            <a:noFill/>
          </a:ln>
        </p:spPr>
        <p:txBody>
          <a:bodyPr tIns="91440" bIns="91440"/>
          <a:p>
            <a:pPr>
              <a:lnSpc>
                <a:spcPct val="100000"/>
              </a:lnSpc>
            </a:pPr>
            <a:r>
              <a:rPr b="0" i="1" lang="en-IN" sz="1400" spc="-1" strike="noStrike">
                <a:solidFill>
                  <a:srgbClr val="f3f3f3"/>
                </a:solidFill>
                <a:uFill>
                  <a:solidFill>
                    <a:srgbClr val="ffffff"/>
                  </a:solidFill>
                </a:uFill>
                <a:latin typeface="Arial"/>
                <a:ea typeface="Arial"/>
              </a:rPr>
              <a:t>OCR software is useful for converting scanned images of typed or handwritten documents to searchable electronic text, but it has disadvantages that limit its applications. The following are the disadvantages :</a:t>
            </a:r>
            <a:endParaRPr b="0" lang="en-IN" sz="1400" spc="-1" strike="noStrike">
              <a:solidFill>
                <a:srgbClr val="000000"/>
              </a:solidFill>
              <a:uFill>
                <a:solidFill>
                  <a:srgbClr val="ffffff"/>
                </a:solidFill>
              </a:uFill>
              <a:latin typeface="Arial"/>
            </a:endParaRPr>
          </a:p>
          <a:p>
            <a:pPr marL="457200" indent="-317160">
              <a:lnSpc>
                <a:spcPct val="108000"/>
              </a:lnSpc>
              <a:buClr>
                <a:srgbClr val="f3f3f3"/>
              </a:buClr>
              <a:buFont typeface="Arial"/>
              <a:buAutoNum type="arabicPeriod"/>
            </a:pPr>
            <a:r>
              <a:rPr b="1" i="1" lang="en-IN" sz="1400" spc="-1" strike="noStrike" u="sng">
                <a:solidFill>
                  <a:srgbClr val="f3f3f3"/>
                </a:solidFill>
                <a:uFill>
                  <a:solidFill>
                    <a:srgbClr val="ffffff"/>
                  </a:solidFill>
                </a:uFill>
                <a:latin typeface="Arial"/>
                <a:ea typeface="Arial"/>
              </a:rPr>
              <a:t>Limited Documents:</a:t>
            </a:r>
            <a:r>
              <a:rPr b="0" i="1" lang="en-IN" sz="1400" spc="-1" strike="noStrike">
                <a:solidFill>
                  <a:srgbClr val="f3f3f3"/>
                </a:solidFill>
                <a:uFill>
                  <a:solidFill>
                    <a:srgbClr val="ffffff"/>
                  </a:solidFill>
                </a:uFill>
                <a:latin typeface="Arial"/>
                <a:ea typeface="Arial"/>
              </a:rPr>
              <a:t> OCR works best with good quality typed documents. Handwritten documents cannot be easily read by OCR software. Likewise, typed fonts that resemble handwriting -- as well as non-Latin fonts -- create many errors during the OCR process. </a:t>
            </a:r>
            <a:endParaRPr b="0" lang="en-IN" sz="1400" spc="-1" strike="noStrike">
              <a:solidFill>
                <a:srgbClr val="000000"/>
              </a:solidFill>
              <a:uFill>
                <a:solidFill>
                  <a:srgbClr val="ffffff"/>
                </a:solidFill>
              </a:uFill>
              <a:latin typeface="Arial"/>
            </a:endParaRPr>
          </a:p>
          <a:p>
            <a:pPr marL="457200" indent="-317160">
              <a:lnSpc>
                <a:spcPct val="108000"/>
              </a:lnSpc>
              <a:buClr>
                <a:srgbClr val="f3f3f3"/>
              </a:buClr>
              <a:buFont typeface="Arial"/>
              <a:buAutoNum type="arabicPeriod"/>
            </a:pPr>
            <a:r>
              <a:rPr b="1" i="1" lang="en-IN" sz="1400" spc="-1" strike="noStrike" u="sng">
                <a:solidFill>
                  <a:srgbClr val="f3f3f3"/>
                </a:solidFill>
                <a:uFill>
                  <a:solidFill>
                    <a:srgbClr val="ffffff"/>
                  </a:solidFill>
                </a:uFill>
                <a:latin typeface="Arial"/>
                <a:ea typeface="Arial"/>
              </a:rPr>
              <a:t>Accuracy:</a:t>
            </a:r>
            <a:r>
              <a:rPr b="0" i="1" lang="en-IN" sz="1400" spc="-1" strike="noStrike">
                <a:solidFill>
                  <a:srgbClr val="f3f3f3"/>
                </a:solidFill>
                <a:uFill>
                  <a:solidFill>
                    <a:srgbClr val="ffffff"/>
                  </a:solidFill>
                </a:uFill>
                <a:latin typeface="Arial"/>
                <a:ea typeface="Arial"/>
              </a:rPr>
              <a:t> No OCR software is 100 percent accurate. The number of errors depends upon the quality and type of document, including the font used. Errors that occur during OCR include misreading letters, skipping over letters that are unreadable, or mixing together text from adjacent columns or image captions</a:t>
            </a:r>
            <a:endParaRPr b="0" lang="en-IN" sz="1400" spc="-1" strike="noStrike">
              <a:solidFill>
                <a:srgbClr val="000000"/>
              </a:solidFill>
              <a:uFill>
                <a:solidFill>
                  <a:srgbClr val="ffffff"/>
                </a:solidFill>
              </a:uFill>
              <a:latin typeface="Arial"/>
            </a:endParaRPr>
          </a:p>
          <a:p>
            <a:pPr marL="457200" indent="-317160">
              <a:lnSpc>
                <a:spcPct val="108000"/>
              </a:lnSpc>
              <a:buClr>
                <a:srgbClr val="f3f3f3"/>
              </a:buClr>
              <a:buFont typeface="Arial"/>
              <a:buAutoNum type="arabicPeriod"/>
            </a:pPr>
            <a:r>
              <a:rPr b="0" i="1" lang="en-IN" sz="1400" spc="-1" strike="noStrike">
                <a:solidFill>
                  <a:srgbClr val="f3f3f3"/>
                </a:solidFill>
                <a:uFill>
                  <a:solidFill>
                    <a:srgbClr val="ffffff"/>
                  </a:solidFill>
                </a:uFill>
                <a:latin typeface="Arial"/>
                <a:ea typeface="Arial"/>
              </a:rPr>
              <a:t>NO PRE-PROCESSING of the image: Directly OCR has been applied and implemented.</a:t>
            </a:r>
            <a:endParaRPr b="0" lang="en-IN" sz="1400" spc="-1" strike="noStrike">
              <a:solidFill>
                <a:srgbClr val="000000"/>
              </a:solidFill>
              <a:uFill>
                <a:solidFill>
                  <a:srgbClr val="ffffff"/>
                </a:solidFill>
              </a:uFill>
              <a:latin typeface="Arial"/>
            </a:endParaRPr>
          </a:p>
          <a:p>
            <a:pPr marL="457200" indent="-304560">
              <a:lnSpc>
                <a:spcPct val="108000"/>
              </a:lnSpc>
              <a:buClr>
                <a:srgbClr val="f3f3f3"/>
              </a:buClr>
              <a:buFont typeface="Arial"/>
              <a:buAutoNum type="arabicPeriod"/>
            </a:pPr>
            <a:r>
              <a:rPr b="0" i="1" lang="en-IN" sz="1200" spc="-1" strike="noStrike">
                <a:solidFill>
                  <a:srgbClr val="f3f3f3"/>
                </a:solidFill>
                <a:uFill>
                  <a:solidFill>
                    <a:srgbClr val="ffffff"/>
                  </a:solidFill>
                </a:uFill>
                <a:latin typeface="Arial"/>
                <a:ea typeface="Arial"/>
              </a:rPr>
              <a:t>NO APPLICATIONS Were Made.</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1297440" y="393840"/>
            <a:ext cx="7038720" cy="913680"/>
          </a:xfrm>
          <a:prstGeom prst="rect">
            <a:avLst/>
          </a:prstGeom>
          <a:noFill/>
          <a:ln>
            <a:noFill/>
          </a:ln>
        </p:spPr>
        <p:txBody>
          <a:bodyPr tIns="91440" bIns="91440"/>
          <a:p>
            <a:pPr>
              <a:lnSpc>
                <a:spcPct val="100000"/>
              </a:lnSpc>
            </a:pPr>
            <a:r>
              <a:rPr b="1" i="1" lang="en-IN" sz="3000" spc="-1" strike="noStrike">
                <a:solidFill>
                  <a:srgbClr val="ffffff"/>
                </a:solidFill>
                <a:uFill>
                  <a:solidFill>
                    <a:srgbClr val="ffffff"/>
                  </a:solidFill>
                </a:uFill>
                <a:latin typeface="Montserrat"/>
                <a:ea typeface="Montserrat"/>
              </a:rPr>
              <a:t>SYSTEM REQUIREMENT</a:t>
            </a:r>
            <a:endParaRPr b="0" lang="en-IN" sz="1400" spc="-1" strike="noStrike">
              <a:solidFill>
                <a:srgbClr val="000000"/>
              </a:solidFill>
              <a:uFill>
                <a:solidFill>
                  <a:srgbClr val="ffffff"/>
                </a:solidFill>
              </a:uFill>
              <a:latin typeface="Arial"/>
            </a:endParaRPr>
          </a:p>
        </p:txBody>
      </p:sp>
      <p:sp>
        <p:nvSpPr>
          <p:cNvPr id="149" name="TextShape 2"/>
          <p:cNvSpPr txBox="1"/>
          <p:nvPr/>
        </p:nvSpPr>
        <p:spPr>
          <a:xfrm>
            <a:off x="1297440" y="1579320"/>
            <a:ext cx="7038720" cy="2910960"/>
          </a:xfrm>
          <a:prstGeom prst="rect">
            <a:avLst/>
          </a:prstGeom>
          <a:noFill/>
          <a:ln>
            <a:noFill/>
          </a:ln>
        </p:spPr>
        <p:txBody>
          <a:bodyPr tIns="91440" bIns="91440"/>
          <a:p>
            <a:pPr>
              <a:lnSpc>
                <a:spcPct val="100000"/>
              </a:lnSpc>
            </a:pPr>
            <a:r>
              <a:rPr b="0" i="1" lang="en-IN" sz="2400" spc="-1" strike="noStrike">
                <a:solidFill>
                  <a:srgbClr val="ffffff"/>
                </a:solidFill>
                <a:uFill>
                  <a:solidFill>
                    <a:srgbClr val="ffffff"/>
                  </a:solidFill>
                </a:uFill>
                <a:latin typeface="Arial"/>
                <a:ea typeface="Arial"/>
              </a:rPr>
              <a:t>Operating System : Ubuntu</a:t>
            </a:r>
            <a:endParaRPr b="0" lang="en-IN" sz="1400" spc="-1" strike="noStrike">
              <a:solidFill>
                <a:srgbClr val="000000"/>
              </a:solidFill>
              <a:uFill>
                <a:solidFill>
                  <a:srgbClr val="ffffff"/>
                </a:solidFill>
              </a:uFill>
              <a:latin typeface="Arial"/>
            </a:endParaRPr>
          </a:p>
          <a:p>
            <a:pPr>
              <a:lnSpc>
                <a:spcPct val="100000"/>
              </a:lnSpc>
            </a:pPr>
            <a:r>
              <a:rPr b="0" i="1" lang="en-IN" sz="2400" spc="-1" strike="noStrike">
                <a:solidFill>
                  <a:srgbClr val="ffffff"/>
                </a:solidFill>
                <a:uFill>
                  <a:solidFill>
                    <a:srgbClr val="ffffff"/>
                  </a:solidFill>
                </a:uFill>
                <a:latin typeface="Arial"/>
                <a:ea typeface="Arial"/>
              </a:rPr>
              <a:t>Coding Language : Python</a:t>
            </a:r>
            <a:endParaRPr b="0" lang="en-IN" sz="1400" spc="-1" strike="noStrike">
              <a:solidFill>
                <a:srgbClr val="000000"/>
              </a:solidFill>
              <a:uFill>
                <a:solidFill>
                  <a:srgbClr val="ffffff"/>
                </a:solidFill>
              </a:uFill>
              <a:latin typeface="Arial"/>
            </a:endParaRPr>
          </a:p>
          <a:p>
            <a:pPr>
              <a:lnSpc>
                <a:spcPct val="100000"/>
              </a:lnSpc>
            </a:pPr>
            <a:r>
              <a:rPr b="0" i="1" lang="en-IN" sz="2400" spc="-1" strike="noStrike">
                <a:solidFill>
                  <a:srgbClr val="ffffff"/>
                </a:solidFill>
                <a:uFill>
                  <a:solidFill>
                    <a:srgbClr val="ffffff"/>
                  </a:solidFill>
                </a:uFill>
                <a:latin typeface="Arial"/>
                <a:ea typeface="Arial"/>
              </a:rPr>
              <a:t>Libraries Used: OpenCV, Goslate, pytesseract, NumPy, Unicodedata. </a:t>
            </a:r>
            <a:endParaRPr b="0" lang="en-IN" sz="14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1297440" y="393840"/>
            <a:ext cx="7038720" cy="913680"/>
          </a:xfrm>
          <a:prstGeom prst="rect">
            <a:avLst/>
          </a:prstGeom>
          <a:noFill/>
          <a:ln>
            <a:noFill/>
          </a:ln>
        </p:spPr>
        <p:txBody>
          <a:bodyPr tIns="91440" bIns="91440"/>
          <a:p>
            <a:pPr>
              <a:lnSpc>
                <a:spcPct val="100000"/>
              </a:lnSpc>
            </a:pPr>
            <a:r>
              <a:rPr b="1" i="1" lang="en-IN" sz="3600" spc="-1" strike="noStrike" u="sng">
                <a:solidFill>
                  <a:srgbClr val="ffffff"/>
                </a:solidFill>
                <a:uFill>
                  <a:solidFill>
                    <a:srgbClr val="ffffff"/>
                  </a:solidFill>
                </a:uFill>
                <a:latin typeface="Montserrat"/>
                <a:ea typeface="Montserrat"/>
              </a:rPr>
              <a:t>FLOWCHART</a:t>
            </a:r>
            <a:r>
              <a:rPr b="0" lang="en-IN" sz="2400" spc="-1" strike="noStrike">
                <a:solidFill>
                  <a:srgbClr val="ffffff"/>
                </a:solidFill>
                <a:uFill>
                  <a:solidFill>
                    <a:srgbClr val="ffffff"/>
                  </a:solidFill>
                </a:uFill>
                <a:latin typeface="Montserrat"/>
                <a:ea typeface="Montserrat"/>
              </a:rPr>
              <a:t>:</a:t>
            </a:r>
            <a:endParaRPr b="0" lang="en-IN" sz="1400" spc="-1" strike="noStrike">
              <a:solidFill>
                <a:srgbClr val="000000"/>
              </a:solidFill>
              <a:uFill>
                <a:solidFill>
                  <a:srgbClr val="ffffff"/>
                </a:solidFill>
              </a:uFill>
              <a:latin typeface="Arial"/>
            </a:endParaRPr>
          </a:p>
        </p:txBody>
      </p:sp>
      <p:sp>
        <p:nvSpPr>
          <p:cNvPr id="151" name="TextShape 2"/>
          <p:cNvSpPr txBox="1"/>
          <p:nvPr/>
        </p:nvSpPr>
        <p:spPr>
          <a:xfrm>
            <a:off x="1297440" y="1216800"/>
            <a:ext cx="7406640" cy="3261600"/>
          </a:xfrm>
          <a:prstGeom prst="rect">
            <a:avLst/>
          </a:prstGeom>
          <a:noFill/>
          <a:ln>
            <a:noFill/>
          </a:ln>
        </p:spPr>
        <p:txBody>
          <a:bodyPr tIns="91440" bIns="91440"/>
          <a:p>
            <a:endParaRPr b="0" lang="en-IN" sz="1400" spc="-1" strike="noStrike">
              <a:solidFill>
                <a:srgbClr val="000000"/>
              </a:solidFill>
              <a:uFill>
                <a:solidFill>
                  <a:srgbClr val="ffffff"/>
                </a:solidFill>
              </a:uFill>
              <a:latin typeface="Arial"/>
            </a:endParaRPr>
          </a:p>
        </p:txBody>
      </p:sp>
      <p:pic>
        <p:nvPicPr>
          <p:cNvPr id="152" name="Google Shape;188;p22" descr=""/>
          <p:cNvPicPr/>
          <p:nvPr/>
        </p:nvPicPr>
        <p:blipFill>
          <a:blip r:embed="rId1"/>
          <a:stretch/>
        </p:blipFill>
        <p:spPr>
          <a:xfrm>
            <a:off x="1186920" y="1216800"/>
            <a:ext cx="7517160" cy="35575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2019-01-14T21:58:56Z</dcterms:modified>
  <cp:revision>1</cp:revision>
  <dc:subject/>
  <dc:title/>
</cp:coreProperties>
</file>