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66" r:id="rId4"/>
    <p:sldId id="259" r:id="rId5"/>
    <p:sldId id="267" r:id="rId6"/>
    <p:sldId id="268" r:id="rId7"/>
    <p:sldId id="269" r:id="rId8"/>
    <p:sldId id="270" r:id="rId9"/>
    <p:sldId id="271" r:id="rId10"/>
    <p:sldId id="272" r:id="rId11"/>
    <p:sldId id="273" r:id="rId12"/>
    <p:sldId id="274" r:id="rId13"/>
    <p:sldId id="275" r:id="rId14"/>
    <p:sldId id="276" r:id="rId15"/>
    <p:sldId id="264" r:id="rId16"/>
    <p:sldId id="265"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54" autoAdjust="0"/>
    <p:restoredTop sz="93987" autoAdjust="0"/>
  </p:normalViewPr>
  <p:slideViewPr>
    <p:cSldViewPr snapToGrid="0">
      <p:cViewPr varScale="1">
        <p:scale>
          <a:sx n="102" d="100"/>
          <a:sy n="102" d="100"/>
        </p:scale>
        <p:origin x="1133"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bd8ebb6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bd8ebb6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2bd8ebb6c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2bd8ebb6c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2bd8ebb6c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2bd8ebb6c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592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2bd8ebb6c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2bd8ebb6c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429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bdf32d453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bdf32d453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bdf32d453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bdf32d45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file-handling-c-classes/?ref=lbp"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youtube.com/watch?v=DLLrcr9u_XI"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67550"/>
            <a:ext cx="8520600" cy="3008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3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Post Processing for crew </a:t>
            </a:r>
            <a:br>
              <a:rPr lang="en-US" sz="3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Scheduling for Long-distance Passenger Railway Transportation</a:t>
            </a:r>
            <a:br>
              <a:rPr lang="en-US" sz="32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2400" dirty="0">
                <a:solidFill>
                  <a:schemeClr val="tx1"/>
                </a:solidFill>
              </a:rPr>
              <a:t>(Rishuv Gorka 190070052)</a:t>
            </a:r>
            <a:endParaRPr sz="2400" dirty="0">
              <a:solidFill>
                <a:schemeClr val="tx1"/>
              </a:solidFill>
            </a:endParaRPr>
          </a:p>
        </p:txBody>
      </p:sp>
      <p:sp>
        <p:nvSpPr>
          <p:cNvPr id="55" name="Google Shape;55;p13"/>
          <p:cNvSpPr txBox="1">
            <a:spLocks noGrp="1"/>
          </p:cNvSpPr>
          <p:nvPr>
            <p:ph type="subTitle" idx="1"/>
          </p:nvPr>
        </p:nvSpPr>
        <p:spPr>
          <a:xfrm>
            <a:off x="311700" y="7805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EE491 – BTP-1</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FFDD4-8489-88CB-0E07-5B68C6926024}"/>
              </a:ext>
            </a:extLst>
          </p:cNvPr>
          <p:cNvSpPr>
            <a:spLocks noGrp="1"/>
          </p:cNvSpPr>
          <p:nvPr>
            <p:ph type="body" idx="1"/>
          </p:nvPr>
        </p:nvSpPr>
        <p:spPr>
          <a:xfrm>
            <a:off x="311700" y="644577"/>
            <a:ext cx="8520600" cy="3924298"/>
          </a:xfrm>
        </p:spPr>
        <p:txBody>
          <a:bodyPr/>
          <a:lstStyle/>
          <a:p>
            <a:r>
              <a:rPr lang="en-US" sz="1800" kern="0" dirty="0">
                <a:solidFill>
                  <a:schemeClr val="tx1"/>
                </a:solidFill>
                <a:effectLst/>
                <a:latin typeface="Times New Roman" panose="02020603050405020304" pitchFamily="18" charset="0"/>
                <a:ea typeface="Times New Roman" panose="02020603050405020304" pitchFamily="18" charset="0"/>
              </a:rPr>
              <a:t>The output of the NDH function is sorted task details followed by the summary of parameters for each duty, stored as single database. It also calculated the missing rest time for the last task of each duty.</a:t>
            </a:r>
          </a:p>
          <a:p>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main function of the code</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from this output two files are generated: one excel file and another markdown file.</a:t>
            </a:r>
            <a:endPar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A diagram of a file formatting&#10;&#10;Description automatically generated">
            <a:extLst>
              <a:ext uri="{FF2B5EF4-FFF2-40B4-BE49-F238E27FC236}">
                <a16:creationId xmlns:a16="http://schemas.microsoft.com/office/drawing/2014/main" id="{7117A96D-48FC-3470-F6CC-2794E495A4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7596" y="2828224"/>
            <a:ext cx="5943600" cy="1590675"/>
          </a:xfrm>
          <a:prstGeom prst="rect">
            <a:avLst/>
          </a:prstGeom>
        </p:spPr>
      </p:pic>
      <p:sp>
        <p:nvSpPr>
          <p:cNvPr id="7" name="Text Box 2">
            <a:extLst>
              <a:ext uri="{FF2B5EF4-FFF2-40B4-BE49-F238E27FC236}">
                <a16:creationId xmlns:a16="http://schemas.microsoft.com/office/drawing/2014/main" id="{449C1695-C410-81A9-1D98-7F2D96B16066}"/>
              </a:ext>
            </a:extLst>
          </p:cNvPr>
          <p:cNvSpPr txBox="1">
            <a:spLocks noChangeArrowheads="1"/>
          </p:cNvSpPr>
          <p:nvPr/>
        </p:nvSpPr>
        <p:spPr bwMode="auto">
          <a:xfrm>
            <a:off x="3198459" y="4533273"/>
            <a:ext cx="2747082" cy="27749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4: Flow Chart of Procedure</a:t>
            </a:r>
            <a:endParaRPr lang="en-US"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55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0ADF-A7EF-FEDE-9579-00AB6F335110}"/>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Output of the code</a:t>
            </a:r>
          </a:p>
        </p:txBody>
      </p:sp>
      <p:sp>
        <p:nvSpPr>
          <p:cNvPr id="3" name="Text Placeholder 2">
            <a:extLst>
              <a:ext uri="{FF2B5EF4-FFF2-40B4-BE49-F238E27FC236}">
                <a16:creationId xmlns:a16="http://schemas.microsoft.com/office/drawing/2014/main" id="{50834557-82C5-BD1A-1D8E-BAAC17B09318}"/>
              </a:ext>
            </a:extLst>
          </p:cNvPr>
          <p:cNvSpPr>
            <a:spLocks noGrp="1"/>
          </p:cNvSpPr>
          <p:nvPr>
            <p:ph type="body" idx="1"/>
          </p:nvPr>
        </p:nvSpPr>
        <p:spPr>
          <a:xfrm>
            <a:off x="311700" y="1017725"/>
            <a:ext cx="2558916" cy="3416400"/>
          </a:xfrm>
        </p:spPr>
        <p:txBody>
          <a:bodyPr>
            <a:noAutofit/>
          </a:bodyPr>
          <a:lstStyle/>
          <a:p>
            <a:pPr marL="114300" indent="0">
              <a:buNone/>
            </a:pPr>
            <a:r>
              <a:rPr lang="en-US" b="1" dirty="0">
                <a:solidFill>
                  <a:schemeClr val="tx1"/>
                </a:solidFill>
                <a:latin typeface="Times New Roman" panose="02020603050405020304" pitchFamily="18" charset="0"/>
                <a:cs typeface="Times New Roman" panose="02020603050405020304" pitchFamily="18" charset="0"/>
              </a:rPr>
              <a:t>Excel file –</a:t>
            </a:r>
            <a:endParaRPr lang="en-US" dirty="0">
              <a:solidFill>
                <a:schemeClr val="tx1"/>
              </a:solidFill>
              <a:latin typeface="Times New Roman" panose="02020603050405020304" pitchFamily="18" charset="0"/>
              <a:cs typeface="Times New Roman" panose="02020603050405020304" pitchFamily="18" charset="0"/>
            </a:endParaRPr>
          </a:p>
          <a:p>
            <a:pPr marL="114300" indent="0">
              <a:buNone/>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From the output of </a:t>
            </a:r>
          </a:p>
          <a:p>
            <a:pPr marL="114300" indent="0">
              <a:buNone/>
            </a:pPr>
            <a:r>
              <a:rPr lang="en-US" dirty="0">
                <a:solidFill>
                  <a:schemeClr val="tx1"/>
                </a:solidFill>
                <a:latin typeface="Times New Roman" panose="02020603050405020304" pitchFamily="18" charset="0"/>
                <a:cs typeface="Times New Roman" panose="02020603050405020304" pitchFamily="18" charset="0"/>
              </a:rPr>
              <a:t>the NDH function, this </a:t>
            </a:r>
          </a:p>
          <a:p>
            <a:pPr marL="114300" indent="0">
              <a:buNone/>
            </a:pPr>
            <a:r>
              <a:rPr lang="en-US" dirty="0">
                <a:solidFill>
                  <a:schemeClr val="tx1"/>
                </a:solidFill>
                <a:latin typeface="Times New Roman" panose="02020603050405020304" pitchFamily="18" charset="0"/>
                <a:cs typeface="Times New Roman" panose="02020603050405020304" pitchFamily="18" charset="0"/>
              </a:rPr>
              <a:t>Excel file is generated. It simply stored the output without any formatting. Firstly, duties are stored like shown in the figure 5 and after that summary </a:t>
            </a:r>
          </a:p>
          <a:p>
            <a:pPr marL="114300" indent="0">
              <a:buNone/>
            </a:pPr>
            <a:r>
              <a:rPr lang="en-US" dirty="0">
                <a:solidFill>
                  <a:schemeClr val="tx1"/>
                </a:solidFill>
                <a:latin typeface="Times New Roman" panose="02020603050405020304" pitchFamily="18" charset="0"/>
                <a:cs typeface="Times New Roman" panose="02020603050405020304" pitchFamily="18" charset="0"/>
              </a:rPr>
              <a:t>of the duties are stored.</a:t>
            </a:r>
          </a:p>
        </p:txBody>
      </p:sp>
      <p:pic>
        <p:nvPicPr>
          <p:cNvPr id="5" name="Picture 4" descr="A table with numbers and time&#10;&#10;Description automatically generated">
            <a:extLst>
              <a:ext uri="{FF2B5EF4-FFF2-40B4-BE49-F238E27FC236}">
                <a16:creationId xmlns:a16="http://schemas.microsoft.com/office/drawing/2014/main" id="{FDC4E28A-722E-DD72-D72C-B6EF5D035DB1}"/>
              </a:ext>
            </a:extLst>
          </p:cNvPr>
          <p:cNvPicPr>
            <a:picLocks noChangeAspect="1"/>
          </p:cNvPicPr>
          <p:nvPr/>
        </p:nvPicPr>
        <p:blipFill>
          <a:blip r:embed="rId2"/>
          <a:stretch>
            <a:fillRect/>
          </a:stretch>
        </p:blipFill>
        <p:spPr>
          <a:xfrm>
            <a:off x="2870616" y="1152474"/>
            <a:ext cx="6048848" cy="3416401"/>
          </a:xfrm>
          <a:prstGeom prst="rect">
            <a:avLst/>
          </a:prstGeom>
        </p:spPr>
      </p:pic>
      <p:sp>
        <p:nvSpPr>
          <p:cNvPr id="6" name="Text Box 2">
            <a:extLst>
              <a:ext uri="{FF2B5EF4-FFF2-40B4-BE49-F238E27FC236}">
                <a16:creationId xmlns:a16="http://schemas.microsoft.com/office/drawing/2014/main" id="{1B709E00-0779-DEEA-7956-D237E1A92722}"/>
              </a:ext>
            </a:extLst>
          </p:cNvPr>
          <p:cNvSpPr txBox="1">
            <a:spLocks noChangeArrowheads="1"/>
          </p:cNvSpPr>
          <p:nvPr/>
        </p:nvSpPr>
        <p:spPr bwMode="auto">
          <a:xfrm>
            <a:off x="4660000" y="4623214"/>
            <a:ext cx="2747082" cy="27749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5: Output as excel sheet. </a:t>
            </a:r>
            <a:endParaRPr lang="en-US"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515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834557-82C5-BD1A-1D8E-BAAC17B09318}"/>
              </a:ext>
            </a:extLst>
          </p:cNvPr>
          <p:cNvSpPr>
            <a:spLocks noGrp="1"/>
          </p:cNvSpPr>
          <p:nvPr>
            <p:ph type="body" idx="1"/>
          </p:nvPr>
        </p:nvSpPr>
        <p:spPr>
          <a:xfrm>
            <a:off x="296710" y="732912"/>
            <a:ext cx="2558916" cy="3416400"/>
          </a:xfrm>
        </p:spPr>
        <p:txBody>
          <a:bodyPr>
            <a:noAutofit/>
          </a:bodyPr>
          <a:lstStyle/>
          <a:p>
            <a:pPr marL="114300" indent="0">
              <a:buNone/>
            </a:pPr>
            <a:r>
              <a:rPr lang="en-US" b="1" dirty="0">
                <a:solidFill>
                  <a:schemeClr val="tx1"/>
                </a:solidFill>
                <a:latin typeface="Times New Roman" panose="02020603050405020304" pitchFamily="18" charset="0"/>
                <a:cs typeface="Times New Roman" panose="02020603050405020304" pitchFamily="18" charset="0"/>
              </a:rPr>
              <a:t>Markdown file –</a:t>
            </a:r>
          </a:p>
          <a:p>
            <a:pPr marL="114300" indent="0">
              <a:buNone/>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Another file generated from the output of NDH function is a markdown file. It is generated to achieve the specific format that is used by the crew members.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Text Box 2">
            <a:extLst>
              <a:ext uri="{FF2B5EF4-FFF2-40B4-BE49-F238E27FC236}">
                <a16:creationId xmlns:a16="http://schemas.microsoft.com/office/drawing/2014/main" id="{1B709E00-0779-DEEA-7956-D237E1A92722}"/>
              </a:ext>
            </a:extLst>
          </p:cNvPr>
          <p:cNvSpPr txBox="1">
            <a:spLocks noChangeArrowheads="1"/>
          </p:cNvSpPr>
          <p:nvPr/>
        </p:nvSpPr>
        <p:spPr bwMode="auto">
          <a:xfrm>
            <a:off x="4757436" y="4653194"/>
            <a:ext cx="2747082" cy="27749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Figure 6</a:t>
            </a:r>
            <a:r>
              <a:rPr lang="en-US" kern="100" dirty="0">
                <a:latin typeface="Times New Roman" panose="02020603050405020304" pitchFamily="18" charset="0"/>
                <a:ea typeface="Calibri" panose="020F0502020204030204" pitchFamily="34" charset="0"/>
                <a:cs typeface="Times New Roman" panose="02020603050405020304" pitchFamily="18" charset="0"/>
              </a:rPr>
              <a:t>: Output as markdown file.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A screen shot of a computer program&#10;&#10;Description automatically generated">
            <a:extLst>
              <a:ext uri="{FF2B5EF4-FFF2-40B4-BE49-F238E27FC236}">
                <a16:creationId xmlns:a16="http://schemas.microsoft.com/office/drawing/2014/main" id="{81A06456-74BA-789C-F4A7-DCECCA921E64}"/>
              </a:ext>
            </a:extLst>
          </p:cNvPr>
          <p:cNvPicPr>
            <a:picLocks noChangeAspect="1"/>
          </p:cNvPicPr>
          <p:nvPr/>
        </p:nvPicPr>
        <p:blipFill>
          <a:blip r:embed="rId2"/>
          <a:stretch>
            <a:fillRect/>
          </a:stretch>
        </p:blipFill>
        <p:spPr>
          <a:xfrm>
            <a:off x="3157312" y="563694"/>
            <a:ext cx="5752457" cy="4016112"/>
          </a:xfrm>
          <a:prstGeom prst="rect">
            <a:avLst/>
          </a:prstGeom>
        </p:spPr>
      </p:pic>
    </p:spTree>
    <p:extLst>
      <p:ext uri="{BB962C8B-B14F-4D97-AF65-F5344CB8AC3E}">
        <p14:creationId xmlns:p14="http://schemas.microsoft.com/office/powerpoint/2010/main" val="302348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834557-82C5-BD1A-1D8E-BAAC17B09318}"/>
              </a:ext>
            </a:extLst>
          </p:cNvPr>
          <p:cNvSpPr>
            <a:spLocks noGrp="1"/>
          </p:cNvSpPr>
          <p:nvPr>
            <p:ph type="body" idx="1"/>
          </p:nvPr>
        </p:nvSpPr>
        <p:spPr>
          <a:xfrm>
            <a:off x="689548" y="942774"/>
            <a:ext cx="3260361" cy="3416400"/>
          </a:xfrm>
        </p:spPr>
        <p:txBody>
          <a:bodyPr>
            <a:noAutofit/>
          </a:bodyPr>
          <a:lstStyle/>
          <a:p>
            <a:pPr marL="114300" indent="0">
              <a:buNone/>
            </a:pPr>
            <a:r>
              <a:rPr lang="en-US" dirty="0">
                <a:solidFill>
                  <a:schemeClr val="tx1"/>
                </a:solidFill>
                <a:latin typeface="Times New Roman" panose="02020603050405020304" pitchFamily="18" charset="0"/>
                <a:cs typeface="Times New Roman" panose="02020603050405020304" pitchFamily="18" charset="0"/>
              </a:rPr>
              <a:t>Conversion of markdown file into pdf will generate a file in specific format as shown in adjacent figure. Each task is shown as a table and contain details like sign on and off time and station, train number, night duty hours, duty hours etc.</a:t>
            </a:r>
          </a:p>
        </p:txBody>
      </p:sp>
      <p:sp>
        <p:nvSpPr>
          <p:cNvPr id="6" name="Text Box 2">
            <a:extLst>
              <a:ext uri="{FF2B5EF4-FFF2-40B4-BE49-F238E27FC236}">
                <a16:creationId xmlns:a16="http://schemas.microsoft.com/office/drawing/2014/main" id="{1B709E00-0779-DEEA-7956-D237E1A92722}"/>
              </a:ext>
            </a:extLst>
          </p:cNvPr>
          <p:cNvSpPr txBox="1">
            <a:spLocks noChangeArrowheads="1"/>
          </p:cNvSpPr>
          <p:nvPr/>
        </p:nvSpPr>
        <p:spPr bwMode="auto">
          <a:xfrm>
            <a:off x="5350518" y="4463632"/>
            <a:ext cx="2747082" cy="52028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Figure </a:t>
            </a:r>
            <a:r>
              <a:rPr lang="en-US" kern="100" dirty="0">
                <a:latin typeface="Times New Roman" panose="02020603050405020304" pitchFamily="18" charset="0"/>
                <a:ea typeface="Calibri" panose="020F0502020204030204" pitchFamily="34" charset="0"/>
                <a:cs typeface="Times New Roman" panose="02020603050405020304" pitchFamily="18" charset="0"/>
              </a:rPr>
              <a:t>7: Pdf file generated from  markdown file.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screenshot of a train number&#10;&#10;Description automatically generated">
            <a:extLst>
              <a:ext uri="{FF2B5EF4-FFF2-40B4-BE49-F238E27FC236}">
                <a16:creationId xmlns:a16="http://schemas.microsoft.com/office/drawing/2014/main" id="{3ADDAE1E-AB50-643F-3997-E2FA9E10351E}"/>
              </a:ext>
            </a:extLst>
          </p:cNvPr>
          <p:cNvPicPr>
            <a:picLocks noChangeAspect="1"/>
          </p:cNvPicPr>
          <p:nvPr/>
        </p:nvPicPr>
        <p:blipFill>
          <a:blip r:embed="rId2"/>
          <a:stretch>
            <a:fillRect/>
          </a:stretch>
        </p:blipFill>
        <p:spPr>
          <a:xfrm>
            <a:off x="4661942" y="419725"/>
            <a:ext cx="3989325" cy="4106364"/>
          </a:xfrm>
          <a:prstGeom prst="rect">
            <a:avLst/>
          </a:prstGeom>
        </p:spPr>
      </p:pic>
    </p:spTree>
    <p:extLst>
      <p:ext uri="{BB962C8B-B14F-4D97-AF65-F5344CB8AC3E}">
        <p14:creationId xmlns:p14="http://schemas.microsoft.com/office/powerpoint/2010/main" val="1152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989BFC-C76A-6E44-31F6-C8CC906F8C86}"/>
              </a:ext>
            </a:extLst>
          </p:cNvPr>
          <p:cNvSpPr>
            <a:spLocks noGrp="1"/>
          </p:cNvSpPr>
          <p:nvPr>
            <p:ph type="body" idx="1"/>
          </p:nvPr>
        </p:nvSpPr>
        <p:spPr>
          <a:xfrm>
            <a:off x="1068703" y="981856"/>
            <a:ext cx="3503297" cy="1918741"/>
          </a:xfrm>
        </p:spPr>
        <p:txBody>
          <a:bodyPr/>
          <a:lstStyle/>
          <a:p>
            <a:pPr marL="114300" indent="0">
              <a:buNone/>
            </a:pPr>
            <a:r>
              <a:rPr lang="en-US" dirty="0">
                <a:solidFill>
                  <a:schemeClr val="tx1"/>
                </a:solidFill>
                <a:latin typeface="Times New Roman" panose="02020603050405020304" pitchFamily="18" charset="0"/>
                <a:cs typeface="Times New Roman" panose="02020603050405020304" pitchFamily="18" charset="0"/>
              </a:rPr>
              <a:t>Summary in the end of each file contains the total duty hours, total rest hours and total night duty hours for each duty.</a:t>
            </a:r>
          </a:p>
        </p:txBody>
      </p:sp>
      <p:pic>
        <p:nvPicPr>
          <p:cNvPr id="5" name="Picture 4" descr="A table with numbers and time&#10;&#10;Description automatically generated">
            <a:extLst>
              <a:ext uri="{FF2B5EF4-FFF2-40B4-BE49-F238E27FC236}">
                <a16:creationId xmlns:a16="http://schemas.microsoft.com/office/drawing/2014/main" id="{5AED7BDA-73DF-B049-CDE6-C2F1D194A9FD}"/>
              </a:ext>
            </a:extLst>
          </p:cNvPr>
          <p:cNvPicPr>
            <a:picLocks noChangeAspect="1"/>
          </p:cNvPicPr>
          <p:nvPr/>
        </p:nvPicPr>
        <p:blipFill>
          <a:blip r:embed="rId2"/>
          <a:stretch>
            <a:fillRect/>
          </a:stretch>
        </p:blipFill>
        <p:spPr>
          <a:xfrm>
            <a:off x="5543179" y="341650"/>
            <a:ext cx="2682019" cy="4272196"/>
          </a:xfrm>
          <a:prstGeom prst="rect">
            <a:avLst/>
          </a:prstGeom>
        </p:spPr>
      </p:pic>
      <p:sp>
        <p:nvSpPr>
          <p:cNvPr id="6" name="Text Box 2">
            <a:extLst>
              <a:ext uri="{FF2B5EF4-FFF2-40B4-BE49-F238E27FC236}">
                <a16:creationId xmlns:a16="http://schemas.microsoft.com/office/drawing/2014/main" id="{3AAA8826-8731-7B20-0EC7-30CA5A1A0543}"/>
              </a:ext>
            </a:extLst>
          </p:cNvPr>
          <p:cNvSpPr txBox="1">
            <a:spLocks noChangeArrowheads="1"/>
          </p:cNvSpPr>
          <p:nvPr/>
        </p:nvSpPr>
        <p:spPr bwMode="auto">
          <a:xfrm>
            <a:off x="3638297" y="3564222"/>
            <a:ext cx="1574938" cy="38568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Figure 8</a:t>
            </a:r>
            <a:r>
              <a:rPr lang="en-US" kern="100" dirty="0">
                <a:latin typeface="Times New Roman" panose="02020603050405020304" pitchFamily="18" charset="0"/>
                <a:ea typeface="Calibri" panose="020F0502020204030204" pitchFamily="34" charset="0"/>
                <a:cs typeface="Times New Roman" panose="02020603050405020304" pitchFamily="18" charset="0"/>
              </a:rPr>
              <a:t>: Summary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073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534966"/>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References</a:t>
            </a:r>
            <a:endParaRPr dirty="0"/>
          </a:p>
        </p:txBody>
      </p:sp>
      <p:sp>
        <p:nvSpPr>
          <p:cNvPr id="113" name="Google Shape;113;p21"/>
          <p:cNvSpPr txBox="1">
            <a:spLocks noGrp="1"/>
          </p:cNvSpPr>
          <p:nvPr>
            <p:ph type="body" idx="1"/>
          </p:nvPr>
        </p:nvSpPr>
        <p:spPr>
          <a:xfrm>
            <a:off x="311700" y="1816050"/>
            <a:ext cx="8520600" cy="1511400"/>
          </a:xfrm>
          <a:prstGeom prst="rect">
            <a:avLst/>
          </a:prstGeom>
        </p:spPr>
        <p:txBody>
          <a:bodyPr spcFirstLastPara="1" wrap="square" lIns="91425" tIns="91425" rIns="91425" bIns="91425" anchor="t" anchorCtr="0">
            <a:normAutofit fontScale="85000" lnSpcReduction="10000"/>
          </a:bodyPr>
          <a:lstStyle/>
          <a:p>
            <a:pPr marL="0" marR="0">
              <a:lnSpc>
                <a:spcPct val="107000"/>
              </a:lnSpc>
              <a:spcBef>
                <a:spcPts val="0"/>
              </a:spcBef>
              <a:spcAft>
                <a:spcPts val="800"/>
              </a:spcAf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“Crew Scheduling for Long-distance Passenger Railway Transportation” by Akshat Bansal,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2022.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u="sng"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https://www.geeksforgeeks.org/file-handling-c-classes/?ref=lbp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https://www.youtube.com/watch?v=DLLrcr9u_XI</a:t>
            </a:r>
            <a:endPar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nSpc>
                <a:spcPct val="100000"/>
              </a:lnSpc>
              <a:buNone/>
            </a:pPr>
            <a:endParaRPr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11"/>
              <a:t>Questions?</a:t>
            </a:r>
            <a:endParaRPr sz="301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b="1" dirty="0">
                <a:solidFill>
                  <a:schemeClr val="tx1"/>
                </a:solidFill>
                <a:latin typeface="Times New Roman" panose="02020603050405020304" pitchFamily="18" charset="0"/>
                <a:cs typeface="Times New Roman" panose="02020603050405020304" pitchFamily="18" charset="0"/>
              </a:rPr>
              <a:t>Indian Railway</a:t>
            </a:r>
            <a:endParaRPr b="1" dirty="0">
              <a:solidFill>
                <a:schemeClr val="tx1"/>
              </a:solidFill>
              <a:latin typeface="Times New Roman" panose="02020603050405020304" pitchFamily="18" charset="0"/>
              <a:cs typeface="Times New Roman" panose="02020603050405020304" pitchFamily="18" charset="0"/>
            </a:endParaRPr>
          </a:p>
        </p:txBody>
      </p:sp>
      <p:sp>
        <p:nvSpPr>
          <p:cNvPr id="62" name="Google Shape;62;p14"/>
          <p:cNvSpPr txBox="1"/>
          <p:nvPr/>
        </p:nvSpPr>
        <p:spPr>
          <a:xfrm>
            <a:off x="348000" y="1130151"/>
            <a:ext cx="8448000" cy="3231624"/>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US" sz="1800" kern="0" dirty="0">
                <a:solidFill>
                  <a:schemeClr val="tx1"/>
                </a:solidFill>
                <a:effectLst/>
                <a:latin typeface="Times New Roman" panose="02020603050405020304" pitchFamily="18" charset="0"/>
                <a:ea typeface="Times New Roman" panose="02020603050405020304" pitchFamily="18" charset="0"/>
              </a:rPr>
              <a:t>The Indian Railways (IR) is a statutory body under the ownership of the Government of India's Ministry of Railways. It boasts one of the most extensive rail networks globally.</a:t>
            </a:r>
          </a:p>
          <a:p>
            <a:pPr marL="285750" lvl="0" indent="-285750" algn="l" rtl="0">
              <a:spcBef>
                <a:spcPts val="0"/>
              </a:spcBef>
              <a:spcAft>
                <a:spcPts val="0"/>
              </a:spcAft>
              <a:buFont typeface="Arial" panose="020B0604020202020204" pitchFamily="34" charset="0"/>
              <a:buChar char="●"/>
            </a:pPr>
            <a:r>
              <a:rPr lang="en-US" sz="1800" kern="0" dirty="0">
                <a:solidFill>
                  <a:schemeClr val="tx1"/>
                </a:solidFill>
                <a:effectLst/>
                <a:latin typeface="Times New Roman" panose="02020603050405020304" pitchFamily="18" charset="0"/>
                <a:ea typeface="Times New Roman" panose="02020603050405020304" pitchFamily="18" charset="0"/>
              </a:rPr>
              <a:t>IR is overseen by a Railway Board and is divided into 17 administrative zones and each zone is headed by a General Manager.</a:t>
            </a:r>
          </a:p>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These zones are further divided into 68 smaller division, and each led by </a:t>
            </a:r>
            <a:r>
              <a:rPr lang="en-US" sz="1800" kern="0" dirty="0">
                <a:solidFill>
                  <a:schemeClr val="tx1"/>
                </a:solidFill>
                <a:effectLst/>
                <a:latin typeface="Times New Roman" panose="02020603050405020304" pitchFamily="18" charset="0"/>
                <a:ea typeface="Times New Roman" panose="02020603050405020304" pitchFamily="18" charset="0"/>
              </a:rPr>
              <a:t>Divisional General Managers. </a:t>
            </a:r>
          </a:p>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Within IR, each crew member is affiliated with a specific division and </a:t>
            </a:r>
            <a:r>
              <a:rPr lang="en-US" sz="1800" kern="0" dirty="0">
                <a:solidFill>
                  <a:schemeClr val="tx1"/>
                </a:solidFill>
                <a:effectLst/>
                <a:latin typeface="Times New Roman" panose="02020603050405020304" pitchFamily="18" charset="0"/>
                <a:ea typeface="Times New Roman" panose="02020603050405020304" pitchFamily="18" charset="0"/>
              </a:rPr>
              <a:t>one of its crew bases, commonly situated at terminals or stations with high train service frequencies.</a:t>
            </a:r>
          </a:p>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In the context of long-distance services, the entire train journey is divided into smaller task with the different crews handling each of these tasks.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57DEB6-91B9-4B8D-3018-5D4EDCF6AEA1}"/>
              </a:ext>
            </a:extLst>
          </p:cNvPr>
          <p:cNvSpPr>
            <a:spLocks noGrp="1"/>
          </p:cNvSpPr>
          <p:nvPr>
            <p:ph type="body" idx="1"/>
          </p:nvPr>
        </p:nvSpPr>
        <p:spPr>
          <a:xfrm>
            <a:off x="311700" y="533085"/>
            <a:ext cx="8520600" cy="3566723"/>
          </a:xfrm>
        </p:spPr>
        <p:txBody>
          <a:bodyPr>
            <a:noAutofit/>
          </a:bodyPr>
          <a:lstStyle/>
          <a:p>
            <a:r>
              <a:rPr lang="en-US" kern="0" dirty="0">
                <a:solidFill>
                  <a:schemeClr val="tx1"/>
                </a:solidFill>
                <a:effectLst/>
                <a:latin typeface="Times New Roman" panose="02020603050405020304" pitchFamily="18" charset="0"/>
                <a:ea typeface="Times New Roman" panose="02020603050405020304" pitchFamily="18" charset="0"/>
              </a:rPr>
              <a:t>Crew change points (CCPs), where crew changes occur, are typically major stations within the division or border stations. </a:t>
            </a:r>
          </a:p>
          <a:p>
            <a:r>
              <a:rPr lang="en-US" kern="0" dirty="0">
                <a:solidFill>
                  <a:schemeClr val="tx1"/>
                </a:solidFill>
                <a:effectLst/>
                <a:latin typeface="Times New Roman" panose="02020603050405020304" pitchFamily="18" charset="0"/>
                <a:ea typeface="Times New Roman" panose="02020603050405020304" pitchFamily="18" charset="0"/>
              </a:rPr>
              <a:t>CCPs are equipped with basic facilities for crew members to rest after completing a task. </a:t>
            </a:r>
          </a:p>
          <a:p>
            <a:r>
              <a:rPr lang="en-US" kern="0" dirty="0">
                <a:solidFill>
                  <a:schemeClr val="tx1"/>
                </a:solidFill>
                <a:effectLst/>
                <a:latin typeface="Times New Roman" panose="02020603050405020304" pitchFamily="18" charset="0"/>
                <a:ea typeface="Times New Roman" panose="02020603050405020304" pitchFamily="18" charset="0"/>
              </a:rPr>
              <a:t>Each crew operates within the jurisdiction of the associated division.</a:t>
            </a:r>
          </a:p>
          <a:p>
            <a:r>
              <a:rPr lang="en-US" kern="0" dirty="0">
                <a:solidFill>
                  <a:schemeClr val="tx1"/>
                </a:solidFill>
                <a:effectLst/>
                <a:latin typeface="Times New Roman" panose="02020603050405020304" pitchFamily="18" charset="0"/>
                <a:ea typeface="Times New Roman" panose="02020603050405020304" pitchFamily="18" charset="0"/>
              </a:rPr>
              <a:t>Additionally, deadhead trips, involving a crew member being transported as a passenger to a home base or another CCP, are incorporated into crew planning to enhance workforce utilization and satisfaction.</a:t>
            </a:r>
          </a:p>
          <a:p>
            <a:r>
              <a:rPr lang="en-US" dirty="0">
                <a:solidFill>
                  <a:schemeClr val="tx1"/>
                </a:solidFill>
                <a:latin typeface="Times New Roman" panose="02020603050405020304" pitchFamily="18" charset="0"/>
                <a:ea typeface="Times New Roman" panose="02020603050405020304" pitchFamily="18" charset="0"/>
              </a:rPr>
              <a:t>T</a:t>
            </a:r>
            <a:r>
              <a:rPr lang="en-US" kern="0" dirty="0">
                <a:solidFill>
                  <a:schemeClr val="tx1"/>
                </a:solidFill>
                <a:effectLst/>
                <a:latin typeface="Times New Roman" panose="02020603050405020304" pitchFamily="18" charset="0"/>
                <a:ea typeface="Times New Roman" panose="02020603050405020304" pitchFamily="18" charset="0"/>
              </a:rPr>
              <a:t>ask refers to </a:t>
            </a:r>
            <a:r>
              <a:rPr lang="en-US" dirty="0">
                <a:solidFill>
                  <a:schemeClr val="tx1"/>
                </a:solidFill>
                <a:effectLst/>
                <a:latin typeface="CMR12"/>
                <a:ea typeface="Calibri" panose="020F0502020204030204" pitchFamily="34" charset="0"/>
                <a:cs typeface="Times New Roman" panose="02020603050405020304" pitchFamily="18" charset="0"/>
              </a:rPr>
              <a:t>a trip that a crew can operate in a single stretch and is characterized by starting and ending time and location.</a:t>
            </a: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kern="0" dirty="0">
                <a:solidFill>
                  <a:schemeClr val="tx1"/>
                </a:solidFill>
                <a:effectLst/>
                <a:latin typeface="Times New Roman" panose="02020603050405020304" pitchFamily="18" charset="0"/>
                <a:ea typeface="Times New Roman" panose="02020603050405020304" pitchFamily="18" charset="0"/>
              </a:rPr>
              <a:t>On the other hand, duty refers to a sequence of tasks over a defined period, satisfying all the operational constraints and </a:t>
            </a:r>
            <a:r>
              <a:rPr lang="en-US" kern="0" dirty="0" err="1">
                <a:solidFill>
                  <a:schemeClr val="tx1"/>
                </a:solidFill>
                <a:effectLst/>
                <a:latin typeface="Times New Roman" panose="02020603050405020304" pitchFamily="18" charset="0"/>
                <a:ea typeface="Times New Roman" panose="02020603050405020304" pitchFamily="18" charset="0"/>
              </a:rPr>
              <a:t>labour</a:t>
            </a:r>
            <a:r>
              <a:rPr lang="en-US" kern="0" dirty="0">
                <a:solidFill>
                  <a:schemeClr val="tx1"/>
                </a:solidFill>
                <a:effectLst/>
                <a:latin typeface="Times New Roman" panose="02020603050405020304" pitchFamily="18" charset="0"/>
                <a:ea typeface="Times New Roman" panose="02020603050405020304" pitchFamily="18" charset="0"/>
              </a:rPr>
              <a:t> union rules, and can be assigned to a single operator.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434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699" y="445025"/>
            <a:ext cx="8520599"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solidFill>
                  <a:schemeClr val="tx1"/>
                </a:solidFill>
                <a:latin typeface="Times New Roman" panose="02020603050405020304" pitchFamily="18" charset="0"/>
                <a:cs typeface="Times New Roman" panose="02020603050405020304" pitchFamily="18" charset="0"/>
              </a:rPr>
              <a:t>Introduction</a:t>
            </a:r>
            <a:endParaRPr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FB3F2A5-0FBC-8203-D7E2-3D1FB9102713}"/>
              </a:ext>
            </a:extLst>
          </p:cNvPr>
          <p:cNvSpPr>
            <a:spLocks noGrp="1"/>
          </p:cNvSpPr>
          <p:nvPr>
            <p:ph type="body" idx="1"/>
          </p:nvPr>
        </p:nvSpPr>
        <p:spPr>
          <a:xfrm>
            <a:off x="311699" y="1266669"/>
            <a:ext cx="8520600" cy="3594930"/>
          </a:xfrm>
        </p:spPr>
        <p:txBody>
          <a:bodyPr/>
          <a:lstStyle/>
          <a:p>
            <a:r>
              <a:rPr lang="en-US" sz="1800" kern="0" dirty="0">
                <a:solidFill>
                  <a:schemeClr val="tx1"/>
                </a:solidFill>
                <a:effectLst/>
                <a:latin typeface="Times New Roman" panose="02020603050405020304" pitchFamily="18" charset="0"/>
                <a:ea typeface="Times New Roman" panose="02020603050405020304" pitchFamily="18" charset="0"/>
              </a:rPr>
              <a:t>Crew scheduling plays a crucial role in transportation systems, with distinct features and challenges in various applications. </a:t>
            </a:r>
          </a:p>
          <a:p>
            <a:r>
              <a:rPr lang="en-US" sz="1800" b="0" i="0" dirty="0">
                <a:solidFill>
                  <a:schemeClr val="tx1"/>
                </a:solidFill>
                <a:effectLst/>
                <a:latin typeface="Times New Roman" panose="02020603050405020304" pitchFamily="18" charset="0"/>
                <a:cs typeface="Times New Roman" panose="02020603050405020304" pitchFamily="18" charset="0"/>
              </a:rPr>
              <a:t>In rail operations, transportation services are broadly classified into passenger and freight services. Passenger services are operated based on a pre-determined timetable, while freight services are a combination of scheduled and ad-hoc services.</a:t>
            </a:r>
            <a:r>
              <a:rPr lang="en-US" dirty="0">
                <a:solidFill>
                  <a:schemeClr val="tx1"/>
                </a:solidFill>
                <a:latin typeface="Times New Roman" panose="02020603050405020304" pitchFamily="18" charset="0"/>
                <a:cs typeface="Times New Roman" panose="02020603050405020304" pitchFamily="18" charset="0"/>
              </a:rPr>
              <a:t> </a:t>
            </a:r>
          </a:p>
          <a:p>
            <a:pPr marL="114300" indent="0">
              <a:buNone/>
            </a:pPr>
            <a:br>
              <a:rPr lang="en-US" dirty="0"/>
            </a:br>
            <a:endParaRPr lang="en-US" dirty="0"/>
          </a:p>
        </p:txBody>
      </p:sp>
      <p:pic>
        <p:nvPicPr>
          <p:cNvPr id="5" name="Picture 4">
            <a:extLst>
              <a:ext uri="{FF2B5EF4-FFF2-40B4-BE49-F238E27FC236}">
                <a16:creationId xmlns:a16="http://schemas.microsoft.com/office/drawing/2014/main" id="{C7C241E5-2816-6405-ED35-3026CE426F72}"/>
              </a:ext>
            </a:extLst>
          </p:cNvPr>
          <p:cNvPicPr>
            <a:picLocks noChangeAspect="1"/>
          </p:cNvPicPr>
          <p:nvPr/>
        </p:nvPicPr>
        <p:blipFill>
          <a:blip r:embed="rId3"/>
          <a:stretch>
            <a:fillRect/>
          </a:stretch>
        </p:blipFill>
        <p:spPr>
          <a:xfrm>
            <a:off x="786984" y="3341353"/>
            <a:ext cx="7712440" cy="874930"/>
          </a:xfrm>
          <a:prstGeom prst="rect">
            <a:avLst/>
          </a:prstGeom>
        </p:spPr>
      </p:pic>
      <p:sp>
        <p:nvSpPr>
          <p:cNvPr id="6" name="TextBox 5">
            <a:extLst>
              <a:ext uri="{FF2B5EF4-FFF2-40B4-BE49-F238E27FC236}">
                <a16:creationId xmlns:a16="http://schemas.microsoft.com/office/drawing/2014/main" id="{381D6E67-4A83-64A4-A2A2-A1ED9128478D}"/>
              </a:ext>
            </a:extLst>
          </p:cNvPr>
          <p:cNvSpPr txBox="1"/>
          <p:nvPr/>
        </p:nvSpPr>
        <p:spPr>
          <a:xfrm>
            <a:off x="1671404" y="4216283"/>
            <a:ext cx="5531370" cy="523220"/>
          </a:xfrm>
          <a:prstGeom prst="rect">
            <a:avLst/>
          </a:prstGeom>
          <a:noFill/>
        </p:spPr>
        <p:txBody>
          <a:bodyPr wrap="square" rtlCol="0">
            <a:spAutoFit/>
          </a:bodyPr>
          <a:lstStyle/>
          <a:p>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1: Operational Planning Process in Passenger railway transportation</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3" name="Text Placeholder 2">
            <a:extLst>
              <a:ext uri="{FF2B5EF4-FFF2-40B4-BE49-F238E27FC236}">
                <a16:creationId xmlns:a16="http://schemas.microsoft.com/office/drawing/2014/main" id="{6FB3F2A5-0FBC-8203-D7E2-3D1FB9102713}"/>
              </a:ext>
            </a:extLst>
          </p:cNvPr>
          <p:cNvSpPr>
            <a:spLocks noGrp="1"/>
          </p:cNvSpPr>
          <p:nvPr>
            <p:ph type="body" idx="1"/>
          </p:nvPr>
        </p:nvSpPr>
        <p:spPr>
          <a:xfrm>
            <a:off x="311700" y="681315"/>
            <a:ext cx="8520600" cy="2937356"/>
          </a:xfrm>
        </p:spPr>
        <p:txBody>
          <a:bodyPr>
            <a:normAutofit fontScale="77500" lnSpcReduction="20000"/>
          </a:bodyPr>
          <a:lstStyle/>
          <a:p>
            <a:r>
              <a:rPr lang="en-US" sz="23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3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 operational planning process in passenger railway transportation is outlined as-</a:t>
            </a:r>
          </a:p>
          <a:p>
            <a:pPr marL="114300" indent="0">
              <a:buNone/>
            </a:pPr>
            <a:r>
              <a:rPr lang="en-US" sz="2300" dirty="0">
                <a:solidFill>
                  <a:schemeClr val="tx1"/>
                </a:solidFill>
                <a:latin typeface="Times New Roman" panose="02020603050405020304" pitchFamily="18" charset="0"/>
                <a:cs typeface="Times New Roman" panose="02020603050405020304" pitchFamily="18" charset="0"/>
              </a:rPr>
              <a:t>      </a:t>
            </a:r>
            <a:r>
              <a:rPr lang="en-US" sz="2300" b="1" dirty="0">
                <a:solidFill>
                  <a:schemeClr val="tx1"/>
                </a:solidFill>
                <a:latin typeface="Times New Roman" panose="02020603050405020304" pitchFamily="18" charset="0"/>
                <a:cs typeface="Times New Roman" panose="02020603050405020304" pitchFamily="18" charset="0"/>
              </a:rPr>
              <a:t>Line Planning</a:t>
            </a:r>
            <a:r>
              <a:rPr lang="en-US" sz="2300" dirty="0">
                <a:solidFill>
                  <a:schemeClr val="tx1"/>
                </a:solidFill>
                <a:latin typeface="Times New Roman" panose="02020603050405020304" pitchFamily="18" charset="0"/>
                <a:cs typeface="Times New Roman" panose="02020603050405020304" pitchFamily="18" charset="0"/>
              </a:rPr>
              <a:t> - </a:t>
            </a:r>
            <a:r>
              <a:rPr lang="en-US" sz="23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determining lines, stations, and train types to meet travel demands.</a:t>
            </a:r>
          </a:p>
          <a:p>
            <a:pPr marL="114300" indent="0">
              <a:buNone/>
            </a:pPr>
            <a:r>
              <a:rPr lang="en-US" sz="2300" dirty="0">
                <a:solidFill>
                  <a:schemeClr val="tx1"/>
                </a:solidFill>
                <a:latin typeface="Times New Roman" panose="02020603050405020304" pitchFamily="18" charset="0"/>
                <a:cs typeface="Times New Roman" panose="02020603050405020304" pitchFamily="18" charset="0"/>
              </a:rPr>
              <a:t>      </a:t>
            </a:r>
            <a:r>
              <a:rPr lang="en-US" sz="2300" b="1" dirty="0">
                <a:solidFill>
                  <a:schemeClr val="tx1"/>
                </a:solidFill>
                <a:latin typeface="Times New Roman" panose="02020603050405020304" pitchFamily="18" charset="0"/>
                <a:cs typeface="Times New Roman" panose="02020603050405020304" pitchFamily="18" charset="0"/>
              </a:rPr>
              <a:t>Train Timetabling - </a:t>
            </a:r>
            <a:r>
              <a:rPr lang="en-US" sz="23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establishing arrival and departure times while ensuring safety 	constraints.</a:t>
            </a:r>
          </a:p>
          <a:p>
            <a:pPr marL="114300" indent="0">
              <a:buNone/>
            </a:pPr>
            <a:r>
              <a:rPr lang="en-US" sz="23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3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3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rain </a:t>
            </a:r>
            <a:r>
              <a:rPr lang="en-US" sz="23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3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latforming – </a:t>
            </a:r>
            <a:r>
              <a:rPr lang="en-US" sz="23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assigns platforms at station.</a:t>
            </a:r>
          </a:p>
          <a:p>
            <a:pPr marL="114300" indent="0">
              <a:buNone/>
            </a:pPr>
            <a:r>
              <a:rPr lang="en-US" sz="23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Rolling stock scheduling - </a:t>
            </a:r>
            <a:r>
              <a:rPr lang="en-US" sz="23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scheduling allocates railway vehicles to scheduled trains, 	incorporating regular maintenance. </a:t>
            </a:r>
            <a:br>
              <a:rPr lang="en-US" sz="2300" dirty="0">
                <a:solidFill>
                  <a:schemeClr val="tx1"/>
                </a:solidFill>
                <a:latin typeface="Times New Roman" panose="02020603050405020304" pitchFamily="18" charset="0"/>
                <a:cs typeface="Times New Roman" panose="02020603050405020304" pitchFamily="18" charset="0"/>
              </a:rPr>
            </a:br>
            <a:r>
              <a:rPr lang="en-US" sz="2300" dirty="0">
                <a:solidFill>
                  <a:schemeClr val="tx1"/>
                </a:solidFill>
                <a:latin typeface="Times New Roman" panose="02020603050405020304" pitchFamily="18" charset="0"/>
                <a:cs typeface="Times New Roman" panose="02020603050405020304" pitchFamily="18" charset="0"/>
              </a:rPr>
              <a:t>     </a:t>
            </a:r>
            <a:r>
              <a:rPr lang="en-US" sz="2300" b="1" dirty="0">
                <a:solidFill>
                  <a:schemeClr val="tx1"/>
                </a:solidFill>
                <a:latin typeface="Times New Roman" panose="02020603050405020304" pitchFamily="18" charset="0"/>
                <a:cs typeface="Times New Roman" panose="02020603050405020304" pitchFamily="18" charset="0"/>
              </a:rPr>
              <a:t>T</a:t>
            </a:r>
            <a:r>
              <a:rPr lang="en-US" sz="2300" b="1" i="0" dirty="0">
                <a:solidFill>
                  <a:schemeClr val="tx1"/>
                </a:solidFill>
                <a:effectLst/>
                <a:latin typeface="Times New Roman" panose="02020603050405020304" pitchFamily="18" charset="0"/>
                <a:cs typeface="Times New Roman" panose="02020603050405020304" pitchFamily="18" charset="0"/>
              </a:rPr>
              <a:t>rain unit shunting</a:t>
            </a:r>
            <a:r>
              <a:rPr lang="en-US" sz="2300" b="1" dirty="0">
                <a:solidFill>
                  <a:schemeClr val="tx1"/>
                </a:solidFill>
                <a:latin typeface="Times New Roman" panose="02020603050405020304" pitchFamily="18" charset="0"/>
                <a:cs typeface="Times New Roman" panose="02020603050405020304" pitchFamily="18" charset="0"/>
              </a:rPr>
              <a:t> - </a:t>
            </a:r>
            <a:r>
              <a:rPr lang="en-US" sz="2300" dirty="0">
                <a:solidFill>
                  <a:schemeClr val="tx1"/>
                </a:solidFill>
                <a:latin typeface="Times New Roman" panose="02020603050405020304" pitchFamily="18" charset="0"/>
                <a:cs typeface="Times New Roman" panose="02020603050405020304" pitchFamily="18" charset="0"/>
              </a:rPr>
              <a:t> </a:t>
            </a:r>
            <a:r>
              <a:rPr lang="en-US" sz="23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During non-operational periods, such as at night, parked trains 	need shunting, referred to as the train unit shunting problem</a:t>
            </a:r>
            <a:br>
              <a:rPr lang="en-US" dirty="0"/>
            </a:br>
            <a:endParaRPr lang="en-US" dirty="0"/>
          </a:p>
        </p:txBody>
      </p:sp>
      <p:pic>
        <p:nvPicPr>
          <p:cNvPr id="5" name="Picture 4">
            <a:extLst>
              <a:ext uri="{FF2B5EF4-FFF2-40B4-BE49-F238E27FC236}">
                <a16:creationId xmlns:a16="http://schemas.microsoft.com/office/drawing/2014/main" id="{C7C241E5-2816-6405-ED35-3026CE426F72}"/>
              </a:ext>
            </a:extLst>
          </p:cNvPr>
          <p:cNvPicPr>
            <a:picLocks noChangeAspect="1"/>
          </p:cNvPicPr>
          <p:nvPr/>
        </p:nvPicPr>
        <p:blipFill>
          <a:blip r:embed="rId3"/>
          <a:stretch>
            <a:fillRect/>
          </a:stretch>
        </p:blipFill>
        <p:spPr>
          <a:xfrm>
            <a:off x="786984" y="3341353"/>
            <a:ext cx="7712440" cy="874930"/>
          </a:xfrm>
          <a:prstGeom prst="rect">
            <a:avLst/>
          </a:prstGeom>
        </p:spPr>
      </p:pic>
      <p:sp>
        <p:nvSpPr>
          <p:cNvPr id="6" name="TextBox 5">
            <a:extLst>
              <a:ext uri="{FF2B5EF4-FFF2-40B4-BE49-F238E27FC236}">
                <a16:creationId xmlns:a16="http://schemas.microsoft.com/office/drawing/2014/main" id="{381D6E67-4A83-64A4-A2A2-A1ED9128478D}"/>
              </a:ext>
            </a:extLst>
          </p:cNvPr>
          <p:cNvSpPr txBox="1"/>
          <p:nvPr/>
        </p:nvSpPr>
        <p:spPr>
          <a:xfrm>
            <a:off x="1723869" y="4200575"/>
            <a:ext cx="5531370" cy="523220"/>
          </a:xfrm>
          <a:prstGeom prst="rect">
            <a:avLst/>
          </a:prstGeom>
          <a:noFill/>
        </p:spPr>
        <p:txBody>
          <a:bodyPr wrap="square" rtlCol="0">
            <a:spAutoFit/>
          </a:bodyPr>
          <a:lstStyle/>
          <a:p>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1: Operational Planning Process in Passenger railway transportation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41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3" name="Text Placeholder 2">
            <a:extLst>
              <a:ext uri="{FF2B5EF4-FFF2-40B4-BE49-F238E27FC236}">
                <a16:creationId xmlns:a16="http://schemas.microsoft.com/office/drawing/2014/main" id="{6FB3F2A5-0FBC-8203-D7E2-3D1FB9102713}"/>
              </a:ext>
            </a:extLst>
          </p:cNvPr>
          <p:cNvSpPr>
            <a:spLocks noGrp="1"/>
          </p:cNvSpPr>
          <p:nvPr>
            <p:ph type="body" idx="1"/>
          </p:nvPr>
        </p:nvSpPr>
        <p:spPr>
          <a:xfrm>
            <a:off x="311700" y="867235"/>
            <a:ext cx="8520600" cy="3594930"/>
          </a:xfrm>
        </p:spPr>
        <p:txBody>
          <a:bodyPr/>
          <a:lstStyle/>
          <a:p>
            <a:pPr marL="114300" indent="0">
              <a:buNone/>
            </a:pPr>
            <a:r>
              <a:rPr lang="en-US" dirty="0">
                <a:solidFill>
                  <a:schemeClr val="tx1"/>
                </a:solidFill>
              </a:rPr>
              <a:t>    </a:t>
            </a:r>
            <a:r>
              <a:rPr lang="en-US" sz="1800" b="1" i="0" dirty="0">
                <a:solidFill>
                  <a:schemeClr val="tx1"/>
                </a:solidFill>
                <a:effectLst/>
                <a:latin typeface="Times New Roman" panose="02020603050405020304" pitchFamily="18" charset="0"/>
                <a:cs typeface="Times New Roman" panose="02020603050405020304" pitchFamily="18" charset="0"/>
              </a:rPr>
              <a:t>Crew scheduling</a:t>
            </a:r>
            <a:r>
              <a:rPr lang="en-US" b="1" dirty="0">
                <a:solidFill>
                  <a:schemeClr val="tx1"/>
                </a:solidFill>
                <a:latin typeface="Times New Roman" panose="02020603050405020304" pitchFamily="18" charset="0"/>
                <a:cs typeface="Times New Roman" panose="02020603050405020304" pitchFamily="18" charset="0"/>
              </a:rPr>
              <a:t> - </a:t>
            </a:r>
            <a:r>
              <a:rPr lang="en-US" sz="1800" b="0" i="0" dirty="0">
                <a:solidFill>
                  <a:schemeClr val="tx1"/>
                </a:solidFill>
                <a:effectLst/>
                <a:latin typeface="Times New Roman" panose="02020603050405020304" pitchFamily="18" charset="0"/>
                <a:cs typeface="Times New Roman" panose="02020603050405020304" pitchFamily="18" charset="0"/>
              </a:rPr>
              <a:t>consists of creating anonymous duties covering all the trains for a 	defined period based on a given timetable. Each duty specifies a sequence of 	tasks satisfying operational constraints and </a:t>
            </a:r>
            <a:r>
              <a:rPr lang="en-US" sz="1800" b="0" i="0" dirty="0" err="1">
                <a:solidFill>
                  <a:schemeClr val="tx1"/>
                </a:solidFill>
                <a:effectLst/>
                <a:latin typeface="Times New Roman" panose="02020603050405020304" pitchFamily="18" charset="0"/>
                <a:cs typeface="Times New Roman" panose="02020603050405020304" pitchFamily="18" charset="0"/>
              </a:rPr>
              <a:t>labour</a:t>
            </a:r>
            <a:r>
              <a:rPr lang="en-US" sz="1800" b="0" i="0" dirty="0">
                <a:solidFill>
                  <a:schemeClr val="tx1"/>
                </a:solidFill>
                <a:effectLst/>
                <a:latin typeface="Times New Roman" panose="02020603050405020304" pitchFamily="18" charset="0"/>
                <a:cs typeface="Times New Roman" panose="02020603050405020304" pitchFamily="18" charset="0"/>
              </a:rPr>
              <a:t> union rules. </a:t>
            </a:r>
          </a:p>
          <a:p>
            <a:pPr marL="114300" indent="0">
              <a:buNone/>
            </a:pP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Crew Rostering - </a:t>
            </a:r>
            <a:r>
              <a:rPr lang="en-US" b="0" i="0" dirty="0">
                <a:solidFill>
                  <a:schemeClr val="tx1"/>
                </a:solidFill>
                <a:effectLst/>
                <a:latin typeface="Times New Roman" panose="02020603050405020304" pitchFamily="18" charset="0"/>
                <a:cs typeface="Times New Roman" panose="02020603050405020304" pitchFamily="18" charset="0"/>
              </a:rPr>
              <a:t>Finally, the duties are combined for a larger time and assigned to 	individual crew members, known as crew rostering</a:t>
            </a:r>
            <a:r>
              <a:rPr lang="en-US" dirty="0">
                <a:solidFill>
                  <a:schemeClr val="tx1"/>
                </a:solidFill>
                <a:latin typeface="Times New Roman" panose="02020603050405020304" pitchFamily="18" charset="0"/>
                <a:cs typeface="Times New Roman" panose="02020603050405020304" pitchFamily="18" charset="0"/>
              </a:rPr>
              <a:t> </a:t>
            </a:r>
            <a:br>
              <a:rPr lang="en-US" dirty="0">
                <a:solidFill>
                  <a:schemeClr val="tx1"/>
                </a:solidFill>
              </a:rPr>
            </a:br>
            <a:br>
              <a:rPr lang="en-US" dirty="0"/>
            </a:br>
            <a:br>
              <a:rPr lang="en-US" dirty="0"/>
            </a:br>
            <a:br>
              <a:rPr lang="en-US" dirty="0"/>
            </a:br>
            <a:endParaRPr lang="en-US" dirty="0"/>
          </a:p>
        </p:txBody>
      </p:sp>
      <p:pic>
        <p:nvPicPr>
          <p:cNvPr id="5" name="Picture 4">
            <a:extLst>
              <a:ext uri="{FF2B5EF4-FFF2-40B4-BE49-F238E27FC236}">
                <a16:creationId xmlns:a16="http://schemas.microsoft.com/office/drawing/2014/main" id="{C7C241E5-2816-6405-ED35-3026CE426F72}"/>
              </a:ext>
            </a:extLst>
          </p:cNvPr>
          <p:cNvPicPr>
            <a:picLocks noChangeAspect="1"/>
          </p:cNvPicPr>
          <p:nvPr/>
        </p:nvPicPr>
        <p:blipFill>
          <a:blip r:embed="rId3"/>
          <a:stretch>
            <a:fillRect/>
          </a:stretch>
        </p:blipFill>
        <p:spPr>
          <a:xfrm>
            <a:off x="786984" y="3341353"/>
            <a:ext cx="7712440" cy="874930"/>
          </a:xfrm>
          <a:prstGeom prst="rect">
            <a:avLst/>
          </a:prstGeom>
        </p:spPr>
      </p:pic>
      <p:sp>
        <p:nvSpPr>
          <p:cNvPr id="6" name="TextBox 5">
            <a:extLst>
              <a:ext uri="{FF2B5EF4-FFF2-40B4-BE49-F238E27FC236}">
                <a16:creationId xmlns:a16="http://schemas.microsoft.com/office/drawing/2014/main" id="{381D6E67-4A83-64A4-A2A2-A1ED9128478D}"/>
              </a:ext>
            </a:extLst>
          </p:cNvPr>
          <p:cNvSpPr txBox="1"/>
          <p:nvPr/>
        </p:nvSpPr>
        <p:spPr>
          <a:xfrm>
            <a:off x="1671404" y="4216283"/>
            <a:ext cx="5531370" cy="523220"/>
          </a:xfrm>
          <a:prstGeom prst="rect">
            <a:avLst/>
          </a:prstGeom>
          <a:noFill/>
        </p:spPr>
        <p:txBody>
          <a:bodyPr wrap="square" rtlCol="0">
            <a:spAutoFit/>
          </a:bodyPr>
          <a:lstStyle/>
          <a:p>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1: Operational Planning Process in Passenger railway transportation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74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43DE-3B88-F5B0-9908-2094E2918BE4}"/>
              </a:ext>
            </a:extLst>
          </p:cNvPr>
          <p:cNvSpPr>
            <a:spLocks noGrp="1"/>
          </p:cNvSpPr>
          <p:nvPr>
            <p:ph type="title"/>
          </p:nvPr>
        </p:nvSpPr>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Input to the code</a:t>
            </a:r>
          </a:p>
        </p:txBody>
      </p:sp>
      <p:sp>
        <p:nvSpPr>
          <p:cNvPr id="3" name="Text Placeholder 2">
            <a:extLst>
              <a:ext uri="{FF2B5EF4-FFF2-40B4-BE49-F238E27FC236}">
                <a16:creationId xmlns:a16="http://schemas.microsoft.com/office/drawing/2014/main" id="{BCFA28A7-FAB9-F3F1-18DB-AAFE9A8E8CEE}"/>
              </a:ext>
            </a:extLst>
          </p:cNvPr>
          <p:cNvSpPr>
            <a:spLocks noGrp="1"/>
          </p:cNvSpPr>
          <p:nvPr>
            <p:ph type="body" idx="1"/>
          </p:nvPr>
        </p:nvSpPr>
        <p:spPr>
          <a:xfrm>
            <a:off x="311699" y="1152475"/>
            <a:ext cx="3100573" cy="3416400"/>
          </a:xfrm>
        </p:spPr>
        <p:txBody>
          <a:bodyPr/>
          <a:lstStyle/>
          <a:p>
            <a:r>
              <a:rPr lang="en-US" dirty="0">
                <a:solidFill>
                  <a:schemeClr val="tx1"/>
                </a:solidFill>
                <a:latin typeface="Times New Roman" panose="02020603050405020304" pitchFamily="18" charset="0"/>
                <a:cs typeface="Times New Roman" panose="02020603050405020304" pitchFamily="18" charset="0"/>
              </a:rPr>
              <a:t>In [1], three data outputs: week1, week2, and task details are generated, and these are fed to the post processing code.</a:t>
            </a:r>
          </a:p>
          <a:p>
            <a:r>
              <a:rPr lang="en-US" dirty="0">
                <a:solidFill>
                  <a:schemeClr val="tx1"/>
                </a:solidFill>
                <a:latin typeface="Times New Roman" panose="02020603050405020304" pitchFamily="18" charset="0"/>
                <a:cs typeface="Times New Roman" panose="02020603050405020304" pitchFamily="18" charset="0"/>
              </a:rPr>
              <a:t>In week 1 and week 2, each line represent a duty.</a:t>
            </a:r>
          </a:p>
          <a:p>
            <a:r>
              <a:rPr lang="en-US" dirty="0">
                <a:solidFill>
                  <a:schemeClr val="tx1"/>
                </a:solidFill>
                <a:latin typeface="Times New Roman" panose="02020603050405020304" pitchFamily="18" charset="0"/>
                <a:cs typeface="Times New Roman" panose="02020603050405020304" pitchFamily="18" charset="0"/>
              </a:rPr>
              <a:t>In task details, details about tasks in each duty is given.</a:t>
            </a:r>
          </a:p>
        </p:txBody>
      </p:sp>
      <p:pic>
        <p:nvPicPr>
          <p:cNvPr id="5" name="Picture 4" descr="A screenshot of a computer&#10;&#10;Description automatically generated">
            <a:extLst>
              <a:ext uri="{FF2B5EF4-FFF2-40B4-BE49-F238E27FC236}">
                <a16:creationId xmlns:a16="http://schemas.microsoft.com/office/drawing/2014/main" id="{C9DC5EA2-C92B-60CF-70B4-5DCB7A6297FA}"/>
              </a:ext>
            </a:extLst>
          </p:cNvPr>
          <p:cNvPicPr>
            <a:picLocks noChangeAspect="1"/>
          </p:cNvPicPr>
          <p:nvPr/>
        </p:nvPicPr>
        <p:blipFill>
          <a:blip r:embed="rId2"/>
          <a:stretch>
            <a:fillRect/>
          </a:stretch>
        </p:blipFill>
        <p:spPr>
          <a:xfrm>
            <a:off x="3485823" y="1353198"/>
            <a:ext cx="5365261" cy="2750452"/>
          </a:xfrm>
          <a:prstGeom prst="rect">
            <a:avLst/>
          </a:prstGeom>
        </p:spPr>
      </p:pic>
      <p:sp>
        <p:nvSpPr>
          <p:cNvPr id="6" name="TextBox 5">
            <a:extLst>
              <a:ext uri="{FF2B5EF4-FFF2-40B4-BE49-F238E27FC236}">
                <a16:creationId xmlns:a16="http://schemas.microsoft.com/office/drawing/2014/main" id="{AD145CDF-D76F-DBF6-8C46-A9FD5B092A22}"/>
              </a:ext>
            </a:extLst>
          </p:cNvPr>
          <p:cNvSpPr txBox="1"/>
          <p:nvPr/>
        </p:nvSpPr>
        <p:spPr>
          <a:xfrm>
            <a:off x="4729397" y="4177513"/>
            <a:ext cx="2476470" cy="523220"/>
          </a:xfrm>
          <a:prstGeom prst="rect">
            <a:avLst/>
          </a:prstGeom>
          <a:noFill/>
        </p:spPr>
        <p:txBody>
          <a:bodyPr wrap="square" rtlCol="0">
            <a:spAutoFit/>
          </a:bodyPr>
          <a:lstStyle/>
          <a:p>
            <a:pPr algn="ct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2: </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 generated by [1]</a:t>
            </a:r>
            <a:endPar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114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43DE-3B88-F5B0-9908-2094E2918BE4}"/>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Processing</a:t>
            </a:r>
          </a:p>
        </p:txBody>
      </p:sp>
      <p:sp>
        <p:nvSpPr>
          <p:cNvPr id="3" name="Text Placeholder 2">
            <a:extLst>
              <a:ext uri="{FF2B5EF4-FFF2-40B4-BE49-F238E27FC236}">
                <a16:creationId xmlns:a16="http://schemas.microsoft.com/office/drawing/2014/main" id="{BCFA28A7-FAB9-F3F1-18DB-AAFE9A8E8CEE}"/>
              </a:ext>
            </a:extLst>
          </p:cNvPr>
          <p:cNvSpPr>
            <a:spLocks noGrp="1"/>
          </p:cNvSpPr>
          <p:nvPr>
            <p:ph type="body" idx="1"/>
          </p:nvPr>
        </p:nvSpPr>
        <p:spPr>
          <a:xfrm>
            <a:off x="311699" y="1152475"/>
            <a:ext cx="3100573" cy="3416400"/>
          </a:xfrm>
        </p:spPr>
        <p:txBody>
          <a:bodyPr/>
          <a:lstStyle/>
          <a:p>
            <a:r>
              <a:rPr lang="en-US" dirty="0">
                <a:solidFill>
                  <a:schemeClr val="tx1"/>
                </a:solidFill>
                <a:latin typeface="Times New Roman" panose="02020603050405020304" pitchFamily="18" charset="0"/>
                <a:cs typeface="Times New Roman" panose="02020603050405020304" pitchFamily="18" charset="0"/>
              </a:rPr>
              <a:t>After giving input to the code, the week 1 and week 2 data is fed to the function called </a:t>
            </a:r>
            <a:r>
              <a:rPr lang="en-US" dirty="0" err="1">
                <a:solidFill>
                  <a:schemeClr val="tx1"/>
                </a:solidFill>
                <a:latin typeface="Times New Roman" panose="02020603050405020304" pitchFamily="18" charset="0"/>
                <a:cs typeface="Times New Roman" panose="02020603050405020304" pitchFamily="18" charset="0"/>
              </a:rPr>
              <a:t>findcycle</a:t>
            </a:r>
            <a:r>
              <a:rPr lang="en-US" dirty="0">
                <a:solidFill>
                  <a:schemeClr val="tx1"/>
                </a:solidFill>
                <a:latin typeface="Times New Roman" panose="02020603050405020304" pitchFamily="18" charset="0"/>
                <a:cs typeface="Times New Roman" panose="02020603050405020304" pitchFamily="18" charset="0"/>
              </a:rPr>
              <a:t>, which find the circular pattern in which the data is generated for each run. It generate a 2-D vector in which each row represent a complete cycle.</a:t>
            </a:r>
          </a:p>
        </p:txBody>
      </p:sp>
      <p:pic>
        <p:nvPicPr>
          <p:cNvPr id="5" name="Picture 4" descr="A screenshot of a computer&#10;&#10;Description automatically generated">
            <a:extLst>
              <a:ext uri="{FF2B5EF4-FFF2-40B4-BE49-F238E27FC236}">
                <a16:creationId xmlns:a16="http://schemas.microsoft.com/office/drawing/2014/main" id="{C9DC5EA2-C92B-60CF-70B4-5DCB7A6297FA}"/>
              </a:ext>
            </a:extLst>
          </p:cNvPr>
          <p:cNvPicPr>
            <a:picLocks noChangeAspect="1"/>
          </p:cNvPicPr>
          <p:nvPr/>
        </p:nvPicPr>
        <p:blipFill>
          <a:blip r:embed="rId2"/>
          <a:stretch>
            <a:fillRect/>
          </a:stretch>
        </p:blipFill>
        <p:spPr>
          <a:xfrm>
            <a:off x="3485823" y="1353198"/>
            <a:ext cx="5365261" cy="2750452"/>
          </a:xfrm>
          <a:prstGeom prst="rect">
            <a:avLst/>
          </a:prstGeom>
        </p:spPr>
      </p:pic>
      <p:sp>
        <p:nvSpPr>
          <p:cNvPr id="6" name="TextBox 5">
            <a:extLst>
              <a:ext uri="{FF2B5EF4-FFF2-40B4-BE49-F238E27FC236}">
                <a16:creationId xmlns:a16="http://schemas.microsoft.com/office/drawing/2014/main" id="{AD145CDF-D76F-DBF6-8C46-A9FD5B092A22}"/>
              </a:ext>
            </a:extLst>
          </p:cNvPr>
          <p:cNvSpPr txBox="1"/>
          <p:nvPr/>
        </p:nvSpPr>
        <p:spPr>
          <a:xfrm>
            <a:off x="4729397" y="4177513"/>
            <a:ext cx="2476470" cy="523220"/>
          </a:xfrm>
          <a:prstGeom prst="rect">
            <a:avLst/>
          </a:prstGeom>
          <a:noFill/>
        </p:spPr>
        <p:txBody>
          <a:bodyPr wrap="square" rtlCol="0">
            <a:spAutoFit/>
          </a:bodyPr>
          <a:lstStyle/>
          <a:p>
            <a:pPr algn="ct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2: </a:t>
            </a:r>
            <a:r>
              <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 generated by [1]</a:t>
            </a:r>
            <a:endPar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58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FFDD4-8489-88CB-0E07-5B68C6926024}"/>
              </a:ext>
            </a:extLst>
          </p:cNvPr>
          <p:cNvSpPr>
            <a:spLocks noGrp="1"/>
          </p:cNvSpPr>
          <p:nvPr>
            <p:ph type="body" idx="1"/>
          </p:nvPr>
        </p:nvSpPr>
        <p:spPr>
          <a:xfrm>
            <a:off x="311700" y="644577"/>
            <a:ext cx="8520600" cy="3924298"/>
          </a:xfrm>
        </p:spPr>
        <p:txBody>
          <a:bodyPr/>
          <a:lstStyle/>
          <a:p>
            <a:r>
              <a:rPr lang="en-US" dirty="0">
                <a:solidFill>
                  <a:schemeClr val="tx1"/>
                </a:solidFill>
                <a:latin typeface="Times New Roman" panose="02020603050405020304" pitchFamily="18" charset="0"/>
                <a:cs typeface="Times New Roman" panose="02020603050405020304" pitchFamily="18" charset="0"/>
              </a:rPr>
              <a:t>Figure 3, shows the different cycles formed in data </a:t>
            </a:r>
          </a:p>
          <a:p>
            <a:pPr marL="114300" indent="0">
              <a:buNone/>
            </a:pPr>
            <a:r>
              <a:rPr lang="en-US" dirty="0">
                <a:solidFill>
                  <a:schemeClr val="tx1"/>
                </a:solidFill>
                <a:latin typeface="Times New Roman" panose="02020603050405020304" pitchFamily="18" charset="0"/>
                <a:cs typeface="Times New Roman" panose="02020603050405020304" pitchFamily="18" charset="0"/>
              </a:rPr>
              <a:t>      shown in figure 2.</a:t>
            </a:r>
          </a:p>
          <a:p>
            <a:r>
              <a:rPr lang="en-US" dirty="0">
                <a:solidFill>
                  <a:schemeClr val="tx1"/>
                </a:solidFill>
                <a:latin typeface="Times New Roman" panose="02020603050405020304" pitchFamily="18" charset="0"/>
                <a:cs typeface="Times New Roman" panose="02020603050405020304" pitchFamily="18" charset="0"/>
              </a:rPr>
              <a:t>After identifying all the cycles, this data along with </a:t>
            </a:r>
          </a:p>
          <a:p>
            <a:pPr marL="114300" indent="0">
              <a:buNone/>
            </a:pPr>
            <a:r>
              <a:rPr lang="en-US" dirty="0">
                <a:solidFill>
                  <a:schemeClr val="tx1"/>
                </a:solidFill>
                <a:latin typeface="Times New Roman" panose="02020603050405020304" pitchFamily="18" charset="0"/>
                <a:cs typeface="Times New Roman" panose="02020603050405020304" pitchFamily="18" charset="0"/>
              </a:rPr>
              <a:t>      task details is fed to NDH function.</a:t>
            </a:r>
          </a:p>
          <a:p>
            <a:r>
              <a:rPr lang="en-US" dirty="0">
                <a:solidFill>
                  <a:schemeClr val="tx1"/>
                </a:solidFill>
                <a:latin typeface="Times New Roman" panose="02020603050405020304" pitchFamily="18" charset="0"/>
                <a:cs typeface="Times New Roman" panose="02020603050405020304" pitchFamily="18" charset="0"/>
              </a:rPr>
              <a:t>NDH function sort the task details according to the output of </a:t>
            </a:r>
            <a:r>
              <a:rPr lang="en-US" dirty="0" err="1">
                <a:solidFill>
                  <a:schemeClr val="tx1"/>
                </a:solidFill>
                <a:latin typeface="Times New Roman" panose="02020603050405020304" pitchFamily="18" charset="0"/>
                <a:cs typeface="Times New Roman" panose="02020603050405020304" pitchFamily="18" charset="0"/>
              </a:rPr>
              <a:t>findcycle</a:t>
            </a:r>
            <a:r>
              <a:rPr lang="en-US" dirty="0">
                <a:solidFill>
                  <a:schemeClr val="tx1"/>
                </a:solidFill>
                <a:latin typeface="Times New Roman" panose="02020603050405020304" pitchFamily="18" charset="0"/>
                <a:cs typeface="Times New Roman" panose="02020603050405020304" pitchFamily="18" charset="0"/>
              </a:rPr>
              <a:t> and </a:t>
            </a:r>
            <a:r>
              <a:rPr lang="en-US" sz="1800" kern="0" dirty="0">
                <a:solidFill>
                  <a:schemeClr val="tx1"/>
                </a:solidFill>
                <a:effectLst/>
                <a:latin typeface="Times New Roman" panose="02020603050405020304" pitchFamily="18" charset="0"/>
                <a:ea typeface="Times New Roman" panose="02020603050405020304" pitchFamily="18" charset="0"/>
              </a:rPr>
              <a:t>calculating parameters like total night duty hours, total rest time, and total duty hours. </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descr="A number line with black dots&#10;&#10;Description automatically generated with medium confidence">
            <a:extLst>
              <a:ext uri="{FF2B5EF4-FFF2-40B4-BE49-F238E27FC236}">
                <a16:creationId xmlns:a16="http://schemas.microsoft.com/office/drawing/2014/main" id="{9ADA9EE3-74D2-850A-0D22-7E93C6FB3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4800" y="485133"/>
            <a:ext cx="2857500" cy="1112520"/>
          </a:xfrm>
          <a:prstGeom prst="rect">
            <a:avLst/>
          </a:prstGeom>
        </p:spPr>
      </p:pic>
      <p:sp>
        <p:nvSpPr>
          <p:cNvPr id="5" name="Text Box 2">
            <a:extLst>
              <a:ext uri="{FF2B5EF4-FFF2-40B4-BE49-F238E27FC236}">
                <a16:creationId xmlns:a16="http://schemas.microsoft.com/office/drawing/2014/main" id="{B45198F9-68E4-3752-EE63-E192445B5E27}"/>
              </a:ext>
            </a:extLst>
          </p:cNvPr>
          <p:cNvSpPr txBox="1">
            <a:spLocks noChangeArrowheads="1"/>
          </p:cNvSpPr>
          <p:nvPr/>
        </p:nvSpPr>
        <p:spPr bwMode="auto">
          <a:xfrm>
            <a:off x="6299181" y="1583863"/>
            <a:ext cx="2373630" cy="27749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3: Formed Cycles</a:t>
            </a:r>
            <a:endParaRPr lang="en-US"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 diagram of a file formatting&#10;&#10;Description automatically generated">
            <a:extLst>
              <a:ext uri="{FF2B5EF4-FFF2-40B4-BE49-F238E27FC236}">
                <a16:creationId xmlns:a16="http://schemas.microsoft.com/office/drawing/2014/main" id="{7117A96D-48FC-3470-F6CC-2794E495A4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7596" y="2828224"/>
            <a:ext cx="5943600" cy="1590675"/>
          </a:xfrm>
          <a:prstGeom prst="rect">
            <a:avLst/>
          </a:prstGeom>
        </p:spPr>
      </p:pic>
      <p:sp>
        <p:nvSpPr>
          <p:cNvPr id="7" name="Text Box 2">
            <a:extLst>
              <a:ext uri="{FF2B5EF4-FFF2-40B4-BE49-F238E27FC236}">
                <a16:creationId xmlns:a16="http://schemas.microsoft.com/office/drawing/2014/main" id="{449C1695-C410-81A9-1D98-7F2D96B16066}"/>
              </a:ext>
            </a:extLst>
          </p:cNvPr>
          <p:cNvSpPr txBox="1">
            <a:spLocks noChangeArrowheads="1"/>
          </p:cNvSpPr>
          <p:nvPr/>
        </p:nvSpPr>
        <p:spPr bwMode="auto">
          <a:xfrm>
            <a:off x="3242708" y="4498923"/>
            <a:ext cx="2732092" cy="27749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4: Flow Chart of Procedure</a:t>
            </a:r>
            <a:endParaRPr lang="en-US"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974122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1078</Words>
  <Application>Microsoft Office PowerPoint</Application>
  <PresentationFormat>On-screen Show (16:9)</PresentationFormat>
  <Paragraphs>66</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CMR12</vt:lpstr>
      <vt:lpstr>Times New Roman</vt:lpstr>
      <vt:lpstr>Simple Light</vt:lpstr>
      <vt:lpstr>Post Processing for crew  Scheduling for Long-distance Passenger Railway Transportation  (Rishuv Gorka 190070052)</vt:lpstr>
      <vt:lpstr>Indian Railway</vt:lpstr>
      <vt:lpstr>PowerPoint Presentation</vt:lpstr>
      <vt:lpstr>Introduction</vt:lpstr>
      <vt:lpstr>PowerPoint Presentation</vt:lpstr>
      <vt:lpstr>PowerPoint Presentation</vt:lpstr>
      <vt:lpstr>Input to the code</vt:lpstr>
      <vt:lpstr>Processing</vt:lpstr>
      <vt:lpstr>PowerPoint Presentation</vt:lpstr>
      <vt:lpstr>PowerPoint Presentation</vt:lpstr>
      <vt:lpstr>Output of the code</vt:lpstr>
      <vt:lpstr>PowerPoint Presentation</vt:lpstr>
      <vt:lpstr>PowerPoint Presentation</vt:lpstr>
      <vt:lpstr>PowerPoint Presentation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Processing for crew  Scheduling for Long-distance Passenger Railway Transportation  (Rishuv Gorka 190070052)</dc:title>
  <cp:lastModifiedBy>Rishuv Gorka</cp:lastModifiedBy>
  <cp:revision>3</cp:revision>
  <dcterms:modified xsi:type="dcterms:W3CDTF">2023-11-30T22:53:22Z</dcterms:modified>
</cp:coreProperties>
</file>