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DM Serif Display" charset="1" panose="00000000000000000000"/>
      <p:regular r:id="rId15"/>
    </p:embeddedFont>
    <p:embeddedFont>
      <p:font typeface="Canva Sans Bold" charset="1" panose="020B0803030501040103"/>
      <p:regular r:id="rId16"/>
    </p:embeddedFont>
    <p:embeddedFont>
      <p:font typeface="ITC Benguiat Bold Italics" charset="1" panose="02030905050306090704"/>
      <p:regular r:id="rId17"/>
    </p:embeddedFont>
    <p:embeddedFont>
      <p:font typeface="Inria Serif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E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36378" y="2762745"/>
            <a:ext cx="19581159" cy="2688984"/>
            <a:chOff x="0" y="0"/>
            <a:chExt cx="5157178" cy="7082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57177" cy="708210"/>
            </a:xfrm>
            <a:custGeom>
              <a:avLst/>
              <a:gdLst/>
              <a:ahLst/>
              <a:cxnLst/>
              <a:rect r="r" b="b" t="t" l="l"/>
              <a:pathLst>
                <a:path h="708210" w="5157177">
                  <a:moveTo>
                    <a:pt x="0" y="0"/>
                  </a:moveTo>
                  <a:lnTo>
                    <a:pt x="5157177" y="0"/>
                  </a:lnTo>
                  <a:lnTo>
                    <a:pt x="5157177" y="708210"/>
                  </a:lnTo>
                  <a:lnTo>
                    <a:pt x="0" y="708210"/>
                  </a:lnTo>
                  <a:close/>
                </a:path>
              </a:pathLst>
            </a:custGeom>
            <a:solidFill>
              <a:srgbClr val="F1B6B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57178" cy="746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296995" y="2972788"/>
            <a:ext cx="13590222" cy="2218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94"/>
              </a:lnSpc>
            </a:pPr>
            <a:r>
              <a:rPr lang="en-US" sz="6424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Cloud-Based Personalized Learning Assistant 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2501993" y="8856325"/>
            <a:ext cx="1458698" cy="4135485"/>
          </a:xfrm>
          <a:custGeom>
            <a:avLst/>
            <a:gdLst/>
            <a:ahLst/>
            <a:cxnLst/>
            <a:rect r="r" b="b" t="t" l="l"/>
            <a:pathLst>
              <a:path h="4135485" w="1458698">
                <a:moveTo>
                  <a:pt x="1458698" y="0"/>
                </a:moveTo>
                <a:lnTo>
                  <a:pt x="0" y="0"/>
                </a:lnTo>
                <a:lnTo>
                  <a:pt x="0" y="4135484"/>
                </a:lnTo>
                <a:lnTo>
                  <a:pt x="1458698" y="4135484"/>
                </a:lnTo>
                <a:lnTo>
                  <a:pt x="145869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166918" y="8065692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3" y="0"/>
                </a:lnTo>
                <a:lnTo>
                  <a:pt x="34639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-4702591">
            <a:off x="-2417166" y="5963280"/>
            <a:ext cx="3549007" cy="3255080"/>
          </a:xfrm>
          <a:custGeom>
            <a:avLst/>
            <a:gdLst/>
            <a:ahLst/>
            <a:cxnLst/>
            <a:rect r="r" b="b" t="t" l="l"/>
            <a:pathLst>
              <a:path h="3255080" w="3549007">
                <a:moveTo>
                  <a:pt x="0" y="3255080"/>
                </a:moveTo>
                <a:lnTo>
                  <a:pt x="3549007" y="3255080"/>
                </a:lnTo>
                <a:lnTo>
                  <a:pt x="3549007" y="0"/>
                </a:lnTo>
                <a:lnTo>
                  <a:pt x="0" y="0"/>
                </a:lnTo>
                <a:lnTo>
                  <a:pt x="0" y="325508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68689" y="-1352055"/>
            <a:ext cx="2366010" cy="4114800"/>
          </a:xfrm>
          <a:custGeom>
            <a:avLst/>
            <a:gdLst/>
            <a:ahLst/>
            <a:cxnLst/>
            <a:rect r="r" b="b" t="t" l="l"/>
            <a:pathLst>
              <a:path h="4114800" w="236601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018448">
            <a:off x="13099502" y="-2438006"/>
            <a:ext cx="4683794" cy="4114800"/>
          </a:xfrm>
          <a:custGeom>
            <a:avLst/>
            <a:gdLst/>
            <a:ahLst/>
            <a:cxnLst/>
            <a:rect r="r" b="b" t="t" l="l"/>
            <a:pathLst>
              <a:path h="4114800" w="4683794">
                <a:moveTo>
                  <a:pt x="0" y="0"/>
                </a:moveTo>
                <a:lnTo>
                  <a:pt x="4683795" y="0"/>
                </a:lnTo>
                <a:lnTo>
                  <a:pt x="46837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768191" y="5961935"/>
            <a:ext cx="544675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4237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 Members :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529742" y="7418627"/>
            <a:ext cx="4744522" cy="1847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b="true" sz="3399" i="true">
                <a:solidFill>
                  <a:srgbClr val="423734"/>
                </a:solidFill>
                <a:latin typeface="ITC Benguiat Bold Italics"/>
                <a:ea typeface="ITC Benguiat Bold Italics"/>
                <a:cs typeface="ITC Benguiat Bold Italics"/>
                <a:sym typeface="ITC Benguiat Bold Italics"/>
              </a:rPr>
              <a:t>Naresh Kumaran </a:t>
            </a:r>
          </a:p>
          <a:p>
            <a:pPr algn="ctr">
              <a:lnSpc>
                <a:spcPts val="4759"/>
              </a:lnSpc>
            </a:pPr>
            <a:r>
              <a:rPr lang="en-US" b="true" sz="3399" i="true">
                <a:solidFill>
                  <a:srgbClr val="423734"/>
                </a:solidFill>
                <a:latin typeface="ITC Benguiat Bold Italics"/>
                <a:ea typeface="ITC Benguiat Bold Italics"/>
                <a:cs typeface="ITC Benguiat Bold Italics"/>
                <a:sym typeface="ITC Benguiat Bold Italics"/>
              </a:rPr>
              <a:t>Rishvanth M</a:t>
            </a:r>
          </a:p>
          <a:p>
            <a:pPr algn="ctr">
              <a:lnSpc>
                <a:spcPts val="4759"/>
              </a:lnSpc>
            </a:pPr>
            <a:r>
              <a:rPr lang="en-US" b="true" sz="3399" i="true">
                <a:solidFill>
                  <a:srgbClr val="423734"/>
                </a:solidFill>
                <a:latin typeface="ITC Benguiat Bold Italics"/>
                <a:ea typeface="ITC Benguiat Bold Italics"/>
                <a:cs typeface="ITC Benguiat Bold Italics"/>
                <a:sym typeface="ITC Benguiat Bold Italics"/>
              </a:rPr>
              <a:t>Poornachandran A 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E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045275" y="6773619"/>
            <a:ext cx="1458698" cy="4135485"/>
          </a:xfrm>
          <a:custGeom>
            <a:avLst/>
            <a:gdLst/>
            <a:ahLst/>
            <a:cxnLst/>
            <a:rect r="r" b="b" t="t" l="l"/>
            <a:pathLst>
              <a:path h="4135485" w="1458698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05937" y="7200900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03731" y="4272047"/>
            <a:ext cx="3549007" cy="3255080"/>
          </a:xfrm>
          <a:custGeom>
            <a:avLst/>
            <a:gdLst/>
            <a:ahLst/>
            <a:cxnLst/>
            <a:rect r="r" b="b" t="t" l="l"/>
            <a:pathLst>
              <a:path h="3255080" w="3549007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341897" y="-197916"/>
            <a:ext cx="4683794" cy="4114800"/>
          </a:xfrm>
          <a:custGeom>
            <a:avLst/>
            <a:gdLst/>
            <a:ahLst/>
            <a:cxnLst/>
            <a:rect r="r" b="b" t="t" l="l"/>
            <a:pathLst>
              <a:path h="4114800" w="4683794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81695" y="-1394081"/>
            <a:ext cx="2366010" cy="4114800"/>
          </a:xfrm>
          <a:custGeom>
            <a:avLst/>
            <a:gdLst/>
            <a:ahLst/>
            <a:cxnLst/>
            <a:rect r="r" b="b" t="t" l="l"/>
            <a:pathLst>
              <a:path h="4114800" w="236601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909931" y="3850209"/>
            <a:ext cx="11634146" cy="3804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8550" indent="-389275" lvl="1">
              <a:lnSpc>
                <a:spcPts val="5048"/>
              </a:lnSpc>
              <a:buFont typeface="Arial"/>
              <a:buChar char="•"/>
            </a:pPr>
            <a:r>
              <a:rPr lang="en-US" sz="36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A web-based intelligent learning assistant.</a:t>
            </a:r>
          </a:p>
          <a:p>
            <a:pPr algn="l" marL="778550" indent="-389275" lvl="1">
              <a:lnSpc>
                <a:spcPts val="5048"/>
              </a:lnSpc>
              <a:buFont typeface="Arial"/>
              <a:buChar char="•"/>
            </a:pPr>
            <a:r>
              <a:rPr lang="en-US" sz="36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Provides personalized learning recommendations using AI &amp; Cloud.</a:t>
            </a:r>
          </a:p>
          <a:p>
            <a:pPr algn="l" marL="778550" indent="-389275" lvl="1">
              <a:lnSpc>
                <a:spcPts val="5048"/>
              </a:lnSpc>
              <a:buFont typeface="Arial"/>
              <a:buChar char="•"/>
            </a:pPr>
            <a:r>
              <a:rPr lang="en-US" sz="36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Helps learners find the right courses based on interests and progress.</a:t>
            </a:r>
          </a:p>
          <a:p>
            <a:pPr algn="l">
              <a:lnSpc>
                <a:spcPts val="5048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4909931" y="1480339"/>
            <a:ext cx="9865465" cy="1816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42"/>
              </a:lnSpc>
            </a:pPr>
            <a:r>
              <a:rPr lang="en-US" sz="10602" u="sng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E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045275" y="6773619"/>
            <a:ext cx="1458698" cy="4135485"/>
          </a:xfrm>
          <a:custGeom>
            <a:avLst/>
            <a:gdLst/>
            <a:ahLst/>
            <a:cxnLst/>
            <a:rect r="r" b="b" t="t" l="l"/>
            <a:pathLst>
              <a:path h="4135485" w="1458698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05937" y="7200900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03731" y="4272047"/>
            <a:ext cx="3549007" cy="3255080"/>
          </a:xfrm>
          <a:custGeom>
            <a:avLst/>
            <a:gdLst/>
            <a:ahLst/>
            <a:cxnLst/>
            <a:rect r="r" b="b" t="t" l="l"/>
            <a:pathLst>
              <a:path h="3255080" w="3549007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341897" y="-197916"/>
            <a:ext cx="4683794" cy="4114800"/>
          </a:xfrm>
          <a:custGeom>
            <a:avLst/>
            <a:gdLst/>
            <a:ahLst/>
            <a:cxnLst/>
            <a:rect r="r" b="b" t="t" l="l"/>
            <a:pathLst>
              <a:path h="4114800" w="4683794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81695" y="-1394081"/>
            <a:ext cx="2366010" cy="4114800"/>
          </a:xfrm>
          <a:custGeom>
            <a:avLst/>
            <a:gdLst/>
            <a:ahLst/>
            <a:cxnLst/>
            <a:rect r="r" b="b" t="t" l="l"/>
            <a:pathLst>
              <a:path h="4114800" w="236601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909931" y="3642721"/>
            <a:ext cx="11634146" cy="4490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8"/>
              </a:lnSpc>
            </a:pPr>
            <a:r>
              <a:rPr lang="en-US" sz="32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✔ AI-powered course recommendations. </a:t>
            </a:r>
          </a:p>
          <a:p>
            <a:pPr algn="l">
              <a:lnSpc>
                <a:spcPts val="4488"/>
              </a:lnSpc>
            </a:pPr>
          </a:p>
          <a:p>
            <a:pPr algn="l">
              <a:lnSpc>
                <a:spcPts val="4628"/>
              </a:lnSpc>
            </a:pPr>
            <a:r>
              <a:rPr lang="en-US" sz="33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✔ Secure cloud storage for learning materials. </a:t>
            </a:r>
          </a:p>
          <a:p>
            <a:pPr algn="l">
              <a:lnSpc>
                <a:spcPts val="4488"/>
              </a:lnSpc>
            </a:pPr>
          </a:p>
          <a:p>
            <a:pPr algn="l">
              <a:lnSpc>
                <a:spcPts val="4488"/>
              </a:lnSpc>
            </a:pPr>
            <a:r>
              <a:rPr lang="en-US" sz="32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✔ Track user progress dynamically. </a:t>
            </a:r>
          </a:p>
          <a:p>
            <a:pPr algn="l">
              <a:lnSpc>
                <a:spcPts val="4488"/>
              </a:lnSpc>
            </a:pPr>
          </a:p>
          <a:p>
            <a:pPr algn="l">
              <a:lnSpc>
                <a:spcPts val="4488"/>
              </a:lnSpc>
            </a:pPr>
            <a:r>
              <a:rPr lang="en-US" sz="32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✔ Enhance e-learning with a scalable, cloud-based platform.</a:t>
            </a:r>
          </a:p>
          <a:p>
            <a:pPr algn="l">
              <a:lnSpc>
                <a:spcPts val="4488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4017880" y="1198823"/>
            <a:ext cx="11492996" cy="1816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42"/>
              </a:lnSpc>
            </a:pPr>
            <a:r>
              <a:rPr lang="en-US" sz="10602" u="sng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Objectives of CPLA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E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045275" y="6773619"/>
            <a:ext cx="1458698" cy="4135485"/>
          </a:xfrm>
          <a:custGeom>
            <a:avLst/>
            <a:gdLst/>
            <a:ahLst/>
            <a:cxnLst/>
            <a:rect r="r" b="b" t="t" l="l"/>
            <a:pathLst>
              <a:path h="4135485" w="1458698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05937" y="7200900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03731" y="4272047"/>
            <a:ext cx="3549007" cy="3255080"/>
          </a:xfrm>
          <a:custGeom>
            <a:avLst/>
            <a:gdLst/>
            <a:ahLst/>
            <a:cxnLst/>
            <a:rect r="r" b="b" t="t" l="l"/>
            <a:pathLst>
              <a:path h="3255080" w="3549007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341897" y="-197916"/>
            <a:ext cx="4683794" cy="4114800"/>
          </a:xfrm>
          <a:custGeom>
            <a:avLst/>
            <a:gdLst/>
            <a:ahLst/>
            <a:cxnLst/>
            <a:rect r="r" b="b" t="t" l="l"/>
            <a:pathLst>
              <a:path h="4114800" w="4683794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81695" y="-1394081"/>
            <a:ext cx="2366010" cy="4114800"/>
          </a:xfrm>
          <a:custGeom>
            <a:avLst/>
            <a:gdLst/>
            <a:ahLst/>
            <a:cxnLst/>
            <a:rect r="r" b="b" t="t" l="l"/>
            <a:pathLst>
              <a:path h="4114800" w="236601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047549" y="1192800"/>
            <a:ext cx="11492996" cy="1816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42"/>
              </a:lnSpc>
            </a:pPr>
            <a:r>
              <a:rPr lang="en-US" sz="10602" u="sng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Technologies Used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89185" y="3454530"/>
            <a:ext cx="11691086" cy="658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9918" indent="-369959" lvl="1">
              <a:lnSpc>
                <a:spcPts val="4797"/>
              </a:lnSpc>
              <a:buFont typeface="Arial"/>
              <a:buChar char="•"/>
            </a:pPr>
            <a:r>
              <a:rPr lang="en-US" sz="3427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Frontend : React.js </a:t>
            </a:r>
          </a:p>
          <a:p>
            <a:pPr algn="l">
              <a:lnSpc>
                <a:spcPts val="4797"/>
              </a:lnSpc>
            </a:pPr>
          </a:p>
          <a:p>
            <a:pPr algn="l" marL="739918" indent="-369959" lvl="1">
              <a:lnSpc>
                <a:spcPts val="4797"/>
              </a:lnSpc>
              <a:buFont typeface="Arial"/>
              <a:buChar char="•"/>
            </a:pPr>
            <a:r>
              <a:rPr lang="en-US" sz="3427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Backend: Node.js, Express.js (Server-side APIs)</a:t>
            </a:r>
          </a:p>
          <a:p>
            <a:pPr algn="l">
              <a:lnSpc>
                <a:spcPts val="4797"/>
              </a:lnSpc>
            </a:pPr>
          </a:p>
          <a:p>
            <a:pPr algn="l" marL="739918" indent="-369959" lvl="1">
              <a:lnSpc>
                <a:spcPts val="4797"/>
              </a:lnSpc>
              <a:buFont typeface="Arial"/>
              <a:buChar char="•"/>
            </a:pPr>
            <a:r>
              <a:rPr lang="en-US" sz="3427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Cloud Services:</a:t>
            </a:r>
          </a:p>
          <a:p>
            <a:pPr algn="l" marL="2219754" indent="-554938" lvl="3">
              <a:lnSpc>
                <a:spcPts val="4797"/>
              </a:lnSpc>
              <a:buFont typeface="Arial"/>
              <a:buChar char="￭"/>
            </a:pPr>
            <a:r>
              <a:rPr lang="en-US" sz="3427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Azure AI Services (for learning recommendations)</a:t>
            </a:r>
          </a:p>
          <a:p>
            <a:pPr algn="l" marL="2219754" indent="-554938" lvl="3">
              <a:lnSpc>
                <a:spcPts val="4797"/>
              </a:lnSpc>
              <a:buFont typeface="Arial"/>
              <a:buChar char="￭"/>
            </a:pPr>
            <a:r>
              <a:rPr lang="en-US" sz="3427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Azure Blob Storage (for storing course materials)</a:t>
            </a:r>
          </a:p>
          <a:p>
            <a:pPr algn="l" marL="2219754" indent="-554938" lvl="3">
              <a:lnSpc>
                <a:spcPts val="4797"/>
              </a:lnSpc>
              <a:buFont typeface="Arial"/>
              <a:buChar char="￭"/>
            </a:pPr>
            <a:r>
              <a:rPr lang="en-US" sz="3427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Azure Cosmos DB (for tracking user progress)</a:t>
            </a:r>
          </a:p>
          <a:p>
            <a:pPr algn="l">
              <a:lnSpc>
                <a:spcPts val="4797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E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045275" y="6773619"/>
            <a:ext cx="1458698" cy="4135485"/>
          </a:xfrm>
          <a:custGeom>
            <a:avLst/>
            <a:gdLst/>
            <a:ahLst/>
            <a:cxnLst/>
            <a:rect r="r" b="b" t="t" l="l"/>
            <a:pathLst>
              <a:path h="4135485" w="1458698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05937" y="7200900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03731" y="4272047"/>
            <a:ext cx="3549007" cy="3255080"/>
          </a:xfrm>
          <a:custGeom>
            <a:avLst/>
            <a:gdLst/>
            <a:ahLst/>
            <a:cxnLst/>
            <a:rect r="r" b="b" t="t" l="l"/>
            <a:pathLst>
              <a:path h="3255080" w="3549007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341897" y="-197916"/>
            <a:ext cx="4683794" cy="4114800"/>
          </a:xfrm>
          <a:custGeom>
            <a:avLst/>
            <a:gdLst/>
            <a:ahLst/>
            <a:cxnLst/>
            <a:rect r="r" b="b" t="t" l="l"/>
            <a:pathLst>
              <a:path h="4114800" w="4683794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81695" y="-1394081"/>
            <a:ext cx="2366010" cy="4114800"/>
          </a:xfrm>
          <a:custGeom>
            <a:avLst/>
            <a:gdLst/>
            <a:ahLst/>
            <a:cxnLst/>
            <a:rect r="r" b="b" t="t" l="l"/>
            <a:pathLst>
              <a:path h="4114800" w="236601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532005" y="2876704"/>
            <a:ext cx="11276262" cy="7281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8"/>
              </a:lnSpc>
            </a:pPr>
            <a:r>
              <a:rPr lang="en-US" sz="32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1️⃣ User interacts with CPLA Web App. </a:t>
            </a:r>
          </a:p>
          <a:p>
            <a:pPr algn="l">
              <a:lnSpc>
                <a:spcPts val="4488"/>
              </a:lnSpc>
            </a:pPr>
          </a:p>
          <a:p>
            <a:pPr algn="l">
              <a:lnSpc>
                <a:spcPts val="4488"/>
              </a:lnSpc>
            </a:pPr>
            <a:r>
              <a:rPr lang="en-US" sz="32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2️⃣ Request goes to Node.js Backend. </a:t>
            </a:r>
          </a:p>
          <a:p>
            <a:pPr algn="l">
              <a:lnSpc>
                <a:spcPts val="4488"/>
              </a:lnSpc>
            </a:pPr>
          </a:p>
          <a:p>
            <a:pPr algn="l">
              <a:lnSpc>
                <a:spcPts val="4488"/>
              </a:lnSpc>
            </a:pPr>
            <a:r>
              <a:rPr lang="en-US" sz="32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3️⃣ Backend connects with Azure AI, Blob Storage, and Cosmos DB. </a:t>
            </a:r>
          </a:p>
          <a:p>
            <a:pPr algn="l">
              <a:lnSpc>
                <a:spcPts val="4488"/>
              </a:lnSpc>
            </a:pPr>
          </a:p>
          <a:p>
            <a:pPr algn="l">
              <a:lnSpc>
                <a:spcPts val="4488"/>
              </a:lnSpc>
            </a:pPr>
            <a:r>
              <a:rPr lang="en-US" sz="32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4️⃣ AI processes input &amp; returns personalized suggestions. </a:t>
            </a:r>
          </a:p>
          <a:p>
            <a:pPr algn="l">
              <a:lnSpc>
                <a:spcPts val="4488"/>
              </a:lnSpc>
            </a:pPr>
          </a:p>
          <a:p>
            <a:pPr algn="l">
              <a:lnSpc>
                <a:spcPts val="4488"/>
              </a:lnSpc>
            </a:pPr>
            <a:r>
              <a:rPr lang="en-US" sz="32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5️⃣ User data &amp; materials are stored and retrieved from Azure.</a:t>
            </a:r>
          </a:p>
          <a:p>
            <a:pPr algn="l">
              <a:lnSpc>
                <a:spcPts val="4488"/>
              </a:lnSpc>
            </a:pPr>
          </a:p>
          <a:p>
            <a:pPr algn="l">
              <a:lnSpc>
                <a:spcPts val="4488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4047549" y="706434"/>
            <a:ext cx="10771764" cy="1450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03"/>
              </a:lnSpc>
            </a:pPr>
            <a:r>
              <a:rPr lang="en-US" sz="8502" u="sng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System Architecture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E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045275" y="6773619"/>
            <a:ext cx="1458698" cy="4135485"/>
          </a:xfrm>
          <a:custGeom>
            <a:avLst/>
            <a:gdLst/>
            <a:ahLst/>
            <a:cxnLst/>
            <a:rect r="r" b="b" t="t" l="l"/>
            <a:pathLst>
              <a:path h="4135485" w="1458698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05937" y="7200900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03731" y="4272047"/>
            <a:ext cx="3549007" cy="3255080"/>
          </a:xfrm>
          <a:custGeom>
            <a:avLst/>
            <a:gdLst/>
            <a:ahLst/>
            <a:cxnLst/>
            <a:rect r="r" b="b" t="t" l="l"/>
            <a:pathLst>
              <a:path h="3255080" w="3549007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341897" y="-197916"/>
            <a:ext cx="4683794" cy="4114800"/>
          </a:xfrm>
          <a:custGeom>
            <a:avLst/>
            <a:gdLst/>
            <a:ahLst/>
            <a:cxnLst/>
            <a:rect r="r" b="b" t="t" l="l"/>
            <a:pathLst>
              <a:path h="4114800" w="4683794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81695" y="-1394081"/>
            <a:ext cx="2366010" cy="4114800"/>
          </a:xfrm>
          <a:custGeom>
            <a:avLst/>
            <a:gdLst/>
            <a:ahLst/>
            <a:cxnLst/>
            <a:rect r="r" b="b" t="t" l="l"/>
            <a:pathLst>
              <a:path h="4114800" w="236601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047549" y="3141252"/>
            <a:ext cx="12338243" cy="5952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1️⃣ Backend Setup: Node.js + Express.js, Azure AI, Blob Storage, Cosmos DB. </a:t>
            </a:r>
          </a:p>
          <a:p>
            <a:pPr algn="l">
              <a:lnSpc>
                <a:spcPts val="4208"/>
              </a:lnSpc>
            </a:pPr>
          </a:p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2️⃣ Frontend Development: React.js, API integration for data fetching. </a:t>
            </a:r>
          </a:p>
          <a:p>
            <a:pPr algn="l">
              <a:lnSpc>
                <a:spcPts val="4208"/>
              </a:lnSpc>
            </a:pPr>
          </a:p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3️⃣ Connect APIs: Backend links frontend with Azure </a:t>
            </a:r>
          </a:p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services. </a:t>
            </a:r>
          </a:p>
          <a:p>
            <a:pPr algn="l">
              <a:lnSpc>
                <a:spcPts val="4208"/>
              </a:lnSpc>
            </a:pPr>
          </a:p>
          <a:p>
            <a:pPr algn="l">
              <a:lnSpc>
                <a:spcPts val="4628"/>
              </a:lnSpc>
            </a:pPr>
            <a:r>
              <a:rPr lang="en-US" sz="33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4️⃣ Deploy on Azure: Host backend &amp; frontend on Azure Web Services.</a:t>
            </a:r>
          </a:p>
          <a:p>
            <a:pPr algn="l">
              <a:lnSpc>
                <a:spcPts val="4208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4047549" y="696909"/>
            <a:ext cx="13211751" cy="1542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03"/>
              </a:lnSpc>
            </a:pPr>
            <a:r>
              <a:rPr lang="en-US" sz="9002" u="sng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Implementation Steps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E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045275" y="6773619"/>
            <a:ext cx="1458698" cy="4135485"/>
          </a:xfrm>
          <a:custGeom>
            <a:avLst/>
            <a:gdLst/>
            <a:ahLst/>
            <a:cxnLst/>
            <a:rect r="r" b="b" t="t" l="l"/>
            <a:pathLst>
              <a:path h="4135485" w="1458698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05937" y="7200900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03731" y="4272047"/>
            <a:ext cx="3549007" cy="3255080"/>
          </a:xfrm>
          <a:custGeom>
            <a:avLst/>
            <a:gdLst/>
            <a:ahLst/>
            <a:cxnLst/>
            <a:rect r="r" b="b" t="t" l="l"/>
            <a:pathLst>
              <a:path h="3255080" w="3549007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341897" y="-197916"/>
            <a:ext cx="4683794" cy="4114800"/>
          </a:xfrm>
          <a:custGeom>
            <a:avLst/>
            <a:gdLst/>
            <a:ahLst/>
            <a:cxnLst/>
            <a:rect r="r" b="b" t="t" l="l"/>
            <a:pathLst>
              <a:path h="4114800" w="4683794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81695" y="-1394081"/>
            <a:ext cx="2366010" cy="4114800"/>
          </a:xfrm>
          <a:custGeom>
            <a:avLst/>
            <a:gdLst/>
            <a:ahLst/>
            <a:cxnLst/>
            <a:rect r="r" b="b" t="t" l="l"/>
            <a:pathLst>
              <a:path h="4114800" w="236601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134542" y="4237560"/>
            <a:ext cx="11547152" cy="4343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🔹 Voice-Based Learning Assistant (AI-powered tutor). </a:t>
            </a:r>
          </a:p>
          <a:p>
            <a:pPr algn="l">
              <a:lnSpc>
                <a:spcPts val="4908"/>
              </a:lnSpc>
            </a:pPr>
          </a:p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🔹 Gamification &amp; Quizzes (for engagement). </a:t>
            </a:r>
          </a:p>
          <a:p>
            <a:pPr algn="l">
              <a:lnSpc>
                <a:spcPts val="4208"/>
              </a:lnSpc>
            </a:pPr>
          </a:p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🔹 Mobile App Development (to extend accessibility). </a:t>
            </a:r>
          </a:p>
          <a:p>
            <a:pPr algn="l">
              <a:lnSpc>
                <a:spcPts val="4208"/>
              </a:lnSpc>
            </a:pPr>
          </a:p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🔹 Real-Time Performance Analytics.</a:t>
            </a:r>
          </a:p>
          <a:p>
            <a:pPr algn="l">
              <a:lnSpc>
                <a:spcPts val="4208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503974" y="1375697"/>
            <a:ext cx="12899559" cy="1542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03"/>
              </a:lnSpc>
            </a:pPr>
            <a:r>
              <a:rPr lang="en-US" sz="9002" u="sng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Future Enhancement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E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045275" y="6773619"/>
            <a:ext cx="1458698" cy="4135485"/>
          </a:xfrm>
          <a:custGeom>
            <a:avLst/>
            <a:gdLst/>
            <a:ahLst/>
            <a:cxnLst/>
            <a:rect r="r" b="b" t="t" l="l"/>
            <a:pathLst>
              <a:path h="4135485" w="1458698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05937" y="7200900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03731" y="4272047"/>
            <a:ext cx="3549007" cy="3255080"/>
          </a:xfrm>
          <a:custGeom>
            <a:avLst/>
            <a:gdLst/>
            <a:ahLst/>
            <a:cxnLst/>
            <a:rect r="r" b="b" t="t" l="l"/>
            <a:pathLst>
              <a:path h="3255080" w="3549007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341897" y="-197916"/>
            <a:ext cx="4683794" cy="4114800"/>
          </a:xfrm>
          <a:custGeom>
            <a:avLst/>
            <a:gdLst/>
            <a:ahLst/>
            <a:cxnLst/>
            <a:rect r="r" b="b" t="t" l="l"/>
            <a:pathLst>
              <a:path h="4114800" w="4683794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81695" y="-1394081"/>
            <a:ext cx="2366010" cy="4114800"/>
          </a:xfrm>
          <a:custGeom>
            <a:avLst/>
            <a:gdLst/>
            <a:ahLst/>
            <a:cxnLst/>
            <a:rect r="r" b="b" t="t" l="l"/>
            <a:pathLst>
              <a:path h="4114800" w="236601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909931" y="3642721"/>
            <a:ext cx="11634146" cy="5033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8"/>
              </a:lnSpc>
            </a:pPr>
            <a:r>
              <a:rPr lang="en-US" sz="32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🎯 CPLA enhances e-learning through AI and cloud computing. </a:t>
            </a:r>
          </a:p>
          <a:p>
            <a:pPr algn="l">
              <a:lnSpc>
                <a:spcPts val="4488"/>
              </a:lnSpc>
            </a:pPr>
          </a:p>
          <a:p>
            <a:pPr algn="l">
              <a:lnSpc>
                <a:spcPts val="4488"/>
              </a:lnSpc>
            </a:pPr>
            <a:r>
              <a:rPr lang="en-US" sz="32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🎯 It provides a personalized, scalable, and efficient learning experience. </a:t>
            </a:r>
          </a:p>
          <a:p>
            <a:pPr algn="l">
              <a:lnSpc>
                <a:spcPts val="4488"/>
              </a:lnSpc>
            </a:pPr>
          </a:p>
          <a:p>
            <a:pPr algn="l">
              <a:lnSpc>
                <a:spcPts val="4488"/>
              </a:lnSpc>
            </a:pPr>
            <a:r>
              <a:rPr lang="en-US" sz="32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🎯 Future upgrades will make learning more interactive and engaging.</a:t>
            </a:r>
          </a:p>
          <a:p>
            <a:pPr algn="l">
              <a:lnSpc>
                <a:spcPts val="4488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4909931" y="1559440"/>
            <a:ext cx="10771764" cy="1816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42"/>
              </a:lnSpc>
            </a:pPr>
            <a:r>
              <a:rPr lang="en-US" sz="10602" u="sng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Conclusion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E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47583" y="3275455"/>
            <a:ext cx="14792835" cy="424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21"/>
              </a:lnSpc>
            </a:pPr>
            <a:r>
              <a:rPr lang="en-US" sz="17801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Thank</a:t>
            </a:r>
          </a:p>
          <a:p>
            <a:pPr algn="ctr">
              <a:lnSpc>
                <a:spcPts val="16021"/>
              </a:lnSpc>
            </a:pPr>
            <a:r>
              <a:rPr lang="en-US" sz="17801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You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2762974" y="7991533"/>
            <a:ext cx="1458698" cy="4135485"/>
          </a:xfrm>
          <a:custGeom>
            <a:avLst/>
            <a:gdLst/>
            <a:ahLst/>
            <a:cxnLst/>
            <a:rect r="r" b="b" t="t" l="l"/>
            <a:pathLst>
              <a:path h="4135485" w="1458698">
                <a:moveTo>
                  <a:pt x="1458699" y="0"/>
                </a:moveTo>
                <a:lnTo>
                  <a:pt x="0" y="0"/>
                </a:lnTo>
                <a:lnTo>
                  <a:pt x="0" y="4135484"/>
                </a:lnTo>
                <a:lnTo>
                  <a:pt x="1458699" y="4135484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905937" y="7200900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-4702591">
            <a:off x="-2156185" y="5098488"/>
            <a:ext cx="3549007" cy="3255080"/>
          </a:xfrm>
          <a:custGeom>
            <a:avLst/>
            <a:gdLst/>
            <a:ahLst/>
            <a:cxnLst/>
            <a:rect r="r" b="b" t="t" l="l"/>
            <a:pathLst>
              <a:path h="3255080" w="3549007">
                <a:moveTo>
                  <a:pt x="0" y="3255080"/>
                </a:moveTo>
                <a:lnTo>
                  <a:pt x="3549007" y="3255080"/>
                </a:lnTo>
                <a:lnTo>
                  <a:pt x="3549007" y="0"/>
                </a:lnTo>
                <a:lnTo>
                  <a:pt x="0" y="0"/>
                </a:lnTo>
                <a:lnTo>
                  <a:pt x="0" y="325508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768689" y="-1352055"/>
            <a:ext cx="2366010" cy="4114800"/>
          </a:xfrm>
          <a:custGeom>
            <a:avLst/>
            <a:gdLst/>
            <a:ahLst/>
            <a:cxnLst/>
            <a:rect r="r" b="b" t="t" l="l"/>
            <a:pathLst>
              <a:path h="4114800" w="236601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018448">
            <a:off x="13099502" y="-2438006"/>
            <a:ext cx="4683794" cy="4114800"/>
          </a:xfrm>
          <a:custGeom>
            <a:avLst/>
            <a:gdLst/>
            <a:ahLst/>
            <a:cxnLst/>
            <a:rect r="r" b="b" t="t" l="l"/>
            <a:pathLst>
              <a:path h="4114800" w="4683794">
                <a:moveTo>
                  <a:pt x="0" y="0"/>
                </a:moveTo>
                <a:lnTo>
                  <a:pt x="4683795" y="0"/>
                </a:lnTo>
                <a:lnTo>
                  <a:pt x="46837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2343022">
            <a:off x="17680160" y="702888"/>
            <a:ext cx="1458698" cy="4135485"/>
          </a:xfrm>
          <a:custGeom>
            <a:avLst/>
            <a:gdLst/>
            <a:ahLst/>
            <a:cxnLst/>
            <a:rect r="r" b="b" t="t" l="l"/>
            <a:pathLst>
              <a:path h="4135485" w="1458698">
                <a:moveTo>
                  <a:pt x="1458698" y="4135485"/>
                </a:moveTo>
                <a:lnTo>
                  <a:pt x="0" y="4135485"/>
                </a:lnTo>
                <a:lnTo>
                  <a:pt x="0" y="0"/>
                </a:lnTo>
                <a:lnTo>
                  <a:pt x="1458698" y="0"/>
                </a:lnTo>
                <a:lnTo>
                  <a:pt x="1458698" y="413548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DAGgCNXvvcQ</dc:identifier>
  <dcterms:modified xsi:type="dcterms:W3CDTF">2011-08-01T06:04:30Z</dcterms:modified>
  <cp:revision>1</cp:revision>
  <dc:title>Introduction: Overall Project Objective</dc:title>
</cp:coreProperties>
</file>