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2" r:id="rId12"/>
    <p:sldId id="285" r:id="rId13"/>
    <p:sldId id="284" r:id="rId14"/>
    <p:sldId id="287" r:id="rId15"/>
    <p:sldId id="288" r:id="rId16"/>
    <p:sldId id="289" r:id="rId17"/>
    <p:sldId id="290" r:id="rId18"/>
    <p:sldId id="292" r:id="rId19"/>
    <p:sldId id="291" r:id="rId20"/>
    <p:sldId id="293" r:id="rId21"/>
    <p:sldId id="294" r:id="rId22"/>
    <p:sldId id="295" r:id="rId23"/>
    <p:sldId id="296" r:id="rId24"/>
    <p:sldId id="298" r:id="rId25"/>
    <p:sldId id="29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2ADD-4828-49DB-BB89-EA9F430DA06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6053-319A-47F5-BC69-3AE199B7CF6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51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2ADD-4828-49DB-BB89-EA9F430DA06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6053-319A-47F5-BC69-3AE199B7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7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2ADD-4828-49DB-BB89-EA9F430DA06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6053-319A-47F5-BC69-3AE199B7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41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2ADD-4828-49DB-BB89-EA9F430DA06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6053-319A-47F5-BC69-3AE199B7CF6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676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2ADD-4828-49DB-BB89-EA9F430DA06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6053-319A-47F5-BC69-3AE199B7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14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2ADD-4828-49DB-BB89-EA9F430DA06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6053-319A-47F5-BC69-3AE199B7CF6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3393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2ADD-4828-49DB-BB89-EA9F430DA06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6053-319A-47F5-BC69-3AE199B7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94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2ADD-4828-49DB-BB89-EA9F430DA06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6053-319A-47F5-BC69-3AE199B7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68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2ADD-4828-49DB-BB89-EA9F430DA06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6053-319A-47F5-BC69-3AE199B7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2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2ADD-4828-49DB-BB89-EA9F430DA06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6053-319A-47F5-BC69-3AE199B7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5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2ADD-4828-49DB-BB89-EA9F430DA06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6053-319A-47F5-BC69-3AE199B7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8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2ADD-4828-49DB-BB89-EA9F430DA06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6053-319A-47F5-BC69-3AE199B7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3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2ADD-4828-49DB-BB89-EA9F430DA06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6053-319A-47F5-BC69-3AE199B7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8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2ADD-4828-49DB-BB89-EA9F430DA06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6053-319A-47F5-BC69-3AE199B7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0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2ADD-4828-49DB-BB89-EA9F430DA06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6053-319A-47F5-BC69-3AE199B7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3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2ADD-4828-49DB-BB89-EA9F430DA06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6053-319A-47F5-BC69-3AE199B7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2ADD-4828-49DB-BB89-EA9F430DA06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6053-319A-47F5-BC69-3AE199B7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8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5492ADD-4828-49DB-BB89-EA9F430DA06E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CF16053-319A-47F5-BC69-3AE199B7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2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6147-24BE-4A88-A964-E004F8B8CB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AD-CLICK PREDICTION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A4E16-C89A-45C6-908C-8D2590710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By </a:t>
            </a:r>
          </a:p>
          <a:p>
            <a:r>
              <a:rPr lang="en-US" dirty="0">
                <a:solidFill>
                  <a:schemeClr val="tx1"/>
                </a:solidFill>
              </a:rPr>
              <a:t>Gnana </a:t>
            </a:r>
            <a:r>
              <a:rPr lang="en-US" dirty="0" err="1">
                <a:solidFill>
                  <a:schemeClr val="tx1"/>
                </a:solidFill>
              </a:rPr>
              <a:t>Tej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Cherukuru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Pranathi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Manusanipalli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Rishvita </a:t>
            </a:r>
            <a:r>
              <a:rPr lang="en-US" dirty="0" err="1">
                <a:solidFill>
                  <a:schemeClr val="tx1"/>
                </a:solidFill>
              </a:rPr>
              <a:t>Bhumireddy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Poojitha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Muppala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86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D36D-E7EC-4A43-8B03-3EEFDEE2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0662"/>
            <a:ext cx="8534401" cy="83425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AND DATA CLENSING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F535-181E-4927-8525-8B700679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615736"/>
            <a:ext cx="8534400" cy="4378664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12D52-F792-4355-B16F-3F10E4B195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4210" y="2111523"/>
            <a:ext cx="5335588" cy="33870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BB3978-9323-4541-97BB-BD1870D255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72204" y="2111523"/>
            <a:ext cx="5781673" cy="33870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7249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D36D-E7EC-4A43-8B03-3EEFDEE2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0662"/>
            <a:ext cx="8534401" cy="8342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AND DATA CLENSING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AD593-D86A-42CD-ABBE-6BCA470BD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62" y="1384917"/>
            <a:ext cx="6610350" cy="523019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F535-181E-4927-8525-8B700679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615736"/>
            <a:ext cx="8534400" cy="4378664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26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A46B-57C8-4F9A-AFFB-630456E0D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1644650"/>
            <a:ext cx="8534401" cy="2281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A3058-C762-444C-B329-8EA2A9D18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29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D36D-E7EC-4A43-8B03-3EEFDEE2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0662"/>
            <a:ext cx="8534401" cy="8342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F535-181E-4927-8525-8B700679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615736"/>
            <a:ext cx="8534400" cy="437866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the aim is to analyze the features and determine whether the Ad is clicked or not, i.e either a ‘1’ or ‘0’, logistic regression was picked.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 of Logistic Regression: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Variance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It provides Probability scores for Observations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Easy to implement, interpret and very easy to train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746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BBA4C9-5C52-4F6B-A219-3DBC96D88B0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" b="25352"/>
          <a:stretch/>
        </p:blipFill>
        <p:spPr bwMode="auto">
          <a:xfrm>
            <a:off x="518159" y="365759"/>
            <a:ext cx="5915025" cy="605790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97C38C-0F4C-400B-A841-1A14DB135F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" y="1615757"/>
            <a:ext cx="5915025" cy="1557655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78CF8B-CBE4-43DB-824D-9E87364BBFF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" y="3817620"/>
            <a:ext cx="5943600" cy="2068830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5DDD6A-4877-42A7-9F04-311B38D02057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" t="18942" r="39972"/>
          <a:stretch/>
        </p:blipFill>
        <p:spPr bwMode="auto">
          <a:xfrm>
            <a:off x="6877050" y="365760"/>
            <a:ext cx="3209926" cy="2306954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6323CC-8F1E-433B-BB43-996AFD5365FE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48" b="343"/>
          <a:stretch/>
        </p:blipFill>
        <p:spPr bwMode="auto">
          <a:xfrm>
            <a:off x="6877050" y="3114674"/>
            <a:ext cx="3390900" cy="2771776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47289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D36D-E7EC-4A43-8B03-3EEFDEE2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0662"/>
            <a:ext cx="8534401" cy="83425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F535-181E-4927-8525-8B700679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615736"/>
            <a:ext cx="8534400" cy="437866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 are a type of Supervised Machine Learning where the data is continuously split according to a certain parameter.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 using Decision Tree: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very interpretable and doesn’t require normalization of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deals well with noisy or incomplete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for both regression and classification problems.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decision trees have in-memory classification models, they do not bring in high computation costs, as they don’t need frequent database lookups.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400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39DE55-B65D-4C47-8BE0-ABD0561D61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0075" y="398781"/>
            <a:ext cx="5943600" cy="7867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EA60C5-32FB-4780-918B-716A75D07722}"/>
              </a:ext>
            </a:extLst>
          </p:cNvPr>
          <p:cNvPicPr/>
          <p:nvPr/>
        </p:nvPicPr>
        <p:blipFill rotWithShape="1">
          <a:blip r:embed="rId3"/>
          <a:srcRect b="8276"/>
          <a:stretch/>
        </p:blipFill>
        <p:spPr>
          <a:xfrm>
            <a:off x="600075" y="1690210"/>
            <a:ext cx="5943600" cy="12773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BEC9A3-CA56-48D7-9C11-F136B17A329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0075" y="3502341"/>
            <a:ext cx="5943600" cy="25634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297160-B80C-4C00-B06B-912E19732B7C}"/>
              </a:ext>
            </a:extLst>
          </p:cNvPr>
          <p:cNvPicPr/>
          <p:nvPr/>
        </p:nvPicPr>
        <p:blipFill rotWithShape="1">
          <a:blip r:embed="rId5"/>
          <a:srcRect r="24199"/>
          <a:stretch/>
        </p:blipFill>
        <p:spPr>
          <a:xfrm>
            <a:off x="7162800" y="3200400"/>
            <a:ext cx="4505325" cy="28654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4AD9FF-89EF-4FB6-BFE0-13A2A895CA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2800" y="398781"/>
            <a:ext cx="4505325" cy="263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D36D-E7EC-4A43-8B03-3EEFDEE2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0662"/>
            <a:ext cx="8534401" cy="83425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F535-181E-4927-8525-8B700679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615736"/>
            <a:ext cx="8534400" cy="437866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we train a decision tree in which each observation is assigned an equal weight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weights are altered after the first tree based on the difficulty of the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boosts its performance by using gradients in the loss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is built sequentially, hence model takes long time to compile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782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map&#10;&#10;Description automatically generated">
            <a:extLst>
              <a:ext uri="{FF2B5EF4-FFF2-40B4-BE49-F238E27FC236}">
                <a16:creationId xmlns:a16="http://schemas.microsoft.com/office/drawing/2014/main" id="{5818A066-3E31-4928-BA55-005FC3B868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530" y="3429000"/>
            <a:ext cx="4431030" cy="30708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5D37543-B431-4799-B2BE-A026C03AED3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" y="243840"/>
            <a:ext cx="5943600" cy="8839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300CAB-EBAE-44A3-841D-8676B5895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530" y="243840"/>
            <a:ext cx="4431030" cy="3152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F6C573-23C3-414D-BF8E-A556A4CB8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040" y="1471612"/>
            <a:ext cx="5943600" cy="2200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B2FC75-4ED5-4E19-9AA7-5AC8F14C72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040" y="3919537"/>
            <a:ext cx="5943600" cy="258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58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D36D-E7EC-4A43-8B03-3EEFDEE2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0662"/>
            <a:ext cx="8534401" cy="83425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F535-181E-4927-8525-8B700679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615736"/>
            <a:ext cx="8534400" cy="437866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Algorithm combines more than one algorithm of same or different kind for classifying objects.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 creates a set of decision trees from randomly selected subset of training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then aggregates the votes from different decision trees to decide the final class of the test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data is highly unbalanced random forest may be a better choice.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offers feature selection for identifying most relevant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1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D36D-E7EC-4A43-8B03-3EEFDEE2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0662"/>
            <a:ext cx="8534401" cy="8342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F535-181E-4927-8525-8B700679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615736"/>
            <a:ext cx="8534400" cy="43786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 click prediction is a massive-scale learning problem that is vital to the online advertising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certain methodologies for CTR analysis helps to target only the users who might be interested in viewing the 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used for prediction tends to be extremely sparse.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considerable fraction of Null values in the data</a:t>
            </a:r>
          </a:p>
        </p:txBody>
      </p:sp>
    </p:spTree>
    <p:extLst>
      <p:ext uri="{BB962C8B-B14F-4D97-AF65-F5344CB8AC3E}">
        <p14:creationId xmlns:p14="http://schemas.microsoft.com/office/powerpoint/2010/main" val="3589421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88027D-00E8-487E-94C1-9232C0C3B1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54025"/>
            <a:ext cx="4051300" cy="10541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Picture 3" descr="A picture containing screenshot, map&#10;&#10;Description automatically generated">
            <a:extLst>
              <a:ext uri="{FF2B5EF4-FFF2-40B4-BE49-F238E27FC236}">
                <a16:creationId xmlns:a16="http://schemas.microsoft.com/office/drawing/2014/main" id="{F3FE1AC3-6878-4E3E-BC43-537ECF6902E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96" y="3505201"/>
            <a:ext cx="4739003" cy="297179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BC90CF-E554-40C6-BB9C-4EAB8FFD0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1" y="1676400"/>
            <a:ext cx="5664200" cy="480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374047-2EB1-4712-A158-624A89E7F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6696" y="454025"/>
            <a:ext cx="4739003" cy="289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0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D36D-E7EC-4A43-8B03-3EEFDEE2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24014"/>
            <a:ext cx="8534401" cy="83425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3CB8F-B4DF-427E-B1A4-499DD5CD1F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499"/>
          <a:stretch/>
        </p:blipFill>
        <p:spPr>
          <a:xfrm>
            <a:off x="684212" y="5041293"/>
            <a:ext cx="8534401" cy="161085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F535-181E-4927-8525-8B700679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266825"/>
            <a:ext cx="10488612" cy="472757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comparing all the algorithms, Random Forest after oversampling gives us the best 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7A1ABE-9C77-42A9-A10E-342F78292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3498844"/>
            <a:ext cx="8534401" cy="1461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F4678E-E27B-4552-AB83-9CEAB29DB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3" y="1848152"/>
            <a:ext cx="8534400" cy="156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48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D36D-E7EC-4A43-8B03-3EEFDEE2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0662"/>
            <a:ext cx="8534401" cy="83425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accuracy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F535-181E-4927-8525-8B700679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615736"/>
            <a:ext cx="8534400" cy="4378664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780BB-8ED7-488B-AAC9-738A178D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774" y="2000080"/>
            <a:ext cx="56292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56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D36D-E7EC-4A43-8B03-3EEFDEE2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0662"/>
            <a:ext cx="8534401" cy="83425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F535-181E-4927-8525-8B700679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615736"/>
            <a:ext cx="8534400" cy="437866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project successfully achieved an advertisement click prediction model which has a relative high prediction and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using Random Forest Classifier, we have achieved highest accuracy of around 95%.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using Decision Tree, we have achieved an accuracy of around 92%.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Oversampling the imbalanced dataset gave us more desirable result.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the time taken for predicting the output for decision tree was less compared to random forest.</a:t>
            </a:r>
          </a:p>
        </p:txBody>
      </p:sp>
    </p:spTree>
    <p:extLst>
      <p:ext uri="{BB962C8B-B14F-4D97-AF65-F5344CB8AC3E}">
        <p14:creationId xmlns:p14="http://schemas.microsoft.com/office/powerpoint/2010/main" val="1320623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D36D-E7EC-4A43-8B03-3EEFDEE2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0662"/>
            <a:ext cx="8534401" cy="83425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F535-181E-4927-8525-8B700679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615736"/>
            <a:ext cx="8534400" cy="437866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model can be used as a recommendation system which demonstrates the potential targeting user group.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can be further enhanced by considering more features that can be used for prediction. As the data keeps on growing with this system, we can design a custom model that do not compromise on accuracy while delivering fast predictions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674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D36D-E7EC-4A43-8B03-3EEFDEE2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0662"/>
            <a:ext cx="8534401" cy="834255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F535-181E-4927-8525-8B700679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615736"/>
            <a:ext cx="8534400" cy="437866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Sree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Vani, Prediction of Mobile Ad Click Using Supervised Classification Algorithms, in International Journal of Computer Science and Information Technologies, Vol. 7 (2), 2016, 623-625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Saraswathi,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Vallidevi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Krishnamurthy, D. Venkata Vara Prasad,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Tarun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 K, S Abhinav and D.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Rushitaa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Machine Learning Based Ad-click Prediction System, in International Journal of Engineering and Advanced Technology (IJEAT), pp.3646-3648,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 Zhang,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Qiang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 and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Wendong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Xiao, Advertisement Click-Through Rate Prediction Based on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theWeighted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-ELM and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01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D36D-E7EC-4A43-8B03-3EEFDEE2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0662"/>
            <a:ext cx="8534401" cy="8342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F535-181E-4927-8525-8B700679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615736"/>
            <a:ext cx="8534400" cy="437866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will predict if a customer will click on an ad based on certain  features present in the dataset.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short, we are trying to analyze the following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it possible to predict if a customer will click on an ad which is displayed?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which algorithm has the highest Accuracy score and AUC_ROC curve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the important features in the dataset which helped us in achieving the highest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the speed performance of the algorithms and confusion matrix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34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D36D-E7EC-4A43-8B03-3EEFDEE2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0662"/>
            <a:ext cx="8534401" cy="8342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F535-181E-4927-8525-8B700679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615736"/>
            <a:ext cx="8534400" cy="43786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the details of the ad displayed and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contains 15 attributes and ~460K ad details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categorical values and numerical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fields – user age group, gender, date the ad was displayed, city development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fields - product name, product category, product subcategory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 fields - webpage id, session id, campaign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11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D36D-E7EC-4A43-8B03-3EEFDEE2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0662"/>
            <a:ext cx="8534401" cy="834255"/>
          </a:xfrm>
        </p:spPr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F535-181E-4927-8525-8B700679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615736"/>
            <a:ext cx="8534400" cy="4378664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12E5CEA-C2E6-4125-96C9-7A2537517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6" y="1615736"/>
            <a:ext cx="4505324" cy="484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D36D-E7EC-4A43-8B03-3EEFDEE2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0662"/>
            <a:ext cx="8534401" cy="8342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PREVIEW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48B73E-A0B7-4B75-B9D4-3D3AAEA96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926464"/>
            <a:ext cx="11096625" cy="331579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F535-181E-4927-8525-8B700679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615736"/>
            <a:ext cx="8534400" cy="4378664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43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CD36D-E7EC-4A43-8B03-3EEFDEE2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90" y="741892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F535-181E-4927-8525-8B700679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5645" y="3843867"/>
            <a:ext cx="6400800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903667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D36D-E7EC-4A43-8B03-3EEFDEE2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0662"/>
            <a:ext cx="8534401" cy="8342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and DATA CLEANSING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F535-181E-4927-8525-8B700679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615736"/>
            <a:ext cx="8534400" cy="437866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 refers to the critical process of performing initial investigations on data to discover patterns, to spot anomalies and to test hypothesis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plotted different bar graphs, count plots, heat map and histograms to understand the pattern of the data and draw insights from 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cleansing is a process of preparing the data for analysis by removing or modifying data that is incorrect as it not helpful for analyzing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heatmaps for finding columns having null values. By understanding the interdependency among various fields, we replaced the null values with most approximate digits.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261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D36D-E7EC-4A43-8B03-3EEFDEE2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0662"/>
            <a:ext cx="8534401" cy="8342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and DATA CLEANSING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F535-181E-4927-8525-8B700679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615736"/>
            <a:ext cx="8534400" cy="4378664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648E5-8E94-40A0-84EE-FF8FFD60D0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4212" y="1426827"/>
            <a:ext cx="8534400" cy="16243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A12D52-F792-4355-B16F-3F10E4B1957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4212" y="3240091"/>
            <a:ext cx="5943600" cy="33870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053398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902</Words>
  <Application>Microsoft Office PowerPoint</Application>
  <PresentationFormat>Widescreen</PresentationFormat>
  <Paragraphs>80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Times New Roman</vt:lpstr>
      <vt:lpstr>Wingdings 3</vt:lpstr>
      <vt:lpstr>Slice</vt:lpstr>
      <vt:lpstr>AD-CLICK PREDICTION SYSTEM</vt:lpstr>
      <vt:lpstr>Introduction</vt:lpstr>
      <vt:lpstr>PROBLEM STATEMENT</vt:lpstr>
      <vt:lpstr>DATASET DESCRIPTION</vt:lpstr>
      <vt:lpstr>DATA PROCESSING</vt:lpstr>
      <vt:lpstr>DATASET PREVIEW</vt:lpstr>
      <vt:lpstr>APPROACH</vt:lpstr>
      <vt:lpstr>EDA and DATA CLEANSING</vt:lpstr>
      <vt:lpstr>EDA and DATA CLEANSING</vt:lpstr>
      <vt:lpstr>EDA AND DATA CLENSING</vt:lpstr>
      <vt:lpstr>EDA AND DATA CLENSING</vt:lpstr>
      <vt:lpstr>ALGORITHMS</vt:lpstr>
      <vt:lpstr>LOGISTIC REGRESSION</vt:lpstr>
      <vt:lpstr>PowerPoint Presentation</vt:lpstr>
      <vt:lpstr>DECISION TREE</vt:lpstr>
      <vt:lpstr>PowerPoint Presentation</vt:lpstr>
      <vt:lpstr>GRADIENT BOOSTING </vt:lpstr>
      <vt:lpstr>PowerPoint Presentation</vt:lpstr>
      <vt:lpstr>RANDOM FOREST</vt:lpstr>
      <vt:lpstr>PowerPoint Presentation</vt:lpstr>
      <vt:lpstr>RESULT AND ANALYSIS</vt:lpstr>
      <vt:lpstr>Comparison of accuracy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AD-CLICK PREDICTION SYSTEM</dc:title>
  <dc:creator>Rishvita Reddy</dc:creator>
  <cp:lastModifiedBy>Rishvita Reddy</cp:lastModifiedBy>
  <cp:revision>10</cp:revision>
  <dcterms:created xsi:type="dcterms:W3CDTF">2020-04-13T01:14:58Z</dcterms:created>
  <dcterms:modified xsi:type="dcterms:W3CDTF">2020-04-13T02:41:09Z</dcterms:modified>
</cp:coreProperties>
</file>