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sldIdLst>
    <p:sldId id="257" r:id="rId2"/>
    <p:sldId id="258" r:id="rId3"/>
    <p:sldId id="259" r:id="rId4"/>
    <p:sldId id="264" r:id="rId5"/>
    <p:sldId id="260" r:id="rId6"/>
    <p:sldId id="262" r:id="rId7"/>
    <p:sldId id="263"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vita Reddy" userId="b20f258ea6ec829e" providerId="LiveId" clId="{30D6E3FC-CD77-4941-92FE-FBF14AC0282E}"/>
    <pc:docChg chg="addSld modSld">
      <pc:chgData name="Rishvita Reddy" userId="b20f258ea6ec829e" providerId="LiveId" clId="{30D6E3FC-CD77-4941-92FE-FBF14AC0282E}" dt="2021-04-24T22:29:04.511" v="36" actId="113"/>
      <pc:docMkLst>
        <pc:docMk/>
      </pc:docMkLst>
      <pc:sldChg chg="modSp mod">
        <pc:chgData name="Rishvita Reddy" userId="b20f258ea6ec829e" providerId="LiveId" clId="{30D6E3FC-CD77-4941-92FE-FBF14AC0282E}" dt="2021-04-24T22:29:04.511" v="36" actId="113"/>
        <pc:sldMkLst>
          <pc:docMk/>
          <pc:sldMk cId="1688797336" sldId="262"/>
        </pc:sldMkLst>
        <pc:spChg chg="mod">
          <ac:chgData name="Rishvita Reddy" userId="b20f258ea6ec829e" providerId="LiveId" clId="{30D6E3FC-CD77-4941-92FE-FBF14AC0282E}" dt="2021-04-24T22:29:01.279" v="35" actId="113"/>
          <ac:spMkLst>
            <pc:docMk/>
            <pc:sldMk cId="1688797336" sldId="262"/>
            <ac:spMk id="3" creationId="{FA31718A-ED18-466A-8B34-FF18858DB3E8}"/>
          </ac:spMkLst>
        </pc:spChg>
        <pc:spChg chg="mod">
          <ac:chgData name="Rishvita Reddy" userId="b20f258ea6ec829e" providerId="LiveId" clId="{30D6E3FC-CD77-4941-92FE-FBF14AC0282E}" dt="2021-04-24T22:29:04.511" v="36" actId="113"/>
          <ac:spMkLst>
            <pc:docMk/>
            <pc:sldMk cId="1688797336" sldId="262"/>
            <ac:spMk id="6" creationId="{500CC29B-03A1-48F4-8E25-32376585B896}"/>
          </ac:spMkLst>
        </pc:spChg>
      </pc:sldChg>
      <pc:sldChg chg="modSp mod">
        <pc:chgData name="Rishvita Reddy" userId="b20f258ea6ec829e" providerId="LiveId" clId="{30D6E3FC-CD77-4941-92FE-FBF14AC0282E}" dt="2021-04-24T22:28:56.931" v="34" actId="113"/>
        <pc:sldMkLst>
          <pc:docMk/>
          <pc:sldMk cId="1739470950" sldId="263"/>
        </pc:sldMkLst>
        <pc:spChg chg="mod">
          <ac:chgData name="Rishvita Reddy" userId="b20f258ea6ec829e" providerId="LiveId" clId="{30D6E3FC-CD77-4941-92FE-FBF14AC0282E}" dt="2021-04-24T22:28:56.931" v="34" actId="113"/>
          <ac:spMkLst>
            <pc:docMk/>
            <pc:sldMk cId="1739470950" sldId="263"/>
            <ac:spMk id="3" creationId="{FA31718A-ED18-466A-8B34-FF18858DB3E8}"/>
          </ac:spMkLst>
        </pc:spChg>
        <pc:spChg chg="mod">
          <ac:chgData name="Rishvita Reddy" userId="b20f258ea6ec829e" providerId="LiveId" clId="{30D6E3FC-CD77-4941-92FE-FBF14AC0282E}" dt="2021-04-24T22:28:47.708" v="33" actId="113"/>
          <ac:spMkLst>
            <pc:docMk/>
            <pc:sldMk cId="1739470950" sldId="263"/>
            <ac:spMk id="6" creationId="{500CC29B-03A1-48F4-8E25-32376585B896}"/>
          </ac:spMkLst>
        </pc:spChg>
      </pc:sldChg>
      <pc:sldChg chg="addSp delSp modSp new mod">
        <pc:chgData name="Rishvita Reddy" userId="b20f258ea6ec829e" providerId="LiveId" clId="{30D6E3FC-CD77-4941-92FE-FBF14AC0282E}" dt="2021-04-24T08:38:09.757" v="30" actId="1076"/>
        <pc:sldMkLst>
          <pc:docMk/>
          <pc:sldMk cId="4037159374" sldId="266"/>
        </pc:sldMkLst>
        <pc:spChg chg="mod">
          <ac:chgData name="Rishvita Reddy" userId="b20f258ea6ec829e" providerId="LiveId" clId="{30D6E3FC-CD77-4941-92FE-FBF14AC0282E}" dt="2021-04-24T08:38:03.490" v="28" actId="20577"/>
          <ac:spMkLst>
            <pc:docMk/>
            <pc:sldMk cId="4037159374" sldId="266"/>
            <ac:spMk id="2" creationId="{5B09ABA7-504F-46A0-B8D4-5C091FF4F513}"/>
          </ac:spMkLst>
        </pc:spChg>
        <pc:spChg chg="del">
          <ac:chgData name="Rishvita Reddy" userId="b20f258ea6ec829e" providerId="LiveId" clId="{30D6E3FC-CD77-4941-92FE-FBF14AC0282E}" dt="2021-04-24T08:38:05.248" v="29" actId="22"/>
          <ac:spMkLst>
            <pc:docMk/>
            <pc:sldMk cId="4037159374" sldId="266"/>
            <ac:spMk id="3" creationId="{EBB2C4AF-FD69-4045-9F51-906A8871FA4F}"/>
          </ac:spMkLst>
        </pc:spChg>
        <pc:picChg chg="add mod ord">
          <ac:chgData name="Rishvita Reddy" userId="b20f258ea6ec829e" providerId="LiveId" clId="{30D6E3FC-CD77-4941-92FE-FBF14AC0282E}" dt="2021-04-24T08:38:09.757" v="30" actId="1076"/>
          <ac:picMkLst>
            <pc:docMk/>
            <pc:sldMk cId="4037159374" sldId="266"/>
            <ac:picMk id="5" creationId="{36CA138A-E285-46B5-B5D9-782CD5B6B1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4/24/2021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8624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4/24/2021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65241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83838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6562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pPr/>
              <a:t>4/24/2021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940020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4/24/2021</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638308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EDB8D0-98ED-4B86-9D5F-E61ADC70144D}" type="datetimeFigureOut">
              <a:rPr lang="en-US" smtClean="0"/>
              <a:pPr/>
              <a:t>4/24/2021</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258590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98478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8288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EDB8D0-98ED-4B86-9D5F-E61ADC70144D}" type="datetimeFigureOut">
              <a:rPr lang="en-US" smtClean="0"/>
              <a:t>4/24/2021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27691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4/24/2021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11069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2502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t>4/24/2021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26218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EDB8D0-98ED-4B86-9D5F-E61ADC70144D}" type="datetimeFigureOut">
              <a:rPr lang="en-US" smtClean="0"/>
              <a:t>4/24/2021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6125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EDB8D0-98ED-4B86-9D5F-E61ADC70144D}" type="datetimeFigureOut">
              <a:rPr lang="en-US" smtClean="0"/>
              <a:t>4/24/2021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79777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EDB8D0-98ED-4B86-9D5F-E61ADC70144D}" type="datetimeFigureOut">
              <a:rPr lang="en-US" smtClean="0"/>
              <a:t>4/24/2021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61519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4/24/2021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6274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EDB8D0-98ED-4B86-9D5F-E61ADC70144D}" type="datetimeFigureOut">
              <a:rPr lang="en-US" smtClean="0"/>
              <a:pPr/>
              <a:t>4/24/2021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314908620"/>
      </p:ext>
    </p:extLst>
  </p:cSld>
  <p:clrMap bg1="dk1" tx1="lt1" bg2="dk2" tx2="lt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siim-isic-melanoma-classification/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machine-learning-in-healthcare-detecting-melanoma-70147e1b08de" TargetMode="External"/><Relationship Id="rId2" Type="http://schemas.openxmlformats.org/officeDocument/2006/relationships/hyperlink" Target="https://www.sciencedirect.com/science/article/pii/S2001037014000464" TargetMode="External"/><Relationship Id="rId1" Type="http://schemas.openxmlformats.org/officeDocument/2006/relationships/slideLayout" Target="../slideLayouts/slideLayout2.xml"/><Relationship Id="rId4" Type="http://schemas.openxmlformats.org/officeDocument/2006/relationships/hyperlink" Target="https://www.kaggle.com/zhuangliu1939/siim-isic-melanoma-classification-xgboo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6" name="Picture 4">
            <a:extLst>
              <a:ext uri="{FF2B5EF4-FFF2-40B4-BE49-F238E27FC236}">
                <a16:creationId xmlns:a16="http://schemas.microsoft.com/office/drawing/2014/main" id="{E424C9BF-3E93-4461-AC77-9FB40FED45DE}"/>
              </a:ext>
            </a:extLst>
          </p:cNvPr>
          <p:cNvPicPr>
            <a:picLocks noChangeAspect="1"/>
          </p:cNvPicPr>
          <p:nvPr/>
        </p:nvPicPr>
        <p:blipFill rotWithShape="1">
          <a:blip r:embed="rId3">
            <a:duotone>
              <a:prstClr val="black"/>
              <a:schemeClr val="accent5">
                <a:tint val="45000"/>
                <a:satMod val="400000"/>
              </a:schemeClr>
            </a:duotone>
            <a:alphaModFix amt="25000"/>
          </a:blip>
          <a:srcRect t="23391" r="9091"/>
          <a:stretch/>
        </p:blipFill>
        <p:spPr>
          <a:xfrm>
            <a:off x="20" y="-190499"/>
            <a:ext cx="12191980" cy="6857999"/>
          </a:xfrm>
          <a:prstGeom prst="rect">
            <a:avLst/>
          </a:prstGeom>
        </p:spPr>
      </p:pic>
      <p:sp>
        <p:nvSpPr>
          <p:cNvPr id="2" name="Title 1">
            <a:extLst>
              <a:ext uri="{FF2B5EF4-FFF2-40B4-BE49-F238E27FC236}">
                <a16:creationId xmlns:a16="http://schemas.microsoft.com/office/drawing/2014/main" id="{095B78AA-CCE2-40D3-A07E-22B7C59A4A81}"/>
              </a:ext>
            </a:extLst>
          </p:cNvPr>
          <p:cNvSpPr>
            <a:spLocks noGrp="1"/>
          </p:cNvSpPr>
          <p:nvPr>
            <p:ph type="ctrTitle"/>
          </p:nvPr>
        </p:nvSpPr>
        <p:spPr>
          <a:xfrm>
            <a:off x="1154955" y="1447800"/>
            <a:ext cx="8825658" cy="2124075"/>
          </a:xfrm>
        </p:spPr>
        <p:txBody>
          <a:bodyPr>
            <a:normAutofit/>
          </a:bodyPr>
          <a:lstStyle/>
          <a:p>
            <a:r>
              <a:rPr lang="en-US" sz="4400" b="1" i="0" u="none" strike="noStrike" dirty="0">
                <a:solidFill>
                  <a:schemeClr val="tx1"/>
                </a:solidFill>
                <a:effectLst/>
                <a:latin typeface="Arial" panose="020B0604020202020204" pitchFamily="34" charset="0"/>
              </a:rPr>
              <a:t>SIIM-ISIC Melanoma Classification</a:t>
            </a:r>
            <a:endParaRPr lang="en-US" sz="4400" dirty="0">
              <a:solidFill>
                <a:schemeClr val="tx1"/>
              </a:solidFill>
            </a:endParaRPr>
          </a:p>
        </p:txBody>
      </p:sp>
      <p:sp>
        <p:nvSpPr>
          <p:cNvPr id="3" name="Subtitle 2">
            <a:extLst>
              <a:ext uri="{FF2B5EF4-FFF2-40B4-BE49-F238E27FC236}">
                <a16:creationId xmlns:a16="http://schemas.microsoft.com/office/drawing/2014/main" id="{7EC9AB7B-79BB-46ED-894D-C608425DD6DD}"/>
              </a:ext>
            </a:extLst>
          </p:cNvPr>
          <p:cNvSpPr>
            <a:spLocks noGrp="1"/>
          </p:cNvSpPr>
          <p:nvPr>
            <p:ph type="subTitle" idx="1"/>
          </p:nvPr>
        </p:nvSpPr>
        <p:spPr>
          <a:xfrm>
            <a:off x="1154955" y="4410075"/>
            <a:ext cx="8825658" cy="1228725"/>
          </a:xfrm>
        </p:spPr>
        <p:txBody>
          <a:bodyPr>
            <a:normAutofit fontScale="70000" lnSpcReduction="20000"/>
          </a:bodyPr>
          <a:lstStyle/>
          <a:p>
            <a:r>
              <a:rPr lang="en-US" dirty="0"/>
              <a:t>By</a:t>
            </a:r>
          </a:p>
          <a:p>
            <a:r>
              <a:rPr lang="en-US" dirty="0" err="1"/>
              <a:t>Pranathi</a:t>
            </a:r>
            <a:r>
              <a:rPr lang="en-US" dirty="0"/>
              <a:t> </a:t>
            </a:r>
            <a:r>
              <a:rPr lang="en-US" dirty="0" err="1"/>
              <a:t>Manusanipalli</a:t>
            </a:r>
            <a:r>
              <a:rPr lang="en-US" dirty="0"/>
              <a:t> - </a:t>
            </a:r>
            <a:r>
              <a:rPr lang="en-US" sz="1800" i="0" dirty="0">
                <a:effectLst/>
                <a:latin typeface="Arial" panose="020B0604020202020204" pitchFamily="34" charset="0"/>
              </a:rPr>
              <a:t>1059113</a:t>
            </a:r>
            <a:endParaRPr lang="en-US" dirty="0"/>
          </a:p>
          <a:p>
            <a:r>
              <a:rPr lang="en-US" dirty="0" err="1"/>
              <a:t>Gnanatej</a:t>
            </a:r>
            <a:r>
              <a:rPr lang="en-US" dirty="0"/>
              <a:t> </a:t>
            </a:r>
            <a:r>
              <a:rPr lang="en-US" dirty="0" err="1"/>
              <a:t>cherukuru</a:t>
            </a:r>
            <a:r>
              <a:rPr lang="en-US" dirty="0"/>
              <a:t> - </a:t>
            </a:r>
            <a:r>
              <a:rPr lang="en-US" sz="1800" i="0" dirty="0">
                <a:effectLst/>
                <a:latin typeface="Arial" panose="020B0604020202020204" pitchFamily="34" charset="0"/>
              </a:rPr>
              <a:t>1387186</a:t>
            </a:r>
            <a:endParaRPr lang="en-US" dirty="0"/>
          </a:p>
          <a:p>
            <a:r>
              <a:rPr lang="en-US" dirty="0"/>
              <a:t>Rishvita </a:t>
            </a:r>
            <a:r>
              <a:rPr lang="en-US" dirty="0" err="1"/>
              <a:t>bhumireddy</a:t>
            </a:r>
            <a:r>
              <a:rPr lang="en-US" dirty="0"/>
              <a:t> - </a:t>
            </a:r>
            <a:r>
              <a:rPr lang="en-US" sz="1800" i="0" dirty="0">
                <a:effectLst/>
                <a:latin typeface="Arial" panose="020B0604020202020204" pitchFamily="34" charset="0"/>
              </a:rPr>
              <a:t>1341006</a:t>
            </a:r>
            <a:endParaRPr lang="en-US" dirty="0"/>
          </a:p>
        </p:txBody>
      </p:sp>
    </p:spTree>
    <p:extLst>
      <p:ext uri="{BB962C8B-B14F-4D97-AF65-F5344CB8AC3E}">
        <p14:creationId xmlns:p14="http://schemas.microsoft.com/office/powerpoint/2010/main" val="281129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5618-D949-4F94-86AC-0B367C2B739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A31718A-ED18-466A-8B34-FF18858DB3E8}"/>
              </a:ext>
            </a:extLst>
          </p:cNvPr>
          <p:cNvSpPr>
            <a:spLocks noGrp="1"/>
          </p:cNvSpPr>
          <p:nvPr>
            <p:ph idx="1"/>
          </p:nvPr>
        </p:nvSpPr>
        <p:spPr/>
        <p:txBody>
          <a:bodyPr>
            <a:normAutofit/>
          </a:bodyPr>
          <a:lstStyle/>
          <a:p>
            <a:pPr algn="just" rtl="0">
              <a:spcBef>
                <a:spcPts val="0"/>
              </a:spcBef>
              <a:spcAft>
                <a:spcPts val="0"/>
              </a:spcAft>
              <a:buFont typeface="Courier New" panose="02070309020205020404" pitchFamily="49" charset="0"/>
              <a:buChar char="o"/>
            </a:pPr>
            <a:r>
              <a:rPr lang="en-US" sz="1800" b="0" i="0" u="none" strike="noStrike" dirty="0">
                <a:effectLst/>
                <a:latin typeface="Arial" panose="020B0604020202020204" pitchFamily="34" charset="0"/>
              </a:rPr>
              <a:t>Skin cancer is the most common type of cancer. It occurs due to the abnormal growth of skin cells, usually on the areas exposed to sunlight. Melanoma is responsible for 75% of skin cancer deaths, despite being the least common skin cancer. </a:t>
            </a:r>
          </a:p>
          <a:p>
            <a:pPr algn="just" rtl="0">
              <a:spcBef>
                <a:spcPts val="0"/>
              </a:spcBef>
              <a:spcAft>
                <a:spcPts val="0"/>
              </a:spcAft>
              <a:buFont typeface="Courier New" panose="02070309020205020404" pitchFamily="49" charset="0"/>
              <a:buChar char="o"/>
            </a:pPr>
            <a:r>
              <a:rPr lang="en-US" sz="1800" b="0" i="0" u="none" strike="noStrike" dirty="0">
                <a:effectLst/>
                <a:latin typeface="Arial" panose="020B0604020202020204" pitchFamily="34" charset="0"/>
              </a:rPr>
              <a:t>Melanoma is a deadly disease, but if caught early, most melanomas can be cured with minor surgery.</a:t>
            </a:r>
          </a:p>
          <a:p>
            <a:pPr algn="just" rtl="0">
              <a:spcBef>
                <a:spcPts val="0"/>
              </a:spcBef>
              <a:spcAft>
                <a:spcPts val="0"/>
              </a:spcAft>
              <a:buFont typeface="Courier New" panose="02070309020205020404" pitchFamily="49" charset="0"/>
              <a:buChar char="o"/>
            </a:pPr>
            <a:r>
              <a:rPr lang="en-US" sz="1800" b="0" i="0" u="none" strike="noStrike" dirty="0">
                <a:effectLst/>
                <a:latin typeface="Arial" panose="020B0604020202020204" pitchFamily="34" charset="0"/>
              </a:rPr>
              <a:t>Image analysis tools that automate the diagnosis of melanoma will improve dermatologist's diagnostic accuracy. Better detection of melanoma can positively impact millions of people. </a:t>
            </a:r>
          </a:p>
          <a:p>
            <a:pPr rtl="0">
              <a:spcBef>
                <a:spcPts val="0"/>
              </a:spcBef>
              <a:spcAft>
                <a:spcPts val="0"/>
              </a:spcAft>
              <a:buFont typeface="Courier New" panose="02070309020205020404" pitchFamily="49" charset="0"/>
              <a:buChar char="o"/>
            </a:pPr>
            <a:r>
              <a:rPr lang="en-US" sz="1800" b="0" i="0" u="none" strike="noStrike" dirty="0">
                <a:effectLst/>
                <a:latin typeface="Arial" panose="020B0604020202020204" pitchFamily="34" charset="0"/>
              </a:rPr>
              <a:t>Using patient-level contextual information may help the development of image analysis tools, which could better support clinical dermatologists.</a:t>
            </a:r>
            <a:br>
              <a:rPr lang="en-US" dirty="0"/>
            </a:br>
            <a:endParaRPr lang="en-US" dirty="0"/>
          </a:p>
        </p:txBody>
      </p:sp>
    </p:spTree>
    <p:extLst>
      <p:ext uri="{BB962C8B-B14F-4D97-AF65-F5344CB8AC3E}">
        <p14:creationId xmlns:p14="http://schemas.microsoft.com/office/powerpoint/2010/main" val="113027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5618-D949-4F94-86AC-0B367C2B739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A31718A-ED18-466A-8B34-FF18858DB3E8}"/>
              </a:ext>
            </a:extLst>
          </p:cNvPr>
          <p:cNvSpPr>
            <a:spLocks noGrp="1"/>
          </p:cNvSpPr>
          <p:nvPr>
            <p:ph idx="1"/>
          </p:nvPr>
        </p:nvSpPr>
        <p:spPr/>
        <p:txBody>
          <a:bodyPr/>
          <a:lstStyle/>
          <a:p>
            <a:pPr algn="just" rtl="0">
              <a:spcBef>
                <a:spcPts val="0"/>
              </a:spcBef>
              <a:spcAft>
                <a:spcPts val="0"/>
              </a:spcAft>
              <a:buFont typeface="Courier New" panose="02070309020205020404" pitchFamily="49" charset="0"/>
              <a:buChar char="o"/>
            </a:pPr>
            <a:r>
              <a:rPr lang="en-US" sz="1800" b="0" i="0" u="none" strike="noStrike" dirty="0">
                <a:effectLst/>
                <a:latin typeface="Arial" panose="020B0604020202020204" pitchFamily="34" charset="0"/>
              </a:rPr>
              <a:t>The objective of the project is to accurately identify the likeliness that images of skin lesions of patients represent melanoma based on the data provided and certain features present in data</a:t>
            </a:r>
          </a:p>
          <a:p>
            <a:pPr algn="just" rtl="0">
              <a:spcBef>
                <a:spcPts val="0"/>
              </a:spcBef>
              <a:spcAft>
                <a:spcPts val="0"/>
              </a:spcAft>
              <a:buFont typeface="Courier New" panose="02070309020205020404" pitchFamily="49" charset="0"/>
              <a:buChar char="o"/>
            </a:pPr>
            <a:endParaRPr lang="en-US" dirty="0"/>
          </a:p>
          <a:p>
            <a:pPr algn="just" rtl="0">
              <a:spcBef>
                <a:spcPts val="0"/>
              </a:spcBef>
              <a:spcAft>
                <a:spcPts val="0"/>
              </a:spcAft>
              <a:buFont typeface="Courier New" panose="02070309020205020404" pitchFamily="49" charset="0"/>
              <a:buChar char="o"/>
            </a:pPr>
            <a:r>
              <a:rPr lang="en-US" sz="1800" b="0" i="0" u="none" strike="noStrike" dirty="0">
                <a:effectLst/>
                <a:latin typeface="Arial" panose="020B0604020202020204" pitchFamily="34" charset="0"/>
              </a:rPr>
              <a:t>We are going to use different algorithms to implement SIIM-ISIC Melanoma Classification and check which method gives us the maximum model performance.</a:t>
            </a:r>
          </a:p>
          <a:p>
            <a:pPr algn="just" rtl="0">
              <a:spcBef>
                <a:spcPts val="0"/>
              </a:spcBef>
              <a:spcAft>
                <a:spcPts val="0"/>
              </a:spcAft>
              <a:buFont typeface="Courier New" panose="02070309020205020404" pitchFamily="49" charset="0"/>
              <a:buChar char="o"/>
            </a:pPr>
            <a:endParaRPr lang="en-US" dirty="0"/>
          </a:p>
          <a:p>
            <a:pPr algn="just" rtl="0">
              <a:spcBef>
                <a:spcPts val="0"/>
              </a:spcBef>
              <a:spcAft>
                <a:spcPts val="0"/>
              </a:spcAft>
              <a:buFont typeface="Courier New" panose="02070309020205020404" pitchFamily="49" charset="0"/>
              <a:buChar char="o"/>
            </a:pPr>
            <a:r>
              <a:rPr lang="en-US" sz="1800" b="0" i="0" u="none" strike="noStrike" dirty="0">
                <a:effectLst/>
                <a:latin typeface="Arial" panose="020B0604020202020204" pitchFamily="34" charset="0"/>
              </a:rPr>
              <a:t>In short, we are trying to analyze the following points</a:t>
            </a:r>
            <a:endParaRPr lang="en-US" dirty="0"/>
          </a:p>
          <a:p>
            <a:pPr marL="0" indent="0" algn="just" rtl="0">
              <a:spcBef>
                <a:spcPts val="0"/>
              </a:spcBef>
              <a:spcAft>
                <a:spcPts val="0"/>
              </a:spcAft>
              <a:buNone/>
            </a:pPr>
            <a:r>
              <a:rPr lang="en-US" sz="1800" dirty="0">
                <a:solidFill>
                  <a:srgbClr val="000000"/>
                </a:solidFill>
                <a:latin typeface="Arial" panose="020B0604020202020204" pitchFamily="34" charset="0"/>
              </a:rPr>
              <a:t>	</a:t>
            </a:r>
            <a:r>
              <a:rPr lang="en-US" sz="1800" b="0" i="0" u="none" strike="noStrike" dirty="0">
                <a:effectLst/>
                <a:latin typeface="Arial" panose="020B0604020202020204" pitchFamily="34" charset="0"/>
              </a:rPr>
              <a:t>1. Is it possible to predict if a person has cancer based on the data which is 			provided?</a:t>
            </a:r>
          </a:p>
          <a:p>
            <a:pPr marL="0" indent="0" algn="just" rtl="0">
              <a:spcBef>
                <a:spcPts val="0"/>
              </a:spcBef>
              <a:spcAft>
                <a:spcPts val="0"/>
              </a:spcAft>
              <a:buNone/>
            </a:pPr>
            <a:r>
              <a:rPr lang="en-US" sz="1800" dirty="0">
                <a:latin typeface="Arial" panose="020B0604020202020204" pitchFamily="34" charset="0"/>
              </a:rPr>
              <a:t>	2. </a:t>
            </a:r>
            <a:r>
              <a:rPr lang="en-US" sz="1800" b="0" i="0" u="none" strike="noStrike" dirty="0">
                <a:effectLst/>
                <a:latin typeface="Arial" panose="020B0604020202020204" pitchFamily="34" charset="0"/>
              </a:rPr>
              <a:t>Understand which algorithm has the highest performance score</a:t>
            </a:r>
          </a:p>
          <a:p>
            <a:pPr marL="0" indent="0" algn="just" rtl="0">
              <a:spcBef>
                <a:spcPts val="0"/>
              </a:spcBef>
              <a:spcAft>
                <a:spcPts val="0"/>
              </a:spcAft>
              <a:buNone/>
            </a:pPr>
            <a:r>
              <a:rPr lang="en-US" sz="1800" dirty="0">
                <a:latin typeface="Arial" panose="020B0604020202020204" pitchFamily="34" charset="0"/>
              </a:rPr>
              <a:t>	3. </a:t>
            </a:r>
            <a:r>
              <a:rPr lang="en-US" sz="1800" b="0" i="0" u="none" strike="noStrike" dirty="0">
                <a:effectLst/>
                <a:latin typeface="Arial" panose="020B0604020202020204" pitchFamily="34" charset="0"/>
              </a:rPr>
              <a:t>To apply concepts of transfer learning for improving the performance</a:t>
            </a:r>
          </a:p>
          <a:p>
            <a:endParaRPr lang="en-US" dirty="0"/>
          </a:p>
        </p:txBody>
      </p:sp>
    </p:spTree>
    <p:extLst>
      <p:ext uri="{BB962C8B-B14F-4D97-AF65-F5344CB8AC3E}">
        <p14:creationId xmlns:p14="http://schemas.microsoft.com/office/powerpoint/2010/main" val="24329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5618-D949-4F94-86AC-0B367C2B7390}"/>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A31718A-ED18-466A-8B34-FF18858DB3E8}"/>
              </a:ext>
            </a:extLst>
          </p:cNvPr>
          <p:cNvSpPr>
            <a:spLocks noGrp="1"/>
          </p:cNvSpPr>
          <p:nvPr>
            <p:ph idx="1"/>
          </p:nvPr>
        </p:nvSpPr>
        <p:spPr/>
        <p:txBody>
          <a:bodyPr/>
          <a:lstStyle/>
          <a:p>
            <a:pPr>
              <a:buFont typeface="Courier New" panose="02070309020205020404" pitchFamily="49" charset="0"/>
              <a:buChar char="o"/>
            </a:pPr>
            <a:r>
              <a:rPr lang="en-US" dirty="0"/>
              <a:t>Kaggle Dataset: </a:t>
            </a:r>
            <a:r>
              <a:rPr lang="en-US" dirty="0">
                <a:hlinkClick r:id="rId2"/>
              </a:rPr>
              <a:t>https://www.kaggle.com/c/siim-isic-melanoma-classification/data</a:t>
            </a:r>
            <a:endParaRPr lang="en-US" dirty="0"/>
          </a:p>
          <a:p>
            <a:pPr>
              <a:buFont typeface="Courier New" panose="02070309020205020404" pitchFamily="49" charset="0"/>
              <a:buChar char="o"/>
            </a:pPr>
            <a:r>
              <a:rPr lang="en-US" dirty="0"/>
              <a:t>The images are provided in DICOM format. This can be accessed using commonly available libraries like </a:t>
            </a:r>
            <a:r>
              <a:rPr lang="en-US" dirty="0" err="1"/>
              <a:t>pydicom</a:t>
            </a:r>
            <a:r>
              <a:rPr lang="en-US" dirty="0"/>
              <a:t> and contains both image and metadata.</a:t>
            </a:r>
          </a:p>
          <a:p>
            <a:pPr>
              <a:buFont typeface="Courier New" panose="02070309020205020404" pitchFamily="49" charset="0"/>
              <a:buChar char="o"/>
            </a:pPr>
            <a:r>
              <a:rPr lang="en-US" dirty="0"/>
              <a:t>Images are also provided in JPEG. </a:t>
            </a:r>
          </a:p>
          <a:p>
            <a:pPr>
              <a:buFont typeface="Courier New" panose="02070309020205020404" pitchFamily="49" charset="0"/>
              <a:buChar char="o"/>
            </a:pPr>
            <a:r>
              <a:rPr lang="en-US" dirty="0"/>
              <a:t>Metadata is also provided in CSV files.</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280302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5618-D949-4F94-86AC-0B367C2B7390}"/>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FA31718A-ED18-466A-8B34-FF18858DB3E8}"/>
              </a:ext>
            </a:extLst>
          </p:cNvPr>
          <p:cNvSpPr>
            <a:spLocks noGrp="1"/>
          </p:cNvSpPr>
          <p:nvPr>
            <p:ph idx="1"/>
          </p:nvPr>
        </p:nvSpPr>
        <p:spPr/>
        <p:txBody>
          <a:bodyPr/>
          <a:lstStyle/>
          <a:p>
            <a:pPr>
              <a:buFont typeface="Courier New" panose="02070309020205020404" pitchFamily="49" charset="0"/>
              <a:buChar char="o"/>
            </a:pPr>
            <a:r>
              <a:rPr lang="en-US" dirty="0"/>
              <a:t>Logistic Regression</a:t>
            </a:r>
          </a:p>
          <a:p>
            <a:pPr>
              <a:buFont typeface="Courier New" panose="02070309020205020404" pitchFamily="49" charset="0"/>
              <a:buChar char="o"/>
            </a:pPr>
            <a:r>
              <a:rPr lang="en-US" dirty="0" err="1"/>
              <a:t>XGBoost</a:t>
            </a:r>
            <a:endParaRPr lang="en-US" dirty="0"/>
          </a:p>
          <a:p>
            <a:pPr>
              <a:buFont typeface="Courier New" panose="02070309020205020404" pitchFamily="49" charset="0"/>
              <a:buChar char="o"/>
            </a:pPr>
            <a:r>
              <a:rPr lang="en-US" dirty="0"/>
              <a:t>CNN - Convolutional Neural Network</a:t>
            </a:r>
          </a:p>
          <a:p>
            <a:pPr>
              <a:buFont typeface="Courier New" panose="02070309020205020404" pitchFamily="49" charset="0"/>
              <a:buChar char="o"/>
            </a:pPr>
            <a:r>
              <a:rPr lang="en-US" dirty="0"/>
              <a:t>Transfer Learning</a:t>
            </a:r>
          </a:p>
          <a:p>
            <a:pPr lvl="1">
              <a:buFont typeface="Courier New" panose="02070309020205020404" pitchFamily="49" charset="0"/>
              <a:buChar char="o"/>
            </a:pPr>
            <a:r>
              <a:rPr lang="en-US" dirty="0"/>
              <a:t>VGG16</a:t>
            </a:r>
          </a:p>
          <a:p>
            <a:pPr lvl="1">
              <a:buFont typeface="Courier New" panose="02070309020205020404" pitchFamily="49" charset="0"/>
              <a:buChar char="o"/>
            </a:pPr>
            <a:r>
              <a:rPr lang="en-US" dirty="0" err="1"/>
              <a:t>DenseNet</a:t>
            </a:r>
            <a:endParaRPr lang="en-US" dirty="0"/>
          </a:p>
        </p:txBody>
      </p:sp>
    </p:spTree>
    <p:extLst>
      <p:ext uri="{BB962C8B-B14F-4D97-AF65-F5344CB8AC3E}">
        <p14:creationId xmlns:p14="http://schemas.microsoft.com/office/powerpoint/2010/main" val="184688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5618-D949-4F94-86AC-0B367C2B7390}"/>
              </a:ext>
            </a:extLst>
          </p:cNvPr>
          <p:cNvSpPr>
            <a:spLocks noGrp="1"/>
          </p:cNvSpPr>
          <p:nvPr>
            <p:ph type="title"/>
          </p:nvPr>
        </p:nvSpPr>
        <p:spPr>
          <a:xfrm>
            <a:off x="646111" y="452718"/>
            <a:ext cx="9404723" cy="958832"/>
          </a:xfrm>
        </p:spPr>
        <p:txBody>
          <a:bodyPr/>
          <a:lstStyle/>
          <a:p>
            <a:r>
              <a:rPr lang="en-US" dirty="0" err="1"/>
              <a:t>XGBoost</a:t>
            </a:r>
            <a:endParaRPr lang="en-US" dirty="0"/>
          </a:p>
        </p:txBody>
      </p:sp>
      <p:sp>
        <p:nvSpPr>
          <p:cNvPr id="3" name="Content Placeholder 2">
            <a:extLst>
              <a:ext uri="{FF2B5EF4-FFF2-40B4-BE49-F238E27FC236}">
                <a16:creationId xmlns:a16="http://schemas.microsoft.com/office/drawing/2014/main" id="{FA31718A-ED18-466A-8B34-FF18858DB3E8}"/>
              </a:ext>
            </a:extLst>
          </p:cNvPr>
          <p:cNvSpPr>
            <a:spLocks noGrp="1"/>
          </p:cNvSpPr>
          <p:nvPr>
            <p:ph idx="1"/>
          </p:nvPr>
        </p:nvSpPr>
        <p:spPr>
          <a:xfrm>
            <a:off x="213064" y="1482572"/>
            <a:ext cx="10910656" cy="1802166"/>
          </a:xfrm>
        </p:spPr>
        <p:txBody>
          <a:bodyPr>
            <a:normAutofit/>
          </a:bodyPr>
          <a:lstStyle/>
          <a:p>
            <a:pPr lvl="1">
              <a:buFont typeface="Courier New" panose="02070309020205020404" pitchFamily="49" charset="0"/>
              <a:buChar char="o"/>
            </a:pPr>
            <a:r>
              <a:rPr lang="en-US" sz="1500" b="1" u="sng" dirty="0"/>
              <a:t>Packages used</a:t>
            </a:r>
            <a:r>
              <a:rPr lang="en-US" sz="1500" dirty="0"/>
              <a:t>: pandas, </a:t>
            </a:r>
            <a:r>
              <a:rPr lang="en-US" sz="1500" dirty="0" err="1"/>
              <a:t>numpy</a:t>
            </a:r>
            <a:r>
              <a:rPr lang="en-US" sz="1500" dirty="0"/>
              <a:t>, </a:t>
            </a:r>
            <a:r>
              <a:rPr lang="en-US" sz="1500" dirty="0" err="1"/>
              <a:t>xgboost</a:t>
            </a:r>
            <a:r>
              <a:rPr lang="en-US" sz="1500" dirty="0"/>
              <a:t>, </a:t>
            </a:r>
            <a:r>
              <a:rPr lang="en-US" sz="1500" dirty="0" err="1"/>
              <a:t>sklearn</a:t>
            </a:r>
            <a:r>
              <a:rPr lang="en-US" sz="1500" dirty="0"/>
              <a:t>, matplotlib, seaborn, </a:t>
            </a:r>
            <a:r>
              <a:rPr lang="en-US" sz="1500" dirty="0" err="1"/>
              <a:t>plotly</a:t>
            </a:r>
            <a:r>
              <a:rPr lang="en-US" sz="1500" dirty="0"/>
              <a:t>, </a:t>
            </a:r>
            <a:r>
              <a:rPr lang="en-US" sz="1500" dirty="0" err="1"/>
              <a:t>itertools</a:t>
            </a:r>
            <a:r>
              <a:rPr lang="en-US" sz="1500" dirty="0"/>
              <a:t>, </a:t>
            </a:r>
            <a:r>
              <a:rPr lang="en-US" sz="1500" dirty="0" err="1"/>
              <a:t>os</a:t>
            </a:r>
            <a:endParaRPr lang="en-US" sz="1500" dirty="0"/>
          </a:p>
          <a:p>
            <a:pPr lvl="1">
              <a:buFont typeface="Courier New" panose="02070309020205020404" pitchFamily="49" charset="0"/>
              <a:buChar char="o"/>
            </a:pPr>
            <a:r>
              <a:rPr lang="en-US" sz="1500" dirty="0"/>
              <a:t>We used </a:t>
            </a:r>
            <a:r>
              <a:rPr lang="en-US" sz="1500" dirty="0" err="1"/>
              <a:t>xgboost</a:t>
            </a:r>
            <a:r>
              <a:rPr lang="en-US" sz="1500" dirty="0"/>
              <a:t> library to identify melanoma in images of skin lesions. As the data is imbalanced, we tried to increase the data of the minority class. This model is predicting if the patient has melanoma and received an accuracy of 67%.</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
        <p:nvSpPr>
          <p:cNvPr id="4" name="Title 1">
            <a:extLst>
              <a:ext uri="{FF2B5EF4-FFF2-40B4-BE49-F238E27FC236}">
                <a16:creationId xmlns:a16="http://schemas.microsoft.com/office/drawing/2014/main" id="{8655D623-75DD-4C88-BEB3-43270FB82F2A}"/>
              </a:ext>
            </a:extLst>
          </p:cNvPr>
          <p:cNvSpPr txBox="1">
            <a:spLocks/>
          </p:cNvSpPr>
          <p:nvPr/>
        </p:nvSpPr>
        <p:spPr>
          <a:xfrm>
            <a:off x="558814" y="3448192"/>
            <a:ext cx="9404723" cy="95883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Logistic Regression</a:t>
            </a:r>
          </a:p>
        </p:txBody>
      </p:sp>
      <p:sp>
        <p:nvSpPr>
          <p:cNvPr id="6" name="Content Placeholder 2">
            <a:extLst>
              <a:ext uri="{FF2B5EF4-FFF2-40B4-BE49-F238E27FC236}">
                <a16:creationId xmlns:a16="http://schemas.microsoft.com/office/drawing/2014/main" id="{500CC29B-03A1-48F4-8E25-32376585B896}"/>
              </a:ext>
            </a:extLst>
          </p:cNvPr>
          <p:cNvSpPr txBox="1">
            <a:spLocks/>
          </p:cNvSpPr>
          <p:nvPr/>
        </p:nvSpPr>
        <p:spPr>
          <a:xfrm>
            <a:off x="213064" y="4307151"/>
            <a:ext cx="10910655" cy="18021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buFont typeface="Courier New" panose="02070309020205020404" pitchFamily="49" charset="0"/>
              <a:buChar char="o"/>
            </a:pPr>
            <a:r>
              <a:rPr lang="en-US" sz="1500" b="1" u="sng" dirty="0">
                <a:latin typeface="+mn-lt"/>
              </a:rPr>
              <a:t>Packages used</a:t>
            </a:r>
            <a:r>
              <a:rPr lang="en-US" sz="1500" dirty="0">
                <a:latin typeface="+mn-lt"/>
              </a:rPr>
              <a:t>:</a:t>
            </a:r>
            <a:r>
              <a:rPr lang="en-US" sz="1500" dirty="0"/>
              <a:t> </a:t>
            </a:r>
            <a:r>
              <a:rPr lang="en-US" sz="1500" dirty="0" err="1"/>
              <a:t>numpy</a:t>
            </a:r>
            <a:r>
              <a:rPr lang="en-US" sz="1500" dirty="0"/>
              <a:t>, pandas, matplotlib, seaborn, cv2, </a:t>
            </a:r>
            <a:r>
              <a:rPr lang="en-US" sz="1500" dirty="0" err="1"/>
              <a:t>pydicom</a:t>
            </a:r>
            <a:r>
              <a:rPr lang="en-US" sz="1500" dirty="0"/>
              <a:t>, </a:t>
            </a:r>
            <a:r>
              <a:rPr lang="en-US" sz="1500" dirty="0" err="1"/>
              <a:t>sklearn</a:t>
            </a:r>
            <a:endParaRPr lang="en-US" sz="1500" dirty="0"/>
          </a:p>
          <a:p>
            <a:pPr lvl="1">
              <a:buFont typeface="Courier New" panose="02070309020205020404" pitchFamily="49" charset="0"/>
              <a:buChar char="o"/>
            </a:pPr>
            <a:r>
              <a:rPr lang="en-US" sz="1500" dirty="0"/>
              <a:t>We used logistic regression to identify if the patient has melanoma or not. As the data is imbalanced, we under sampled the majority class. After predicting, received an accuracy of 74%.</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68879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5618-D949-4F94-86AC-0B367C2B7390}"/>
              </a:ext>
            </a:extLst>
          </p:cNvPr>
          <p:cNvSpPr>
            <a:spLocks noGrp="1"/>
          </p:cNvSpPr>
          <p:nvPr>
            <p:ph type="title"/>
          </p:nvPr>
        </p:nvSpPr>
        <p:spPr>
          <a:xfrm>
            <a:off x="646111" y="452718"/>
            <a:ext cx="9404723" cy="754645"/>
          </a:xfrm>
        </p:spPr>
        <p:txBody>
          <a:bodyPr/>
          <a:lstStyle/>
          <a:p>
            <a:r>
              <a:rPr lang="en-US" dirty="0"/>
              <a:t>CNN </a:t>
            </a:r>
          </a:p>
        </p:txBody>
      </p:sp>
      <p:sp>
        <p:nvSpPr>
          <p:cNvPr id="3" name="Content Placeholder 2">
            <a:extLst>
              <a:ext uri="{FF2B5EF4-FFF2-40B4-BE49-F238E27FC236}">
                <a16:creationId xmlns:a16="http://schemas.microsoft.com/office/drawing/2014/main" id="{FA31718A-ED18-466A-8B34-FF18858DB3E8}"/>
              </a:ext>
            </a:extLst>
          </p:cNvPr>
          <p:cNvSpPr>
            <a:spLocks noGrp="1"/>
          </p:cNvSpPr>
          <p:nvPr>
            <p:ph idx="1"/>
          </p:nvPr>
        </p:nvSpPr>
        <p:spPr>
          <a:xfrm>
            <a:off x="266330" y="1482572"/>
            <a:ext cx="10928412" cy="1802166"/>
          </a:xfrm>
        </p:spPr>
        <p:txBody>
          <a:bodyPr>
            <a:normAutofit/>
          </a:bodyPr>
          <a:lstStyle/>
          <a:p>
            <a:pPr lvl="1">
              <a:buFont typeface="Courier New" panose="02070309020205020404" pitchFamily="49" charset="0"/>
              <a:buChar char="o"/>
            </a:pPr>
            <a:r>
              <a:rPr lang="en-US" sz="1500" b="1" u="sng" dirty="0"/>
              <a:t>Packages used</a:t>
            </a:r>
            <a:r>
              <a:rPr lang="en-US" sz="1500" dirty="0"/>
              <a:t>: </a:t>
            </a:r>
            <a:r>
              <a:rPr lang="en-US" sz="1500" dirty="0" err="1"/>
              <a:t>keras</a:t>
            </a:r>
            <a:r>
              <a:rPr lang="en-US" sz="1500" dirty="0"/>
              <a:t>, pandas, </a:t>
            </a:r>
            <a:r>
              <a:rPr lang="en-US" sz="1500" dirty="0" err="1"/>
              <a:t>numpy</a:t>
            </a:r>
            <a:r>
              <a:rPr lang="en-US" sz="1500" dirty="0"/>
              <a:t>, </a:t>
            </a:r>
            <a:r>
              <a:rPr lang="en-US" sz="1500" dirty="0" err="1"/>
              <a:t>sklearn</a:t>
            </a:r>
            <a:r>
              <a:rPr lang="en-US" sz="1500" dirty="0"/>
              <a:t>, matplotlib, h5py,PIL, seaborn, random, </a:t>
            </a:r>
            <a:r>
              <a:rPr lang="en-US" sz="1500" dirty="0" err="1"/>
              <a:t>os</a:t>
            </a:r>
            <a:endParaRPr lang="en-US" sz="1500" dirty="0"/>
          </a:p>
          <a:p>
            <a:pPr lvl="1">
              <a:buFont typeface="Courier New" panose="02070309020205020404" pitchFamily="49" charset="0"/>
              <a:buChar char="o"/>
            </a:pPr>
            <a:r>
              <a:rPr lang="en-US" sz="1500" dirty="0"/>
              <a:t>We used </a:t>
            </a:r>
            <a:r>
              <a:rPr lang="en-US" sz="1500" dirty="0" err="1"/>
              <a:t>keras</a:t>
            </a:r>
            <a:r>
              <a:rPr lang="en-US" sz="1500" dirty="0"/>
              <a:t> library to build Convolutional Neural Network (CNN) model that takes images as input and classify benign and malignant cancer types. Since the data is unbalanced, we performed data augmentation and increased the size of minority class(here malignant) and trained the model for 3 epochs on 24528 images. By the end we achieve an accuracy of 84% with a loss of 0.2</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
        <p:nvSpPr>
          <p:cNvPr id="4" name="Title 1">
            <a:extLst>
              <a:ext uri="{FF2B5EF4-FFF2-40B4-BE49-F238E27FC236}">
                <a16:creationId xmlns:a16="http://schemas.microsoft.com/office/drawing/2014/main" id="{8655D623-75DD-4C88-BEB3-43270FB82F2A}"/>
              </a:ext>
            </a:extLst>
          </p:cNvPr>
          <p:cNvSpPr txBox="1">
            <a:spLocks/>
          </p:cNvSpPr>
          <p:nvPr/>
        </p:nvSpPr>
        <p:spPr>
          <a:xfrm>
            <a:off x="558814" y="3448192"/>
            <a:ext cx="9404723" cy="75464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Transfer Learning</a:t>
            </a:r>
          </a:p>
        </p:txBody>
      </p:sp>
      <p:sp>
        <p:nvSpPr>
          <p:cNvPr id="6" name="Content Placeholder 2">
            <a:extLst>
              <a:ext uri="{FF2B5EF4-FFF2-40B4-BE49-F238E27FC236}">
                <a16:creationId xmlns:a16="http://schemas.microsoft.com/office/drawing/2014/main" id="{500CC29B-03A1-48F4-8E25-32376585B896}"/>
              </a:ext>
            </a:extLst>
          </p:cNvPr>
          <p:cNvSpPr txBox="1">
            <a:spLocks/>
          </p:cNvSpPr>
          <p:nvPr/>
        </p:nvSpPr>
        <p:spPr>
          <a:xfrm>
            <a:off x="266330" y="4307151"/>
            <a:ext cx="10928411" cy="180216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buFont typeface="Courier New" panose="02070309020205020404" pitchFamily="49" charset="0"/>
              <a:buChar char="o"/>
            </a:pPr>
            <a:r>
              <a:rPr lang="en-US" b="1" u="sng" dirty="0"/>
              <a:t>Packages used</a:t>
            </a:r>
            <a:r>
              <a:rPr lang="en-US" dirty="0"/>
              <a:t>: pandas, </a:t>
            </a:r>
            <a:r>
              <a:rPr lang="en-US" dirty="0" err="1"/>
              <a:t>numpy</a:t>
            </a:r>
            <a:r>
              <a:rPr lang="en-US" dirty="0"/>
              <a:t>, </a:t>
            </a:r>
            <a:r>
              <a:rPr lang="en-US" dirty="0" err="1"/>
              <a:t>tensorflow</a:t>
            </a:r>
            <a:r>
              <a:rPr lang="en-US" dirty="0"/>
              <a:t>, cv2, PIL, seaborn, </a:t>
            </a:r>
            <a:r>
              <a:rPr lang="en-US" dirty="0" err="1"/>
              <a:t>keras</a:t>
            </a:r>
            <a:r>
              <a:rPr lang="en-US" dirty="0"/>
              <a:t>, matplotlib, </a:t>
            </a:r>
            <a:r>
              <a:rPr lang="en-US" dirty="0" err="1"/>
              <a:t>sklearn</a:t>
            </a:r>
            <a:r>
              <a:rPr lang="en-US" dirty="0"/>
              <a:t>, </a:t>
            </a:r>
            <a:r>
              <a:rPr lang="en-US" dirty="0" err="1"/>
              <a:t>tensorflow</a:t>
            </a:r>
            <a:r>
              <a:rPr lang="en-US" dirty="0"/>
              <a:t>, </a:t>
            </a:r>
            <a:r>
              <a:rPr lang="en-US" dirty="0" err="1"/>
              <a:t>tqdm</a:t>
            </a:r>
            <a:r>
              <a:rPr lang="en-US" dirty="0"/>
              <a:t>, </a:t>
            </a:r>
            <a:r>
              <a:rPr lang="en-US" dirty="0" err="1"/>
              <a:t>itertools</a:t>
            </a:r>
            <a:r>
              <a:rPr lang="en-US" dirty="0"/>
              <a:t>, </a:t>
            </a:r>
            <a:r>
              <a:rPr lang="en-US" dirty="0" err="1"/>
              <a:t>functools</a:t>
            </a:r>
            <a:endParaRPr lang="en-US" dirty="0"/>
          </a:p>
          <a:p>
            <a:pPr lvl="1">
              <a:buFont typeface="Courier New" panose="02070309020205020404" pitchFamily="49" charset="0"/>
              <a:buChar char="o"/>
            </a:pPr>
            <a:r>
              <a:rPr lang="en-US" dirty="0"/>
              <a:t>Ensemble learning is the process by which multiple models, such as classifiers or experts, are strategically generated and combined to solve a particular computational intelligence problem.</a:t>
            </a:r>
          </a:p>
          <a:p>
            <a:pPr lvl="1">
              <a:buFont typeface="Courier New" panose="02070309020205020404" pitchFamily="49" charset="0"/>
              <a:buChar char="o"/>
            </a:pPr>
            <a:r>
              <a:rPr lang="en-US" dirty="0"/>
              <a:t>I have trained the model using transfer learning model VGG16 and </a:t>
            </a:r>
            <a:r>
              <a:rPr lang="en-US" dirty="0" err="1"/>
              <a:t>DenseNet</a:t>
            </a:r>
            <a:r>
              <a:rPr lang="en-US" dirty="0"/>
              <a:t> model to predict whether images are Malignant or benign. We trained the models with 5 epochs and achieved an accuracy of 98% and loss of 0.09 for VGG16 model and accuracy of 98% and loss of 0.87 for </a:t>
            </a:r>
            <a:r>
              <a:rPr lang="en-US" dirty="0" err="1"/>
              <a:t>densenet</a:t>
            </a:r>
            <a:r>
              <a:rPr lang="en-US" dirty="0"/>
              <a:t> model</a:t>
            </a:r>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173947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ABA7-504F-46A0-B8D4-5C091FF4F513}"/>
              </a:ext>
            </a:extLst>
          </p:cNvPr>
          <p:cNvSpPr>
            <a:spLocks noGrp="1"/>
          </p:cNvSpPr>
          <p:nvPr>
            <p:ph type="title"/>
          </p:nvPr>
        </p:nvSpPr>
        <p:spPr/>
        <p:txBody>
          <a:bodyPr/>
          <a:lstStyle/>
          <a:p>
            <a:r>
              <a:rPr lang="en-US" dirty="0"/>
              <a:t>MODEL COMPARISON</a:t>
            </a:r>
          </a:p>
        </p:txBody>
      </p:sp>
      <p:pic>
        <p:nvPicPr>
          <p:cNvPr id="5" name="Content Placeholder 4">
            <a:extLst>
              <a:ext uri="{FF2B5EF4-FFF2-40B4-BE49-F238E27FC236}">
                <a16:creationId xmlns:a16="http://schemas.microsoft.com/office/drawing/2014/main" id="{36CA138A-E285-46B5-B5D9-782CD5B6B13D}"/>
              </a:ext>
            </a:extLst>
          </p:cNvPr>
          <p:cNvPicPr>
            <a:picLocks noGrp="1" noChangeAspect="1"/>
          </p:cNvPicPr>
          <p:nvPr>
            <p:ph idx="1"/>
          </p:nvPr>
        </p:nvPicPr>
        <p:blipFill>
          <a:blip r:embed="rId2"/>
          <a:stretch>
            <a:fillRect/>
          </a:stretch>
        </p:blipFill>
        <p:spPr>
          <a:xfrm>
            <a:off x="718768" y="2020525"/>
            <a:ext cx="6591300" cy="3638550"/>
          </a:xfrm>
        </p:spPr>
      </p:pic>
    </p:spTree>
    <p:extLst>
      <p:ext uri="{BB962C8B-B14F-4D97-AF65-F5344CB8AC3E}">
        <p14:creationId xmlns:p14="http://schemas.microsoft.com/office/powerpoint/2010/main" val="403715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BAE7-5F30-404E-9F93-1F7307BB4F1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D657BE7-A829-4ABF-8CAE-2D2A3215C2D6}"/>
              </a:ext>
            </a:extLst>
          </p:cNvPr>
          <p:cNvSpPr>
            <a:spLocks noGrp="1"/>
          </p:cNvSpPr>
          <p:nvPr>
            <p:ph idx="1"/>
          </p:nvPr>
        </p:nvSpPr>
        <p:spPr/>
        <p:txBody>
          <a:bodyPr/>
          <a:lstStyle/>
          <a:p>
            <a:pPr>
              <a:buFont typeface="Courier New" panose="02070309020205020404" pitchFamily="49" charset="0"/>
              <a:buChar char="o"/>
            </a:pPr>
            <a:r>
              <a:rPr lang="en-US" b="0" i="0" dirty="0">
                <a:effectLst/>
                <a:latin typeface="Segoe UI" panose="020B0502040204020203" pitchFamily="34" charset="0"/>
                <a:hlinkClick r:id="rId2" tooltip="https://www.sciencedirect.com/science/article/pii/s2001037014000464"/>
              </a:rPr>
              <a:t>https://www.sciencedirect.com/science/article/pii/S2001037014000464</a:t>
            </a:r>
            <a:endParaRPr lang="en-US" b="0" i="0" dirty="0">
              <a:effectLst/>
              <a:latin typeface="Segoe UI" panose="020B0502040204020203" pitchFamily="34" charset="0"/>
            </a:endParaRPr>
          </a:p>
          <a:p>
            <a:pPr>
              <a:buFont typeface="Courier New" panose="02070309020205020404" pitchFamily="49" charset="0"/>
              <a:buChar char="o"/>
            </a:pPr>
            <a:r>
              <a:rPr lang="en-US" b="0" i="0" dirty="0">
                <a:effectLst/>
                <a:latin typeface="Segoe UI" panose="020B0502040204020203" pitchFamily="34" charset="0"/>
                <a:hlinkClick r:id="rId3"/>
              </a:rPr>
              <a:t>https://towardsdatascience.com/machine-learning-in-healthcare-detecting-melanoma-70147e1b08de</a:t>
            </a:r>
            <a:endParaRPr lang="en-US" b="0" i="0" dirty="0">
              <a:effectLst/>
              <a:latin typeface="Segoe UI" panose="020B0502040204020203" pitchFamily="34" charset="0"/>
            </a:endParaRPr>
          </a:p>
          <a:p>
            <a:pPr>
              <a:buFont typeface="Courier New" panose="02070309020205020404" pitchFamily="49" charset="0"/>
              <a:buChar char="o"/>
            </a:pPr>
            <a:r>
              <a:rPr lang="en-US" b="0" i="0" dirty="0">
                <a:effectLst/>
                <a:latin typeface="Segoe UI" panose="020B0502040204020203" pitchFamily="34" charset="0"/>
                <a:hlinkClick r:id="rId4"/>
              </a:rPr>
              <a:t>https://www.kaggle.com/zhuangliu1939/siim-isic-melanoma-classification-xgboost</a:t>
            </a:r>
            <a:endParaRPr lang="en-US" b="0" i="0" dirty="0">
              <a:effectLst/>
              <a:latin typeface="Segoe UI" panose="020B0502040204020203" pitchFamily="34" charset="0"/>
            </a:endParaRPr>
          </a:p>
          <a:p>
            <a:pPr>
              <a:buFont typeface="Courier New" panose="02070309020205020404" pitchFamily="49" charset="0"/>
              <a:buChar char="o"/>
            </a:pPr>
            <a:endParaRPr lang="en-US" b="0" i="0" dirty="0">
              <a:effectLst/>
              <a:latin typeface="Segoe UI" panose="020B0502040204020203" pitchFamily="34" charset="0"/>
            </a:endParaRPr>
          </a:p>
          <a:p>
            <a:pPr>
              <a:buFont typeface="Courier New" panose="02070309020205020404" pitchFamily="49" charset="0"/>
              <a:buChar char="o"/>
            </a:pPr>
            <a:endParaRPr lang="en-US" b="0" i="0" dirty="0">
              <a:effectLst/>
              <a:latin typeface="Segoe UI" panose="020B0502040204020203" pitchFamily="34" charset="0"/>
            </a:endParaRP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111027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745</TotalTime>
  <Words>683</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Courier New</vt:lpstr>
      <vt:lpstr>Segoe UI</vt:lpstr>
      <vt:lpstr>Wingdings 3</vt:lpstr>
      <vt:lpstr>Ion</vt:lpstr>
      <vt:lpstr>SIIM-ISIC Melanoma Classification</vt:lpstr>
      <vt:lpstr>INTRODUCTION</vt:lpstr>
      <vt:lpstr>GOALS</vt:lpstr>
      <vt:lpstr>DATASET</vt:lpstr>
      <vt:lpstr>ALGORITHMS</vt:lpstr>
      <vt:lpstr>XGBoost</vt:lpstr>
      <vt:lpstr>CNN </vt:lpstr>
      <vt:lpstr>MODEL COMPARISON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SIIM-ISIC Melanoma Classification</dc:title>
  <dc:creator>Rishvita Reddy</dc:creator>
  <cp:lastModifiedBy>Rishvita Reddy</cp:lastModifiedBy>
  <cp:revision>17</cp:revision>
  <dcterms:created xsi:type="dcterms:W3CDTF">2021-04-23T20:03:25Z</dcterms:created>
  <dcterms:modified xsi:type="dcterms:W3CDTF">2021-04-24T22:29:08Z</dcterms:modified>
</cp:coreProperties>
</file>