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71" r:id="rId4"/>
    <p:sldId id="263" r:id="rId5"/>
    <p:sldId id="258" r:id="rId6"/>
    <p:sldId id="272" r:id="rId7"/>
    <p:sldId id="273" r:id="rId8"/>
    <p:sldId id="274" r:id="rId9"/>
    <p:sldId id="275" r:id="rId10"/>
    <p:sldId id="276" r:id="rId11"/>
    <p:sldId id="269" r:id="rId12"/>
    <p:sldId id="267" r:id="rId13"/>
    <p:sldId id="261" r:id="rId14"/>
    <p:sldId id="262" r:id="rId1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1D"/>
    <a:srgbClr val="F7F9F8"/>
    <a:srgbClr val="40C6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8" autoAdjust="0"/>
    <p:restoredTop sz="93605" autoAdjust="0"/>
  </p:normalViewPr>
  <p:slideViewPr>
    <p:cSldViewPr snapToGrid="0">
      <p:cViewPr varScale="1">
        <p:scale>
          <a:sx n="103" d="100"/>
          <a:sy n="103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BCB48-67E7-42A2-BD5E-6493E0CBFE1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1A43D-55C7-4DBE-A56B-546E7B43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0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65989-2557-4DC8-AFA9-4D8F9A9C970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9E81B-3677-4C37-964E-C818902F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0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9E81B-3677-4C37-964E-C818902F14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1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9E81B-3677-4C37-964E-C818902F14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66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9E81B-3677-4C37-964E-C818902F14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95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9E81B-3677-4C37-964E-C818902F14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4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9E81B-3677-4C37-964E-C818902F14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53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9E81B-3677-4C37-964E-C818902F14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1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9E81B-3677-4C37-964E-C818902F14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9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9E81B-3677-4C37-964E-C818902F14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2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9E81B-3677-4C37-964E-C818902F14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42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9E81B-3677-4C37-964E-C818902F14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60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PAYMENT-card</a:t>
            </a:r>
            <a:r>
              <a:rPr lang="en-US" baseline="0" dirty="0"/>
              <a:t> or digital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9E81B-3677-4C37-964E-C818902F14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87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9E81B-3677-4C37-964E-C818902F14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29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9E81B-3677-4C37-964E-C818902F14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44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9E81B-3677-4C37-964E-C818902F14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45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204F-F073-4747-A5B4-EAB16AF82BD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7F9-0BF5-43B5-9DF1-18BC574B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9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204F-F073-4747-A5B4-EAB16AF82BD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7F9-0BF5-43B5-9DF1-18BC574B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5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204F-F073-4747-A5B4-EAB16AF82BD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7F9-0BF5-43B5-9DF1-18BC574B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204F-F073-4747-A5B4-EAB16AF82BD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7F9-0BF5-43B5-9DF1-18BC574B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4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204F-F073-4747-A5B4-EAB16AF82BD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7F9-0BF5-43B5-9DF1-18BC574B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3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204F-F073-4747-A5B4-EAB16AF82BD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7F9-0BF5-43B5-9DF1-18BC574B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4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204F-F073-4747-A5B4-EAB16AF82BD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7F9-0BF5-43B5-9DF1-18BC574B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3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204F-F073-4747-A5B4-EAB16AF82BD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7F9-0BF5-43B5-9DF1-18BC574B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6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204F-F073-4747-A5B4-EAB16AF82BD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7F9-0BF5-43B5-9DF1-18BC574B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4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204F-F073-4747-A5B4-EAB16AF82BD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7F9-0BF5-43B5-9DF1-18BC574B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6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204F-F073-4747-A5B4-EAB16AF82BD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57F9-0BF5-43B5-9DF1-18BC574B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5204F-F073-4747-A5B4-EAB16AF82BD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F57F9-0BF5-43B5-9DF1-18BC574B1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93254" y="258561"/>
            <a:ext cx="2263833" cy="1331330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Pranathi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Manusanipalli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 </a:t>
            </a: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Priyansha Sinha</a:t>
            </a: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Rishvita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 Reddy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Bhumireddy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 </a:t>
            </a: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Ruoran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 Cheng</a:t>
            </a: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Stanny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Lemos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 </a:t>
            </a: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endParaRPr lang="en-US" sz="1050" dirty="0">
              <a:solidFill>
                <a:schemeClr val="bg1">
                  <a:lumMod val="50000"/>
                </a:schemeClr>
              </a:solidFill>
              <a:latin typeface="Albany AMT" panose="020B0604020202020204" pitchFamily="34" charset="0"/>
              <a:ea typeface="Adobe Gothic Std B" panose="020B0800000000000000" pitchFamily="34" charset="-128"/>
              <a:cs typeface="Albany AMT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endParaRPr lang="en-US" sz="1050" dirty="0">
              <a:solidFill>
                <a:schemeClr val="bg1">
                  <a:lumMod val="50000"/>
                </a:schemeClr>
              </a:solidFill>
              <a:latin typeface="Albany AMT" panose="020B0604020202020204" pitchFamily="34" charset="0"/>
              <a:ea typeface="Adobe Gothic Std B" panose="020B0800000000000000" pitchFamily="34" charset="-128"/>
              <a:cs typeface="Albany AMT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63593" y="4318000"/>
            <a:ext cx="4228407" cy="2539999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3527" y="2286002"/>
            <a:ext cx="5286896" cy="3875886"/>
          </a:xfrm>
        </p:spPr>
        <p:txBody>
          <a:bodyPr>
            <a:noAutofit/>
          </a:bodyPr>
          <a:lstStyle/>
          <a:p>
            <a:pPr algn="r"/>
            <a:r>
              <a:rPr lang="en-US" sz="6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Shared Electric Scooter 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0" r="30372"/>
          <a:stretch/>
        </p:blipFill>
        <p:spPr>
          <a:xfrm>
            <a:off x="0" y="0"/>
            <a:ext cx="3496733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4933" y="1210733"/>
            <a:ext cx="4089629" cy="52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3" r="12319"/>
          <a:stretch/>
        </p:blipFill>
        <p:spPr>
          <a:xfrm>
            <a:off x="670634" y="1372369"/>
            <a:ext cx="3943928" cy="507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4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35100"/>
          </a:xfrm>
          <a:prstGeom prst="rect">
            <a:avLst/>
          </a:prstGeom>
          <a:solidFill>
            <a:srgbClr val="23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5000" y="1"/>
            <a:ext cx="4686898" cy="1435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7F9F8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Triggers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2120" y="1841500"/>
            <a:ext cx="365760" cy="365760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50560" y="1841500"/>
            <a:ext cx="365760" cy="365760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2761" y="1830168"/>
            <a:ext cx="426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USER DELETED FROM ‘USER’ TABLE, CORRESPONDING ACCOUNT DELETED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50560" y="1841500"/>
            <a:ext cx="498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PAYMENT TABLE UPDATED, TRANSACTION IS ADDED TO CORRESPONDING ACCOUNT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2120" y="3073399"/>
            <a:ext cx="4739639" cy="2552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CREATE TRIGGER</a:t>
            </a:r>
            <a:r>
              <a:rPr lang="en-US" sz="1600" dirty="0"/>
              <a:t> </a:t>
            </a:r>
            <a:r>
              <a:rPr lang="en-US" sz="1600" dirty="0" err="1"/>
              <a:t>Account_delete</a:t>
            </a:r>
            <a:r>
              <a:rPr lang="en-US" sz="1600" dirty="0"/>
              <a:t> ON </a:t>
            </a:r>
            <a:r>
              <a:rPr lang="en-US" sz="1600" dirty="0" err="1"/>
              <a:t>dbo.users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FOR DELETE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AS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DELETE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/>
              <a:t> </a:t>
            </a:r>
            <a:r>
              <a:rPr lang="en-US" sz="1600" dirty="0" err="1"/>
              <a:t>dbo.Account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FF"/>
                </a:solidFill>
              </a:rPr>
              <a:t>WHERE</a:t>
            </a:r>
            <a:r>
              <a:rPr lang="en-US" sz="1600" dirty="0"/>
              <a:t> </a:t>
            </a:r>
            <a:r>
              <a:rPr lang="en-US" sz="1600" dirty="0" err="1"/>
              <a:t>Account_ID</a:t>
            </a:r>
            <a:r>
              <a:rPr lang="en-US" sz="1600" dirty="0"/>
              <a:t>=(</a:t>
            </a:r>
            <a:r>
              <a:rPr lang="en-US" sz="1600" dirty="0">
                <a:solidFill>
                  <a:srgbClr val="0000FF"/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 err="1"/>
              <a:t>i.User_ID</a:t>
            </a:r>
            <a:r>
              <a:rPr lang="en-US" sz="1600" dirty="0"/>
              <a:t>  </a:t>
            </a:r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/>
              <a:t> deleted 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END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750560" y="3073399"/>
            <a:ext cx="6162040" cy="3530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CREATE TRIGGER</a:t>
            </a:r>
            <a:r>
              <a:rPr lang="en-US" sz="1600" dirty="0"/>
              <a:t> </a:t>
            </a:r>
            <a:r>
              <a:rPr lang="en-US" sz="1600" dirty="0" err="1"/>
              <a:t>dbo.amount_update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FF"/>
                </a:solidFill>
              </a:rPr>
              <a:t>ON</a:t>
            </a:r>
            <a:r>
              <a:rPr lang="en-US" sz="1600" dirty="0"/>
              <a:t> </a:t>
            </a:r>
            <a:r>
              <a:rPr lang="en-US" sz="1600" dirty="0" err="1"/>
              <a:t>dbo.payment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FOR INSERT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AS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UPDATE</a:t>
            </a:r>
            <a:r>
              <a:rPr lang="en-US" sz="1600" dirty="0"/>
              <a:t> account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SET</a:t>
            </a:r>
            <a:r>
              <a:rPr lang="en-US" sz="1600" dirty="0"/>
              <a:t> </a:t>
            </a:r>
            <a:r>
              <a:rPr lang="en-US" sz="1600" dirty="0" err="1"/>
              <a:t>account_balance</a:t>
            </a:r>
            <a:r>
              <a:rPr lang="en-US" sz="1600" dirty="0"/>
              <a:t> = </a:t>
            </a:r>
            <a:r>
              <a:rPr lang="en-US" sz="1600" dirty="0" err="1"/>
              <a:t>sum_amount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/>
              <a:t> account a </a:t>
            </a:r>
            <a:r>
              <a:rPr lang="en-US" sz="1600" dirty="0">
                <a:solidFill>
                  <a:srgbClr val="0000FF"/>
                </a:solidFill>
              </a:rPr>
              <a:t>JOIN</a:t>
            </a:r>
            <a:r>
              <a:rPr lang="en-US" sz="1600" dirty="0"/>
              <a:t> </a:t>
            </a:r>
          </a:p>
          <a:p>
            <a:pPr marL="457200" lvl="1" indent="0">
              <a:buNone/>
            </a:pP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 err="1"/>
              <a:t>account_id</a:t>
            </a:r>
            <a:r>
              <a:rPr lang="en-US" sz="1600" dirty="0"/>
              <a:t> , SUM(amount) </a:t>
            </a:r>
            <a:r>
              <a:rPr lang="en-US" sz="1600" dirty="0" err="1"/>
              <a:t>sum_amount</a:t>
            </a:r>
            <a:r>
              <a:rPr lang="en-US" sz="1600" dirty="0"/>
              <a:t>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/>
              <a:t> payment </a:t>
            </a:r>
            <a:r>
              <a:rPr lang="en-US" sz="1600" dirty="0">
                <a:solidFill>
                  <a:srgbClr val="0000FF"/>
                </a:solidFill>
              </a:rPr>
              <a:t>GROUP B</a:t>
            </a:r>
            <a:r>
              <a:rPr lang="en-US" sz="1600" dirty="0"/>
              <a:t>Y </a:t>
            </a:r>
            <a:r>
              <a:rPr lang="en-US" sz="1600" dirty="0" err="1"/>
              <a:t>account_id</a:t>
            </a:r>
            <a:r>
              <a:rPr lang="en-US" sz="1600" dirty="0"/>
              <a:t>) t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ON</a:t>
            </a:r>
            <a:r>
              <a:rPr lang="en-US" sz="1600" dirty="0"/>
              <a:t> </a:t>
            </a:r>
            <a:r>
              <a:rPr lang="en-US" sz="1600" dirty="0" err="1"/>
              <a:t>a.account_id</a:t>
            </a:r>
            <a:r>
              <a:rPr lang="en-US" sz="1600" dirty="0"/>
              <a:t> = </a:t>
            </a:r>
            <a:r>
              <a:rPr lang="en-US" sz="1600" dirty="0" err="1"/>
              <a:t>t.account_id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58702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123" y="2273300"/>
            <a:ext cx="5828985" cy="48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Encrypted Card and CVV Numbers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346200" cy="6858000"/>
          </a:xfrm>
          <a:prstGeom prst="rect">
            <a:avLst/>
          </a:prstGeom>
          <a:solidFill>
            <a:srgbClr val="23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10306" y="812005"/>
            <a:ext cx="6955365" cy="1581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---check for master key</a:t>
            </a:r>
          </a:p>
          <a:p>
            <a:r>
              <a:rPr lang="en-US" sz="1400" dirty="0">
                <a:solidFill>
                  <a:srgbClr val="0000FF"/>
                </a:solidFill>
              </a:rPr>
              <a:t>USE</a:t>
            </a:r>
            <a:r>
              <a:rPr lang="en-US" sz="1400" dirty="0"/>
              <a:t> master;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GO</a:t>
            </a:r>
          </a:p>
          <a:p>
            <a:r>
              <a:rPr lang="en-US" sz="1400" dirty="0">
                <a:solidFill>
                  <a:srgbClr val="0000FF"/>
                </a:solidFill>
              </a:rPr>
              <a:t>SELECT</a:t>
            </a:r>
            <a:r>
              <a:rPr lang="en-US" sz="1400" dirty="0"/>
              <a:t> *</a:t>
            </a:r>
          </a:p>
          <a:p>
            <a:r>
              <a:rPr lang="en-US" sz="1400" dirty="0">
                <a:solidFill>
                  <a:srgbClr val="0000FF"/>
                </a:solidFill>
              </a:rPr>
              <a:t>FROM</a:t>
            </a:r>
            <a:r>
              <a:rPr lang="en-US" sz="1400" dirty="0"/>
              <a:t> </a:t>
            </a:r>
            <a:r>
              <a:rPr lang="en-US" sz="1400" dirty="0" err="1"/>
              <a:t>sys.symmetric_keys</a:t>
            </a:r>
            <a:endParaRPr lang="en-US" sz="1400" dirty="0"/>
          </a:p>
          <a:p>
            <a:r>
              <a:rPr lang="en-US" sz="1400" dirty="0">
                <a:solidFill>
                  <a:srgbClr val="0000FF"/>
                </a:solidFill>
              </a:rPr>
              <a:t>WHERE</a:t>
            </a:r>
            <a:r>
              <a:rPr lang="en-US" sz="1400" dirty="0"/>
              <a:t> name = '##</a:t>
            </a:r>
            <a:r>
              <a:rPr lang="en-US" sz="1400" dirty="0" err="1"/>
              <a:t>MS_ServiceMasterKey</a:t>
            </a:r>
            <a:r>
              <a:rPr lang="en-US" sz="1400" dirty="0"/>
              <a:t>##';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GO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---creating key for project</a:t>
            </a:r>
          </a:p>
          <a:p>
            <a:r>
              <a:rPr lang="en-US" sz="1400" dirty="0">
                <a:solidFill>
                  <a:srgbClr val="0000FF"/>
                </a:solidFill>
              </a:rPr>
              <a:t>USE</a:t>
            </a:r>
            <a:r>
              <a:rPr lang="en-US" sz="1400" dirty="0"/>
              <a:t> project;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GO</a:t>
            </a:r>
          </a:p>
          <a:p>
            <a:r>
              <a:rPr lang="en-US" sz="1400" dirty="0">
                <a:solidFill>
                  <a:srgbClr val="0000FF"/>
                </a:solidFill>
              </a:rPr>
              <a:t>CREATE</a:t>
            </a:r>
            <a:r>
              <a:rPr lang="en-US" sz="1400" dirty="0"/>
              <a:t> MASTER KEY ENCRYPTION BY PASSWORD = 'Password123';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GO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--creating certificate</a:t>
            </a:r>
          </a:p>
          <a:p>
            <a:r>
              <a:rPr lang="en-US" sz="1400" dirty="0">
                <a:solidFill>
                  <a:srgbClr val="0000FF"/>
                </a:solidFill>
              </a:rPr>
              <a:t>CREATE CERTIFICATE </a:t>
            </a:r>
            <a:r>
              <a:rPr lang="en-US" sz="1400" dirty="0"/>
              <a:t>Certificate1</a:t>
            </a:r>
          </a:p>
          <a:p>
            <a:r>
              <a:rPr lang="en-US" sz="1400" dirty="0">
                <a:solidFill>
                  <a:srgbClr val="0000FF"/>
                </a:solidFill>
              </a:rPr>
              <a:t>WITH SUBJECT </a:t>
            </a:r>
            <a:r>
              <a:rPr lang="en-US" sz="1400" dirty="0"/>
              <a:t>= 'Protect Data';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--creating key</a:t>
            </a:r>
          </a:p>
          <a:p>
            <a:r>
              <a:rPr lang="en-US" sz="1400" dirty="0">
                <a:solidFill>
                  <a:srgbClr val="0000FF"/>
                </a:solidFill>
              </a:rPr>
              <a:t>CREATE SYMMETRIC KEY </a:t>
            </a:r>
            <a:r>
              <a:rPr lang="en-US" sz="1400" dirty="0"/>
              <a:t>SymmetricKey1 </a:t>
            </a:r>
          </a:p>
          <a:p>
            <a:r>
              <a:rPr lang="en-US" sz="1400" dirty="0">
                <a:solidFill>
                  <a:srgbClr val="0000FF"/>
                </a:solidFill>
              </a:rPr>
              <a:t>WITH ALGORITHM </a:t>
            </a:r>
            <a:r>
              <a:rPr lang="en-US" sz="1400" dirty="0"/>
              <a:t>= AES_128 </a:t>
            </a:r>
          </a:p>
          <a:p>
            <a:r>
              <a:rPr lang="en-US" sz="1400" dirty="0">
                <a:solidFill>
                  <a:srgbClr val="0000FF"/>
                </a:solidFill>
              </a:rPr>
              <a:t>ENCRYPTION BY CERTIFICATE </a:t>
            </a:r>
            <a:r>
              <a:rPr lang="en-US" sz="1400" dirty="0"/>
              <a:t>Certificate1;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--encrypt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card_number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rgbClr val="0000FF"/>
                </a:solidFill>
              </a:rPr>
              <a:t>ALTER TABLE </a:t>
            </a:r>
            <a:r>
              <a:rPr lang="en-US" sz="1400" dirty="0" err="1"/>
              <a:t>Card_Payment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FF"/>
                </a:solidFill>
              </a:rPr>
              <a:t>ADD</a:t>
            </a:r>
            <a:r>
              <a:rPr lang="en-US" sz="1400" dirty="0"/>
              <a:t> </a:t>
            </a:r>
            <a:r>
              <a:rPr lang="en-US" sz="1400" dirty="0" err="1"/>
              <a:t>card_number_encrypt</a:t>
            </a:r>
            <a:r>
              <a:rPr lang="en-US" sz="1400" dirty="0"/>
              <a:t> </a:t>
            </a:r>
            <a:r>
              <a:rPr lang="en-US" sz="1400" dirty="0" err="1"/>
              <a:t>varbinary</a:t>
            </a:r>
            <a:r>
              <a:rPr lang="en-US" sz="1400" dirty="0"/>
              <a:t>(MAX) NULL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00FF"/>
                </a:solidFill>
              </a:rPr>
              <a:t>OPEN SYMMETRIC KEY</a:t>
            </a:r>
            <a:r>
              <a:rPr lang="en-US" sz="1400" dirty="0"/>
              <a:t> SymmetricKey1</a:t>
            </a:r>
          </a:p>
          <a:p>
            <a:r>
              <a:rPr lang="en-US" sz="1400" dirty="0">
                <a:solidFill>
                  <a:srgbClr val="0000FF"/>
                </a:solidFill>
              </a:rPr>
              <a:t>DECRYPTION BY CERTIFICATE</a:t>
            </a:r>
            <a:r>
              <a:rPr lang="en-US" sz="1400" dirty="0"/>
              <a:t> Certificate1;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GO</a:t>
            </a:r>
          </a:p>
          <a:p>
            <a:r>
              <a:rPr lang="en-US" sz="1400" dirty="0">
                <a:solidFill>
                  <a:srgbClr val="0000FF"/>
                </a:solidFill>
              </a:rPr>
              <a:t>UPDATE</a:t>
            </a:r>
            <a:r>
              <a:rPr lang="en-US" sz="1400" dirty="0"/>
              <a:t> </a:t>
            </a:r>
            <a:r>
              <a:rPr lang="en-US" sz="1400" dirty="0" err="1"/>
              <a:t>Card_Payment</a:t>
            </a:r>
            <a:endParaRPr lang="en-US" sz="1400" dirty="0"/>
          </a:p>
          <a:p>
            <a:r>
              <a:rPr lang="en-US" sz="1400" dirty="0">
                <a:solidFill>
                  <a:srgbClr val="0000FF"/>
                </a:solidFill>
              </a:rPr>
              <a:t>SET</a:t>
            </a:r>
            <a:r>
              <a:rPr lang="en-US" sz="1400" dirty="0"/>
              <a:t> </a:t>
            </a:r>
            <a:r>
              <a:rPr lang="en-US" sz="1400" dirty="0" err="1"/>
              <a:t>card_number_encrypt</a:t>
            </a:r>
            <a:r>
              <a:rPr lang="en-US" sz="1400" dirty="0"/>
              <a:t> = </a:t>
            </a:r>
            <a:r>
              <a:rPr lang="en-US" sz="1400" dirty="0" err="1"/>
              <a:t>EncryptByKey</a:t>
            </a:r>
            <a:r>
              <a:rPr lang="en-US" sz="1400" dirty="0"/>
              <a:t> (</a:t>
            </a:r>
            <a:r>
              <a:rPr lang="en-US" sz="1400" dirty="0" err="1"/>
              <a:t>Key_GUID</a:t>
            </a:r>
            <a:r>
              <a:rPr lang="en-US" sz="1400" dirty="0"/>
              <a:t>('SymmetricKey1'),</a:t>
            </a:r>
            <a:r>
              <a:rPr lang="en-US" sz="1400" dirty="0" err="1"/>
              <a:t>card_number</a:t>
            </a:r>
            <a:r>
              <a:rPr lang="en-US" sz="1400" dirty="0"/>
              <a:t>)</a:t>
            </a:r>
          </a:p>
          <a:p>
            <a:r>
              <a:rPr lang="en-US" sz="1400" dirty="0">
                <a:solidFill>
                  <a:srgbClr val="0000FF"/>
                </a:solidFill>
              </a:rPr>
              <a:t>FROM</a:t>
            </a:r>
            <a:r>
              <a:rPr lang="en-US" sz="1400" dirty="0"/>
              <a:t> </a:t>
            </a:r>
            <a:r>
              <a:rPr lang="en-US" sz="1400" dirty="0" err="1"/>
              <a:t>dbo.Card_Payment</a:t>
            </a:r>
            <a:r>
              <a:rPr lang="en-US" sz="1400" dirty="0"/>
              <a:t>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GO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-- Closes the symmetric key</a:t>
            </a:r>
          </a:p>
          <a:p>
            <a:r>
              <a:rPr lang="en-US" sz="1400" dirty="0">
                <a:solidFill>
                  <a:srgbClr val="0000FF"/>
                </a:solidFill>
              </a:rPr>
              <a:t>CLOSE SYMMETRIC KEY </a:t>
            </a:r>
            <a:r>
              <a:rPr lang="en-US" sz="1400" dirty="0"/>
              <a:t>SymmetricKey1;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--display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card_number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values</a:t>
            </a:r>
          </a:p>
          <a:p>
            <a:r>
              <a:rPr lang="en-US" sz="1400" dirty="0">
                <a:solidFill>
                  <a:srgbClr val="0000FF"/>
                </a:solidFill>
              </a:rPr>
              <a:t>OPEN SYMMETRIC KEY </a:t>
            </a:r>
            <a:r>
              <a:rPr lang="en-US" sz="1400" dirty="0"/>
              <a:t>SymmetricKey1</a:t>
            </a:r>
          </a:p>
          <a:p>
            <a:r>
              <a:rPr lang="en-US" sz="1400" dirty="0">
                <a:solidFill>
                  <a:srgbClr val="0000FF"/>
                </a:solidFill>
              </a:rPr>
              <a:t>DECRYPTION BY CERTIFICATE</a:t>
            </a:r>
            <a:r>
              <a:rPr lang="en-US" sz="1400" dirty="0"/>
              <a:t> Certificate1;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GO</a:t>
            </a:r>
          </a:p>
          <a:p>
            <a:r>
              <a:rPr lang="en-US" sz="1400" dirty="0">
                <a:solidFill>
                  <a:srgbClr val="0000FF"/>
                </a:solidFill>
              </a:rPr>
              <a:t>SELECT</a:t>
            </a:r>
            <a:r>
              <a:rPr lang="en-US" sz="1400" dirty="0"/>
              <a:t> </a:t>
            </a:r>
            <a:r>
              <a:rPr lang="en-US" sz="1400" dirty="0" err="1"/>
              <a:t>card_number_encrypt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FF"/>
                </a:solidFill>
              </a:rPr>
              <a:t>AS</a:t>
            </a:r>
            <a:r>
              <a:rPr lang="en-US" sz="1400" dirty="0"/>
              <a:t> 'Encrypted Card </a:t>
            </a:r>
            <a:r>
              <a:rPr lang="en-US" sz="1400" dirty="0" err="1"/>
              <a:t>Num</a:t>
            </a:r>
            <a:r>
              <a:rPr lang="en-US" sz="1400" dirty="0"/>
              <a:t>',</a:t>
            </a:r>
          </a:p>
          <a:p>
            <a:r>
              <a:rPr lang="en-US" sz="1400" dirty="0">
                <a:solidFill>
                  <a:srgbClr val="0000FF"/>
                </a:solidFill>
              </a:rPr>
              <a:t>CONVERT(varchar</a:t>
            </a:r>
            <a:r>
              <a:rPr lang="en-US" sz="1400" dirty="0"/>
              <a:t>, </a:t>
            </a:r>
            <a:r>
              <a:rPr lang="en-US" sz="1400" dirty="0" err="1"/>
              <a:t>DecryptByKey</a:t>
            </a:r>
            <a:r>
              <a:rPr lang="en-US" sz="1400" dirty="0"/>
              <a:t>(</a:t>
            </a:r>
            <a:r>
              <a:rPr lang="en-US" sz="1400" dirty="0" err="1"/>
              <a:t>card_number_encrypt</a:t>
            </a:r>
            <a:r>
              <a:rPr lang="en-US" sz="1400" dirty="0"/>
              <a:t>)) </a:t>
            </a:r>
            <a:r>
              <a:rPr lang="en-US" sz="1400" dirty="0">
                <a:solidFill>
                  <a:srgbClr val="0000FF"/>
                </a:solidFill>
              </a:rPr>
              <a:t>AS</a:t>
            </a:r>
            <a:r>
              <a:rPr lang="en-US" sz="1400" dirty="0"/>
              <a:t> 'Decrypted Card Number' from </a:t>
            </a:r>
            <a:r>
              <a:rPr lang="en-US" sz="1400" dirty="0" err="1"/>
              <a:t>Card_Payment</a:t>
            </a:r>
            <a:endParaRPr lang="en-US" sz="1400" dirty="0"/>
          </a:p>
          <a:p>
            <a:r>
              <a:rPr lang="en-US" sz="1400" dirty="0">
                <a:solidFill>
                  <a:srgbClr val="0000FF"/>
                </a:solidFill>
              </a:rPr>
              <a:t>CLOSE SYMMETRIC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FF"/>
                </a:solidFill>
              </a:rPr>
              <a:t>KEY</a:t>
            </a:r>
            <a:r>
              <a:rPr lang="en-US" sz="1400" dirty="0"/>
              <a:t> SymmetricKey1;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--encrypt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cvv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rgbClr val="0000FF"/>
                </a:solidFill>
              </a:rPr>
              <a:t>ALTER TABLE </a:t>
            </a:r>
            <a:r>
              <a:rPr lang="en-US" sz="1400" dirty="0" err="1"/>
              <a:t>Card_Payment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FF"/>
                </a:solidFill>
              </a:rPr>
              <a:t>ADD</a:t>
            </a:r>
            <a:r>
              <a:rPr lang="en-US" sz="1400" dirty="0"/>
              <a:t> </a:t>
            </a:r>
            <a:r>
              <a:rPr lang="en-US" sz="1400" dirty="0" err="1"/>
              <a:t>cvv_encrypt</a:t>
            </a:r>
            <a:r>
              <a:rPr lang="en-US" sz="1400" dirty="0"/>
              <a:t> </a:t>
            </a:r>
            <a:r>
              <a:rPr lang="en-US" sz="1400" dirty="0" err="1"/>
              <a:t>varbinary</a:t>
            </a:r>
            <a:r>
              <a:rPr lang="en-US" sz="1400" dirty="0"/>
              <a:t>(MAX) NULL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00FF"/>
                </a:solidFill>
              </a:rPr>
              <a:t>OPEN SYMMETRIC KEY</a:t>
            </a:r>
            <a:r>
              <a:rPr lang="en-US" sz="1400" dirty="0"/>
              <a:t> SymmetricKey1</a:t>
            </a:r>
          </a:p>
          <a:p>
            <a:r>
              <a:rPr lang="en-US" sz="1400" dirty="0">
                <a:solidFill>
                  <a:srgbClr val="0000FF"/>
                </a:solidFill>
              </a:rPr>
              <a:t>DECRYPTION BY CERTIFICATE</a:t>
            </a:r>
            <a:r>
              <a:rPr lang="en-US" sz="1400" dirty="0"/>
              <a:t> Certificate1;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GO</a:t>
            </a:r>
          </a:p>
          <a:p>
            <a:r>
              <a:rPr lang="en-US" sz="1400" dirty="0">
                <a:solidFill>
                  <a:srgbClr val="0000FF"/>
                </a:solidFill>
              </a:rPr>
              <a:t>UPDATE</a:t>
            </a:r>
            <a:r>
              <a:rPr lang="en-US" sz="1400" dirty="0"/>
              <a:t> </a:t>
            </a:r>
            <a:r>
              <a:rPr lang="en-US" sz="1400" dirty="0" err="1"/>
              <a:t>Card_Payment</a:t>
            </a:r>
            <a:endParaRPr lang="en-US" sz="1400" dirty="0"/>
          </a:p>
          <a:p>
            <a:r>
              <a:rPr lang="en-US" sz="1400" dirty="0">
                <a:solidFill>
                  <a:srgbClr val="0000FF"/>
                </a:solidFill>
              </a:rPr>
              <a:t>SET</a:t>
            </a:r>
            <a:r>
              <a:rPr lang="en-US" sz="1400" dirty="0"/>
              <a:t> </a:t>
            </a:r>
            <a:r>
              <a:rPr lang="en-US" sz="1400" dirty="0" err="1"/>
              <a:t>cvv_encrypt</a:t>
            </a:r>
            <a:r>
              <a:rPr lang="en-US" sz="1400" dirty="0"/>
              <a:t> = </a:t>
            </a:r>
            <a:r>
              <a:rPr lang="en-US" sz="1400" dirty="0" err="1"/>
              <a:t>EncryptByKey</a:t>
            </a:r>
            <a:r>
              <a:rPr lang="en-US" sz="1400" dirty="0"/>
              <a:t> (</a:t>
            </a:r>
            <a:r>
              <a:rPr lang="en-US" sz="1400" dirty="0" err="1"/>
              <a:t>Key_GUID</a:t>
            </a:r>
            <a:r>
              <a:rPr lang="en-US" sz="1400" dirty="0"/>
              <a:t>('SymmetricKey1'),CONVERT(</a:t>
            </a:r>
            <a:r>
              <a:rPr lang="en-US" sz="1400" dirty="0" err="1"/>
              <a:t>varchar,cvv</a:t>
            </a:r>
            <a:r>
              <a:rPr lang="en-US" sz="1400" dirty="0"/>
              <a:t>))</a:t>
            </a:r>
          </a:p>
          <a:p>
            <a:r>
              <a:rPr lang="en-US" sz="1400" dirty="0">
                <a:solidFill>
                  <a:srgbClr val="0000FF"/>
                </a:solidFill>
              </a:rPr>
              <a:t>FROM</a:t>
            </a:r>
            <a:r>
              <a:rPr lang="en-US" sz="1400" dirty="0"/>
              <a:t> </a:t>
            </a:r>
            <a:r>
              <a:rPr lang="en-US" sz="1400" dirty="0" err="1"/>
              <a:t>dbo.Card_Payment</a:t>
            </a:r>
            <a:r>
              <a:rPr lang="en-US" sz="1400" dirty="0"/>
              <a:t>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GO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-- Closes the symmetric key</a:t>
            </a:r>
          </a:p>
          <a:p>
            <a:r>
              <a:rPr lang="en-US" sz="1400" dirty="0">
                <a:solidFill>
                  <a:srgbClr val="0000FF"/>
                </a:solidFill>
              </a:rPr>
              <a:t>CLOSE SYMMETRIC KEY </a:t>
            </a:r>
            <a:r>
              <a:rPr lang="en-US" sz="1400" dirty="0"/>
              <a:t>SymmetricKey1;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--encrypt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cvv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rgbClr val="0000FF"/>
                </a:solidFill>
              </a:rPr>
              <a:t>ALTER TABLE </a:t>
            </a:r>
            <a:r>
              <a:rPr lang="en-US" sz="1400" dirty="0" err="1"/>
              <a:t>Card_Payment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00FF"/>
                </a:solidFill>
              </a:rPr>
              <a:t>ADD</a:t>
            </a:r>
            <a:r>
              <a:rPr lang="en-US" sz="1400" dirty="0"/>
              <a:t> </a:t>
            </a:r>
            <a:r>
              <a:rPr lang="en-US" sz="1400" dirty="0" err="1"/>
              <a:t>cvv_encrypt</a:t>
            </a:r>
            <a:r>
              <a:rPr lang="en-US" sz="1400" dirty="0"/>
              <a:t> </a:t>
            </a:r>
            <a:r>
              <a:rPr lang="en-US" sz="1400" dirty="0" err="1"/>
              <a:t>varbinary</a:t>
            </a:r>
            <a:r>
              <a:rPr lang="en-US" sz="1400" dirty="0"/>
              <a:t>(MAX) NULL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00FF"/>
                </a:solidFill>
              </a:rPr>
              <a:t>OPEN SYMMETRIC KEY </a:t>
            </a:r>
            <a:r>
              <a:rPr lang="en-US" sz="1400" dirty="0"/>
              <a:t>SymmetricKey1</a:t>
            </a:r>
          </a:p>
          <a:p>
            <a:r>
              <a:rPr lang="en-US" sz="1400" dirty="0">
                <a:solidFill>
                  <a:srgbClr val="0000FF"/>
                </a:solidFill>
              </a:rPr>
              <a:t>DECRYPTION BY CERTIFICATE </a:t>
            </a:r>
            <a:r>
              <a:rPr lang="en-US" sz="1400" dirty="0"/>
              <a:t>Certificate1;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GO</a:t>
            </a:r>
          </a:p>
          <a:p>
            <a:r>
              <a:rPr lang="en-US" sz="1400" dirty="0">
                <a:solidFill>
                  <a:srgbClr val="0000FF"/>
                </a:solidFill>
              </a:rPr>
              <a:t>UPDATE</a:t>
            </a:r>
            <a:r>
              <a:rPr lang="en-US" sz="1400" dirty="0"/>
              <a:t> </a:t>
            </a:r>
            <a:r>
              <a:rPr lang="en-US" sz="1400" dirty="0" err="1"/>
              <a:t>Card_Payment</a:t>
            </a:r>
            <a:endParaRPr lang="en-US" sz="1400" dirty="0"/>
          </a:p>
          <a:p>
            <a:r>
              <a:rPr lang="en-US" sz="1400" dirty="0">
                <a:solidFill>
                  <a:srgbClr val="0000FF"/>
                </a:solidFill>
              </a:rPr>
              <a:t>SET</a:t>
            </a:r>
            <a:r>
              <a:rPr lang="en-US" sz="1400" dirty="0"/>
              <a:t> </a:t>
            </a:r>
            <a:r>
              <a:rPr lang="en-US" sz="1400" dirty="0" err="1"/>
              <a:t>cvv_encrypt</a:t>
            </a:r>
            <a:r>
              <a:rPr lang="en-US" sz="1400" dirty="0"/>
              <a:t> = </a:t>
            </a:r>
            <a:r>
              <a:rPr lang="en-US" sz="1400" dirty="0" err="1"/>
              <a:t>EncryptByKey</a:t>
            </a:r>
            <a:r>
              <a:rPr lang="en-US" sz="1400" dirty="0"/>
              <a:t> (</a:t>
            </a:r>
            <a:r>
              <a:rPr lang="en-US" sz="1400" dirty="0" err="1"/>
              <a:t>Key_GUID</a:t>
            </a:r>
            <a:r>
              <a:rPr lang="en-US" sz="1400" dirty="0"/>
              <a:t>('SymmetricKey1'),CONVERT(</a:t>
            </a:r>
            <a:r>
              <a:rPr lang="en-US" sz="1400" dirty="0" err="1"/>
              <a:t>varchar,cvv</a:t>
            </a:r>
            <a:r>
              <a:rPr lang="en-US" sz="1400" dirty="0"/>
              <a:t>))</a:t>
            </a:r>
          </a:p>
          <a:p>
            <a:r>
              <a:rPr lang="en-US" sz="1400" dirty="0">
                <a:solidFill>
                  <a:srgbClr val="0000FF"/>
                </a:solidFill>
              </a:rPr>
              <a:t>FROM</a:t>
            </a:r>
            <a:r>
              <a:rPr lang="en-US" sz="1400" dirty="0"/>
              <a:t> </a:t>
            </a:r>
            <a:r>
              <a:rPr lang="en-US" sz="1400" dirty="0" err="1"/>
              <a:t>dbo.Card_Payment</a:t>
            </a:r>
            <a:r>
              <a:rPr lang="en-US" sz="1400" dirty="0"/>
              <a:t>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GO</a:t>
            </a:r>
          </a:p>
          <a:p>
            <a:endParaRPr lang="en-US" sz="1400" dirty="0">
              <a:solidFill>
                <a:srgbClr val="0000FF"/>
              </a:solidFill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-- Closes the symmetric key</a:t>
            </a:r>
          </a:p>
          <a:p>
            <a:r>
              <a:rPr lang="en-US" sz="1400" dirty="0">
                <a:solidFill>
                  <a:srgbClr val="0000FF"/>
                </a:solidFill>
              </a:rPr>
              <a:t>CLOSE SYMMETRIC KEY </a:t>
            </a:r>
            <a:r>
              <a:rPr lang="en-US" sz="1400" dirty="0"/>
              <a:t>SymmetricKey1;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4862" y="0"/>
            <a:ext cx="3568328" cy="30210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765671" y="5491163"/>
            <a:ext cx="2426329" cy="1371600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791135" y="5491163"/>
            <a:ext cx="3187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Encryption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49" r="5147"/>
          <a:stretch/>
        </p:blipFill>
        <p:spPr>
          <a:xfrm>
            <a:off x="1776747" y="2948490"/>
            <a:ext cx="10211738" cy="246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40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0.00325 -2.4717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1235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" t="16747"/>
          <a:stretch/>
        </p:blipFill>
        <p:spPr>
          <a:xfrm>
            <a:off x="-63500" y="482600"/>
            <a:ext cx="10972800" cy="6196579"/>
          </a:xfrm>
        </p:spPr>
      </p:pic>
      <p:sp>
        <p:nvSpPr>
          <p:cNvPr id="4" name="Rectangle 3"/>
          <p:cNvSpPr/>
          <p:nvPr/>
        </p:nvSpPr>
        <p:spPr>
          <a:xfrm>
            <a:off x="10909300" y="0"/>
            <a:ext cx="1282700" cy="6858000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5400000">
            <a:off x="8143081" y="2766219"/>
            <a:ext cx="68580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Data Population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4531"/>
            <a:ext cx="1432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Ride TABLE</a:t>
            </a:r>
            <a:endParaRPr lang="en-US" dirty="0"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945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65125"/>
            <a:ext cx="3022602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7F9F8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Reports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2" y="206099"/>
            <a:ext cx="8686799" cy="6558084"/>
          </a:xfrm>
        </p:spPr>
      </p:pic>
      <p:sp>
        <p:nvSpPr>
          <p:cNvPr id="3" name="Rectangle 2"/>
          <p:cNvSpPr/>
          <p:nvPr/>
        </p:nvSpPr>
        <p:spPr>
          <a:xfrm>
            <a:off x="3598270" y="548639"/>
            <a:ext cx="7941458" cy="4352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DBE2D0-F9FF-4EB8-825E-EC857EF07F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3" r="1024"/>
          <a:stretch/>
        </p:blipFill>
        <p:spPr>
          <a:xfrm>
            <a:off x="4983730" y="551242"/>
            <a:ext cx="5431286" cy="43525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730D90-837C-468B-A906-CD682AE112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883" y="568557"/>
            <a:ext cx="5312979" cy="431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30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40C6CC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Graphical User Interface Demo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83100" y="2386013"/>
            <a:ext cx="2926080" cy="2926080"/>
          </a:xfrm>
          <a:prstGeom prst="rect">
            <a:avLst/>
          </a:prstGeom>
          <a:solidFill>
            <a:srgbClr val="40C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37" y="2762454"/>
            <a:ext cx="1721764" cy="172945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91000" y="2055813"/>
            <a:ext cx="2926080" cy="2926080"/>
          </a:xfrm>
          <a:prstGeom prst="rect">
            <a:avLst/>
          </a:prstGeom>
          <a:noFill/>
          <a:ln w="117475">
            <a:solidFill>
              <a:srgbClr val="F7F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34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77477"/>
            <a:ext cx="6172637" cy="1236503"/>
          </a:xfrm>
        </p:spPr>
        <p:txBody>
          <a:bodyPr/>
          <a:lstStyle/>
          <a:p>
            <a:pPr algn="ctr"/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Mission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59" y="3213980"/>
            <a:ext cx="5260064" cy="126160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To create a database system for the operations of a shared electric scooter business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5" r="14042"/>
          <a:stretch/>
        </p:blipFill>
        <p:spPr>
          <a:xfrm>
            <a:off x="7222067" y="0"/>
            <a:ext cx="4969933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44732" y="1354667"/>
            <a:ext cx="3571955" cy="5503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6" r="14222"/>
          <a:stretch/>
        </p:blipFill>
        <p:spPr>
          <a:xfrm>
            <a:off x="6172638" y="1540933"/>
            <a:ext cx="3775696" cy="531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72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74605"/>
            <a:ext cx="6172637" cy="1236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Mission Objectives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7695" y="1655441"/>
            <a:ext cx="5685576" cy="4555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Create a reliable system to provide support for a shared scooter application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To have an efficient system that helps to manage the operations and logistics of the business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To collect significant scooter network data which will allow the company to make strategic business decisions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4" r="22792"/>
          <a:stretch/>
        </p:blipFill>
        <p:spPr>
          <a:xfrm>
            <a:off x="7242771" y="0"/>
            <a:ext cx="4952246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44732" y="1354667"/>
            <a:ext cx="3571955" cy="5503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2" r="21354"/>
          <a:stretch/>
        </p:blipFill>
        <p:spPr>
          <a:xfrm>
            <a:off x="6190743" y="1549982"/>
            <a:ext cx="3748135" cy="531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32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rgbClr val="23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1" r="19697"/>
          <a:stretch/>
        </p:blipFill>
        <p:spPr>
          <a:xfrm>
            <a:off x="403776" y="3037376"/>
            <a:ext cx="4255911" cy="294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5321898" cy="1325563"/>
          </a:xfrm>
        </p:spPr>
        <p:txBody>
          <a:bodyPr/>
          <a:lstStyle/>
          <a:p>
            <a:pPr algn="ctr"/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Design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486400"/>
            <a:ext cx="2426329" cy="1371600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543800" y="365125"/>
            <a:ext cx="4270974" cy="621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rgbClr val="F7F9F8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7F9F8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Scooter Rentals</a:t>
            </a:r>
          </a:p>
          <a:p>
            <a:pPr marL="0" indent="0">
              <a:buNone/>
            </a:pPr>
            <a:endParaRPr lang="en-US" sz="2000" dirty="0">
              <a:solidFill>
                <a:srgbClr val="F7F9F8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7F9F8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7F9F8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7F9F8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Docking Stations</a:t>
            </a:r>
          </a:p>
          <a:p>
            <a:pPr marL="0" indent="0">
              <a:buNone/>
            </a:pPr>
            <a:endParaRPr lang="en-US" sz="2000" dirty="0">
              <a:solidFill>
                <a:srgbClr val="F7F9F8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7F9F8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7F9F8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7F9F8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User Accounts on Mobile App</a:t>
            </a:r>
          </a:p>
          <a:p>
            <a:pPr marL="0" indent="0">
              <a:buNone/>
            </a:pPr>
            <a:endParaRPr lang="en-US" sz="2000" dirty="0">
              <a:solidFill>
                <a:srgbClr val="F7F9F8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7F9F8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7F9F8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7F9F8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Periodic Maintenance by Staff</a:t>
            </a:r>
          </a:p>
          <a:p>
            <a:pPr marL="0" indent="0">
              <a:buNone/>
            </a:pPr>
            <a:endParaRPr lang="en-US" sz="2400" dirty="0">
              <a:solidFill>
                <a:srgbClr val="F7F9F8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113" y="6210960"/>
            <a:ext cx="2406587" cy="354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Scope of Works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376908" y="912642"/>
            <a:ext cx="220523" cy="5945358"/>
            <a:chOff x="5640308" y="912642"/>
            <a:chExt cx="220523" cy="59453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748950" y="1027906"/>
              <a:ext cx="0" cy="5830094"/>
            </a:xfrm>
            <a:prstGeom prst="line">
              <a:avLst/>
            </a:prstGeom>
            <a:ln w="28575">
              <a:solidFill>
                <a:srgbClr val="F7F9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643547" y="912642"/>
              <a:ext cx="217284" cy="217284"/>
            </a:xfrm>
            <a:prstGeom prst="ellipse">
              <a:avLst/>
            </a:prstGeom>
            <a:solidFill>
              <a:srgbClr val="40C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640308" y="2566816"/>
              <a:ext cx="217284" cy="217284"/>
            </a:xfrm>
            <a:prstGeom prst="ellipse">
              <a:avLst/>
            </a:prstGeom>
            <a:solidFill>
              <a:srgbClr val="40C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40308" y="4230891"/>
              <a:ext cx="217284" cy="217284"/>
            </a:xfrm>
            <a:prstGeom prst="ellipse">
              <a:avLst/>
            </a:prstGeom>
            <a:solidFill>
              <a:srgbClr val="40C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640308" y="5888240"/>
              <a:ext cx="217284" cy="217284"/>
            </a:xfrm>
            <a:prstGeom prst="ellipse">
              <a:avLst/>
            </a:prstGeom>
            <a:solidFill>
              <a:srgbClr val="40C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1384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787900" cy="6858000"/>
          </a:xfrm>
          <a:prstGeom prst="rect">
            <a:avLst/>
          </a:prstGeom>
          <a:solidFill>
            <a:srgbClr val="23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4787900" cy="480059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40C6CC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Final E-R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203" y="159208"/>
            <a:ext cx="8094412" cy="678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79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0"/>
            <a:ext cx="6490015" cy="6858000"/>
          </a:xfrm>
          <a:prstGeom prst="rect">
            <a:avLst/>
          </a:prstGeom>
          <a:solidFill>
            <a:srgbClr val="23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630" y="1862886"/>
            <a:ext cx="649001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i="1" dirty="0">
                <a:solidFill>
                  <a:srgbClr val="F7F9F8"/>
                </a:solidFill>
              </a:rPr>
              <a:t>CREATE TABLE Scooter</a:t>
            </a:r>
          </a:p>
          <a:p>
            <a:pPr lvl="1"/>
            <a:r>
              <a:rPr lang="en-US" sz="1400" i="1" dirty="0">
                <a:solidFill>
                  <a:srgbClr val="F7F9F8"/>
                </a:solidFill>
              </a:rPr>
              <a:t>(</a:t>
            </a:r>
          </a:p>
          <a:p>
            <a:pPr lvl="1">
              <a:tabLst>
                <a:tab pos="22352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Scooter_id</a:t>
            </a:r>
            <a:r>
              <a:rPr lang="en-US" sz="1400" i="1" dirty="0">
                <a:solidFill>
                  <a:srgbClr val="F7F9F8"/>
                </a:solidFill>
              </a:rPr>
              <a:t> 	BIGINT  	IDENTITY(10000,1),</a:t>
            </a:r>
          </a:p>
          <a:p>
            <a:pPr lvl="1">
              <a:tabLst>
                <a:tab pos="22352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ModelNumber</a:t>
            </a:r>
            <a:r>
              <a:rPr lang="en-US" sz="1400" i="1" dirty="0">
                <a:solidFill>
                  <a:srgbClr val="F7F9F8"/>
                </a:solidFill>
              </a:rPr>
              <a:t> 	VARCHAR(50),</a:t>
            </a:r>
          </a:p>
          <a:p>
            <a:pPr lvl="1">
              <a:tabLst>
                <a:tab pos="22352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Make_Model_Year</a:t>
            </a:r>
            <a:r>
              <a:rPr lang="en-US" sz="1400" i="1" dirty="0">
                <a:solidFill>
                  <a:srgbClr val="F7F9F8"/>
                </a:solidFill>
              </a:rPr>
              <a:t> 	INTEGER ,</a:t>
            </a:r>
          </a:p>
          <a:p>
            <a:pPr lvl="1">
              <a:tabLst>
                <a:tab pos="22352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Status_in_Use</a:t>
            </a:r>
            <a:r>
              <a:rPr lang="en-US" sz="1400" i="1" dirty="0">
                <a:solidFill>
                  <a:srgbClr val="F7F9F8"/>
                </a:solidFill>
              </a:rPr>
              <a:t> 	VARCHAR (1),</a:t>
            </a:r>
          </a:p>
          <a:p>
            <a:pPr lvl="1"/>
            <a:endParaRPr lang="en-US" sz="1400" i="1" dirty="0">
              <a:solidFill>
                <a:srgbClr val="F7F9F8"/>
              </a:solidFill>
            </a:endParaRPr>
          </a:p>
          <a:p>
            <a:pPr lvl="1"/>
            <a:r>
              <a:rPr lang="en-US" sz="1400" i="1" dirty="0">
                <a:solidFill>
                  <a:srgbClr val="F7F9F8"/>
                </a:solidFill>
              </a:rPr>
              <a:t>CONSRTAINT  </a:t>
            </a:r>
            <a:r>
              <a:rPr lang="en-US" sz="1400" i="1" dirty="0" err="1">
                <a:solidFill>
                  <a:srgbClr val="F7F9F8"/>
                </a:solidFill>
              </a:rPr>
              <a:t>Scooter_pk</a:t>
            </a:r>
            <a:r>
              <a:rPr lang="en-US" sz="1400" i="1" dirty="0">
                <a:solidFill>
                  <a:srgbClr val="F7F9F8"/>
                </a:solidFill>
              </a:rPr>
              <a:t> PRIMARY KEY  (</a:t>
            </a:r>
            <a:r>
              <a:rPr lang="en-US" sz="1400" i="1" dirty="0" err="1">
                <a:solidFill>
                  <a:srgbClr val="F7F9F8"/>
                </a:solidFill>
              </a:rPr>
              <a:t>Scooter_id</a:t>
            </a:r>
            <a:r>
              <a:rPr lang="en-US" sz="1400" i="1" dirty="0">
                <a:solidFill>
                  <a:srgbClr val="F7F9F8"/>
                </a:solidFill>
              </a:rPr>
              <a:t>),</a:t>
            </a:r>
          </a:p>
          <a:p>
            <a:pPr lvl="1"/>
            <a:r>
              <a:rPr lang="en-US" sz="1400" i="1" dirty="0">
                <a:solidFill>
                  <a:srgbClr val="F7F9F8"/>
                </a:solidFill>
              </a:rPr>
              <a:t>CONSRTAINT </a:t>
            </a:r>
            <a:r>
              <a:rPr lang="en-US" sz="1400" i="1" dirty="0" err="1">
                <a:solidFill>
                  <a:srgbClr val="F7F9F8"/>
                </a:solidFill>
              </a:rPr>
              <a:t>ModelNumber_chk</a:t>
            </a:r>
            <a:r>
              <a:rPr lang="en-US" sz="1400" i="1" dirty="0">
                <a:solidFill>
                  <a:srgbClr val="F7F9F8"/>
                </a:solidFill>
              </a:rPr>
              <a:t> CHECK (substring(ModelNumber,1,1)='B' and </a:t>
            </a:r>
            <a:r>
              <a:rPr lang="en-US" sz="1400" i="1" dirty="0" err="1">
                <a:solidFill>
                  <a:srgbClr val="F7F9F8"/>
                </a:solidFill>
              </a:rPr>
              <a:t>isnumeric</a:t>
            </a:r>
            <a:r>
              <a:rPr lang="en-US" sz="1400" i="1" dirty="0">
                <a:solidFill>
                  <a:srgbClr val="F7F9F8"/>
                </a:solidFill>
              </a:rPr>
              <a:t>(substring(ModelNumber,2,len(</a:t>
            </a:r>
            <a:r>
              <a:rPr lang="en-US" sz="1400" i="1" dirty="0" err="1">
                <a:solidFill>
                  <a:srgbClr val="F7F9F8"/>
                </a:solidFill>
              </a:rPr>
              <a:t>ModelNumber</a:t>
            </a:r>
            <a:r>
              <a:rPr lang="en-US" sz="1400" i="1" dirty="0">
                <a:solidFill>
                  <a:srgbClr val="F7F9F8"/>
                </a:solidFill>
              </a:rPr>
              <a:t>)))!=0 and </a:t>
            </a:r>
            <a:r>
              <a:rPr lang="en-US" sz="1400" i="1" dirty="0" err="1">
                <a:solidFill>
                  <a:srgbClr val="F7F9F8"/>
                </a:solidFill>
              </a:rPr>
              <a:t>len</a:t>
            </a:r>
            <a:r>
              <a:rPr lang="en-US" sz="1400" i="1" dirty="0">
                <a:solidFill>
                  <a:srgbClr val="F7F9F8"/>
                </a:solidFill>
              </a:rPr>
              <a:t>(</a:t>
            </a:r>
            <a:r>
              <a:rPr lang="en-US" sz="1400" i="1" dirty="0" err="1">
                <a:solidFill>
                  <a:srgbClr val="F7F9F8"/>
                </a:solidFill>
              </a:rPr>
              <a:t>ModelNumber</a:t>
            </a:r>
            <a:r>
              <a:rPr lang="en-US" sz="1400" i="1" dirty="0">
                <a:solidFill>
                  <a:srgbClr val="F7F9F8"/>
                </a:solidFill>
              </a:rPr>
              <a:t>)&gt;=5) ,</a:t>
            </a:r>
          </a:p>
          <a:p>
            <a:pPr lvl="1"/>
            <a:r>
              <a:rPr lang="en-US" sz="1400" i="1" dirty="0">
                <a:solidFill>
                  <a:srgbClr val="F7F9F8"/>
                </a:solidFill>
              </a:rPr>
              <a:t>CONSRTAINT </a:t>
            </a:r>
            <a:r>
              <a:rPr lang="en-US" sz="1400" i="1" dirty="0" err="1">
                <a:solidFill>
                  <a:srgbClr val="F7F9F8"/>
                </a:solidFill>
              </a:rPr>
              <a:t>status_chk</a:t>
            </a:r>
            <a:r>
              <a:rPr lang="en-US" sz="1400" i="1" dirty="0">
                <a:solidFill>
                  <a:srgbClr val="F7F9F8"/>
                </a:solidFill>
              </a:rPr>
              <a:t> CHECK (</a:t>
            </a:r>
            <a:r>
              <a:rPr lang="en-US" sz="1400" i="1" dirty="0" err="1">
                <a:solidFill>
                  <a:srgbClr val="F7F9F8"/>
                </a:solidFill>
              </a:rPr>
              <a:t>Status_in_Use</a:t>
            </a:r>
            <a:r>
              <a:rPr lang="en-US" sz="1400" i="1" dirty="0">
                <a:solidFill>
                  <a:srgbClr val="F7F9F8"/>
                </a:solidFill>
              </a:rPr>
              <a:t> in ('Y','N'))</a:t>
            </a:r>
          </a:p>
          <a:p>
            <a:pPr lvl="1"/>
            <a:r>
              <a:rPr lang="en-US" sz="1400" i="1" dirty="0">
                <a:solidFill>
                  <a:srgbClr val="F7F9F8"/>
                </a:solidFill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93714" y="17470"/>
            <a:ext cx="798286" cy="414685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02399" y="80969"/>
            <a:ext cx="5254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600" dirty="0"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SCOOTER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13600" y="432155"/>
            <a:ext cx="4984750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The SCOOTER entity records data about each scooter the organization owns and operates in the shared system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393714" y="1418360"/>
            <a:ext cx="810671" cy="414685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14784" y="1481860"/>
            <a:ext cx="5241785" cy="350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600" dirty="0"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DOCKING STATIONS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25985" y="1833045"/>
            <a:ext cx="49847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The DOCKING STATIONS entity records data of all the docking stations located within the city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1">
                  <a:lumMod val="85000"/>
                </a:schemeClr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393714" y="2818621"/>
            <a:ext cx="810671" cy="414685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14785" y="2882121"/>
            <a:ext cx="524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600" dirty="0"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USERS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25985" y="3233306"/>
            <a:ext cx="498475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USER Entity records the basic information about the user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393714" y="3896181"/>
            <a:ext cx="810671" cy="414685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14785" y="3959681"/>
            <a:ext cx="524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600" dirty="0"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RIDES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25985" y="4310866"/>
            <a:ext cx="498475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The RIDES entity records data of all the rides made by users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393714" y="4973741"/>
            <a:ext cx="798286" cy="414685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02399" y="5037240"/>
            <a:ext cx="5254169" cy="35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600" dirty="0"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PAYMENT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13600" y="5388426"/>
            <a:ext cx="4984750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The PAYMENT entity records data of the payments made by the user to his/her account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02400" y="6219497"/>
            <a:ext cx="5689600" cy="646331"/>
          </a:xfrm>
          <a:prstGeom prst="rect">
            <a:avLst/>
          </a:prstGeom>
          <a:solidFill>
            <a:srgbClr val="F7F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231F1D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Entities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3" y="1862886"/>
            <a:ext cx="64652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i="1" dirty="0">
                <a:solidFill>
                  <a:srgbClr val="F7F9F8"/>
                </a:solidFill>
              </a:rPr>
              <a:t>CREATE TABLE </a:t>
            </a:r>
            <a:r>
              <a:rPr lang="en-US" sz="1400" i="1" dirty="0" err="1">
                <a:solidFill>
                  <a:srgbClr val="F7F9F8"/>
                </a:solidFill>
              </a:rPr>
              <a:t>Docking_Station</a:t>
            </a:r>
            <a:endParaRPr lang="en-US" sz="1400" i="1" dirty="0">
              <a:solidFill>
                <a:srgbClr val="F7F9F8"/>
              </a:solidFill>
            </a:endParaRPr>
          </a:p>
          <a:p>
            <a:pPr lvl="1"/>
            <a:r>
              <a:rPr lang="en-US" sz="1400" i="1" dirty="0">
                <a:solidFill>
                  <a:srgbClr val="F7F9F8"/>
                </a:solidFill>
              </a:rPr>
              <a:t>(</a:t>
            </a:r>
          </a:p>
          <a:p>
            <a:pPr lvl="1">
              <a:tabLst>
                <a:tab pos="21717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Station_ID</a:t>
            </a:r>
            <a:r>
              <a:rPr lang="en-US" sz="1400" i="1" dirty="0">
                <a:solidFill>
                  <a:srgbClr val="F7F9F8"/>
                </a:solidFill>
              </a:rPr>
              <a:t> 	VARCHAR (25),</a:t>
            </a:r>
          </a:p>
          <a:p>
            <a:pPr lvl="1">
              <a:tabLst>
                <a:tab pos="21717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Station_Name</a:t>
            </a:r>
            <a:r>
              <a:rPr lang="en-US" sz="1400" i="1" dirty="0">
                <a:solidFill>
                  <a:srgbClr val="F7F9F8"/>
                </a:solidFill>
              </a:rPr>
              <a:t> 	VARCHAR (255),</a:t>
            </a:r>
          </a:p>
          <a:p>
            <a:pPr lvl="1">
              <a:tabLst>
                <a:tab pos="21717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Station_Address</a:t>
            </a:r>
            <a:r>
              <a:rPr lang="en-US" sz="1400" i="1" dirty="0">
                <a:solidFill>
                  <a:srgbClr val="F7F9F8"/>
                </a:solidFill>
              </a:rPr>
              <a:t> 	VARCHAR (255),</a:t>
            </a:r>
          </a:p>
          <a:p>
            <a:pPr lvl="1">
              <a:tabLst>
                <a:tab pos="21717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Coordinates 	GEOGRAPHY,</a:t>
            </a:r>
          </a:p>
          <a:p>
            <a:pPr lvl="1">
              <a:tabLst>
                <a:tab pos="21717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Docking_Capacity</a:t>
            </a:r>
            <a:r>
              <a:rPr lang="en-US" sz="1400" i="1" dirty="0">
                <a:solidFill>
                  <a:srgbClr val="F7F9F8"/>
                </a:solidFill>
              </a:rPr>
              <a:t> 	INTEGER ,</a:t>
            </a:r>
          </a:p>
          <a:p>
            <a:pPr lvl="1">
              <a:tabLst>
                <a:tab pos="21717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Station_Status</a:t>
            </a:r>
            <a:r>
              <a:rPr lang="en-US" sz="1400" i="1" dirty="0">
                <a:solidFill>
                  <a:srgbClr val="F7F9F8"/>
                </a:solidFill>
              </a:rPr>
              <a:t> 	VARCHAR(1)</a:t>
            </a:r>
          </a:p>
          <a:p>
            <a:pPr lvl="1"/>
            <a:endParaRPr lang="en-US" sz="1400" i="1" dirty="0">
              <a:solidFill>
                <a:srgbClr val="F7F9F8"/>
              </a:solidFill>
            </a:endParaRPr>
          </a:p>
          <a:p>
            <a:pPr lvl="1"/>
            <a:r>
              <a:rPr lang="en-US" sz="1400" i="1" dirty="0">
                <a:solidFill>
                  <a:srgbClr val="F7F9F8"/>
                </a:solidFill>
              </a:rPr>
              <a:t>CONSRTAINT  </a:t>
            </a:r>
            <a:r>
              <a:rPr lang="en-US" sz="1400" i="1" dirty="0" err="1">
                <a:solidFill>
                  <a:srgbClr val="F7F9F8"/>
                </a:solidFill>
              </a:rPr>
              <a:t>Station_pk</a:t>
            </a:r>
            <a:r>
              <a:rPr lang="en-US" sz="1400" i="1" dirty="0">
                <a:solidFill>
                  <a:srgbClr val="F7F9F8"/>
                </a:solidFill>
              </a:rPr>
              <a:t> Primary key  (</a:t>
            </a:r>
            <a:r>
              <a:rPr lang="en-US" sz="1400" i="1" dirty="0" err="1">
                <a:solidFill>
                  <a:srgbClr val="F7F9F8"/>
                </a:solidFill>
              </a:rPr>
              <a:t>Station_ID</a:t>
            </a:r>
            <a:r>
              <a:rPr lang="en-US" sz="1400" i="1" dirty="0">
                <a:solidFill>
                  <a:srgbClr val="F7F9F8"/>
                </a:solidFill>
              </a:rPr>
              <a:t>),</a:t>
            </a:r>
          </a:p>
          <a:p>
            <a:pPr lvl="1"/>
            <a:r>
              <a:rPr lang="en-US" sz="1400" i="1" dirty="0">
                <a:solidFill>
                  <a:srgbClr val="F7F9F8"/>
                </a:solidFill>
              </a:rPr>
              <a:t>CONSRTAINT  </a:t>
            </a:r>
            <a:r>
              <a:rPr lang="en-US" sz="1400" i="1" dirty="0" err="1">
                <a:solidFill>
                  <a:srgbClr val="F7F9F8"/>
                </a:solidFill>
              </a:rPr>
              <a:t>Station_Status_pk</a:t>
            </a:r>
            <a:r>
              <a:rPr lang="en-US" sz="1400" i="1" dirty="0">
                <a:solidFill>
                  <a:srgbClr val="F7F9F8"/>
                </a:solidFill>
              </a:rPr>
              <a:t> check (</a:t>
            </a:r>
            <a:r>
              <a:rPr lang="en-US" sz="1400" i="1" dirty="0" err="1">
                <a:solidFill>
                  <a:srgbClr val="F7F9F8"/>
                </a:solidFill>
              </a:rPr>
              <a:t>Station_Status</a:t>
            </a:r>
            <a:r>
              <a:rPr lang="en-US" sz="1400" i="1" dirty="0">
                <a:solidFill>
                  <a:srgbClr val="F7F9F8"/>
                </a:solidFill>
              </a:rPr>
              <a:t> in ('Y','N')),</a:t>
            </a:r>
          </a:p>
          <a:p>
            <a:pPr lvl="1"/>
            <a:r>
              <a:rPr lang="en-US" sz="1400" i="1" dirty="0">
                <a:solidFill>
                  <a:srgbClr val="F7F9F8"/>
                </a:solidFill>
              </a:rPr>
              <a:t>CONSRTAINT </a:t>
            </a:r>
            <a:r>
              <a:rPr lang="en-US" sz="1400" i="1" dirty="0" err="1">
                <a:solidFill>
                  <a:srgbClr val="F7F9F8"/>
                </a:solidFill>
              </a:rPr>
              <a:t>StationId_chk</a:t>
            </a:r>
            <a:r>
              <a:rPr lang="en-US" sz="1400" i="1" dirty="0">
                <a:solidFill>
                  <a:srgbClr val="F7F9F8"/>
                </a:solidFill>
              </a:rPr>
              <a:t> check (substring(Station_ID,1,2)='DS' and </a:t>
            </a:r>
            <a:r>
              <a:rPr lang="en-US" sz="1400" i="1" dirty="0" err="1">
                <a:solidFill>
                  <a:srgbClr val="F7F9F8"/>
                </a:solidFill>
              </a:rPr>
              <a:t>isnumeric</a:t>
            </a:r>
            <a:r>
              <a:rPr lang="en-US" sz="1400" i="1" dirty="0">
                <a:solidFill>
                  <a:srgbClr val="F7F9F8"/>
                </a:solidFill>
              </a:rPr>
              <a:t>(substring(Station_ID,3,len(</a:t>
            </a:r>
            <a:r>
              <a:rPr lang="en-US" sz="1400" i="1" dirty="0" err="1">
                <a:solidFill>
                  <a:srgbClr val="F7F9F8"/>
                </a:solidFill>
              </a:rPr>
              <a:t>Station_ID</a:t>
            </a:r>
            <a:r>
              <a:rPr lang="en-US" sz="1400" i="1" dirty="0">
                <a:solidFill>
                  <a:srgbClr val="F7F9F8"/>
                </a:solidFill>
              </a:rPr>
              <a:t>)))!=0 and </a:t>
            </a:r>
            <a:r>
              <a:rPr lang="en-US" sz="1400" i="1" dirty="0" err="1">
                <a:solidFill>
                  <a:srgbClr val="F7F9F8"/>
                </a:solidFill>
              </a:rPr>
              <a:t>len</a:t>
            </a:r>
            <a:r>
              <a:rPr lang="en-US" sz="1400" i="1" dirty="0">
                <a:solidFill>
                  <a:srgbClr val="F7F9F8"/>
                </a:solidFill>
              </a:rPr>
              <a:t>(</a:t>
            </a:r>
            <a:r>
              <a:rPr lang="en-US" sz="1400" i="1" dirty="0" err="1">
                <a:solidFill>
                  <a:srgbClr val="F7F9F8"/>
                </a:solidFill>
              </a:rPr>
              <a:t>Station_ID</a:t>
            </a:r>
            <a:r>
              <a:rPr lang="en-US" sz="1400" i="1" dirty="0">
                <a:solidFill>
                  <a:srgbClr val="F7F9F8"/>
                </a:solidFill>
              </a:rPr>
              <a:t>)&gt;=5)</a:t>
            </a:r>
          </a:p>
          <a:p>
            <a:pPr lvl="1"/>
            <a:r>
              <a:rPr lang="en-US" sz="1400" i="1" dirty="0">
                <a:solidFill>
                  <a:srgbClr val="F7F9F8"/>
                </a:solidFill>
              </a:rPr>
              <a:t>);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440" y="1862886"/>
            <a:ext cx="64652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6400"/>
            <a:r>
              <a:rPr lang="en-US" sz="1400" i="1" dirty="0">
                <a:solidFill>
                  <a:srgbClr val="F7F9F8"/>
                </a:solidFill>
              </a:rPr>
              <a:t>CREATE TABLE Users</a:t>
            </a:r>
          </a:p>
          <a:p>
            <a:pPr marL="406400"/>
            <a:r>
              <a:rPr lang="en-US" sz="1400" i="1" dirty="0">
                <a:solidFill>
                  <a:srgbClr val="F7F9F8"/>
                </a:solidFill>
              </a:rPr>
              <a:t>(</a:t>
            </a:r>
          </a:p>
          <a:p>
            <a:pPr marL="406400"/>
            <a:r>
              <a:rPr lang="en-US" sz="1400" i="1" dirty="0" err="1">
                <a:solidFill>
                  <a:srgbClr val="F7F9F8"/>
                </a:solidFill>
              </a:rPr>
              <a:t>User_ID</a:t>
            </a:r>
            <a:r>
              <a:rPr lang="en-US" sz="1400" i="1" dirty="0">
                <a:solidFill>
                  <a:srgbClr val="F7F9F8"/>
                </a:solidFill>
              </a:rPr>
              <a:t>		VARCHAR(25)	NOT NULL,</a:t>
            </a:r>
          </a:p>
          <a:p>
            <a:pPr marL="406400"/>
            <a:r>
              <a:rPr lang="en-US" sz="1400" i="1" dirty="0">
                <a:solidFill>
                  <a:srgbClr val="F7F9F8"/>
                </a:solidFill>
              </a:rPr>
              <a:t>Username	VARCHAR(50),</a:t>
            </a:r>
          </a:p>
          <a:p>
            <a:pPr marL="406400"/>
            <a:r>
              <a:rPr lang="en-US" sz="1400" i="1" dirty="0" err="1">
                <a:solidFill>
                  <a:srgbClr val="F7F9F8"/>
                </a:solidFill>
              </a:rPr>
              <a:t>First_Name</a:t>
            </a:r>
            <a:r>
              <a:rPr lang="en-US" sz="1400" i="1" dirty="0">
                <a:solidFill>
                  <a:srgbClr val="F7F9F8"/>
                </a:solidFill>
              </a:rPr>
              <a:t>	VARCHAR(50),</a:t>
            </a:r>
          </a:p>
          <a:p>
            <a:pPr marL="406400"/>
            <a:r>
              <a:rPr lang="en-US" sz="1400" i="1" dirty="0" err="1">
                <a:solidFill>
                  <a:srgbClr val="F7F9F8"/>
                </a:solidFill>
              </a:rPr>
              <a:t>Last_Name</a:t>
            </a:r>
            <a:r>
              <a:rPr lang="en-US" sz="1400" i="1" dirty="0">
                <a:solidFill>
                  <a:srgbClr val="F7F9F8"/>
                </a:solidFill>
              </a:rPr>
              <a:t>	VARCHAR(50),</a:t>
            </a:r>
          </a:p>
          <a:p>
            <a:pPr marL="406400"/>
            <a:r>
              <a:rPr lang="en-US" sz="1400" i="1" dirty="0" err="1">
                <a:solidFill>
                  <a:srgbClr val="F7F9F8"/>
                </a:solidFill>
              </a:rPr>
              <a:t>Phone_Number</a:t>
            </a:r>
            <a:r>
              <a:rPr lang="en-US" sz="1400" i="1" dirty="0">
                <a:solidFill>
                  <a:srgbClr val="F7F9F8"/>
                </a:solidFill>
              </a:rPr>
              <a:t>	BIGINT UNIQUE,</a:t>
            </a:r>
          </a:p>
          <a:p>
            <a:pPr marL="406400"/>
            <a:r>
              <a:rPr lang="en-US" sz="1400" i="1" dirty="0">
                <a:solidFill>
                  <a:srgbClr val="F7F9F8"/>
                </a:solidFill>
              </a:rPr>
              <a:t>Email		VARCHAR(50),</a:t>
            </a:r>
          </a:p>
          <a:p>
            <a:pPr marL="406400"/>
            <a:endParaRPr lang="en-US" sz="1400" i="1" dirty="0">
              <a:solidFill>
                <a:srgbClr val="F7F9F8"/>
              </a:solidFill>
            </a:endParaRPr>
          </a:p>
          <a:p>
            <a:pPr marL="406400"/>
            <a:r>
              <a:rPr lang="en-US" sz="1400" i="1" dirty="0">
                <a:solidFill>
                  <a:srgbClr val="F7F9F8"/>
                </a:solidFill>
              </a:rPr>
              <a:t>CONSTRAINT </a:t>
            </a:r>
            <a:r>
              <a:rPr lang="en-US" sz="1400" i="1" dirty="0" err="1">
                <a:solidFill>
                  <a:srgbClr val="F7F9F8"/>
                </a:solidFill>
              </a:rPr>
              <a:t>Users_PK</a:t>
            </a:r>
            <a:r>
              <a:rPr lang="en-US" sz="1400" i="1" dirty="0">
                <a:solidFill>
                  <a:srgbClr val="F7F9F8"/>
                </a:solidFill>
              </a:rPr>
              <a:t> PRIMARY KEY(</a:t>
            </a:r>
            <a:r>
              <a:rPr lang="en-US" sz="1400" i="1" dirty="0" err="1">
                <a:solidFill>
                  <a:srgbClr val="F7F9F8"/>
                </a:solidFill>
              </a:rPr>
              <a:t>User_ID</a:t>
            </a:r>
            <a:r>
              <a:rPr lang="en-US" sz="1400" i="1" dirty="0">
                <a:solidFill>
                  <a:srgbClr val="F7F9F8"/>
                </a:solidFill>
              </a:rPr>
              <a:t>),</a:t>
            </a:r>
          </a:p>
          <a:p>
            <a:pPr marL="406400"/>
            <a:r>
              <a:rPr lang="en-US" sz="1400" i="1" dirty="0">
                <a:solidFill>
                  <a:srgbClr val="F7F9F8"/>
                </a:solidFill>
              </a:rPr>
              <a:t>CONSTRAINT </a:t>
            </a:r>
            <a:r>
              <a:rPr lang="en-US" sz="1400" i="1" dirty="0" err="1">
                <a:solidFill>
                  <a:srgbClr val="F7F9F8"/>
                </a:solidFill>
              </a:rPr>
              <a:t>chk_userid</a:t>
            </a:r>
            <a:r>
              <a:rPr lang="en-US" sz="1400" i="1" dirty="0">
                <a:solidFill>
                  <a:srgbClr val="F7F9F8"/>
                </a:solidFill>
              </a:rPr>
              <a:t> CHECK (SUBSTRING(User_ID,1,1)='U' and ISNUMERIC(SUBSTRING(User_ID,2,LEN(</a:t>
            </a:r>
            <a:r>
              <a:rPr lang="en-US" sz="1400" i="1" dirty="0" err="1">
                <a:solidFill>
                  <a:srgbClr val="F7F9F8"/>
                </a:solidFill>
              </a:rPr>
              <a:t>User_ID</a:t>
            </a:r>
            <a:r>
              <a:rPr lang="en-US" sz="1400" i="1" dirty="0">
                <a:solidFill>
                  <a:srgbClr val="F7F9F8"/>
                </a:solidFill>
              </a:rPr>
              <a:t>)))!=0 and LEN(</a:t>
            </a:r>
            <a:r>
              <a:rPr lang="en-US" sz="1400" i="1" dirty="0" err="1">
                <a:solidFill>
                  <a:srgbClr val="F7F9F8"/>
                </a:solidFill>
              </a:rPr>
              <a:t>User_ID</a:t>
            </a:r>
            <a:r>
              <a:rPr lang="en-US" sz="1400" i="1" dirty="0">
                <a:solidFill>
                  <a:srgbClr val="F7F9F8"/>
                </a:solidFill>
              </a:rPr>
              <a:t>)&gt;=5),</a:t>
            </a:r>
          </a:p>
          <a:p>
            <a:pPr marL="406400"/>
            <a:r>
              <a:rPr lang="en-US" sz="1400" i="1" dirty="0">
                <a:solidFill>
                  <a:srgbClr val="F7F9F8"/>
                </a:solidFill>
              </a:rPr>
              <a:t>CONSTRAINT </a:t>
            </a:r>
            <a:r>
              <a:rPr lang="en-US" sz="1400" i="1" dirty="0" err="1">
                <a:solidFill>
                  <a:srgbClr val="F7F9F8"/>
                </a:solidFill>
              </a:rPr>
              <a:t>Users_Email</a:t>
            </a:r>
            <a:r>
              <a:rPr lang="en-US" sz="1400" i="1" dirty="0">
                <a:solidFill>
                  <a:srgbClr val="F7F9F8"/>
                </a:solidFill>
              </a:rPr>
              <a:t>  CHECK(Email LIKE '%___@___%'),</a:t>
            </a:r>
          </a:p>
          <a:p>
            <a:pPr marL="406400"/>
            <a:r>
              <a:rPr lang="en-US" sz="1400" i="1" dirty="0">
                <a:solidFill>
                  <a:srgbClr val="F7F9F8"/>
                </a:solidFill>
              </a:rPr>
              <a:t>CONSTRAINT </a:t>
            </a:r>
            <a:r>
              <a:rPr lang="en-US" sz="1400" i="1" dirty="0" err="1">
                <a:solidFill>
                  <a:srgbClr val="F7F9F8"/>
                </a:solidFill>
              </a:rPr>
              <a:t>phone_chk</a:t>
            </a:r>
            <a:r>
              <a:rPr lang="en-US" sz="1400" i="1" dirty="0">
                <a:solidFill>
                  <a:srgbClr val="F7F9F8"/>
                </a:solidFill>
              </a:rPr>
              <a:t> check(</a:t>
            </a:r>
            <a:r>
              <a:rPr lang="en-US" sz="1400" i="1" dirty="0" err="1">
                <a:solidFill>
                  <a:srgbClr val="F7F9F8"/>
                </a:solidFill>
              </a:rPr>
              <a:t>len</a:t>
            </a:r>
            <a:r>
              <a:rPr lang="en-US" sz="1400" i="1" dirty="0">
                <a:solidFill>
                  <a:srgbClr val="F7F9F8"/>
                </a:solidFill>
              </a:rPr>
              <a:t>(</a:t>
            </a:r>
            <a:r>
              <a:rPr lang="en-US" sz="1400" i="1" dirty="0" err="1">
                <a:solidFill>
                  <a:srgbClr val="F7F9F8"/>
                </a:solidFill>
              </a:rPr>
              <a:t>phone_number</a:t>
            </a:r>
            <a:r>
              <a:rPr lang="en-US" sz="1400" i="1" dirty="0">
                <a:solidFill>
                  <a:srgbClr val="F7F9F8"/>
                </a:solidFill>
              </a:rPr>
              <a:t>) =10)</a:t>
            </a:r>
          </a:p>
          <a:p>
            <a:pPr marL="406400"/>
            <a:r>
              <a:rPr lang="en-US" sz="1400" i="1" dirty="0">
                <a:solidFill>
                  <a:srgbClr val="F7F9F8"/>
                </a:solidFill>
              </a:rPr>
              <a:t>);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735" y="1237132"/>
            <a:ext cx="643858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6400"/>
            <a:r>
              <a:rPr lang="en-US" sz="1400" i="1" dirty="0">
                <a:solidFill>
                  <a:srgbClr val="F7F9F8"/>
                </a:solidFill>
              </a:rPr>
              <a:t>CREATE TABLE Ride</a:t>
            </a:r>
          </a:p>
          <a:p>
            <a:pPr marL="406400"/>
            <a:r>
              <a:rPr lang="en-US" sz="1400" i="1" dirty="0">
                <a:solidFill>
                  <a:srgbClr val="F7F9F8"/>
                </a:solidFill>
              </a:rPr>
              <a:t>(</a:t>
            </a:r>
          </a:p>
          <a:p>
            <a:pPr marL="406400">
              <a:tabLst>
                <a:tab pos="1828800" algn="l"/>
                <a:tab pos="36576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Ride_id</a:t>
            </a:r>
            <a:r>
              <a:rPr lang="en-US" sz="1400" i="1" dirty="0">
                <a:solidFill>
                  <a:srgbClr val="F7F9F8"/>
                </a:solidFill>
              </a:rPr>
              <a:t>	INT IDENTITY(1,1),</a:t>
            </a:r>
          </a:p>
          <a:p>
            <a:pPr marL="406400">
              <a:tabLst>
                <a:tab pos="1828800" algn="l"/>
                <a:tab pos="36576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Start_Station_Id</a:t>
            </a:r>
            <a:r>
              <a:rPr lang="en-US" sz="1400" i="1" dirty="0">
                <a:solidFill>
                  <a:srgbClr val="F7F9F8"/>
                </a:solidFill>
              </a:rPr>
              <a:t>	VARCHAR(25),</a:t>
            </a:r>
          </a:p>
          <a:p>
            <a:pPr marL="406400">
              <a:tabLst>
                <a:tab pos="1828800" algn="l"/>
                <a:tab pos="36576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End_Station_Id</a:t>
            </a:r>
            <a:r>
              <a:rPr lang="en-US" sz="1400" i="1" dirty="0">
                <a:solidFill>
                  <a:srgbClr val="F7F9F8"/>
                </a:solidFill>
              </a:rPr>
              <a:t>	VARCHAR(25),</a:t>
            </a:r>
          </a:p>
          <a:p>
            <a:pPr marL="406400">
              <a:tabLst>
                <a:tab pos="1828800" algn="l"/>
                <a:tab pos="36576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Start_Time</a:t>
            </a:r>
            <a:r>
              <a:rPr lang="en-US" sz="1400" i="1" dirty="0">
                <a:solidFill>
                  <a:srgbClr val="F7F9F8"/>
                </a:solidFill>
              </a:rPr>
              <a:t>	DATETIME,</a:t>
            </a:r>
          </a:p>
          <a:p>
            <a:pPr marL="406400">
              <a:tabLst>
                <a:tab pos="1828800" algn="l"/>
                <a:tab pos="36576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End_Time</a:t>
            </a:r>
            <a:r>
              <a:rPr lang="en-US" sz="1400" i="1" dirty="0">
                <a:solidFill>
                  <a:srgbClr val="F7F9F8"/>
                </a:solidFill>
              </a:rPr>
              <a:t>	DATETIME,</a:t>
            </a:r>
          </a:p>
          <a:p>
            <a:pPr marL="406400">
              <a:tabLst>
                <a:tab pos="1828800" algn="l"/>
                <a:tab pos="36576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Scooter_Id</a:t>
            </a:r>
            <a:r>
              <a:rPr lang="en-US" sz="1400" i="1" dirty="0">
                <a:solidFill>
                  <a:srgbClr val="F7F9F8"/>
                </a:solidFill>
              </a:rPr>
              <a:t>	BIGINT	NOT NULL,</a:t>
            </a:r>
          </a:p>
          <a:p>
            <a:pPr marL="406400">
              <a:tabLst>
                <a:tab pos="1828800" algn="l"/>
                <a:tab pos="36576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Account_Id</a:t>
            </a:r>
            <a:r>
              <a:rPr lang="en-US" sz="1400" i="1" dirty="0">
                <a:solidFill>
                  <a:srgbClr val="F7F9F8"/>
                </a:solidFill>
              </a:rPr>
              <a:t>	VARCHAR(25)	NOT NULL,</a:t>
            </a:r>
          </a:p>
          <a:p>
            <a:pPr marL="406400"/>
            <a:r>
              <a:rPr lang="en-US" sz="1400" i="1" dirty="0" err="1">
                <a:solidFill>
                  <a:srgbClr val="F7F9F8"/>
                </a:solidFill>
              </a:rPr>
              <a:t>Fare_id</a:t>
            </a:r>
            <a:r>
              <a:rPr lang="en-US" sz="1400" i="1" dirty="0">
                <a:solidFill>
                  <a:srgbClr val="F7F9F8"/>
                </a:solidFill>
              </a:rPr>
              <a:t> as </a:t>
            </a:r>
            <a:r>
              <a:rPr lang="en-US" sz="1400" i="1" dirty="0" err="1">
                <a:solidFill>
                  <a:srgbClr val="F7F9F8"/>
                </a:solidFill>
              </a:rPr>
              <a:t>dbo.fare_calculation</a:t>
            </a:r>
            <a:r>
              <a:rPr lang="en-US" sz="1400" i="1" dirty="0">
                <a:solidFill>
                  <a:srgbClr val="F7F9F8"/>
                </a:solidFill>
              </a:rPr>
              <a:t>(</a:t>
            </a:r>
            <a:r>
              <a:rPr lang="en-US" sz="1400" i="1" dirty="0" err="1">
                <a:solidFill>
                  <a:srgbClr val="F7F9F8"/>
                </a:solidFill>
              </a:rPr>
              <a:t>dbo.duration_calculation</a:t>
            </a:r>
            <a:r>
              <a:rPr lang="en-US" sz="1400" i="1" dirty="0">
                <a:solidFill>
                  <a:srgbClr val="F7F9F8"/>
                </a:solidFill>
              </a:rPr>
              <a:t>(</a:t>
            </a:r>
            <a:r>
              <a:rPr lang="en-US" sz="1400" i="1" dirty="0" err="1">
                <a:solidFill>
                  <a:srgbClr val="F7F9F8"/>
                </a:solidFill>
              </a:rPr>
              <a:t>Start_Time,End_Time</a:t>
            </a:r>
            <a:r>
              <a:rPr lang="en-US" sz="1400" i="1" dirty="0">
                <a:solidFill>
                  <a:srgbClr val="F7F9F8"/>
                </a:solidFill>
              </a:rPr>
              <a:t>)),</a:t>
            </a:r>
          </a:p>
          <a:p>
            <a:pPr marL="406400"/>
            <a:r>
              <a:rPr lang="en-US" sz="1400" i="1" dirty="0">
                <a:solidFill>
                  <a:srgbClr val="F7F9F8"/>
                </a:solidFill>
              </a:rPr>
              <a:t>Duration AS </a:t>
            </a:r>
            <a:r>
              <a:rPr lang="en-US" sz="1400" i="1" dirty="0" err="1">
                <a:solidFill>
                  <a:srgbClr val="F7F9F8"/>
                </a:solidFill>
              </a:rPr>
              <a:t>dbo.duration_calculation</a:t>
            </a:r>
            <a:r>
              <a:rPr lang="en-US" sz="1400" i="1" dirty="0">
                <a:solidFill>
                  <a:srgbClr val="F7F9F8"/>
                </a:solidFill>
              </a:rPr>
              <a:t>(</a:t>
            </a:r>
            <a:r>
              <a:rPr lang="en-US" sz="1400" i="1" dirty="0" err="1">
                <a:solidFill>
                  <a:srgbClr val="F7F9F8"/>
                </a:solidFill>
              </a:rPr>
              <a:t>Start_Time,End_Time</a:t>
            </a:r>
            <a:r>
              <a:rPr lang="en-US" sz="1400" i="1" dirty="0">
                <a:solidFill>
                  <a:srgbClr val="F7F9F8"/>
                </a:solidFill>
              </a:rPr>
              <a:t>),</a:t>
            </a:r>
          </a:p>
          <a:p>
            <a:pPr marL="406400"/>
            <a:endParaRPr lang="en-US" sz="1400" i="1" dirty="0">
              <a:solidFill>
                <a:srgbClr val="F7F9F8"/>
              </a:solidFill>
            </a:endParaRPr>
          </a:p>
          <a:p>
            <a:pPr marL="406400"/>
            <a:r>
              <a:rPr lang="en-US" sz="1400" i="1" dirty="0">
                <a:solidFill>
                  <a:srgbClr val="F7F9F8"/>
                </a:solidFill>
              </a:rPr>
              <a:t>CONSTRAINT </a:t>
            </a:r>
            <a:r>
              <a:rPr lang="en-US" sz="1400" i="1" dirty="0" err="1">
                <a:solidFill>
                  <a:srgbClr val="F7F9F8"/>
                </a:solidFill>
              </a:rPr>
              <a:t>Ride_pk</a:t>
            </a:r>
            <a:r>
              <a:rPr lang="en-US" sz="1400" i="1" dirty="0">
                <a:solidFill>
                  <a:srgbClr val="F7F9F8"/>
                </a:solidFill>
              </a:rPr>
              <a:t> PRIMARY KEY  (</a:t>
            </a:r>
            <a:r>
              <a:rPr lang="en-US" sz="1400" i="1" dirty="0" err="1">
                <a:solidFill>
                  <a:srgbClr val="F7F9F8"/>
                </a:solidFill>
              </a:rPr>
              <a:t>Ride_id</a:t>
            </a:r>
            <a:r>
              <a:rPr lang="en-US" sz="1400" i="1" dirty="0">
                <a:solidFill>
                  <a:srgbClr val="F7F9F8"/>
                </a:solidFill>
              </a:rPr>
              <a:t>),</a:t>
            </a:r>
          </a:p>
          <a:p>
            <a:pPr marL="406400"/>
            <a:r>
              <a:rPr lang="en-US" sz="1400" i="1" dirty="0">
                <a:solidFill>
                  <a:srgbClr val="F7F9F8"/>
                </a:solidFill>
              </a:rPr>
              <a:t>CONSTRAINT </a:t>
            </a:r>
            <a:r>
              <a:rPr lang="en-US" sz="1400" i="1" dirty="0" err="1">
                <a:solidFill>
                  <a:srgbClr val="F7F9F8"/>
                </a:solidFill>
              </a:rPr>
              <a:t>Scooter_fk</a:t>
            </a:r>
            <a:r>
              <a:rPr lang="en-US" sz="1400" i="1" dirty="0">
                <a:solidFill>
                  <a:srgbClr val="F7F9F8"/>
                </a:solidFill>
              </a:rPr>
              <a:t> FOREIGN KEY (</a:t>
            </a:r>
            <a:r>
              <a:rPr lang="en-US" sz="1400" i="1" dirty="0" err="1">
                <a:solidFill>
                  <a:srgbClr val="F7F9F8"/>
                </a:solidFill>
              </a:rPr>
              <a:t>Scooter_Id</a:t>
            </a:r>
            <a:r>
              <a:rPr lang="en-US" sz="1400" i="1" dirty="0">
                <a:solidFill>
                  <a:srgbClr val="F7F9F8"/>
                </a:solidFill>
              </a:rPr>
              <a:t>) references Scooter(</a:t>
            </a:r>
            <a:r>
              <a:rPr lang="en-US" sz="1400" i="1" dirty="0" err="1">
                <a:solidFill>
                  <a:srgbClr val="F7F9F8"/>
                </a:solidFill>
              </a:rPr>
              <a:t>Scooter_Id</a:t>
            </a:r>
            <a:r>
              <a:rPr lang="en-US" sz="1400" i="1" dirty="0">
                <a:solidFill>
                  <a:srgbClr val="F7F9F8"/>
                </a:solidFill>
              </a:rPr>
              <a:t>),</a:t>
            </a:r>
          </a:p>
          <a:p>
            <a:pPr marL="406400"/>
            <a:r>
              <a:rPr lang="en-US" sz="1400" i="1" dirty="0">
                <a:solidFill>
                  <a:srgbClr val="F7F9F8"/>
                </a:solidFill>
              </a:rPr>
              <a:t>CONSTRAINT </a:t>
            </a:r>
            <a:r>
              <a:rPr lang="en-US" sz="1400" i="1" dirty="0" err="1">
                <a:solidFill>
                  <a:srgbClr val="F7F9F8"/>
                </a:solidFill>
              </a:rPr>
              <a:t>Start_station_fk</a:t>
            </a:r>
            <a:r>
              <a:rPr lang="en-US" sz="1400" i="1" dirty="0">
                <a:solidFill>
                  <a:srgbClr val="F7F9F8"/>
                </a:solidFill>
              </a:rPr>
              <a:t> FOREIGN KEY (</a:t>
            </a:r>
            <a:r>
              <a:rPr lang="en-US" sz="1400" i="1" dirty="0" err="1">
                <a:solidFill>
                  <a:srgbClr val="F7F9F8"/>
                </a:solidFill>
              </a:rPr>
              <a:t>Start_Station_ID</a:t>
            </a:r>
            <a:r>
              <a:rPr lang="en-US" sz="1400" i="1" dirty="0">
                <a:solidFill>
                  <a:srgbClr val="F7F9F8"/>
                </a:solidFill>
              </a:rPr>
              <a:t>) references </a:t>
            </a:r>
            <a:r>
              <a:rPr lang="en-US" sz="1400" i="1" dirty="0" err="1">
                <a:solidFill>
                  <a:srgbClr val="F7F9F8"/>
                </a:solidFill>
              </a:rPr>
              <a:t>Docking_Station</a:t>
            </a:r>
            <a:r>
              <a:rPr lang="en-US" sz="1400" i="1" dirty="0">
                <a:solidFill>
                  <a:srgbClr val="F7F9F8"/>
                </a:solidFill>
              </a:rPr>
              <a:t>(</a:t>
            </a:r>
            <a:r>
              <a:rPr lang="en-US" sz="1400" i="1" dirty="0" err="1">
                <a:solidFill>
                  <a:srgbClr val="F7F9F8"/>
                </a:solidFill>
              </a:rPr>
              <a:t>Station_Id</a:t>
            </a:r>
            <a:r>
              <a:rPr lang="en-US" sz="1400" i="1" dirty="0">
                <a:solidFill>
                  <a:srgbClr val="F7F9F8"/>
                </a:solidFill>
              </a:rPr>
              <a:t>),</a:t>
            </a:r>
          </a:p>
          <a:p>
            <a:pPr marL="406400"/>
            <a:r>
              <a:rPr lang="en-US" sz="1400" i="1" dirty="0">
                <a:solidFill>
                  <a:srgbClr val="F7F9F8"/>
                </a:solidFill>
              </a:rPr>
              <a:t>CONSTRAINT </a:t>
            </a:r>
            <a:r>
              <a:rPr lang="en-US" sz="1400" i="1" dirty="0" err="1">
                <a:solidFill>
                  <a:srgbClr val="F7F9F8"/>
                </a:solidFill>
              </a:rPr>
              <a:t>End_station_fk</a:t>
            </a:r>
            <a:r>
              <a:rPr lang="en-US" sz="1400" i="1" dirty="0">
                <a:solidFill>
                  <a:srgbClr val="F7F9F8"/>
                </a:solidFill>
              </a:rPr>
              <a:t> FOREIGN KEY (</a:t>
            </a:r>
            <a:r>
              <a:rPr lang="en-US" sz="1400" i="1" dirty="0" err="1">
                <a:solidFill>
                  <a:srgbClr val="F7F9F8"/>
                </a:solidFill>
              </a:rPr>
              <a:t>End_Station_ID</a:t>
            </a:r>
            <a:r>
              <a:rPr lang="en-US" sz="1400" i="1" dirty="0">
                <a:solidFill>
                  <a:srgbClr val="F7F9F8"/>
                </a:solidFill>
              </a:rPr>
              <a:t>) references </a:t>
            </a:r>
            <a:r>
              <a:rPr lang="en-US" sz="1400" i="1" dirty="0" err="1">
                <a:solidFill>
                  <a:srgbClr val="F7F9F8"/>
                </a:solidFill>
              </a:rPr>
              <a:t>Docking_Station</a:t>
            </a:r>
            <a:r>
              <a:rPr lang="en-US" sz="1400" i="1" dirty="0">
                <a:solidFill>
                  <a:srgbClr val="F7F9F8"/>
                </a:solidFill>
              </a:rPr>
              <a:t>(</a:t>
            </a:r>
            <a:r>
              <a:rPr lang="en-US" sz="1400" i="1" dirty="0" err="1">
                <a:solidFill>
                  <a:srgbClr val="F7F9F8"/>
                </a:solidFill>
              </a:rPr>
              <a:t>Station_Id</a:t>
            </a:r>
            <a:r>
              <a:rPr lang="en-US" sz="1400" i="1" dirty="0">
                <a:solidFill>
                  <a:srgbClr val="F7F9F8"/>
                </a:solidFill>
              </a:rPr>
              <a:t>),</a:t>
            </a:r>
          </a:p>
          <a:p>
            <a:pPr marL="406400"/>
            <a:r>
              <a:rPr lang="en-US" sz="1400" i="1" dirty="0">
                <a:solidFill>
                  <a:srgbClr val="F7F9F8"/>
                </a:solidFill>
              </a:rPr>
              <a:t>CONSTRAINT </a:t>
            </a:r>
            <a:r>
              <a:rPr lang="en-US" sz="1400" i="1" dirty="0" err="1">
                <a:solidFill>
                  <a:srgbClr val="F7F9F8"/>
                </a:solidFill>
              </a:rPr>
              <a:t>account_id_fk</a:t>
            </a:r>
            <a:r>
              <a:rPr lang="en-US" sz="1400" i="1" dirty="0">
                <a:solidFill>
                  <a:srgbClr val="F7F9F8"/>
                </a:solidFill>
              </a:rPr>
              <a:t> FOREIGN KEY (</a:t>
            </a:r>
            <a:r>
              <a:rPr lang="en-US" sz="1400" i="1" dirty="0" err="1">
                <a:solidFill>
                  <a:srgbClr val="F7F9F8"/>
                </a:solidFill>
              </a:rPr>
              <a:t>Account_id</a:t>
            </a:r>
            <a:r>
              <a:rPr lang="en-US" sz="1400" i="1" dirty="0">
                <a:solidFill>
                  <a:srgbClr val="F7F9F8"/>
                </a:solidFill>
              </a:rPr>
              <a:t>) references Account(</a:t>
            </a:r>
            <a:r>
              <a:rPr lang="en-US" sz="1400" i="1" dirty="0" err="1">
                <a:solidFill>
                  <a:srgbClr val="F7F9F8"/>
                </a:solidFill>
              </a:rPr>
              <a:t>Account_Id</a:t>
            </a:r>
            <a:r>
              <a:rPr lang="en-US" sz="1400" i="1" dirty="0">
                <a:solidFill>
                  <a:srgbClr val="F7F9F8"/>
                </a:solidFill>
              </a:rPr>
              <a:t>)</a:t>
            </a:r>
          </a:p>
          <a:p>
            <a:pPr marL="406400"/>
            <a:r>
              <a:rPr lang="en-US" sz="1400" i="1" dirty="0">
                <a:solidFill>
                  <a:srgbClr val="F7F9F8"/>
                </a:solidFill>
              </a:rPr>
              <a:t>);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735" y="2411784"/>
            <a:ext cx="64385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6400">
              <a:tabLst>
                <a:tab pos="1828800" algn="l"/>
                <a:tab pos="36068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CREATE TABLE Payment</a:t>
            </a:r>
          </a:p>
          <a:p>
            <a:pPr marL="406400">
              <a:tabLst>
                <a:tab pos="1828800" algn="l"/>
                <a:tab pos="36068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(</a:t>
            </a:r>
          </a:p>
          <a:p>
            <a:pPr marL="406400">
              <a:tabLst>
                <a:tab pos="1828800" algn="l"/>
                <a:tab pos="36068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payment_id</a:t>
            </a:r>
            <a:r>
              <a:rPr lang="en-US" sz="1400" i="1" dirty="0">
                <a:solidFill>
                  <a:srgbClr val="F7F9F8"/>
                </a:solidFill>
              </a:rPr>
              <a:t>	VARCHAR(25)	NOT NULL,</a:t>
            </a:r>
          </a:p>
          <a:p>
            <a:pPr marL="406400">
              <a:tabLst>
                <a:tab pos="1828800" algn="l"/>
                <a:tab pos="36068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payment_option</a:t>
            </a:r>
            <a:r>
              <a:rPr lang="en-US" sz="1400" i="1" dirty="0">
                <a:solidFill>
                  <a:srgbClr val="F7F9F8"/>
                </a:solidFill>
              </a:rPr>
              <a:t>	INT,</a:t>
            </a:r>
          </a:p>
          <a:p>
            <a:pPr marL="406400">
              <a:tabLst>
                <a:tab pos="1828800" algn="l"/>
                <a:tab pos="36068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account_id</a:t>
            </a:r>
            <a:r>
              <a:rPr lang="en-US" sz="1400" i="1" dirty="0">
                <a:solidFill>
                  <a:srgbClr val="F7F9F8"/>
                </a:solidFill>
              </a:rPr>
              <a:t>	VARCHAR(25)	NOT NULL,</a:t>
            </a:r>
          </a:p>
          <a:p>
            <a:pPr marL="406400">
              <a:tabLst>
                <a:tab pos="1828800" algn="l"/>
                <a:tab pos="36068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Amount	MONEY	NOT NULL,</a:t>
            </a:r>
          </a:p>
          <a:p>
            <a:pPr marL="406400">
              <a:tabLst>
                <a:tab pos="1828800" algn="l"/>
                <a:tab pos="3606800" algn="l"/>
              </a:tabLst>
            </a:pPr>
            <a:endParaRPr lang="en-US" sz="1400" i="1" dirty="0">
              <a:solidFill>
                <a:srgbClr val="F7F9F8"/>
              </a:solidFill>
            </a:endParaRPr>
          </a:p>
          <a:p>
            <a:pPr marL="406400">
              <a:tabLst>
                <a:tab pos="1828800" algn="l"/>
                <a:tab pos="36068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CONSTRAINT </a:t>
            </a:r>
            <a:r>
              <a:rPr lang="en-US" sz="1400" i="1" dirty="0" err="1">
                <a:solidFill>
                  <a:srgbClr val="F7F9F8"/>
                </a:solidFill>
              </a:rPr>
              <a:t>payment_pk</a:t>
            </a:r>
            <a:r>
              <a:rPr lang="en-US" sz="1400" i="1" dirty="0">
                <a:solidFill>
                  <a:srgbClr val="F7F9F8"/>
                </a:solidFill>
              </a:rPr>
              <a:t> PRIMARY KEY (</a:t>
            </a:r>
            <a:r>
              <a:rPr lang="en-US" sz="1400" i="1" dirty="0" err="1">
                <a:solidFill>
                  <a:srgbClr val="F7F9F8"/>
                </a:solidFill>
              </a:rPr>
              <a:t>payment_id</a:t>
            </a:r>
            <a:r>
              <a:rPr lang="en-US" sz="1400" i="1" dirty="0">
                <a:solidFill>
                  <a:srgbClr val="F7F9F8"/>
                </a:solidFill>
              </a:rPr>
              <a:t>),</a:t>
            </a:r>
          </a:p>
          <a:p>
            <a:pPr marL="406400">
              <a:tabLst>
                <a:tab pos="1828800" algn="l"/>
                <a:tab pos="3606800" algn="l"/>
              </a:tabLst>
            </a:pPr>
            <a:endParaRPr lang="en-US" sz="1400" i="1" dirty="0">
              <a:solidFill>
                <a:srgbClr val="F7F9F8"/>
              </a:solidFill>
            </a:endParaRPr>
          </a:p>
          <a:p>
            <a:pPr marL="406400">
              <a:tabLst>
                <a:tab pos="1828800" algn="l"/>
                <a:tab pos="36068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CONSTRAINT </a:t>
            </a:r>
            <a:r>
              <a:rPr lang="en-US" sz="1400" i="1" dirty="0" err="1">
                <a:solidFill>
                  <a:srgbClr val="F7F9F8"/>
                </a:solidFill>
              </a:rPr>
              <a:t>payment_fk</a:t>
            </a:r>
            <a:r>
              <a:rPr lang="en-US" sz="1400" i="1" dirty="0">
                <a:solidFill>
                  <a:srgbClr val="F7F9F8"/>
                </a:solidFill>
              </a:rPr>
              <a:t> FOREIGN KEY (</a:t>
            </a:r>
            <a:r>
              <a:rPr lang="en-US" sz="1400" i="1" dirty="0" err="1">
                <a:solidFill>
                  <a:srgbClr val="F7F9F8"/>
                </a:solidFill>
              </a:rPr>
              <a:t>account_id</a:t>
            </a:r>
            <a:r>
              <a:rPr lang="en-US" sz="1400" i="1" dirty="0">
                <a:solidFill>
                  <a:srgbClr val="F7F9F8"/>
                </a:solidFill>
              </a:rPr>
              <a:t>) REFERENCES Account (</a:t>
            </a:r>
            <a:r>
              <a:rPr lang="en-US" sz="1400" i="1" dirty="0" err="1">
                <a:solidFill>
                  <a:srgbClr val="F7F9F8"/>
                </a:solidFill>
              </a:rPr>
              <a:t>account_id</a:t>
            </a:r>
            <a:r>
              <a:rPr lang="en-US" sz="1400" i="1" dirty="0">
                <a:solidFill>
                  <a:srgbClr val="F7F9F8"/>
                </a:solidFill>
              </a:rPr>
              <a:t>),</a:t>
            </a:r>
          </a:p>
          <a:p>
            <a:pPr marL="406400">
              <a:tabLst>
                <a:tab pos="1828800" algn="l"/>
                <a:tab pos="3606800" algn="l"/>
              </a:tabLst>
            </a:pPr>
            <a:endParaRPr lang="en-US" sz="1400" i="1" dirty="0">
              <a:solidFill>
                <a:srgbClr val="F7F9F8"/>
              </a:solidFill>
            </a:endParaRPr>
          </a:p>
          <a:p>
            <a:pPr marL="406400">
              <a:tabLst>
                <a:tab pos="1828800" algn="l"/>
                <a:tab pos="36068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CONSTRAINT </a:t>
            </a:r>
            <a:r>
              <a:rPr lang="en-US" sz="1400" i="1" dirty="0" err="1">
                <a:solidFill>
                  <a:srgbClr val="F7F9F8"/>
                </a:solidFill>
              </a:rPr>
              <a:t>chk_option</a:t>
            </a:r>
            <a:r>
              <a:rPr lang="en-US" sz="1400" i="1" dirty="0">
                <a:solidFill>
                  <a:srgbClr val="F7F9F8"/>
                </a:solidFill>
              </a:rPr>
              <a:t> CHECK (</a:t>
            </a:r>
            <a:r>
              <a:rPr lang="en-US" sz="1400" i="1" dirty="0" err="1">
                <a:solidFill>
                  <a:srgbClr val="F7F9F8"/>
                </a:solidFill>
              </a:rPr>
              <a:t>payment_option</a:t>
            </a:r>
            <a:r>
              <a:rPr lang="en-US" sz="1400" i="1" dirty="0">
                <a:solidFill>
                  <a:srgbClr val="F7F9F8"/>
                </a:solidFill>
              </a:rPr>
              <a:t> in (1,2))</a:t>
            </a:r>
          </a:p>
          <a:p>
            <a:pPr marL="406400">
              <a:tabLst>
                <a:tab pos="1828800" algn="l"/>
                <a:tab pos="36068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);</a:t>
            </a:r>
          </a:p>
          <a:p>
            <a:pPr>
              <a:tabLst>
                <a:tab pos="1828800" algn="l"/>
                <a:tab pos="3606800" algn="l"/>
              </a:tabLst>
            </a:pPr>
            <a:endParaRPr lang="en-US" sz="1400" i="1" dirty="0">
              <a:solidFill>
                <a:srgbClr val="F7F9F8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35" y="-7930"/>
            <a:ext cx="6471279" cy="646331"/>
          </a:xfrm>
          <a:prstGeom prst="rect">
            <a:avLst/>
          </a:prstGeom>
          <a:solidFill>
            <a:srgbClr val="231F1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40C6CC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DDL Statements</a:t>
            </a:r>
          </a:p>
        </p:txBody>
      </p:sp>
    </p:spTree>
    <p:extLst>
      <p:ext uri="{BB962C8B-B14F-4D97-AF65-F5344CB8AC3E}">
        <p14:creationId xmlns:p14="http://schemas.microsoft.com/office/powerpoint/2010/main" val="1478743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9" grpId="0"/>
      <p:bldP spid="11" grpId="0"/>
      <p:bldP spid="12" grpId="0"/>
      <p:bldP spid="14" grpId="0"/>
      <p:bldP spid="15" grpId="0"/>
      <p:bldP spid="17" grpId="0"/>
      <p:bldP spid="18" grpId="0"/>
      <p:bldP spid="20" grpId="0"/>
      <p:bldP spid="21" grpId="0"/>
      <p:bldP spid="27" grpId="0"/>
      <p:bldP spid="27" grpId="1"/>
      <p:bldP spid="28" grpId="0"/>
      <p:bldP spid="28" grpId="1"/>
      <p:bldP spid="29" grpId="0"/>
      <p:bldP spid="29" grpId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0"/>
            <a:ext cx="6490015" cy="6858000"/>
          </a:xfrm>
          <a:prstGeom prst="rect">
            <a:avLst/>
          </a:prstGeom>
          <a:solidFill>
            <a:srgbClr val="23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98173"/>
            <a:ext cx="645613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>
              <a:tabLst>
                <a:tab pos="1549400" algn="l"/>
                <a:tab pos="30861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CREATE TABLE Fares</a:t>
            </a:r>
          </a:p>
          <a:p>
            <a:pPr marL="342900">
              <a:tabLst>
                <a:tab pos="1549400" algn="l"/>
                <a:tab pos="30861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(</a:t>
            </a:r>
          </a:p>
          <a:p>
            <a:pPr marL="342900">
              <a:tabLst>
                <a:tab pos="1549400" algn="l"/>
                <a:tab pos="30861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Fare_ID</a:t>
            </a:r>
            <a:r>
              <a:rPr lang="en-US" sz="1400" i="1" dirty="0">
                <a:solidFill>
                  <a:srgbClr val="F7F9F8"/>
                </a:solidFill>
              </a:rPr>
              <a:t>	VARCHAR(25)	NOT NULL,</a:t>
            </a:r>
          </a:p>
          <a:p>
            <a:pPr marL="342900">
              <a:tabLst>
                <a:tab pos="1549400" algn="l"/>
                <a:tab pos="30861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[Time]	INT	NOT NULL,</a:t>
            </a:r>
          </a:p>
          <a:p>
            <a:pPr marL="342900">
              <a:tabLst>
                <a:tab pos="1549400" algn="l"/>
                <a:tab pos="30861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Amount	MONEY	NOT NULL</a:t>
            </a:r>
          </a:p>
          <a:p>
            <a:pPr marL="342900">
              <a:tabLst>
                <a:tab pos="1549400" algn="l"/>
                <a:tab pos="3086100" algn="l"/>
              </a:tabLst>
            </a:pPr>
            <a:endParaRPr lang="en-US" sz="1400" i="1" dirty="0">
              <a:solidFill>
                <a:srgbClr val="F7F9F8"/>
              </a:solidFill>
            </a:endParaRPr>
          </a:p>
          <a:p>
            <a:pPr marL="342900">
              <a:tabLst>
                <a:tab pos="1549400" algn="l"/>
                <a:tab pos="30861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CONSTRAINT </a:t>
            </a:r>
            <a:r>
              <a:rPr lang="en-US" sz="1400" i="1" dirty="0" err="1">
                <a:solidFill>
                  <a:srgbClr val="F7F9F8"/>
                </a:solidFill>
              </a:rPr>
              <a:t>Fares_PK</a:t>
            </a:r>
            <a:r>
              <a:rPr lang="en-US" sz="1400" i="1" dirty="0">
                <a:solidFill>
                  <a:srgbClr val="F7F9F8"/>
                </a:solidFill>
              </a:rPr>
              <a:t> PRIMARY KEY (</a:t>
            </a:r>
            <a:r>
              <a:rPr lang="en-US" sz="1400" i="1" dirty="0" err="1">
                <a:solidFill>
                  <a:srgbClr val="F7F9F8"/>
                </a:solidFill>
              </a:rPr>
              <a:t>Fare_ID</a:t>
            </a:r>
            <a:r>
              <a:rPr lang="en-US" sz="1400" i="1" dirty="0">
                <a:solidFill>
                  <a:srgbClr val="F7F9F8"/>
                </a:solidFill>
              </a:rPr>
              <a:t>),</a:t>
            </a:r>
          </a:p>
          <a:p>
            <a:pPr marL="342900">
              <a:tabLst>
                <a:tab pos="1549400" algn="l"/>
                <a:tab pos="3086100" algn="l"/>
              </a:tabLst>
            </a:pPr>
            <a:endParaRPr lang="en-US" sz="1400" i="1" dirty="0">
              <a:solidFill>
                <a:srgbClr val="F7F9F8"/>
              </a:solidFill>
            </a:endParaRPr>
          </a:p>
          <a:p>
            <a:pPr marL="342900">
              <a:tabLst>
                <a:tab pos="1549400" algn="l"/>
                <a:tab pos="30861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CONSTRAINT </a:t>
            </a:r>
            <a:r>
              <a:rPr lang="en-US" sz="1400" i="1" dirty="0" err="1">
                <a:solidFill>
                  <a:srgbClr val="F7F9F8"/>
                </a:solidFill>
              </a:rPr>
              <a:t>chk_fareid</a:t>
            </a:r>
            <a:r>
              <a:rPr lang="en-US" sz="1400" i="1" dirty="0">
                <a:solidFill>
                  <a:srgbClr val="F7F9F8"/>
                </a:solidFill>
              </a:rPr>
              <a:t> CHECK (SUBSTRING(Fare_ID,1,1)='F' and ISNUMERIC(SUBSTRING(Fare_ID,2,LEN(</a:t>
            </a:r>
            <a:r>
              <a:rPr lang="en-US" sz="1400" i="1" dirty="0" err="1">
                <a:solidFill>
                  <a:srgbClr val="F7F9F8"/>
                </a:solidFill>
              </a:rPr>
              <a:t>Fare_ID</a:t>
            </a:r>
            <a:r>
              <a:rPr lang="en-US" sz="1400" i="1" dirty="0">
                <a:solidFill>
                  <a:srgbClr val="F7F9F8"/>
                </a:solidFill>
              </a:rPr>
              <a:t>)))!=0 and LEN(</a:t>
            </a:r>
            <a:r>
              <a:rPr lang="en-US" sz="1400" i="1" dirty="0" err="1">
                <a:solidFill>
                  <a:srgbClr val="F7F9F8"/>
                </a:solidFill>
              </a:rPr>
              <a:t>Fare_ID</a:t>
            </a:r>
            <a:r>
              <a:rPr lang="en-US" sz="1400" i="1" dirty="0">
                <a:solidFill>
                  <a:srgbClr val="F7F9F8"/>
                </a:solidFill>
              </a:rPr>
              <a:t>)&gt;=5)</a:t>
            </a:r>
          </a:p>
          <a:p>
            <a:pPr marL="342900">
              <a:tabLst>
                <a:tab pos="1549400" algn="l"/>
                <a:tab pos="30861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93714" y="373070"/>
            <a:ext cx="798286" cy="414685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02399" y="436569"/>
            <a:ext cx="5254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600" dirty="0"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FARES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13600" y="787755"/>
            <a:ext cx="4984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The FARES Entity records the data of the fares based on the time the user has rented the scooter.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393714" y="1773960"/>
            <a:ext cx="810671" cy="414685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14784" y="1837460"/>
            <a:ext cx="5241785" cy="350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600" dirty="0"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SERVICE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25985" y="2188645"/>
            <a:ext cx="4984750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The SERVICE entity records information about the type of services the scooter can be subjected to.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393714" y="3174221"/>
            <a:ext cx="810671" cy="414685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14785" y="3237721"/>
            <a:ext cx="5241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600" dirty="0"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SERVICE LOCATION</a:t>
            </a:r>
          </a:p>
          <a:p>
            <a:pPr lvl="0" algn="r"/>
            <a:endParaRPr lang="en-US" sz="1600" dirty="0">
              <a:latin typeface="Albany AMT" panose="020B0604020202020204" pitchFamily="34" charset="0"/>
              <a:ea typeface="Adobe Gothic Std B" panose="020B0800000000000000" pitchFamily="34" charset="-128"/>
              <a:cs typeface="Albany AMT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25985" y="3588906"/>
            <a:ext cx="4984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The SERVICE LOCATION entity records data about the service provided to the scooter.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393714" y="4579065"/>
            <a:ext cx="810671" cy="414685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14785" y="4642565"/>
            <a:ext cx="524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600" dirty="0"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EMPLOYEES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25985" y="4993750"/>
            <a:ext cx="4984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lbany AMT" panose="020B0604020202020204" pitchFamily="34" charset="0"/>
                <a:ea typeface="Adobe Gothic Std B" panose="020B0800000000000000" pitchFamily="34" charset="-128"/>
                <a:cs typeface="Albany AMT" panose="020B0604020202020204" pitchFamily="34" charset="0"/>
              </a:rPr>
              <a:t>The EMPLOYEES entity records the basic information about the employees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02400" y="6219497"/>
            <a:ext cx="5689600" cy="646331"/>
          </a:xfrm>
          <a:prstGeom prst="rect">
            <a:avLst/>
          </a:prstGeom>
          <a:solidFill>
            <a:srgbClr val="F7F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231F1D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Entities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735" y="2050836"/>
            <a:ext cx="6437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/>
            <a:r>
              <a:rPr lang="en-US" sz="1400" i="1" dirty="0">
                <a:solidFill>
                  <a:srgbClr val="F7F9F8"/>
                </a:solidFill>
              </a:rPr>
              <a:t>CREATE TABLE Service</a:t>
            </a:r>
          </a:p>
          <a:p>
            <a:pPr marL="292100"/>
            <a:r>
              <a:rPr lang="en-US" sz="1400" i="1" dirty="0">
                <a:solidFill>
                  <a:srgbClr val="F7F9F8"/>
                </a:solidFill>
              </a:rPr>
              <a:t>(</a:t>
            </a:r>
          </a:p>
          <a:p>
            <a:pPr marL="292100">
              <a:tabLst>
                <a:tab pos="18288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Service_id</a:t>
            </a:r>
            <a:r>
              <a:rPr lang="en-US" sz="1400" i="1" dirty="0">
                <a:solidFill>
                  <a:srgbClr val="F7F9F8"/>
                </a:solidFill>
              </a:rPr>
              <a:t> 	VARCHAR(25) ,</a:t>
            </a:r>
          </a:p>
          <a:p>
            <a:pPr marL="292100">
              <a:tabLst>
                <a:tab pos="16002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Service_Type</a:t>
            </a:r>
            <a:r>
              <a:rPr lang="en-US" sz="1400" i="1" dirty="0">
                <a:solidFill>
                  <a:srgbClr val="F7F9F8"/>
                </a:solidFill>
              </a:rPr>
              <a:t> 	VARCHAR(50),</a:t>
            </a:r>
          </a:p>
          <a:p>
            <a:pPr marL="292100"/>
            <a:endParaRPr lang="en-US" sz="1400" i="1" dirty="0">
              <a:solidFill>
                <a:srgbClr val="F7F9F8"/>
              </a:solidFill>
            </a:endParaRPr>
          </a:p>
          <a:p>
            <a:pPr marL="292100"/>
            <a:r>
              <a:rPr lang="en-US" sz="1400" i="1" dirty="0">
                <a:solidFill>
                  <a:srgbClr val="F7F9F8"/>
                </a:solidFill>
              </a:rPr>
              <a:t>CONSTRAINT </a:t>
            </a:r>
            <a:r>
              <a:rPr lang="en-US" sz="1400" i="1" dirty="0" err="1">
                <a:solidFill>
                  <a:srgbClr val="F7F9F8"/>
                </a:solidFill>
              </a:rPr>
              <a:t>Service_pk</a:t>
            </a:r>
            <a:r>
              <a:rPr lang="en-US" sz="1400" i="1" dirty="0">
                <a:solidFill>
                  <a:srgbClr val="F7F9F8"/>
                </a:solidFill>
              </a:rPr>
              <a:t> PRIMARY KEY  (</a:t>
            </a:r>
            <a:r>
              <a:rPr lang="en-US" sz="1400" i="1" dirty="0" err="1">
                <a:solidFill>
                  <a:srgbClr val="F7F9F8"/>
                </a:solidFill>
              </a:rPr>
              <a:t>Service_id</a:t>
            </a:r>
            <a:r>
              <a:rPr lang="en-US" sz="1400" i="1" dirty="0">
                <a:solidFill>
                  <a:srgbClr val="F7F9F8"/>
                </a:solidFill>
              </a:rPr>
              <a:t>),</a:t>
            </a:r>
          </a:p>
          <a:p>
            <a:pPr marL="292100"/>
            <a:endParaRPr lang="en-US" sz="1400" i="1" dirty="0">
              <a:solidFill>
                <a:srgbClr val="F7F9F8"/>
              </a:solidFill>
            </a:endParaRPr>
          </a:p>
          <a:p>
            <a:pPr marL="292100"/>
            <a:r>
              <a:rPr lang="en-US" sz="1400" i="1" dirty="0">
                <a:solidFill>
                  <a:srgbClr val="F7F9F8"/>
                </a:solidFill>
              </a:rPr>
              <a:t>CONSTRAINT </a:t>
            </a:r>
            <a:r>
              <a:rPr lang="en-US" sz="1400" i="1" dirty="0" err="1">
                <a:solidFill>
                  <a:srgbClr val="F7F9F8"/>
                </a:solidFill>
              </a:rPr>
              <a:t>ServiceId_chk</a:t>
            </a:r>
            <a:r>
              <a:rPr lang="en-US" sz="1400" i="1" dirty="0">
                <a:solidFill>
                  <a:srgbClr val="F7F9F8"/>
                </a:solidFill>
              </a:rPr>
              <a:t> CHECK (substring(Service_id,1,1)='S' and </a:t>
            </a:r>
            <a:r>
              <a:rPr lang="en-US" sz="1400" i="1" dirty="0" err="1">
                <a:solidFill>
                  <a:srgbClr val="F7F9F8"/>
                </a:solidFill>
              </a:rPr>
              <a:t>isnumeric</a:t>
            </a:r>
            <a:r>
              <a:rPr lang="en-US" sz="1400" i="1" dirty="0">
                <a:solidFill>
                  <a:srgbClr val="F7F9F8"/>
                </a:solidFill>
              </a:rPr>
              <a:t>(substring(Service_id,2,len(</a:t>
            </a:r>
            <a:r>
              <a:rPr lang="en-US" sz="1400" i="1" dirty="0" err="1">
                <a:solidFill>
                  <a:srgbClr val="F7F9F8"/>
                </a:solidFill>
              </a:rPr>
              <a:t>Service_id</a:t>
            </a:r>
            <a:r>
              <a:rPr lang="en-US" sz="1400" i="1" dirty="0">
                <a:solidFill>
                  <a:srgbClr val="F7F9F8"/>
                </a:solidFill>
              </a:rPr>
              <a:t>)))!=0 and </a:t>
            </a:r>
            <a:r>
              <a:rPr lang="en-US" sz="1400" i="1" dirty="0" err="1">
                <a:solidFill>
                  <a:srgbClr val="F7F9F8"/>
                </a:solidFill>
              </a:rPr>
              <a:t>len</a:t>
            </a:r>
            <a:r>
              <a:rPr lang="en-US" sz="1400" i="1" dirty="0">
                <a:solidFill>
                  <a:srgbClr val="F7F9F8"/>
                </a:solidFill>
              </a:rPr>
              <a:t>(</a:t>
            </a:r>
            <a:r>
              <a:rPr lang="en-US" sz="1400" i="1" dirty="0" err="1">
                <a:solidFill>
                  <a:srgbClr val="F7F9F8"/>
                </a:solidFill>
              </a:rPr>
              <a:t>Service_id</a:t>
            </a:r>
            <a:r>
              <a:rPr lang="en-US" sz="1400" i="1" dirty="0">
                <a:solidFill>
                  <a:srgbClr val="F7F9F8"/>
                </a:solidFill>
              </a:rPr>
              <a:t>)&gt;=5) </a:t>
            </a:r>
          </a:p>
          <a:p>
            <a:pPr marL="292100"/>
            <a:r>
              <a:rPr lang="en-US" sz="1400" i="1" dirty="0">
                <a:solidFill>
                  <a:srgbClr val="F7F9F8"/>
                </a:solidFill>
              </a:rPr>
              <a:t>);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325" y="1919982"/>
            <a:ext cx="64162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>
              <a:tabLst>
                <a:tab pos="2057400" algn="l"/>
                <a:tab pos="36576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CREATE TABLE </a:t>
            </a:r>
            <a:r>
              <a:rPr lang="en-US" sz="1400" i="1" dirty="0" err="1">
                <a:solidFill>
                  <a:srgbClr val="F7F9F8"/>
                </a:solidFill>
              </a:rPr>
              <a:t>Service_Location</a:t>
            </a:r>
            <a:endParaRPr lang="en-US" sz="1400" i="1" dirty="0">
              <a:solidFill>
                <a:srgbClr val="F7F9F8"/>
              </a:solidFill>
            </a:endParaRPr>
          </a:p>
          <a:p>
            <a:pPr marL="292100">
              <a:tabLst>
                <a:tab pos="2057400" algn="l"/>
                <a:tab pos="36576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(</a:t>
            </a:r>
          </a:p>
          <a:p>
            <a:pPr marL="292100">
              <a:tabLst>
                <a:tab pos="2057400" algn="l"/>
                <a:tab pos="36576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location_id</a:t>
            </a:r>
            <a:r>
              <a:rPr lang="en-US" sz="1400" i="1" dirty="0">
                <a:solidFill>
                  <a:srgbClr val="F7F9F8"/>
                </a:solidFill>
              </a:rPr>
              <a:t> 	VARCHAR(25) 	NOT NULL,</a:t>
            </a:r>
          </a:p>
          <a:p>
            <a:pPr marL="292100">
              <a:tabLst>
                <a:tab pos="2057400" algn="l"/>
                <a:tab pos="36576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location_name</a:t>
            </a:r>
            <a:r>
              <a:rPr lang="en-US" sz="1400" i="1" dirty="0">
                <a:solidFill>
                  <a:srgbClr val="F7F9F8"/>
                </a:solidFill>
              </a:rPr>
              <a:t> 	VARCHAR(50),</a:t>
            </a:r>
          </a:p>
          <a:p>
            <a:pPr marL="292100">
              <a:tabLst>
                <a:tab pos="2057400" algn="l"/>
                <a:tab pos="36576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location_address</a:t>
            </a:r>
            <a:r>
              <a:rPr lang="en-US" sz="1400" i="1" dirty="0">
                <a:solidFill>
                  <a:srgbClr val="F7F9F8"/>
                </a:solidFill>
              </a:rPr>
              <a:t> 	VARCHAR(255)</a:t>
            </a:r>
          </a:p>
          <a:p>
            <a:pPr marL="292100">
              <a:tabLst>
                <a:tab pos="2057400" algn="l"/>
                <a:tab pos="3657600" algn="l"/>
              </a:tabLst>
            </a:pPr>
            <a:endParaRPr lang="en-US" sz="1400" i="1" dirty="0">
              <a:solidFill>
                <a:srgbClr val="F7F9F8"/>
              </a:solidFill>
            </a:endParaRPr>
          </a:p>
          <a:p>
            <a:pPr marL="292100">
              <a:tabLst>
                <a:tab pos="2057400" algn="l"/>
                <a:tab pos="36576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CONSTRAINTid_pk</a:t>
            </a:r>
            <a:r>
              <a:rPr lang="en-US" sz="1400" i="1" dirty="0">
                <a:solidFill>
                  <a:srgbClr val="F7F9F8"/>
                </a:solidFill>
              </a:rPr>
              <a:t> PRIMARY KEY (</a:t>
            </a:r>
            <a:r>
              <a:rPr lang="en-US" sz="1400" i="1" dirty="0" err="1">
                <a:solidFill>
                  <a:srgbClr val="F7F9F8"/>
                </a:solidFill>
              </a:rPr>
              <a:t>location_id</a:t>
            </a:r>
            <a:r>
              <a:rPr lang="en-US" sz="1400" i="1" dirty="0">
                <a:solidFill>
                  <a:srgbClr val="F7F9F8"/>
                </a:solidFill>
              </a:rPr>
              <a:t>),</a:t>
            </a:r>
          </a:p>
          <a:p>
            <a:pPr marL="292100">
              <a:tabLst>
                <a:tab pos="2057400" algn="l"/>
                <a:tab pos="3657600" algn="l"/>
              </a:tabLst>
            </a:pPr>
            <a:endParaRPr lang="en-US" sz="1400" i="1" dirty="0">
              <a:solidFill>
                <a:srgbClr val="F7F9F8"/>
              </a:solidFill>
            </a:endParaRPr>
          </a:p>
          <a:p>
            <a:pPr marL="292100">
              <a:tabLst>
                <a:tab pos="2057400" algn="l"/>
                <a:tab pos="36576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CONSTRAINT </a:t>
            </a:r>
            <a:r>
              <a:rPr lang="en-US" sz="1400" i="1" dirty="0" err="1">
                <a:solidFill>
                  <a:srgbClr val="F7F9F8"/>
                </a:solidFill>
              </a:rPr>
              <a:t>chk_loc_id</a:t>
            </a:r>
            <a:r>
              <a:rPr lang="en-US" sz="1400" i="1" dirty="0">
                <a:solidFill>
                  <a:srgbClr val="F7F9F8"/>
                </a:solidFill>
              </a:rPr>
              <a:t> check(substring(location_id,1,2)='SL' and substring(</a:t>
            </a:r>
            <a:r>
              <a:rPr lang="en-US" sz="1400" i="1" dirty="0" err="1">
                <a:solidFill>
                  <a:srgbClr val="F7F9F8"/>
                </a:solidFill>
              </a:rPr>
              <a:t>location_id</a:t>
            </a:r>
            <a:r>
              <a:rPr lang="en-US" sz="1400" i="1" dirty="0">
                <a:solidFill>
                  <a:srgbClr val="F7F9F8"/>
                </a:solidFill>
              </a:rPr>
              <a:t>, 3, </a:t>
            </a:r>
            <a:r>
              <a:rPr lang="en-US" sz="1400" i="1" dirty="0" err="1">
                <a:solidFill>
                  <a:srgbClr val="F7F9F8"/>
                </a:solidFill>
              </a:rPr>
              <a:t>len</a:t>
            </a:r>
            <a:r>
              <a:rPr lang="en-US" sz="1400" i="1" dirty="0">
                <a:solidFill>
                  <a:srgbClr val="F7F9F8"/>
                </a:solidFill>
              </a:rPr>
              <a:t>(</a:t>
            </a:r>
            <a:r>
              <a:rPr lang="en-US" sz="1400" i="1" dirty="0" err="1">
                <a:solidFill>
                  <a:srgbClr val="F7F9F8"/>
                </a:solidFill>
              </a:rPr>
              <a:t>location_id</a:t>
            </a:r>
            <a:r>
              <a:rPr lang="en-US" sz="1400" i="1" dirty="0">
                <a:solidFill>
                  <a:srgbClr val="F7F9F8"/>
                </a:solidFill>
              </a:rPr>
              <a:t>)) like '%[0-9]%' </a:t>
            </a:r>
          </a:p>
          <a:p>
            <a:pPr marL="292100">
              <a:tabLst>
                <a:tab pos="2057400" algn="l"/>
                <a:tab pos="36576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and </a:t>
            </a:r>
            <a:r>
              <a:rPr lang="en-US" sz="1400" i="1" dirty="0" err="1">
                <a:solidFill>
                  <a:srgbClr val="F7F9F8"/>
                </a:solidFill>
              </a:rPr>
              <a:t>len</a:t>
            </a:r>
            <a:r>
              <a:rPr lang="en-US" sz="1400" i="1" dirty="0">
                <a:solidFill>
                  <a:srgbClr val="F7F9F8"/>
                </a:solidFill>
              </a:rPr>
              <a:t>(</a:t>
            </a:r>
            <a:r>
              <a:rPr lang="en-US" sz="1400" i="1" dirty="0" err="1">
                <a:solidFill>
                  <a:srgbClr val="F7F9F8"/>
                </a:solidFill>
              </a:rPr>
              <a:t>location_id</a:t>
            </a:r>
            <a:r>
              <a:rPr lang="en-US" sz="1400" i="1" dirty="0">
                <a:solidFill>
                  <a:srgbClr val="F7F9F8"/>
                </a:solidFill>
              </a:rPr>
              <a:t>) &gt;=5)</a:t>
            </a:r>
          </a:p>
          <a:p>
            <a:pPr marL="292100">
              <a:tabLst>
                <a:tab pos="2057400" algn="l"/>
                <a:tab pos="36576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);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5144" y="1519709"/>
            <a:ext cx="64162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>
              <a:tabLst>
                <a:tab pos="2286000" algn="l"/>
                <a:tab pos="37211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CREATE TABLE Employee</a:t>
            </a:r>
          </a:p>
          <a:p>
            <a:pPr marL="342900">
              <a:tabLst>
                <a:tab pos="2286000" algn="l"/>
                <a:tab pos="38862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(</a:t>
            </a:r>
          </a:p>
          <a:p>
            <a:pPr marL="342900">
              <a:tabLst>
                <a:tab pos="2286000" algn="l"/>
                <a:tab pos="38862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employee_id</a:t>
            </a:r>
            <a:r>
              <a:rPr lang="en-US" sz="1400" i="1" dirty="0">
                <a:solidFill>
                  <a:srgbClr val="F7F9F8"/>
                </a:solidFill>
              </a:rPr>
              <a:t> 	VARCHAR(25) 	NOT NULL ,</a:t>
            </a:r>
          </a:p>
          <a:p>
            <a:pPr marL="342900">
              <a:tabLst>
                <a:tab pos="2286000" algn="l"/>
                <a:tab pos="37211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employee_name</a:t>
            </a:r>
            <a:r>
              <a:rPr lang="en-US" sz="1400" i="1" dirty="0">
                <a:solidFill>
                  <a:srgbClr val="F7F9F8"/>
                </a:solidFill>
              </a:rPr>
              <a:t> 	VARCHAR(50) ,</a:t>
            </a:r>
          </a:p>
          <a:p>
            <a:pPr marL="342900">
              <a:tabLst>
                <a:tab pos="2286000" algn="l"/>
                <a:tab pos="37211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employee_address</a:t>
            </a:r>
            <a:r>
              <a:rPr lang="en-US" sz="1400" i="1" dirty="0">
                <a:solidFill>
                  <a:srgbClr val="F7F9F8"/>
                </a:solidFill>
              </a:rPr>
              <a:t> 	VARCHAR(255),</a:t>
            </a:r>
          </a:p>
          <a:p>
            <a:pPr marL="342900">
              <a:tabLst>
                <a:tab pos="2286000" algn="l"/>
                <a:tab pos="37211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employee_email</a:t>
            </a:r>
            <a:r>
              <a:rPr lang="en-US" sz="1400" i="1" dirty="0">
                <a:solidFill>
                  <a:srgbClr val="F7F9F8"/>
                </a:solidFill>
              </a:rPr>
              <a:t> 	VARCHAR(50),</a:t>
            </a:r>
          </a:p>
          <a:p>
            <a:pPr marL="342900">
              <a:tabLst>
                <a:tab pos="2286000" algn="l"/>
                <a:tab pos="3721100" algn="l"/>
              </a:tabLst>
            </a:pPr>
            <a:r>
              <a:rPr lang="en-US" sz="1400" i="1" dirty="0" err="1">
                <a:solidFill>
                  <a:srgbClr val="F7F9F8"/>
                </a:solidFill>
              </a:rPr>
              <a:t>employee_phone</a:t>
            </a:r>
            <a:r>
              <a:rPr lang="en-US" sz="1400" i="1" dirty="0">
                <a:solidFill>
                  <a:srgbClr val="F7F9F8"/>
                </a:solidFill>
              </a:rPr>
              <a:t> 	BIGINT,</a:t>
            </a:r>
          </a:p>
          <a:p>
            <a:pPr marL="342900">
              <a:tabLst>
                <a:tab pos="2286000" algn="l"/>
                <a:tab pos="3721100" algn="l"/>
              </a:tabLst>
            </a:pPr>
            <a:endParaRPr lang="en-US" sz="1400" i="1" dirty="0">
              <a:solidFill>
                <a:srgbClr val="F7F9F8"/>
              </a:solidFill>
            </a:endParaRPr>
          </a:p>
          <a:p>
            <a:pPr marL="342900">
              <a:tabLst>
                <a:tab pos="2286000" algn="l"/>
                <a:tab pos="37211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CONSTRAINT </a:t>
            </a:r>
            <a:r>
              <a:rPr lang="en-US" sz="1400" i="1" dirty="0" err="1">
                <a:solidFill>
                  <a:srgbClr val="F7F9F8"/>
                </a:solidFill>
              </a:rPr>
              <a:t>chk_emp_id</a:t>
            </a:r>
            <a:r>
              <a:rPr lang="en-US" sz="1400" i="1" dirty="0">
                <a:solidFill>
                  <a:srgbClr val="F7F9F8"/>
                </a:solidFill>
              </a:rPr>
              <a:t> check(substring(employee_id,1,1)='E' and substring(</a:t>
            </a:r>
            <a:r>
              <a:rPr lang="en-US" sz="1400" i="1" dirty="0" err="1">
                <a:solidFill>
                  <a:srgbClr val="F7F9F8"/>
                </a:solidFill>
              </a:rPr>
              <a:t>employee_id</a:t>
            </a:r>
            <a:r>
              <a:rPr lang="en-US" sz="1400" i="1" dirty="0">
                <a:solidFill>
                  <a:srgbClr val="F7F9F8"/>
                </a:solidFill>
              </a:rPr>
              <a:t>, 2, </a:t>
            </a:r>
            <a:r>
              <a:rPr lang="en-US" sz="1400" i="1" dirty="0" err="1">
                <a:solidFill>
                  <a:srgbClr val="F7F9F8"/>
                </a:solidFill>
              </a:rPr>
              <a:t>len</a:t>
            </a:r>
            <a:r>
              <a:rPr lang="en-US" sz="1400" i="1" dirty="0">
                <a:solidFill>
                  <a:srgbClr val="F7F9F8"/>
                </a:solidFill>
              </a:rPr>
              <a:t>(</a:t>
            </a:r>
            <a:r>
              <a:rPr lang="en-US" sz="1400" i="1" dirty="0" err="1">
                <a:solidFill>
                  <a:srgbClr val="F7F9F8"/>
                </a:solidFill>
              </a:rPr>
              <a:t>employee_id</a:t>
            </a:r>
            <a:r>
              <a:rPr lang="en-US" sz="1400" i="1" dirty="0">
                <a:solidFill>
                  <a:srgbClr val="F7F9F8"/>
                </a:solidFill>
              </a:rPr>
              <a:t>)) like '%[0-9]%' </a:t>
            </a:r>
          </a:p>
          <a:p>
            <a:pPr marL="342900">
              <a:tabLst>
                <a:tab pos="2286000" algn="l"/>
                <a:tab pos="37211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and </a:t>
            </a:r>
            <a:r>
              <a:rPr lang="en-US" sz="1400" i="1" dirty="0" err="1">
                <a:solidFill>
                  <a:srgbClr val="F7F9F8"/>
                </a:solidFill>
              </a:rPr>
              <a:t>len</a:t>
            </a:r>
            <a:r>
              <a:rPr lang="en-US" sz="1400" i="1" dirty="0">
                <a:solidFill>
                  <a:srgbClr val="F7F9F8"/>
                </a:solidFill>
              </a:rPr>
              <a:t>(</a:t>
            </a:r>
            <a:r>
              <a:rPr lang="en-US" sz="1400" i="1" dirty="0" err="1">
                <a:solidFill>
                  <a:srgbClr val="F7F9F8"/>
                </a:solidFill>
              </a:rPr>
              <a:t>employee_id</a:t>
            </a:r>
            <a:r>
              <a:rPr lang="en-US" sz="1400" i="1" dirty="0">
                <a:solidFill>
                  <a:srgbClr val="F7F9F8"/>
                </a:solidFill>
              </a:rPr>
              <a:t>) &gt;=5),</a:t>
            </a:r>
          </a:p>
          <a:p>
            <a:pPr marL="342900">
              <a:tabLst>
                <a:tab pos="2286000" algn="l"/>
                <a:tab pos="3721100" algn="l"/>
              </a:tabLst>
            </a:pPr>
            <a:endParaRPr lang="en-US" sz="1400" i="1" dirty="0">
              <a:solidFill>
                <a:srgbClr val="F7F9F8"/>
              </a:solidFill>
            </a:endParaRPr>
          </a:p>
          <a:p>
            <a:pPr marL="342900">
              <a:tabLst>
                <a:tab pos="2286000" algn="l"/>
                <a:tab pos="37211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CONSTRAINT </a:t>
            </a:r>
            <a:r>
              <a:rPr lang="en-US" sz="1400" i="1" dirty="0" err="1">
                <a:solidFill>
                  <a:srgbClr val="F7F9F8"/>
                </a:solidFill>
              </a:rPr>
              <a:t>chk_phn_no</a:t>
            </a:r>
            <a:r>
              <a:rPr lang="en-US" sz="1400" i="1" dirty="0">
                <a:solidFill>
                  <a:srgbClr val="F7F9F8"/>
                </a:solidFill>
              </a:rPr>
              <a:t> check(</a:t>
            </a:r>
            <a:r>
              <a:rPr lang="en-US" sz="1400" i="1" dirty="0" err="1">
                <a:solidFill>
                  <a:srgbClr val="F7F9F8"/>
                </a:solidFill>
              </a:rPr>
              <a:t>len</a:t>
            </a:r>
            <a:r>
              <a:rPr lang="en-US" sz="1400" i="1" dirty="0">
                <a:solidFill>
                  <a:srgbClr val="F7F9F8"/>
                </a:solidFill>
              </a:rPr>
              <a:t>(</a:t>
            </a:r>
            <a:r>
              <a:rPr lang="en-US" sz="1400" i="1" dirty="0" err="1">
                <a:solidFill>
                  <a:srgbClr val="F7F9F8"/>
                </a:solidFill>
              </a:rPr>
              <a:t>employee_phone</a:t>
            </a:r>
            <a:r>
              <a:rPr lang="en-US" sz="1400" i="1" dirty="0">
                <a:solidFill>
                  <a:srgbClr val="F7F9F8"/>
                </a:solidFill>
              </a:rPr>
              <a:t>) = 10 ),</a:t>
            </a:r>
          </a:p>
          <a:p>
            <a:pPr marL="342900">
              <a:tabLst>
                <a:tab pos="2286000" algn="l"/>
                <a:tab pos="3721100" algn="l"/>
              </a:tabLst>
            </a:pPr>
            <a:endParaRPr lang="en-US" sz="1400" i="1" dirty="0">
              <a:solidFill>
                <a:srgbClr val="F7F9F8"/>
              </a:solidFill>
            </a:endParaRPr>
          </a:p>
          <a:p>
            <a:pPr marL="342900">
              <a:tabLst>
                <a:tab pos="2286000" algn="l"/>
                <a:tab pos="37211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CONSTRAINT </a:t>
            </a:r>
            <a:r>
              <a:rPr lang="en-US" sz="1400" i="1" dirty="0" err="1">
                <a:solidFill>
                  <a:srgbClr val="F7F9F8"/>
                </a:solidFill>
              </a:rPr>
              <a:t>chk_email</a:t>
            </a:r>
            <a:r>
              <a:rPr lang="en-US" sz="1400" i="1" dirty="0">
                <a:solidFill>
                  <a:srgbClr val="F7F9F8"/>
                </a:solidFill>
              </a:rPr>
              <a:t> check( </a:t>
            </a:r>
            <a:r>
              <a:rPr lang="en-US" sz="1400" i="1" dirty="0" err="1">
                <a:solidFill>
                  <a:srgbClr val="F7F9F8"/>
                </a:solidFill>
              </a:rPr>
              <a:t>employee_email</a:t>
            </a:r>
            <a:r>
              <a:rPr lang="en-US" sz="1400" i="1" dirty="0">
                <a:solidFill>
                  <a:srgbClr val="F7F9F8"/>
                </a:solidFill>
              </a:rPr>
              <a:t> like '%@%.%'),</a:t>
            </a:r>
          </a:p>
          <a:p>
            <a:pPr marL="342900">
              <a:tabLst>
                <a:tab pos="2286000" algn="l"/>
                <a:tab pos="3721100" algn="l"/>
              </a:tabLst>
            </a:pPr>
            <a:endParaRPr lang="en-US" sz="1400" i="1" dirty="0">
              <a:solidFill>
                <a:srgbClr val="F7F9F8"/>
              </a:solidFill>
            </a:endParaRPr>
          </a:p>
          <a:p>
            <a:pPr marL="342900">
              <a:tabLst>
                <a:tab pos="2286000" algn="l"/>
                <a:tab pos="37211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CONSTRAINT </a:t>
            </a:r>
            <a:r>
              <a:rPr lang="en-US" sz="1400" i="1" dirty="0" err="1">
                <a:solidFill>
                  <a:srgbClr val="F7F9F8"/>
                </a:solidFill>
              </a:rPr>
              <a:t>pk_emp_id</a:t>
            </a:r>
            <a:r>
              <a:rPr lang="en-US" sz="1400" i="1" dirty="0">
                <a:solidFill>
                  <a:srgbClr val="F7F9F8"/>
                </a:solidFill>
              </a:rPr>
              <a:t> PRIMARY KEY (</a:t>
            </a:r>
            <a:r>
              <a:rPr lang="en-US" sz="1400" i="1" dirty="0" err="1">
                <a:solidFill>
                  <a:srgbClr val="F7F9F8"/>
                </a:solidFill>
              </a:rPr>
              <a:t>employee_id</a:t>
            </a:r>
            <a:r>
              <a:rPr lang="en-US" sz="1400" i="1" dirty="0">
                <a:solidFill>
                  <a:srgbClr val="F7F9F8"/>
                </a:solidFill>
              </a:rPr>
              <a:t>)</a:t>
            </a:r>
          </a:p>
          <a:p>
            <a:pPr marL="342900">
              <a:tabLst>
                <a:tab pos="2286000" algn="l"/>
                <a:tab pos="3721100" algn="l"/>
              </a:tabLst>
            </a:pPr>
            <a:r>
              <a:rPr lang="en-US" sz="1400" i="1" dirty="0">
                <a:solidFill>
                  <a:srgbClr val="F7F9F8"/>
                </a:solidFill>
              </a:rPr>
              <a:t>);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1" y="-818"/>
            <a:ext cx="6471279" cy="646331"/>
          </a:xfrm>
          <a:prstGeom prst="rect">
            <a:avLst/>
          </a:prstGeom>
          <a:solidFill>
            <a:srgbClr val="231F1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40C6CC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DDL Statements</a:t>
            </a:r>
          </a:p>
        </p:txBody>
      </p:sp>
    </p:spTree>
    <p:extLst>
      <p:ext uri="{BB962C8B-B14F-4D97-AF65-F5344CB8AC3E}">
        <p14:creationId xmlns:p14="http://schemas.microsoft.com/office/powerpoint/2010/main" val="370553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9" grpId="0"/>
      <p:bldP spid="11" grpId="0"/>
      <p:bldP spid="12" grpId="0"/>
      <p:bldP spid="14" grpId="0"/>
      <p:bldP spid="15" grpId="0"/>
      <p:bldP spid="17" grpId="0"/>
      <p:bldP spid="18" grpId="0"/>
      <p:bldP spid="26" grpId="0"/>
      <p:bldP spid="26" grpId="1"/>
      <p:bldP spid="27" grpId="0"/>
      <p:bldP spid="27" grpId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6870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1" b="9894"/>
          <a:stretch/>
        </p:blipFill>
        <p:spPr>
          <a:xfrm>
            <a:off x="3448050" y="5079999"/>
            <a:ext cx="3429000" cy="17907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2426329" cy="1371600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74625"/>
            <a:ext cx="5321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Stored Procedures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70700" y="0"/>
            <a:ext cx="5321300" cy="6858000"/>
          </a:xfrm>
          <a:prstGeom prst="rect">
            <a:avLst/>
          </a:prstGeom>
          <a:solidFill>
            <a:srgbClr val="23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28895" y="635000"/>
            <a:ext cx="5048805" cy="596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40C6CC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TRACK SERVICES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F7F9F8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Shows the service history for a specified scooter.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000" dirty="0">
              <a:solidFill>
                <a:srgbClr val="F7F9F8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40C6CC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TRACK RIDES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F7F9F8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Shows information regarding a user and the number of rides they have taken.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000" dirty="0">
              <a:solidFill>
                <a:srgbClr val="F7F9F8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40C6CC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FIND EFFICIENT EMPLOYEE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F7F9F8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Gives details about the most efficient employee with respect to service type.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5" y="1716902"/>
            <a:ext cx="6401355" cy="31701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1"/>
          <a:stretch/>
        </p:blipFill>
        <p:spPr>
          <a:xfrm>
            <a:off x="120603" y="1893534"/>
            <a:ext cx="6635797" cy="28169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3" y="2027023"/>
            <a:ext cx="6635797" cy="254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5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70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426329" cy="1371600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74625"/>
            <a:ext cx="5321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Views</a:t>
            </a:r>
          </a:p>
        </p:txBody>
      </p:sp>
      <p:sp>
        <p:nvSpPr>
          <p:cNvPr id="8" name="Rectangle 7"/>
          <p:cNvSpPr/>
          <p:nvPr/>
        </p:nvSpPr>
        <p:spPr>
          <a:xfrm>
            <a:off x="6870700" y="0"/>
            <a:ext cx="5321300" cy="6858000"/>
          </a:xfrm>
          <a:prstGeom prst="rect">
            <a:avLst/>
          </a:prstGeom>
          <a:solidFill>
            <a:srgbClr val="23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028895" y="1371600"/>
            <a:ext cx="5048805" cy="523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40C6CC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PAYMENT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F7F9F8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Gives details regarding mode of payment showing Card Details or Digital ID.</a:t>
            </a:r>
            <a:endParaRPr lang="en-US" sz="2000" dirty="0">
              <a:solidFill>
                <a:srgbClr val="F7F9F8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 dirty="0">
              <a:solidFill>
                <a:srgbClr val="F7F9F8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40C6CC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SCOOTER RIDES / SERVICES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F7F9F8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Gives details of all scooters with respect to ride durations and total services it has undergone.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2" y="1500188"/>
            <a:ext cx="5944115" cy="48162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" y="2336745"/>
            <a:ext cx="6634914" cy="31431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3" t="22985" b="6888"/>
          <a:stretch/>
        </p:blipFill>
        <p:spPr>
          <a:xfrm>
            <a:off x="3454400" y="5080001"/>
            <a:ext cx="342265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92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735</Words>
  <Application>Microsoft Office PowerPoint</Application>
  <PresentationFormat>Widescreen</PresentationFormat>
  <Paragraphs>296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Adobe Gothic Std B</vt:lpstr>
      <vt:lpstr>Albany AMT</vt:lpstr>
      <vt:lpstr>Arial</vt:lpstr>
      <vt:lpstr>Calibri</vt:lpstr>
      <vt:lpstr>Calibri Light</vt:lpstr>
      <vt:lpstr>Office Theme</vt:lpstr>
      <vt:lpstr>Shared Electric Scooter  System</vt:lpstr>
      <vt:lpstr>Mission Statement</vt:lpstr>
      <vt:lpstr>PowerPoint Presentation</vt:lpstr>
      <vt:lpstr>Design Summary</vt:lpstr>
      <vt:lpstr>Final E-R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Reports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Priyansha Sinha</dc:creator>
  <cp:lastModifiedBy>Priyansha Sinha</cp:lastModifiedBy>
  <cp:revision>53</cp:revision>
  <dcterms:created xsi:type="dcterms:W3CDTF">2019-12-08T09:25:42Z</dcterms:created>
  <dcterms:modified xsi:type="dcterms:W3CDTF">2019-12-09T21:20:40Z</dcterms:modified>
</cp:coreProperties>
</file>