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6" r:id="rId2"/>
    <p:sldId id="257" r:id="rId3"/>
    <p:sldId id="262" r:id="rId4"/>
    <p:sldId id="263" r:id="rId5"/>
    <p:sldId id="264" r:id="rId6"/>
    <p:sldId id="265" r:id="rId7"/>
    <p:sldId id="266" r:id="rId8"/>
    <p:sldId id="267" r:id="rId9"/>
    <p:sldId id="268" r:id="rId10"/>
    <p:sldId id="269" r:id="rId11"/>
    <p:sldId id="270"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33A1F"/>
    <a:srgbClr val="0000CC"/>
    <a:srgbClr val="9EFF29"/>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3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825" y="3392128"/>
            <a:ext cx="7388941" cy="1246241"/>
          </a:xfrm>
          <a:noFill/>
          <a:effectLst>
            <a:outerShdw blurRad="50800" dist="38100" dir="2700000" algn="tl" rotWithShape="0">
              <a:prstClr val="black">
                <a:alpha val="40000"/>
              </a:prstClr>
            </a:outerShdw>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9826" y="2219633"/>
            <a:ext cx="7382308"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12847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098756"/>
            <a:ext cx="8246070" cy="36797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319" y="318046"/>
            <a:ext cx="629113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069258"/>
            <a:ext cx="6312310" cy="361923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24163"/>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44166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1406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44166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1406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11/19/2021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00" y="3296630"/>
            <a:ext cx="7027605" cy="1334728"/>
          </a:xfrm>
        </p:spPr>
        <p:txBody>
          <a:bodyPr>
            <a:normAutofit/>
          </a:bodyPr>
          <a:lstStyle/>
          <a:p>
            <a:r>
              <a:rPr lang="en-US" dirty="0"/>
              <a:t>B2B Sales Prediction</a:t>
            </a:r>
          </a:p>
        </p:txBody>
      </p:sp>
      <p:sp>
        <p:nvSpPr>
          <p:cNvPr id="3" name="Subtitle 2"/>
          <p:cNvSpPr>
            <a:spLocks noGrp="1"/>
          </p:cNvSpPr>
          <p:nvPr>
            <p:ph type="subTitle" idx="1"/>
          </p:nvPr>
        </p:nvSpPr>
        <p:spPr>
          <a:xfrm>
            <a:off x="641553" y="2322866"/>
            <a:ext cx="6950307" cy="730043"/>
          </a:xfrm>
        </p:spPr>
        <p:txBody>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Limitations faced</a:t>
            </a:r>
            <a:br>
              <a:rPr lang="en-US"/>
            </a:br>
            <a:endParaRPr lang="en-US"/>
          </a:p>
        </p:txBody>
      </p:sp>
      <p:sp>
        <p:nvSpPr>
          <p:cNvPr id="3" name="Content Placeholder 2"/>
          <p:cNvSpPr>
            <a:spLocks noGrp="1"/>
          </p:cNvSpPr>
          <p:nvPr>
            <p:ph idx="1"/>
          </p:nvPr>
        </p:nvSpPr>
        <p:spPr/>
        <p:txBody>
          <a:bodyPr>
            <a:normAutofit fontScale="90000"/>
          </a:bodyPr>
          <a:lstStyle/>
          <a:p>
            <a:r>
              <a:rPr lang="en-US" dirty="0">
                <a:sym typeface="+mn-ea"/>
              </a:rPr>
              <a:t>The initial limitation that we faced was, how to structure the overall project, scaling it up, so that large number of users can use concurrently.</a:t>
            </a:r>
            <a:endParaRPr lang="en-US" dirty="0"/>
          </a:p>
          <a:p>
            <a:r>
              <a:rPr lang="en-US" dirty="0">
                <a:sym typeface="+mn-ea"/>
              </a:rPr>
              <a:t>Later, the machine learning part where we tried predicting the sales of the particular product seemed tough. After good amount of research, we found the machine learning algorithm that exactly suits our needs.</a:t>
            </a:r>
            <a:endParaRPr lang="en-US" dirty="0"/>
          </a:p>
          <a:p>
            <a:r>
              <a:rPr lang="en-US" dirty="0">
                <a:sym typeface="+mn-ea"/>
              </a:rPr>
              <a:t>The design of the project has been a constant </a:t>
            </a:r>
            <a:r>
              <a:rPr lang="en-US" dirty="0" err="1">
                <a:sym typeface="+mn-ea"/>
              </a:rPr>
              <a:t>diffuculty</a:t>
            </a:r>
            <a:r>
              <a:rPr lang="en-US" dirty="0">
                <a:sym typeface="+mn-ea"/>
              </a:rPr>
              <a:t> we have been facing too, because it has to look great.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 faced - contd</a:t>
            </a:r>
          </a:p>
        </p:txBody>
      </p:sp>
      <p:sp>
        <p:nvSpPr>
          <p:cNvPr id="3" name="Content Placeholder 2"/>
          <p:cNvSpPr>
            <a:spLocks noGrp="1"/>
          </p:cNvSpPr>
          <p:nvPr>
            <p:ph idx="1"/>
          </p:nvPr>
        </p:nvSpPr>
        <p:spPr/>
        <p:txBody>
          <a:bodyPr/>
          <a:lstStyle/>
          <a:p>
            <a:r>
              <a:rPr lang="en-US">
                <a:sym typeface="+mn-ea"/>
              </a:rPr>
              <a:t>We have also tried implementing a payment gateway which enables the user to pay the price of the product there itslef in the website, but somehow, we didn't figure out a way to handle this when large number of users use it at the same time, because payment is a sensitive feature to implement.</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2218690" y="1972310"/>
            <a:ext cx="4705985" cy="1198880"/>
          </a:xfrm>
          <a:prstGeom prst="rect">
            <a:avLst/>
          </a:prstGeom>
          <a:noFill/>
          <a:ln>
            <a:noFill/>
          </a:ln>
        </p:spPr>
        <p:txBody>
          <a:bodyPr wrap="none" rtlCol="0" anchor="t">
            <a:spAutoFit/>
          </a:bodyPr>
          <a:lstStyle/>
          <a:p>
            <a:pPr algn="ctr"/>
            <a:r>
              <a:rPr lang="en-US" altLang="zh-CN" sz="7200" b="1">
                <a:ln/>
                <a:solidFill>
                  <a:schemeClr val="tx1"/>
                </a:solidFill>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Project description</a:t>
            </a:r>
            <a:endParaRPr lang="en-US" dirty="0"/>
          </a:p>
        </p:txBody>
      </p:sp>
      <p:sp>
        <p:nvSpPr>
          <p:cNvPr id="3" name="Content Placeholder 2"/>
          <p:cNvSpPr>
            <a:spLocks noGrp="1"/>
          </p:cNvSpPr>
          <p:nvPr>
            <p:ph idx="1"/>
          </p:nvPr>
        </p:nvSpPr>
        <p:spPr/>
        <p:txBody>
          <a:bodyPr/>
          <a:lstStyle/>
          <a:p>
            <a:r>
              <a:rPr lang="en-US">
                <a:sym typeface="+mn-ea"/>
              </a:rPr>
              <a:t>A web application that defines and predicts the success of business-to-business sales. The user will purchase the products which are added by the seller where admin have access to the user, seller information and the prediction.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Team members contribution</a:t>
            </a:r>
            <a:br>
              <a:rPr lang="en-US"/>
            </a:br>
            <a:endParaRPr lang="en-US"/>
          </a:p>
        </p:txBody>
      </p:sp>
      <p:sp>
        <p:nvSpPr>
          <p:cNvPr id="3" name="Content Placeholder 2"/>
          <p:cNvSpPr>
            <a:spLocks noGrp="1"/>
          </p:cNvSpPr>
          <p:nvPr>
            <p:ph idx="1"/>
          </p:nvPr>
        </p:nvSpPr>
        <p:spPr/>
        <p:txBody>
          <a:bodyPr>
            <a:normAutofit lnSpcReduction="20000"/>
          </a:bodyPr>
          <a:lstStyle/>
          <a:p>
            <a:r>
              <a:rPr lang="en-US">
                <a:sym typeface="+mn-ea"/>
              </a:rPr>
              <a:t>Rishwanth:- Backend developer</a:t>
            </a:r>
            <a:endParaRPr lang="en-US"/>
          </a:p>
          <a:p>
            <a:r>
              <a:rPr lang="en-US">
                <a:sym typeface="+mn-ea"/>
              </a:rPr>
              <a:t>Meghana:- Backend developer, UI developer</a:t>
            </a:r>
            <a:endParaRPr lang="en-US"/>
          </a:p>
          <a:p>
            <a:r>
              <a:rPr lang="en-US">
                <a:sym typeface="+mn-ea"/>
              </a:rPr>
              <a:t>Preethi:- UI developer</a:t>
            </a:r>
            <a:endParaRPr lang="en-US"/>
          </a:p>
          <a:p>
            <a:r>
              <a:rPr lang="en-US">
                <a:sym typeface="+mn-ea"/>
              </a:rPr>
              <a:t>Divya:- UI Developer, Data base administrator</a:t>
            </a:r>
            <a:endParaRPr lang="en-US"/>
          </a:p>
          <a:p>
            <a:r>
              <a:rPr lang="en-US">
                <a:sym typeface="+mn-ea"/>
              </a:rPr>
              <a:t>Neha:- Backend developer, Testing</a:t>
            </a:r>
            <a:endParaRPr lang="en-US"/>
          </a:p>
          <a:p>
            <a:r>
              <a:rPr lang="en-US">
                <a:sym typeface="+mn-ea"/>
              </a:rPr>
              <a:t>Harsha:- Backend Developer</a:t>
            </a:r>
            <a:endParaRPr lang="en-US"/>
          </a:p>
          <a:p>
            <a:r>
              <a:rPr lang="en-US">
                <a:sym typeface="+mn-ea"/>
              </a:rPr>
              <a:t>Roja:- Backend Developer, Testing</a:t>
            </a:r>
            <a:endParaRPr lang="en-US"/>
          </a:p>
          <a:p>
            <a:r>
              <a:rPr lang="en-US">
                <a:sym typeface="+mn-ea"/>
              </a:rPr>
              <a:t>Nikhil:- UI Developer</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Core requirements of the system</a:t>
            </a:r>
            <a:br>
              <a:rPr lang="en-US"/>
            </a:br>
            <a:endParaRPr lang="en-US"/>
          </a:p>
        </p:txBody>
      </p:sp>
      <p:sp>
        <p:nvSpPr>
          <p:cNvPr id="3" name="Content Placeholder 2"/>
          <p:cNvSpPr>
            <a:spLocks noGrp="1"/>
          </p:cNvSpPr>
          <p:nvPr>
            <p:ph idx="1"/>
          </p:nvPr>
        </p:nvSpPr>
        <p:spPr/>
        <p:txBody>
          <a:bodyPr>
            <a:normAutofit lnSpcReduction="20000"/>
          </a:bodyPr>
          <a:lstStyle/>
          <a:p>
            <a:r>
              <a:rPr lang="en-US">
                <a:sym typeface="+mn-ea"/>
              </a:rPr>
              <a:t>Be it any actor in the system, user, seller or admin, should be able to login, register and get access to all the allowed features in the website.</a:t>
            </a:r>
            <a:endParaRPr lang="en-US"/>
          </a:p>
          <a:p>
            <a:r>
              <a:rPr lang="en-US">
                <a:sym typeface="+mn-ea"/>
              </a:rPr>
              <a:t>The user should be able to search and buy products listed in the website.</a:t>
            </a:r>
            <a:endParaRPr lang="en-US"/>
          </a:p>
          <a:p>
            <a:r>
              <a:rPr lang="en-US">
                <a:sym typeface="+mn-ea"/>
              </a:rPr>
              <a:t>The seller should be able to list his new products everytime he wishes to do so. The seller should also be able to see the existing orders which the buyers have placed.</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requirements- contd</a:t>
            </a:r>
          </a:p>
        </p:txBody>
      </p:sp>
      <p:sp>
        <p:nvSpPr>
          <p:cNvPr id="3" name="Content Placeholder 2"/>
          <p:cNvSpPr>
            <a:spLocks noGrp="1"/>
          </p:cNvSpPr>
          <p:nvPr>
            <p:ph idx="1"/>
          </p:nvPr>
        </p:nvSpPr>
        <p:spPr/>
        <p:txBody>
          <a:bodyPr/>
          <a:lstStyle/>
          <a:p>
            <a:r>
              <a:rPr lang="en-US">
                <a:sym typeface="+mn-ea"/>
              </a:rPr>
              <a:t>The core requirement of the admin is that the admin should be able to allow registered users to enter into the system and utilise all their respective features.</a:t>
            </a:r>
            <a:endParaRPr lang="en-US"/>
          </a:p>
          <a:p>
            <a:r>
              <a:rPr lang="en-US">
                <a:sym typeface="+mn-ea"/>
              </a:rPr>
              <a:t>The admin should be able to monitor all the transactions going on and also the action history of the users and sellers.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Implementation Details</a:t>
            </a:r>
            <a:br>
              <a:rPr lang="en-US"/>
            </a:br>
            <a:endParaRPr lang="en-US"/>
          </a:p>
        </p:txBody>
      </p:sp>
      <p:sp>
        <p:nvSpPr>
          <p:cNvPr id="3" name="Content Placeholder 2"/>
          <p:cNvSpPr>
            <a:spLocks noGrp="1"/>
          </p:cNvSpPr>
          <p:nvPr>
            <p:ph idx="1"/>
          </p:nvPr>
        </p:nvSpPr>
        <p:spPr/>
        <p:txBody>
          <a:bodyPr/>
          <a:lstStyle/>
          <a:p>
            <a:r>
              <a:rPr lang="en-US">
                <a:sym typeface="+mn-ea"/>
              </a:rPr>
              <a:t>Language:- Python, HTML, CSS, Javascripts, MySQL</a:t>
            </a:r>
            <a:endParaRPr lang="en-US"/>
          </a:p>
          <a:p>
            <a:r>
              <a:rPr lang="en-US">
                <a:sym typeface="+mn-ea"/>
              </a:rPr>
              <a:t>Platform:- VSCode, Sublime used for IDEs.</a:t>
            </a:r>
            <a:endParaRPr lang="en-US"/>
          </a:p>
          <a:p>
            <a:r>
              <a:rPr lang="en-US">
                <a:sym typeface="+mn-ea"/>
              </a:rPr>
              <a:t>Overall structure:- A full stack application with Machine learning capabilities.</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Testing experiences</a:t>
            </a:r>
            <a:br>
              <a:rPr lang="en-US"/>
            </a:br>
            <a:endParaRPr lang="en-US"/>
          </a:p>
        </p:txBody>
      </p:sp>
      <p:sp>
        <p:nvSpPr>
          <p:cNvPr id="3" name="Content Placeholder 2"/>
          <p:cNvSpPr>
            <a:spLocks noGrp="1"/>
          </p:cNvSpPr>
          <p:nvPr>
            <p:ph idx="1"/>
          </p:nvPr>
        </p:nvSpPr>
        <p:spPr/>
        <p:txBody>
          <a:bodyPr>
            <a:normAutofit fontScale="92500" lnSpcReduction="10000"/>
          </a:bodyPr>
          <a:lstStyle/>
          <a:p>
            <a:r>
              <a:rPr lang="en-US" dirty="0"/>
              <a:t>We have implemented both positive and negative test cases to test the features in users, sellers, and admin.</a:t>
            </a:r>
          </a:p>
          <a:p>
            <a:r>
              <a:rPr lang="en-US" dirty="0"/>
              <a:t>The majority of our modules worked perfectly, but there were a few instances where test cases failed.</a:t>
            </a:r>
          </a:p>
          <a:p>
            <a:r>
              <a:rPr lang="en-US" dirty="0"/>
              <a:t>The failed instances were taken special care of and revisited, fixed, and retested to ensure functionality.</a:t>
            </a:r>
          </a:p>
          <a:p>
            <a:r>
              <a:rPr lang="en-US" dirty="0"/>
              <a:t>A wide range of test cases was considered to make sure that the application works according to the proposed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Feedback from peer reviews</a:t>
            </a:r>
            <a:br>
              <a:rPr lang="en-US"/>
            </a:br>
            <a:endParaRPr lang="en-US"/>
          </a:p>
        </p:txBody>
      </p:sp>
      <p:sp>
        <p:nvSpPr>
          <p:cNvPr id="3" name="Content Placeholder 2"/>
          <p:cNvSpPr>
            <a:spLocks noGrp="1"/>
          </p:cNvSpPr>
          <p:nvPr>
            <p:ph idx="1"/>
          </p:nvPr>
        </p:nvSpPr>
        <p:spPr/>
        <p:txBody>
          <a:bodyPr>
            <a:normAutofit fontScale="90000" lnSpcReduction="20000"/>
          </a:bodyPr>
          <a:lstStyle/>
          <a:p>
            <a:r>
              <a:rPr lang="en-US">
                <a:sym typeface="+mn-ea"/>
              </a:rPr>
              <a:t>Partner group:- Code6</a:t>
            </a:r>
            <a:endParaRPr lang="en-US"/>
          </a:p>
          <a:p>
            <a:r>
              <a:rPr lang="en-US">
                <a:sym typeface="+mn-ea"/>
              </a:rPr>
              <a:t>During the peer riveiw sessions, the partner group insisted on also finding the factors that matter in increased results of sales prediction, which we have accepted and included as one of the features our machine learning algorithm does.</a:t>
            </a:r>
            <a:endParaRPr lang="en-US"/>
          </a:p>
          <a:p>
            <a:r>
              <a:rPr lang="en-US">
                <a:sym typeface="+mn-ea"/>
              </a:rPr>
              <a:t>From the beginning, they were suggesting a better UI, which at last, we were able to satisfy them. The UI we developed now is more intuitive and so user friendly than in the intial phases. Thanks to them.</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Code inspection results</a:t>
            </a:r>
            <a:br>
              <a:rPr lang="en-US"/>
            </a:br>
            <a:endParaRPr lang="en-US"/>
          </a:p>
        </p:txBody>
      </p:sp>
      <p:sp>
        <p:nvSpPr>
          <p:cNvPr id="3" name="Content Placeholder 2"/>
          <p:cNvSpPr>
            <a:spLocks noGrp="1"/>
          </p:cNvSpPr>
          <p:nvPr>
            <p:ph idx="1"/>
          </p:nvPr>
        </p:nvSpPr>
        <p:spPr/>
        <p:txBody>
          <a:bodyPr>
            <a:normAutofit lnSpcReduction="20000"/>
          </a:bodyPr>
          <a:lstStyle/>
          <a:p>
            <a:r>
              <a:rPr lang="en-US">
                <a:sym typeface="+mn-ea"/>
              </a:rPr>
              <a:t>During code inspection results, the one thing the partner group picked on us is that, lack of adequate number of comments for the code. They have asked us to include more and more documentation and comments as if the developer name, the feature being implemented.</a:t>
            </a:r>
            <a:endParaRPr lang="en-US"/>
          </a:p>
          <a:p>
            <a:r>
              <a:rPr lang="en-US">
                <a:sym typeface="+mn-ea"/>
              </a:rPr>
              <a:t>They liked the fact that, our code is both mobile and web compatible. They suggested some conventional coding practices which we have taken under consideration and implemented.</a:t>
            </a:r>
            <a:endParaRPr lang="en-US"/>
          </a:p>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On-screen Show (16:9)</PresentationFormat>
  <Paragraphs>43</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B2B Sales Prediction</vt:lpstr>
      <vt:lpstr>Project description</vt:lpstr>
      <vt:lpstr>Team members contribution </vt:lpstr>
      <vt:lpstr>Core requirements of the system </vt:lpstr>
      <vt:lpstr>Core requirements- contd</vt:lpstr>
      <vt:lpstr>Implementation Details </vt:lpstr>
      <vt:lpstr>Testing experiences </vt:lpstr>
      <vt:lpstr>Feedback from peer reviews </vt:lpstr>
      <vt:lpstr>Code inspection results </vt:lpstr>
      <vt:lpstr>Limitations faced </vt:lpstr>
      <vt:lpstr>Limitations faced -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created xsi:type="dcterms:W3CDTF">2021-11-19T23:31:26Z</dcterms:created>
  <dcterms:modified xsi:type="dcterms:W3CDTF">2021-11-20T05:09:18Z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