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5"/>
  </p:notesMasterIdLst>
  <p:sldIdLst>
    <p:sldId id="256" r:id="rId2"/>
    <p:sldId id="258" r:id="rId3"/>
    <p:sldId id="259" r:id="rId4"/>
    <p:sldId id="309" r:id="rId5"/>
    <p:sldId id="318" r:id="rId6"/>
    <p:sldId id="260" r:id="rId7"/>
    <p:sldId id="322" r:id="rId8"/>
    <p:sldId id="262" r:id="rId9"/>
    <p:sldId id="265" r:id="rId10"/>
    <p:sldId id="311" r:id="rId11"/>
    <p:sldId id="321" r:id="rId12"/>
    <p:sldId id="312" r:id="rId13"/>
    <p:sldId id="323" r:id="rId14"/>
    <p:sldId id="316" r:id="rId15"/>
    <p:sldId id="319" r:id="rId16"/>
    <p:sldId id="283" r:id="rId17"/>
    <p:sldId id="281" r:id="rId18"/>
    <p:sldId id="324" r:id="rId19"/>
    <p:sldId id="325" r:id="rId20"/>
    <p:sldId id="327" r:id="rId21"/>
    <p:sldId id="328" r:id="rId22"/>
    <p:sldId id="326" r:id="rId23"/>
    <p:sldId id="288" r:id="rId24"/>
  </p:sldIdLst>
  <p:sldSz cx="9144000" cy="5143500" type="screen16x9"/>
  <p:notesSz cx="6858000" cy="9144000"/>
  <p:embeddedFontLst>
    <p:embeddedFont>
      <p:font typeface="Fira Sans Extra Condensed Medium" panose="020B060402020202020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79" userDrawn="1">
          <p15:clr>
            <a:srgbClr val="A4A3A4"/>
          </p15:clr>
        </p15:guide>
        <p15:guide id="2" pos="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C173D0-2593-4088-B7FC-74C2C37FB129}">
  <a:tblStyle styleId="{DDC173D0-2593-4088-B7FC-74C2C37FB1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779"/>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9fa9409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9fa9409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9fa940987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a9fa94098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5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261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9fa940987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a9fa94098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1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35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249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50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63" r:id="rId7"/>
    <p:sldLayoutId id="2147483668" r:id="rId8"/>
    <p:sldLayoutId id="2147483669" r:id="rId9"/>
    <p:sldLayoutId id="2147483671"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oQUoRVluGJPsbSCftx2pxaPDOabO5VjdKvUXbxLE4KI/cop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dirty="0">
                <a:solidFill>
                  <a:schemeClr val="accent1"/>
                </a:solidFill>
              </a:rPr>
              <a:t>ENHANCING TRUST WITH AI: </a:t>
            </a:r>
            <a:r>
              <a:rPr lang="en-US" sz="3200" dirty="0">
                <a:solidFill>
                  <a:srgbClr val="00B0F0"/>
                </a:solidFill>
              </a:rPr>
              <a:t>PRODUCT REVIEW </a:t>
            </a:r>
            <a:r>
              <a:rPr lang="en-US" sz="3200" dirty="0">
                <a:solidFill>
                  <a:schemeClr val="accent1"/>
                </a:solidFill>
              </a:rPr>
              <a:t>ANALYSIS AND SEGREGATION SYSTEM</a:t>
            </a:r>
            <a:endParaRPr lang="en-US" sz="3200"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TEAM- 04</a:t>
            </a:r>
            <a:endParaRPr dirty="0"/>
          </a:p>
          <a:p>
            <a:pPr marL="0" lvl="0" indent="0" algn="r" rtl="0">
              <a:spcBef>
                <a:spcPts val="0"/>
              </a:spcBef>
              <a:spcAft>
                <a:spcPts val="0"/>
              </a:spcAft>
              <a:buNone/>
            </a:pPr>
            <a:endParaRPr dirty="0"/>
          </a:p>
        </p:txBody>
      </p:sp>
      <p:sp>
        <p:nvSpPr>
          <p:cNvPr id="2" name="Google Shape;186;p30">
            <a:extLst>
              <a:ext uri="{FF2B5EF4-FFF2-40B4-BE49-F238E27FC236}">
                <a16:creationId xmlns:a16="http://schemas.microsoft.com/office/drawing/2014/main" id="{8D41C86F-AC01-F652-0EFA-19748A821954}"/>
              </a:ext>
            </a:extLst>
          </p:cNvPr>
          <p:cNvSpPr txBox="1">
            <a:spLocks/>
          </p:cNvSpPr>
          <p:nvPr/>
        </p:nvSpPr>
        <p:spPr>
          <a:xfrm>
            <a:off x="-486938" y="4103648"/>
            <a:ext cx="1560269" cy="536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r>
              <a:rPr lang="en-IN" dirty="0"/>
              <a:t>GUIDE : </a:t>
            </a:r>
          </a:p>
          <a:p>
            <a:pPr marL="0" indent="0"/>
            <a:endParaRPr lang="en-IN" dirty="0"/>
          </a:p>
        </p:txBody>
      </p:sp>
      <p:sp>
        <p:nvSpPr>
          <p:cNvPr id="3" name="Google Shape;185;p30">
            <a:extLst>
              <a:ext uri="{FF2B5EF4-FFF2-40B4-BE49-F238E27FC236}">
                <a16:creationId xmlns:a16="http://schemas.microsoft.com/office/drawing/2014/main" id="{2A0E94A3-04D2-D8C2-38B7-E775B5DF0FC9}"/>
              </a:ext>
            </a:extLst>
          </p:cNvPr>
          <p:cNvSpPr txBox="1">
            <a:spLocks/>
          </p:cNvSpPr>
          <p:nvPr/>
        </p:nvSpPr>
        <p:spPr>
          <a:xfrm>
            <a:off x="-163551" y="4453054"/>
            <a:ext cx="2485825" cy="3440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r>
              <a:rPr lang="en-US" sz="1600" dirty="0">
                <a:solidFill>
                  <a:schemeClr val="accent1"/>
                </a:solidFill>
              </a:rPr>
              <a:t>Dr. SIVA </a:t>
            </a:r>
            <a:r>
              <a:rPr lang="en-US" sz="1600" dirty="0">
                <a:solidFill>
                  <a:srgbClr val="00B0F0"/>
                </a:solidFill>
              </a:rPr>
              <a:t>KRISHNA K</a:t>
            </a:r>
            <a:endParaRPr lang="en-IN" sz="1600" dirty="0">
              <a:solidFill>
                <a:srgbClr val="00B0F0"/>
              </a:solidFill>
            </a:endParaRPr>
          </a:p>
        </p:txBody>
      </p:sp>
      <p:sp>
        <p:nvSpPr>
          <p:cNvPr id="6" name="Google Shape;186;p30">
            <a:extLst>
              <a:ext uri="{FF2B5EF4-FFF2-40B4-BE49-F238E27FC236}">
                <a16:creationId xmlns:a16="http://schemas.microsoft.com/office/drawing/2014/main" id="{1F031110-36FA-5CC8-980D-7ACC83CF41F8}"/>
              </a:ext>
            </a:extLst>
          </p:cNvPr>
          <p:cNvSpPr txBox="1">
            <a:spLocks/>
          </p:cNvSpPr>
          <p:nvPr/>
        </p:nvSpPr>
        <p:spPr>
          <a:xfrm>
            <a:off x="7255727" y="3572107"/>
            <a:ext cx="2645653" cy="536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IN" sz="1000" dirty="0">
                <a:latin typeface="+mj-lt"/>
              </a:rPr>
              <a:t>Y.RISHYENDRA KUMAR</a:t>
            </a:r>
          </a:p>
          <a:p>
            <a:pPr marL="0" indent="0" algn="l"/>
            <a:r>
              <a:rPr lang="en-IN" sz="1000" dirty="0">
                <a:latin typeface="+mj-lt"/>
              </a:rPr>
              <a:t>G.ROHITH</a:t>
            </a:r>
          </a:p>
          <a:p>
            <a:pPr marL="0" indent="0" algn="l"/>
            <a:r>
              <a:rPr lang="en-IN" sz="1000" dirty="0">
                <a:latin typeface="+mj-lt"/>
              </a:rPr>
              <a:t>T.TARAKESH</a:t>
            </a:r>
          </a:p>
          <a:p>
            <a:pPr marL="0" indent="0" algn="l"/>
            <a:r>
              <a:rPr lang="en-IN" sz="1000" dirty="0">
                <a:latin typeface="+mj-lt"/>
              </a:rPr>
              <a:t>T.ANURAG </a:t>
            </a:r>
          </a:p>
          <a:p>
            <a:pPr marL="0" indent="0" algn="l"/>
            <a:endParaRPr lang="en-IN" sz="1000" dirty="0">
              <a:latin typeface="+mj-lt"/>
            </a:endParaRPr>
          </a:p>
        </p:txBody>
      </p:sp>
      <p:pic>
        <p:nvPicPr>
          <p:cNvPr id="7" name="Picture 6" descr="A picture containing text, clipart&#10;&#10;Description automatically generated">
            <a:extLst>
              <a:ext uri="{FF2B5EF4-FFF2-40B4-BE49-F238E27FC236}">
                <a16:creationId xmlns:a16="http://schemas.microsoft.com/office/drawing/2014/main" id="{42AA5C10-9708-E375-8F02-97AEE7782694}"/>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3" name="Title 2">
            <a:extLst>
              <a:ext uri="{FF2B5EF4-FFF2-40B4-BE49-F238E27FC236}">
                <a16:creationId xmlns:a16="http://schemas.microsoft.com/office/drawing/2014/main" id="{8702168C-E274-A032-1D7F-E230B9AEA5A0}"/>
              </a:ext>
            </a:extLst>
          </p:cNvPr>
          <p:cNvSpPr>
            <a:spLocks noGrp="1"/>
          </p:cNvSpPr>
          <p:nvPr>
            <p:ph type="title"/>
          </p:nvPr>
        </p:nvSpPr>
        <p:spPr>
          <a:xfrm>
            <a:off x="717800" y="234492"/>
            <a:ext cx="7708200" cy="337937"/>
          </a:xfrm>
        </p:spPr>
        <p:txBody>
          <a:bodyPr/>
          <a:lstStyle/>
          <a:p>
            <a:pPr algn="l"/>
            <a:r>
              <a:rPr lang="en-IN" sz="2400" dirty="0"/>
              <a:t>Web Scraping</a:t>
            </a:r>
          </a:p>
        </p:txBody>
      </p:sp>
      <p:sp>
        <p:nvSpPr>
          <p:cNvPr id="5" name="TextBox 4">
            <a:extLst>
              <a:ext uri="{FF2B5EF4-FFF2-40B4-BE49-F238E27FC236}">
                <a16:creationId xmlns:a16="http://schemas.microsoft.com/office/drawing/2014/main" id="{962CC689-E965-029B-D6ED-7DB10E8DF48F}"/>
              </a:ext>
            </a:extLst>
          </p:cNvPr>
          <p:cNvSpPr txBox="1"/>
          <p:nvPr/>
        </p:nvSpPr>
        <p:spPr>
          <a:xfrm>
            <a:off x="721112" y="906967"/>
            <a:ext cx="8080917" cy="4293483"/>
          </a:xfrm>
          <a:prstGeom prst="rect">
            <a:avLst/>
          </a:prstGeom>
          <a:noFill/>
        </p:spPr>
        <p:txBody>
          <a:bodyPr wrap="square" rtlCol="0">
            <a:spAutoFit/>
          </a:bodyPr>
          <a:lstStyle/>
          <a:p>
            <a:r>
              <a:rPr lang="en-IN" sz="1300" dirty="0">
                <a:solidFill>
                  <a:srgbClr val="00B0F0"/>
                </a:solidFill>
                <a:latin typeface="+mj-lt"/>
              </a:rPr>
              <a:t>Importing Modules and Classes:</a:t>
            </a:r>
          </a:p>
          <a:p>
            <a:r>
              <a:rPr lang="en-IN" sz="1300" dirty="0">
                <a:solidFill>
                  <a:srgbClr val="00B0F0"/>
                </a:solidFill>
                <a:latin typeface="+mj-lt"/>
              </a:rPr>
              <a:t>	</a:t>
            </a:r>
            <a:r>
              <a:rPr lang="en-US" sz="1300" b="0" i="0" dirty="0">
                <a:solidFill>
                  <a:srgbClr val="374151"/>
                </a:solidFill>
                <a:effectLst/>
                <a:latin typeface="+mj-lt"/>
              </a:rPr>
              <a:t>We begin by importing necessary tools. Utilizing the 'requests-html' library, we can send requests to websites and parse HTML content. Importing the '</a:t>
            </a:r>
            <a:r>
              <a:rPr lang="en-US" sz="1300" b="0" i="0" dirty="0" err="1">
                <a:solidFill>
                  <a:srgbClr val="374151"/>
                </a:solidFill>
                <a:effectLst/>
                <a:latin typeface="+mj-lt"/>
              </a:rPr>
              <a:t>HTMLSession</a:t>
            </a:r>
            <a:r>
              <a:rPr lang="en-US" sz="1300" b="0" i="0" dirty="0">
                <a:solidFill>
                  <a:srgbClr val="374151"/>
                </a:solidFill>
                <a:effectLst/>
                <a:latin typeface="+mj-lt"/>
              </a:rPr>
              <a:t>' class from this library facilitates our HTTP requests.</a:t>
            </a:r>
          </a:p>
          <a:p>
            <a:endParaRPr lang="en-US" sz="1300" dirty="0">
              <a:solidFill>
                <a:srgbClr val="374151"/>
              </a:solidFill>
              <a:latin typeface="+mj-lt"/>
            </a:endParaRPr>
          </a:p>
          <a:p>
            <a:r>
              <a:rPr lang="en-IN" sz="1300" dirty="0">
                <a:solidFill>
                  <a:srgbClr val="00B0F0"/>
                </a:solidFill>
                <a:latin typeface="+mj-lt"/>
              </a:rPr>
              <a:t>Defining the "reviews" Class:</a:t>
            </a:r>
            <a:endParaRPr lang="en-US" sz="1300" dirty="0">
              <a:solidFill>
                <a:srgbClr val="374151"/>
              </a:solidFill>
              <a:latin typeface="+mj-lt"/>
            </a:endParaRPr>
          </a:p>
          <a:p>
            <a:r>
              <a:rPr lang="en-US" sz="1300" dirty="0">
                <a:solidFill>
                  <a:srgbClr val="374151"/>
                </a:solidFill>
                <a:latin typeface="+mj-lt"/>
              </a:rPr>
              <a:t>	</a:t>
            </a:r>
            <a:r>
              <a:rPr lang="en-US" sz="1300" b="0" i="0" dirty="0">
                <a:solidFill>
                  <a:srgbClr val="374151"/>
                </a:solidFill>
                <a:effectLst/>
                <a:latin typeface="+mj-lt"/>
              </a:rPr>
              <a:t>Next, we’ll create a Python class named "reviews" to oversee the entire process. This serves as a blueprint for our scraping code, enhancing organization and code reusability.</a:t>
            </a:r>
          </a:p>
          <a:p>
            <a:endParaRPr lang="en-IN" sz="1300" dirty="0">
              <a:solidFill>
                <a:srgbClr val="00B0F0"/>
              </a:solidFill>
              <a:latin typeface="+mj-lt"/>
            </a:endParaRPr>
          </a:p>
          <a:p>
            <a:r>
              <a:rPr lang="en-IN" sz="1300" dirty="0">
                <a:solidFill>
                  <a:srgbClr val="00B0F0"/>
                </a:solidFill>
                <a:latin typeface="+mj-lt"/>
              </a:rPr>
              <a:t>Setting Up Attributes:</a:t>
            </a:r>
            <a:endParaRPr lang="en-US" sz="1300" dirty="0">
              <a:solidFill>
                <a:srgbClr val="374151"/>
              </a:solidFill>
              <a:latin typeface="+mj-lt"/>
            </a:endParaRPr>
          </a:p>
          <a:p>
            <a:r>
              <a:rPr lang="en-US" sz="1300" dirty="0">
                <a:solidFill>
                  <a:srgbClr val="374151"/>
                </a:solidFill>
                <a:latin typeface="+mj-lt"/>
              </a:rPr>
              <a:t>	Within our class, we'll establish the following:</a:t>
            </a:r>
          </a:p>
          <a:p>
            <a:r>
              <a:rPr lang="en-US" sz="1300" dirty="0">
                <a:solidFill>
                  <a:srgbClr val="374151"/>
                </a:solidFill>
                <a:latin typeface="+mj-lt"/>
              </a:rPr>
              <a:t> </a:t>
            </a:r>
            <a:r>
              <a:rPr lang="en-US" sz="1300" b="1" dirty="0">
                <a:solidFill>
                  <a:srgbClr val="374151"/>
                </a:solidFill>
                <a:latin typeface="+mj-lt"/>
              </a:rPr>
              <a:t>session</a:t>
            </a:r>
            <a:r>
              <a:rPr lang="en-US" sz="1300" dirty="0">
                <a:solidFill>
                  <a:srgbClr val="374151"/>
                </a:solidFill>
                <a:latin typeface="+mj-lt"/>
              </a:rPr>
              <a:t>: Our website connection, managed via an instance of the `</a:t>
            </a:r>
            <a:r>
              <a:rPr lang="en-US" sz="1300" dirty="0" err="1">
                <a:solidFill>
                  <a:srgbClr val="374151"/>
                </a:solidFill>
                <a:latin typeface="+mj-lt"/>
              </a:rPr>
              <a:t>HTMLSession</a:t>
            </a:r>
            <a:r>
              <a:rPr lang="en-US" sz="1300" dirty="0">
                <a:solidFill>
                  <a:srgbClr val="374151"/>
                </a:solidFill>
                <a:latin typeface="+mj-lt"/>
              </a:rPr>
              <a:t>` class.</a:t>
            </a:r>
          </a:p>
          <a:p>
            <a:r>
              <a:rPr lang="en-US" sz="1300" dirty="0">
                <a:solidFill>
                  <a:srgbClr val="374151"/>
                </a:solidFill>
                <a:latin typeface="+mj-lt"/>
              </a:rPr>
              <a:t> </a:t>
            </a:r>
            <a:r>
              <a:rPr lang="en-US" sz="1300" b="1" dirty="0">
                <a:solidFill>
                  <a:srgbClr val="374151"/>
                </a:solidFill>
                <a:latin typeface="+mj-lt"/>
              </a:rPr>
              <a:t>headers</a:t>
            </a:r>
            <a:r>
              <a:rPr lang="en-US" sz="1300" dirty="0">
                <a:solidFill>
                  <a:srgbClr val="374151"/>
                </a:solidFill>
                <a:latin typeface="+mj-lt"/>
              </a:rPr>
              <a:t>: User-agent headers are configured to mimic a standard web browser and avoid scraper detection.</a:t>
            </a:r>
          </a:p>
          <a:p>
            <a:r>
              <a:rPr lang="en-US" sz="1300" b="1" dirty="0">
                <a:solidFill>
                  <a:srgbClr val="374151"/>
                </a:solidFill>
                <a:latin typeface="+mj-lt"/>
              </a:rPr>
              <a:t> url</a:t>
            </a:r>
            <a:r>
              <a:rPr lang="en-US" sz="1300" dirty="0">
                <a:solidFill>
                  <a:srgbClr val="374151"/>
                </a:solidFill>
                <a:latin typeface="+mj-lt"/>
              </a:rPr>
              <a:t>: The fundamental Amazon product reviews page URL.</a:t>
            </a:r>
          </a:p>
          <a:p>
            <a:endParaRPr lang="en-US" sz="1300" dirty="0">
              <a:solidFill>
                <a:srgbClr val="00B0F0"/>
              </a:solidFill>
              <a:latin typeface="+mj-lt"/>
            </a:endParaRPr>
          </a:p>
          <a:p>
            <a:r>
              <a:rPr lang="en-US" sz="1300" dirty="0">
                <a:solidFill>
                  <a:srgbClr val="00B0F0"/>
                </a:solidFill>
                <a:latin typeface="+mj-lt"/>
              </a:rPr>
              <a:t>Storing Data in a Structured Dictionary:</a:t>
            </a:r>
          </a:p>
          <a:p>
            <a:r>
              <a:rPr lang="en-US" sz="1300" dirty="0">
                <a:solidFill>
                  <a:srgbClr val="00B0F0"/>
                </a:solidFill>
                <a:latin typeface="+mj-lt"/>
              </a:rPr>
              <a:t>	</a:t>
            </a:r>
            <a:r>
              <a:rPr lang="en-US" sz="1300" dirty="0">
                <a:solidFill>
                  <a:schemeClr val="tx1"/>
                </a:solidFill>
                <a:latin typeface="+mj-lt"/>
              </a:rPr>
              <a:t> For every review, we create a neat dictionary with labels like "title," "rating," and "body." This helps us keep things organized and makes it easier to work with the data.</a:t>
            </a:r>
          </a:p>
          <a:p>
            <a:endParaRPr lang="en-US" sz="1300" dirty="0">
              <a:solidFill>
                <a:schemeClr val="tx1"/>
              </a:solidFill>
              <a:latin typeface="+mj-lt"/>
            </a:endParaRPr>
          </a:p>
          <a:p>
            <a:endParaRPr lang="en-IN" sz="1300" dirty="0">
              <a:solidFill>
                <a:srgbClr val="00B0F0"/>
              </a:solidFill>
              <a:latin typeface="+mj-lt"/>
            </a:endParaRPr>
          </a:p>
        </p:txBody>
      </p:sp>
      <p:pic>
        <p:nvPicPr>
          <p:cNvPr id="2" name="Picture 1" descr="A picture containing text, clipart&#10;&#10;Description automatically generated">
            <a:extLst>
              <a:ext uri="{FF2B5EF4-FFF2-40B4-BE49-F238E27FC236}">
                <a16:creationId xmlns:a16="http://schemas.microsoft.com/office/drawing/2014/main" id="{DEF8E61D-6C5A-4DBD-CFC3-2848E270A519}"/>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67322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06F788-C7FA-43AD-9F52-618D8860DEE5}"/>
              </a:ext>
            </a:extLst>
          </p:cNvPr>
          <p:cNvPicPr>
            <a:picLocks noChangeAspect="1"/>
          </p:cNvPicPr>
          <p:nvPr/>
        </p:nvPicPr>
        <p:blipFill>
          <a:blip r:embed="rId2"/>
          <a:stretch>
            <a:fillRect/>
          </a:stretch>
        </p:blipFill>
        <p:spPr>
          <a:xfrm>
            <a:off x="1090376" y="817231"/>
            <a:ext cx="646232" cy="646232"/>
          </a:xfrm>
          <a:prstGeom prst="rect">
            <a:avLst/>
          </a:prstGeom>
        </p:spPr>
      </p:pic>
      <p:sp>
        <p:nvSpPr>
          <p:cNvPr id="5" name="TextBox 4">
            <a:extLst>
              <a:ext uri="{FF2B5EF4-FFF2-40B4-BE49-F238E27FC236}">
                <a16:creationId xmlns:a16="http://schemas.microsoft.com/office/drawing/2014/main" id="{E5B38F85-2A8E-4BCF-9117-1CD46F6C8316}"/>
              </a:ext>
            </a:extLst>
          </p:cNvPr>
          <p:cNvSpPr txBox="1"/>
          <p:nvPr/>
        </p:nvSpPr>
        <p:spPr>
          <a:xfrm>
            <a:off x="432148" y="1879746"/>
            <a:ext cx="2348630" cy="1822751"/>
          </a:xfrm>
          <a:prstGeom prst="rect">
            <a:avLst/>
          </a:prstGeom>
          <a:noFill/>
        </p:spPr>
        <p:txBody>
          <a:bodyPr wrap="square" rtlCol="0">
            <a:spAutoFit/>
          </a:bodyPr>
          <a:lstStyle/>
          <a:p>
            <a:endParaRPr lang="en-IN" dirty="0"/>
          </a:p>
        </p:txBody>
      </p:sp>
      <p:sp>
        <p:nvSpPr>
          <p:cNvPr id="6" name="Google Shape;238;p36">
            <a:extLst>
              <a:ext uri="{FF2B5EF4-FFF2-40B4-BE49-F238E27FC236}">
                <a16:creationId xmlns:a16="http://schemas.microsoft.com/office/drawing/2014/main" id="{C3FD11FC-3A8A-4CFE-B83B-7EFFD316B995}"/>
              </a:ext>
            </a:extLst>
          </p:cNvPr>
          <p:cNvSpPr txBox="1">
            <a:spLocks/>
          </p:cNvSpPr>
          <p:nvPr/>
        </p:nvSpPr>
        <p:spPr>
          <a:xfrm>
            <a:off x="299442" y="1529512"/>
            <a:ext cx="2200682" cy="7004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accent3">
                    <a:lumMod val="50000"/>
                  </a:schemeClr>
                </a:solidFill>
                <a:latin typeface="+mj-lt"/>
                <a:ea typeface="Montserrat" panose="02000000000000000000" charset="-120"/>
              </a:rPr>
              <a:t>Utilize Advanced NLP and Machine Learning for Sentiment Analysis:</a:t>
            </a:r>
          </a:p>
        </p:txBody>
      </p:sp>
      <p:sp>
        <p:nvSpPr>
          <p:cNvPr id="7" name="TextBox 6">
            <a:extLst>
              <a:ext uri="{FF2B5EF4-FFF2-40B4-BE49-F238E27FC236}">
                <a16:creationId xmlns:a16="http://schemas.microsoft.com/office/drawing/2014/main" id="{B7398DC6-68A2-4A98-8568-DA88BEEDD258}"/>
              </a:ext>
            </a:extLst>
          </p:cNvPr>
          <p:cNvSpPr txBox="1"/>
          <p:nvPr/>
        </p:nvSpPr>
        <p:spPr>
          <a:xfrm>
            <a:off x="411410" y="2362077"/>
            <a:ext cx="2004164" cy="2031325"/>
          </a:xfrm>
          <a:prstGeom prst="rect">
            <a:avLst/>
          </a:prstGeom>
          <a:noFill/>
        </p:spPr>
        <p:txBody>
          <a:bodyPr wrap="square" rtlCol="0">
            <a:spAutoFit/>
          </a:bodyPr>
          <a:lstStyle/>
          <a:p>
            <a:pPr algn="ctr"/>
            <a:r>
              <a:rPr lang="en-US" dirty="0">
                <a:latin typeface="+mj-lt"/>
                <a:ea typeface="Montserrat" panose="02000000000000000000" charset="-120"/>
              </a:rPr>
              <a:t>Our model makes use of advanced natural language processing (NLP) and machine learning techniques to perform sentiment analysis on product reviews.</a:t>
            </a:r>
          </a:p>
          <a:p>
            <a:endParaRPr lang="en-IN" dirty="0">
              <a:latin typeface="+mj-lt"/>
            </a:endParaRPr>
          </a:p>
        </p:txBody>
      </p:sp>
      <p:pic>
        <p:nvPicPr>
          <p:cNvPr id="8" name="Picture 7">
            <a:extLst>
              <a:ext uri="{FF2B5EF4-FFF2-40B4-BE49-F238E27FC236}">
                <a16:creationId xmlns:a16="http://schemas.microsoft.com/office/drawing/2014/main" id="{EC65CAC4-4A45-4095-8F71-8C26F291C6CD}"/>
              </a:ext>
            </a:extLst>
          </p:cNvPr>
          <p:cNvPicPr>
            <a:picLocks noChangeAspect="1"/>
          </p:cNvPicPr>
          <p:nvPr/>
        </p:nvPicPr>
        <p:blipFill>
          <a:blip r:embed="rId3"/>
          <a:stretch>
            <a:fillRect/>
          </a:stretch>
        </p:blipFill>
        <p:spPr>
          <a:xfrm>
            <a:off x="3018772" y="1596547"/>
            <a:ext cx="5234475" cy="2105950"/>
          </a:xfrm>
          <a:prstGeom prst="rect">
            <a:avLst/>
          </a:prstGeom>
        </p:spPr>
      </p:pic>
      <p:pic>
        <p:nvPicPr>
          <p:cNvPr id="9" name="Picture 8">
            <a:extLst>
              <a:ext uri="{FF2B5EF4-FFF2-40B4-BE49-F238E27FC236}">
                <a16:creationId xmlns:a16="http://schemas.microsoft.com/office/drawing/2014/main" id="{FA3643D8-CA68-4A81-A340-588342B7F9F9}"/>
              </a:ext>
            </a:extLst>
          </p:cNvPr>
          <p:cNvPicPr>
            <a:picLocks noChangeAspect="1"/>
          </p:cNvPicPr>
          <p:nvPr/>
        </p:nvPicPr>
        <p:blipFill>
          <a:blip r:embed="rId4"/>
          <a:stretch>
            <a:fillRect/>
          </a:stretch>
        </p:blipFill>
        <p:spPr>
          <a:xfrm>
            <a:off x="7876731" y="68824"/>
            <a:ext cx="1219306" cy="396274"/>
          </a:xfrm>
          <a:prstGeom prst="rect">
            <a:avLst/>
          </a:prstGeom>
        </p:spPr>
      </p:pic>
    </p:spTree>
    <p:extLst>
      <p:ext uri="{BB962C8B-B14F-4D97-AF65-F5344CB8AC3E}">
        <p14:creationId xmlns:p14="http://schemas.microsoft.com/office/powerpoint/2010/main" val="297289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3" name="Title 2">
            <a:extLst>
              <a:ext uri="{FF2B5EF4-FFF2-40B4-BE49-F238E27FC236}">
                <a16:creationId xmlns:a16="http://schemas.microsoft.com/office/drawing/2014/main" id="{8702168C-E274-A032-1D7F-E230B9AEA5A0}"/>
              </a:ext>
            </a:extLst>
          </p:cNvPr>
          <p:cNvSpPr>
            <a:spLocks noGrp="1"/>
          </p:cNvSpPr>
          <p:nvPr>
            <p:ph type="title"/>
          </p:nvPr>
        </p:nvSpPr>
        <p:spPr>
          <a:xfrm>
            <a:off x="717800" y="234492"/>
            <a:ext cx="7708200" cy="337937"/>
          </a:xfrm>
        </p:spPr>
        <p:txBody>
          <a:bodyPr/>
          <a:lstStyle/>
          <a:p>
            <a:pPr algn="l"/>
            <a:r>
              <a:rPr lang="en-IN" sz="2400" dirty="0"/>
              <a:t>NLP Techniques</a:t>
            </a:r>
          </a:p>
        </p:txBody>
      </p:sp>
      <p:sp>
        <p:nvSpPr>
          <p:cNvPr id="5" name="TextBox 4">
            <a:extLst>
              <a:ext uri="{FF2B5EF4-FFF2-40B4-BE49-F238E27FC236}">
                <a16:creationId xmlns:a16="http://schemas.microsoft.com/office/drawing/2014/main" id="{962CC689-E965-029B-D6ED-7DB10E8DF48F}"/>
              </a:ext>
            </a:extLst>
          </p:cNvPr>
          <p:cNvSpPr txBox="1"/>
          <p:nvPr/>
        </p:nvSpPr>
        <p:spPr>
          <a:xfrm>
            <a:off x="602166" y="906967"/>
            <a:ext cx="8199863" cy="2893100"/>
          </a:xfrm>
          <a:prstGeom prst="rect">
            <a:avLst/>
          </a:prstGeom>
          <a:noFill/>
        </p:spPr>
        <p:txBody>
          <a:bodyPr wrap="square" rtlCol="0">
            <a:spAutoFit/>
          </a:bodyPr>
          <a:lstStyle/>
          <a:p>
            <a:r>
              <a:rPr lang="en-US" sz="1300" b="0" i="0" dirty="0">
                <a:solidFill>
                  <a:srgbClr val="374151"/>
                </a:solidFill>
                <a:effectLst/>
                <a:latin typeface="+mj-lt"/>
              </a:rPr>
              <a:t>NLP involves various techniques to process and understand human language. In this example, NLP would perform tasks like:</a:t>
            </a:r>
          </a:p>
          <a:p>
            <a:endParaRPr lang="en-US" sz="1300" dirty="0">
              <a:solidFill>
                <a:srgbClr val="374151"/>
              </a:solidFill>
              <a:latin typeface="+mj-lt"/>
            </a:endParaRPr>
          </a:p>
          <a:p>
            <a:r>
              <a:rPr lang="en-IN" sz="1300" dirty="0">
                <a:solidFill>
                  <a:schemeClr val="tx1"/>
                </a:solidFill>
                <a:latin typeface="+mj-lt"/>
              </a:rPr>
              <a:t>Ex:</a:t>
            </a:r>
            <a:r>
              <a:rPr lang="en-IN" sz="1300" dirty="0">
                <a:solidFill>
                  <a:srgbClr val="00B0F0"/>
                </a:solidFill>
                <a:latin typeface="+mj-lt"/>
              </a:rPr>
              <a:t> </a:t>
            </a:r>
            <a:r>
              <a:rPr lang="en-US" sz="1300" dirty="0">
                <a:solidFill>
                  <a:srgbClr val="00B0F0"/>
                </a:solidFill>
                <a:latin typeface="+mj-lt"/>
              </a:rPr>
              <a:t>"Absolutely love this phone! The camera quality is fantastic, and the battery life lasts all day."</a:t>
            </a:r>
            <a:r>
              <a:rPr lang="en-IN" sz="1300" dirty="0">
                <a:solidFill>
                  <a:srgbClr val="00B0F0"/>
                </a:solidFill>
                <a:latin typeface="+mj-lt"/>
              </a:rPr>
              <a:t>	</a:t>
            </a:r>
          </a:p>
          <a:p>
            <a:r>
              <a:rPr lang="en-US" sz="1300" b="1" dirty="0">
                <a:solidFill>
                  <a:srgbClr val="374151"/>
                </a:solidFill>
                <a:latin typeface="+mj-lt"/>
              </a:rPr>
              <a:t>T</a:t>
            </a:r>
            <a:r>
              <a:rPr lang="en-US" sz="1300" b="1" i="0" dirty="0">
                <a:solidFill>
                  <a:srgbClr val="374151"/>
                </a:solidFill>
                <a:effectLst/>
                <a:latin typeface="+mj-lt"/>
              </a:rPr>
              <a:t>okenization</a:t>
            </a:r>
            <a:r>
              <a:rPr lang="en-US" sz="1300" b="0" i="0" dirty="0">
                <a:solidFill>
                  <a:srgbClr val="374151"/>
                </a:solidFill>
                <a:effectLst/>
                <a:latin typeface="+mj-lt"/>
              </a:rPr>
              <a:t>: Breaking the review into individual words or tokens: ["Absolutely", "love", "this", "phone", "..."]</a:t>
            </a:r>
          </a:p>
          <a:p>
            <a:endParaRPr lang="en-US" sz="1300" b="0" i="0" dirty="0">
              <a:solidFill>
                <a:srgbClr val="374151"/>
              </a:solidFill>
              <a:effectLst/>
              <a:latin typeface="+mj-lt"/>
            </a:endParaRPr>
          </a:p>
          <a:p>
            <a:r>
              <a:rPr lang="en-US" sz="1300" b="1" i="0" dirty="0">
                <a:solidFill>
                  <a:srgbClr val="374151"/>
                </a:solidFill>
                <a:effectLst/>
                <a:latin typeface="+mj-lt"/>
              </a:rPr>
              <a:t>Part-of-Speech</a:t>
            </a:r>
            <a:r>
              <a:rPr lang="en-US" sz="1300" b="0" i="0" dirty="0">
                <a:solidFill>
                  <a:srgbClr val="374151"/>
                </a:solidFill>
                <a:effectLst/>
                <a:latin typeface="+mj-lt"/>
              </a:rPr>
              <a:t> </a:t>
            </a:r>
            <a:r>
              <a:rPr lang="en-US" sz="1300" b="1" i="0" dirty="0">
                <a:solidFill>
                  <a:srgbClr val="374151"/>
                </a:solidFill>
                <a:effectLst/>
                <a:latin typeface="+mj-lt"/>
              </a:rPr>
              <a:t>Tagging</a:t>
            </a:r>
            <a:r>
              <a:rPr lang="en-US" sz="1300" b="0" i="0" dirty="0">
                <a:solidFill>
                  <a:srgbClr val="374151"/>
                </a:solidFill>
                <a:effectLst/>
                <a:latin typeface="+mj-lt"/>
              </a:rPr>
              <a:t>: Identifying the grammatical roles of words: "Absolutely" (Adverb), "love" (Verb), "this" (Pronoun), ...</a:t>
            </a:r>
          </a:p>
          <a:p>
            <a:endParaRPr lang="en-US" sz="1300" dirty="0">
              <a:solidFill>
                <a:srgbClr val="374151"/>
              </a:solidFill>
              <a:latin typeface="+mj-lt"/>
            </a:endParaRPr>
          </a:p>
          <a:p>
            <a:r>
              <a:rPr lang="en-US" sz="1300" b="1" i="0" dirty="0">
                <a:solidFill>
                  <a:srgbClr val="374151"/>
                </a:solidFill>
                <a:effectLst/>
                <a:latin typeface="+mj-lt"/>
              </a:rPr>
              <a:t>Named</a:t>
            </a:r>
            <a:r>
              <a:rPr lang="en-US" sz="1300" b="0" i="0" dirty="0">
                <a:solidFill>
                  <a:srgbClr val="374151"/>
                </a:solidFill>
                <a:effectLst/>
                <a:latin typeface="+mj-lt"/>
              </a:rPr>
              <a:t> </a:t>
            </a:r>
            <a:r>
              <a:rPr lang="en-US" sz="1300" b="1" i="0" dirty="0">
                <a:solidFill>
                  <a:srgbClr val="374151"/>
                </a:solidFill>
                <a:effectLst/>
                <a:latin typeface="+mj-lt"/>
              </a:rPr>
              <a:t>Entity</a:t>
            </a:r>
            <a:r>
              <a:rPr lang="en-US" sz="1300" b="0" i="0" dirty="0">
                <a:solidFill>
                  <a:srgbClr val="374151"/>
                </a:solidFill>
                <a:effectLst/>
                <a:latin typeface="+mj-lt"/>
              </a:rPr>
              <a:t> </a:t>
            </a:r>
            <a:r>
              <a:rPr lang="en-US" sz="1300" b="1" i="0" dirty="0">
                <a:solidFill>
                  <a:srgbClr val="374151"/>
                </a:solidFill>
                <a:effectLst/>
                <a:latin typeface="+mj-lt"/>
              </a:rPr>
              <a:t>Recognition</a:t>
            </a:r>
            <a:r>
              <a:rPr lang="en-US" sz="1300" b="0" i="0" dirty="0">
                <a:solidFill>
                  <a:srgbClr val="374151"/>
                </a:solidFill>
                <a:effectLst/>
                <a:latin typeface="+mj-lt"/>
              </a:rPr>
              <a:t>: Identifying entities like "phone" as a product. </a:t>
            </a:r>
          </a:p>
          <a:p>
            <a:endParaRPr lang="en-US" sz="1300" dirty="0">
              <a:solidFill>
                <a:srgbClr val="374151"/>
              </a:solidFill>
              <a:latin typeface="+mj-lt"/>
            </a:endParaRPr>
          </a:p>
          <a:p>
            <a:r>
              <a:rPr lang="en-US" sz="1300" b="1" i="0" dirty="0">
                <a:solidFill>
                  <a:srgbClr val="374151"/>
                </a:solidFill>
                <a:effectLst/>
                <a:latin typeface="+mj-lt"/>
              </a:rPr>
              <a:t>Sentiment</a:t>
            </a:r>
            <a:r>
              <a:rPr lang="en-US" sz="1300" b="0" i="0" dirty="0">
                <a:solidFill>
                  <a:srgbClr val="374151"/>
                </a:solidFill>
                <a:effectLst/>
                <a:latin typeface="+mj-lt"/>
              </a:rPr>
              <a:t> </a:t>
            </a:r>
            <a:r>
              <a:rPr lang="en-US" sz="1300" b="1" i="0" dirty="0">
                <a:solidFill>
                  <a:srgbClr val="374151"/>
                </a:solidFill>
                <a:effectLst/>
                <a:latin typeface="+mj-lt"/>
              </a:rPr>
              <a:t>Analysis</a:t>
            </a:r>
            <a:r>
              <a:rPr lang="en-US" sz="1300" b="0" i="0" dirty="0">
                <a:solidFill>
                  <a:srgbClr val="374151"/>
                </a:solidFill>
                <a:effectLst/>
                <a:latin typeface="+mj-lt"/>
              </a:rPr>
              <a:t>: Determining the sentiment of the text as positive due to positive words like "love," "fantastic," and "lasts all day."</a:t>
            </a:r>
            <a:endParaRPr lang="en-US" sz="1300" dirty="0">
              <a:solidFill>
                <a:srgbClr val="374151"/>
              </a:solidFill>
              <a:latin typeface="+mj-lt"/>
            </a:endParaRPr>
          </a:p>
          <a:p>
            <a:endParaRPr lang="en-IN" sz="1300" dirty="0">
              <a:solidFill>
                <a:srgbClr val="00B0F0"/>
              </a:solidFill>
              <a:latin typeface="+mj-lt"/>
            </a:endParaRPr>
          </a:p>
        </p:txBody>
      </p:sp>
      <p:pic>
        <p:nvPicPr>
          <p:cNvPr id="2" name="Picture 1" descr="A picture containing text, clipart&#10;&#10;Description automatically generated">
            <a:extLst>
              <a:ext uri="{FF2B5EF4-FFF2-40B4-BE49-F238E27FC236}">
                <a16:creationId xmlns:a16="http://schemas.microsoft.com/office/drawing/2014/main" id="{C2F2F320-CF9D-C65C-2F67-E45FAA6ED7CF}"/>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332690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Robot with solid fill">
            <a:extLst>
              <a:ext uri="{FF2B5EF4-FFF2-40B4-BE49-F238E27FC236}">
                <a16:creationId xmlns:a16="http://schemas.microsoft.com/office/drawing/2014/main" id="{6AB08011-ABC8-48FD-B6C5-4AF1728327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1973" y="576358"/>
            <a:ext cx="657456" cy="657456"/>
          </a:xfrm>
          <a:prstGeom prst="rect">
            <a:avLst/>
          </a:prstGeom>
        </p:spPr>
      </p:pic>
      <p:sp>
        <p:nvSpPr>
          <p:cNvPr id="4" name="TextBox 3">
            <a:extLst>
              <a:ext uri="{FF2B5EF4-FFF2-40B4-BE49-F238E27FC236}">
                <a16:creationId xmlns:a16="http://schemas.microsoft.com/office/drawing/2014/main" id="{3FBA005A-E93C-4AF3-A58F-0A0951C49EF2}"/>
              </a:ext>
            </a:extLst>
          </p:cNvPr>
          <p:cNvSpPr txBox="1"/>
          <p:nvPr/>
        </p:nvSpPr>
        <p:spPr>
          <a:xfrm>
            <a:off x="413359" y="1233814"/>
            <a:ext cx="2254685" cy="784830"/>
          </a:xfrm>
          <a:prstGeom prst="rect">
            <a:avLst/>
          </a:prstGeom>
          <a:noFill/>
        </p:spPr>
        <p:txBody>
          <a:bodyPr wrap="square" rtlCol="0">
            <a:spAutoFit/>
          </a:bodyPr>
          <a:lstStyle/>
          <a:p>
            <a:pPr lvl="0" algn="ctr">
              <a:spcAft>
                <a:spcPts val="1600"/>
              </a:spcAft>
            </a:pPr>
            <a:r>
              <a:rPr lang="en-US" sz="1500" b="1" dirty="0">
                <a:solidFill>
                  <a:schemeClr val="accent3">
                    <a:lumMod val="50000"/>
                  </a:schemeClr>
                </a:solidFill>
                <a:latin typeface="Montserrat" panose="02000000000000000000" charset="-120"/>
                <a:ea typeface="Montserrat" panose="02000000000000000000" charset="-120"/>
              </a:rPr>
              <a:t>Distinguish between human and bot-produced reviews</a:t>
            </a:r>
          </a:p>
        </p:txBody>
      </p:sp>
      <p:sp>
        <p:nvSpPr>
          <p:cNvPr id="5" name="TextBox 4">
            <a:extLst>
              <a:ext uri="{FF2B5EF4-FFF2-40B4-BE49-F238E27FC236}">
                <a16:creationId xmlns:a16="http://schemas.microsoft.com/office/drawing/2014/main" id="{325B1718-6093-4FA6-B17D-D1FB3D2CDE52}"/>
              </a:ext>
            </a:extLst>
          </p:cNvPr>
          <p:cNvSpPr txBox="1"/>
          <p:nvPr/>
        </p:nvSpPr>
        <p:spPr>
          <a:xfrm>
            <a:off x="457964" y="2214306"/>
            <a:ext cx="2298526" cy="1308050"/>
          </a:xfrm>
          <a:prstGeom prst="rect">
            <a:avLst/>
          </a:prstGeom>
          <a:noFill/>
        </p:spPr>
        <p:txBody>
          <a:bodyPr wrap="square" rtlCol="0">
            <a:spAutoFit/>
          </a:bodyPr>
          <a:lstStyle/>
          <a:p>
            <a:pPr algn="ctr"/>
            <a:r>
              <a:rPr lang="en-US" sz="1300" dirty="0">
                <a:latin typeface="+mj-lt"/>
                <a:ea typeface="Montserrat" panose="02000000000000000000" charset="-120"/>
              </a:rPr>
              <a:t>Another essential goal of our system is to determine whether a review was generated by a human or a machine.</a:t>
            </a:r>
          </a:p>
          <a:p>
            <a:endParaRPr lang="en-IN" dirty="0">
              <a:latin typeface="+mj-lt"/>
            </a:endParaRPr>
          </a:p>
        </p:txBody>
      </p:sp>
      <p:pic>
        <p:nvPicPr>
          <p:cNvPr id="7" name="Picture 6">
            <a:extLst>
              <a:ext uri="{FF2B5EF4-FFF2-40B4-BE49-F238E27FC236}">
                <a16:creationId xmlns:a16="http://schemas.microsoft.com/office/drawing/2014/main" id="{77934C2C-D2BA-4B41-AFD2-70BB3480F9F8}"/>
              </a:ext>
            </a:extLst>
          </p:cNvPr>
          <p:cNvPicPr>
            <a:picLocks noChangeAspect="1"/>
          </p:cNvPicPr>
          <p:nvPr/>
        </p:nvPicPr>
        <p:blipFill>
          <a:blip r:embed="rId4"/>
          <a:stretch>
            <a:fillRect/>
          </a:stretch>
        </p:blipFill>
        <p:spPr>
          <a:xfrm>
            <a:off x="2795889" y="674253"/>
            <a:ext cx="6041222" cy="3052240"/>
          </a:xfrm>
          <a:prstGeom prst="rect">
            <a:avLst/>
          </a:prstGeom>
        </p:spPr>
      </p:pic>
      <p:pic>
        <p:nvPicPr>
          <p:cNvPr id="8" name="Picture 7">
            <a:extLst>
              <a:ext uri="{FF2B5EF4-FFF2-40B4-BE49-F238E27FC236}">
                <a16:creationId xmlns:a16="http://schemas.microsoft.com/office/drawing/2014/main" id="{618723D6-C9DC-4D18-ACFE-A2EFD21EBEE3}"/>
              </a:ext>
            </a:extLst>
          </p:cNvPr>
          <p:cNvPicPr>
            <a:picLocks noChangeAspect="1"/>
          </p:cNvPicPr>
          <p:nvPr/>
        </p:nvPicPr>
        <p:blipFill>
          <a:blip r:embed="rId5"/>
          <a:stretch>
            <a:fillRect/>
          </a:stretch>
        </p:blipFill>
        <p:spPr>
          <a:xfrm>
            <a:off x="7789048" y="100139"/>
            <a:ext cx="1219306" cy="396274"/>
          </a:xfrm>
          <a:prstGeom prst="rect">
            <a:avLst/>
          </a:prstGeom>
        </p:spPr>
      </p:pic>
    </p:spTree>
    <p:extLst>
      <p:ext uri="{BB962C8B-B14F-4D97-AF65-F5344CB8AC3E}">
        <p14:creationId xmlns:p14="http://schemas.microsoft.com/office/powerpoint/2010/main" val="348666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7583-392B-BBAB-90C9-A9762E9AFE5D}"/>
              </a:ext>
            </a:extLst>
          </p:cNvPr>
          <p:cNvSpPr>
            <a:spLocks noGrp="1"/>
          </p:cNvSpPr>
          <p:nvPr>
            <p:ph type="title"/>
          </p:nvPr>
        </p:nvSpPr>
        <p:spPr/>
        <p:txBody>
          <a:bodyPr/>
          <a:lstStyle/>
          <a:p>
            <a:pPr algn="l"/>
            <a:r>
              <a:rPr lang="en-US" sz="2000" dirty="0"/>
              <a:t>Probability Estimation for Review Authenticity</a:t>
            </a:r>
            <a:endParaRPr lang="en-IN" sz="2000" dirty="0"/>
          </a:p>
        </p:txBody>
      </p:sp>
      <p:sp>
        <p:nvSpPr>
          <p:cNvPr id="9" name="TextBox 8">
            <a:extLst>
              <a:ext uri="{FF2B5EF4-FFF2-40B4-BE49-F238E27FC236}">
                <a16:creationId xmlns:a16="http://schemas.microsoft.com/office/drawing/2014/main" id="{59591CFC-4ADF-699C-5513-15202BCBFCED}"/>
              </a:ext>
            </a:extLst>
          </p:cNvPr>
          <p:cNvSpPr txBox="1"/>
          <p:nvPr/>
        </p:nvSpPr>
        <p:spPr>
          <a:xfrm>
            <a:off x="728546" y="944135"/>
            <a:ext cx="8132955" cy="3493264"/>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mj-lt"/>
              </a:rPr>
              <a:t>Building a plagiarism detection model to differentiate between AI-generated and real human reviews involves similar principles as a general plagiarism detection model. The key difference is that you'll be focusing on detecting similarities between AI-generated text and authentic human-generated text. Here's how you can approach it: </a:t>
            </a:r>
          </a:p>
          <a:p>
            <a:pPr marL="285750" indent="-285750">
              <a:buFont typeface="Arial" panose="020B0604020202020204" pitchFamily="34" charset="0"/>
              <a:buChar char="•"/>
            </a:pPr>
            <a:endParaRPr lang="en-US" sz="1300" dirty="0">
              <a:latin typeface="+mj-lt"/>
            </a:endParaRPr>
          </a:p>
          <a:p>
            <a:pPr marL="285750" indent="-285750">
              <a:buFont typeface="Arial" panose="020B0604020202020204" pitchFamily="34" charset="0"/>
              <a:buChar char="•"/>
            </a:pPr>
            <a:r>
              <a:rPr lang="en-US" sz="1300" dirty="0">
                <a:latin typeface="+mj-lt"/>
              </a:rPr>
              <a:t>Example: Let's say you have a dataset of product reviews, some of which are written by AI models and some by humans. You preprocess the text, tokenize it, and convert it into TF-IDF vectors. Then, you use cosine similarity to compare each AI-generated review to the human-generated reviews.</a:t>
            </a:r>
          </a:p>
          <a:p>
            <a:r>
              <a:rPr lang="en-US" sz="1300" dirty="0">
                <a:latin typeface="+mj-lt"/>
              </a:rPr>
              <a:t>	- </a:t>
            </a:r>
            <a:r>
              <a:rPr lang="en-US" sz="1300" dirty="0">
                <a:solidFill>
                  <a:srgbClr val="00B0F0"/>
                </a:solidFill>
                <a:latin typeface="+mj-lt"/>
              </a:rPr>
              <a:t>AI-generated review</a:t>
            </a:r>
            <a:r>
              <a:rPr lang="en-US" sz="1300" dirty="0">
                <a:latin typeface="+mj-lt"/>
              </a:rPr>
              <a:t>: "This product is exceptional!“</a:t>
            </a:r>
          </a:p>
          <a:p>
            <a:r>
              <a:rPr lang="en-US" sz="1300" dirty="0">
                <a:latin typeface="+mj-lt"/>
              </a:rPr>
              <a:t>	- </a:t>
            </a:r>
            <a:r>
              <a:rPr lang="en-US" sz="1300" dirty="0">
                <a:solidFill>
                  <a:srgbClr val="00B0F0"/>
                </a:solidFill>
                <a:latin typeface="+mj-lt"/>
              </a:rPr>
              <a:t>Human-generated review 1</a:t>
            </a:r>
            <a:r>
              <a:rPr lang="en-US" sz="1300" dirty="0">
                <a:latin typeface="+mj-lt"/>
              </a:rPr>
              <a:t>: "I'm thoroughly impressed with this product.“</a:t>
            </a:r>
          </a:p>
          <a:p>
            <a:r>
              <a:rPr lang="en-US" sz="1300" dirty="0">
                <a:latin typeface="+mj-lt"/>
              </a:rPr>
              <a:t>	- </a:t>
            </a:r>
            <a:r>
              <a:rPr lang="en-US" sz="1300" dirty="0">
                <a:solidFill>
                  <a:srgbClr val="00B0F0"/>
                </a:solidFill>
                <a:latin typeface="+mj-lt"/>
              </a:rPr>
              <a:t>Human-generated review 2</a:t>
            </a:r>
            <a:r>
              <a:rPr lang="en-US" sz="1300" dirty="0">
                <a:latin typeface="+mj-lt"/>
              </a:rPr>
              <a:t>: "What an outstanding product!"</a:t>
            </a:r>
          </a:p>
          <a:p>
            <a:pPr marL="285750" indent="-285750">
              <a:buFont typeface="Arial" panose="020B0604020202020204" pitchFamily="34" charset="0"/>
              <a:buChar char="•"/>
            </a:pPr>
            <a:endParaRPr lang="en-US" sz="1300" dirty="0">
              <a:latin typeface="+mj-lt"/>
            </a:endParaRPr>
          </a:p>
          <a:p>
            <a:pPr marL="285750" indent="-285750">
              <a:buFont typeface="Arial" panose="020B0604020202020204" pitchFamily="34" charset="0"/>
              <a:buChar char="•"/>
            </a:pPr>
            <a:r>
              <a:rPr lang="en-US" sz="1300" dirty="0">
                <a:latin typeface="+mj-lt"/>
              </a:rPr>
              <a:t>You calculate the cosine similarity between the AI-generated review and the two human-generated reviews. Let's assume the similarity scores are as follows:</a:t>
            </a:r>
          </a:p>
          <a:p>
            <a:pPr marL="285750" indent="-285750">
              <a:buFont typeface="Arial" panose="020B0604020202020204" pitchFamily="34" charset="0"/>
              <a:buChar char="•"/>
            </a:pPr>
            <a:endParaRPr lang="en-US" sz="1300" dirty="0">
              <a:latin typeface="+mj-lt"/>
            </a:endParaRPr>
          </a:p>
          <a:p>
            <a:pPr marL="285750" indent="-285750">
              <a:buFont typeface="Arial" panose="020B0604020202020204" pitchFamily="34" charset="0"/>
              <a:buChar char="•"/>
            </a:pPr>
            <a:endParaRPr lang="en-US" sz="1300" dirty="0">
              <a:latin typeface="+mj-lt"/>
            </a:endParaRPr>
          </a:p>
          <a:p>
            <a:pPr marL="285750" indent="-285750">
              <a:buFont typeface="Arial" panose="020B0604020202020204" pitchFamily="34" charset="0"/>
              <a:buChar char="•"/>
            </a:pPr>
            <a:endParaRPr lang="en-US" sz="1300" dirty="0">
              <a:latin typeface="+mj-lt"/>
            </a:endParaRPr>
          </a:p>
        </p:txBody>
      </p:sp>
      <p:pic>
        <p:nvPicPr>
          <p:cNvPr id="3" name="Picture 2" descr="A picture containing text, clipart&#10;&#10;Description automatically generated">
            <a:extLst>
              <a:ext uri="{FF2B5EF4-FFF2-40B4-BE49-F238E27FC236}">
                <a16:creationId xmlns:a16="http://schemas.microsoft.com/office/drawing/2014/main" id="{7D2B1466-CE9C-17F4-218A-34FD3C62A85D}"/>
              </a:ext>
            </a:extLst>
          </p:cNvPr>
          <p:cNvPicPr>
            <a:picLocks noChangeAspect="1"/>
          </p:cNvPicPr>
          <p:nvPr/>
        </p:nvPicPr>
        <p:blipFill>
          <a:blip r:embed="rId2"/>
          <a:stretch>
            <a:fillRect/>
          </a:stretch>
        </p:blipFill>
        <p:spPr>
          <a:xfrm>
            <a:off x="7926354" y="52039"/>
            <a:ext cx="1217646" cy="401443"/>
          </a:xfrm>
          <a:prstGeom prst="rect">
            <a:avLst/>
          </a:prstGeom>
        </p:spPr>
      </p:pic>
    </p:spTree>
    <p:extLst>
      <p:ext uri="{BB962C8B-B14F-4D97-AF65-F5344CB8AC3E}">
        <p14:creationId xmlns:p14="http://schemas.microsoft.com/office/powerpoint/2010/main" val="205829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E9C059-CE72-6162-1224-62F6A33C182A}"/>
              </a:ext>
            </a:extLst>
          </p:cNvPr>
          <p:cNvSpPr txBox="1"/>
          <p:nvPr/>
        </p:nvSpPr>
        <p:spPr>
          <a:xfrm>
            <a:off x="747131" y="1091844"/>
            <a:ext cx="7839307" cy="1292662"/>
          </a:xfrm>
          <a:prstGeom prst="rect">
            <a:avLst/>
          </a:prstGeom>
          <a:noFill/>
        </p:spPr>
        <p:txBody>
          <a:bodyPr wrap="square">
            <a:spAutoFit/>
          </a:bodyPr>
          <a:lstStyle/>
          <a:p>
            <a:pPr marL="285750" indent="-285750">
              <a:buFont typeface="Arial" panose="020B0604020202020204" pitchFamily="34" charset="0"/>
              <a:buChar char="•"/>
            </a:pPr>
            <a:r>
              <a:rPr lang="en-US" sz="1300" dirty="0">
                <a:latin typeface="+mj-lt"/>
              </a:rPr>
              <a:t>- AI vs Human review 1: Cosine similarity = 0.85</a:t>
            </a:r>
          </a:p>
          <a:p>
            <a:pPr marL="285750" indent="-285750">
              <a:buFont typeface="Arial" panose="020B0604020202020204" pitchFamily="34" charset="0"/>
              <a:buChar char="•"/>
            </a:pPr>
            <a:r>
              <a:rPr lang="en-US" sz="1300" dirty="0">
                <a:latin typeface="+mj-lt"/>
              </a:rPr>
              <a:t>- AI vs Human review 2: Cosine similarity = 0.70</a:t>
            </a:r>
          </a:p>
          <a:p>
            <a:pPr marL="285750" indent="-285750">
              <a:buFont typeface="Arial" panose="020B0604020202020204" pitchFamily="34" charset="0"/>
              <a:buChar char="•"/>
            </a:pPr>
            <a:endParaRPr lang="en-US" sz="1300" dirty="0">
              <a:latin typeface="+mj-lt"/>
            </a:endParaRPr>
          </a:p>
          <a:p>
            <a:pPr marL="285750" indent="-285750">
              <a:buFont typeface="Arial" panose="020B0604020202020204" pitchFamily="34" charset="0"/>
              <a:buChar char="•"/>
            </a:pPr>
            <a:r>
              <a:rPr lang="en-US" sz="1300" dirty="0">
                <a:latin typeface="+mj-lt"/>
              </a:rPr>
              <a:t>Now, you compare these similarity scores against your threshold. If your threshold is set to 0.8, you would classify the AI-generated review as potentially plagiarized from the human-generated review 1, as its similarity score exceeds the threshold.</a:t>
            </a:r>
          </a:p>
        </p:txBody>
      </p:sp>
      <p:sp>
        <p:nvSpPr>
          <p:cNvPr id="11" name="Title 1">
            <a:extLst>
              <a:ext uri="{FF2B5EF4-FFF2-40B4-BE49-F238E27FC236}">
                <a16:creationId xmlns:a16="http://schemas.microsoft.com/office/drawing/2014/main" id="{126F1DDE-4177-C9B6-18A2-56D25F04AF78}"/>
              </a:ext>
            </a:extLst>
          </p:cNvPr>
          <p:cNvSpPr>
            <a:spLocks noGrp="1"/>
          </p:cNvSpPr>
          <p:nvPr>
            <p:ph type="title"/>
          </p:nvPr>
        </p:nvSpPr>
        <p:spPr>
          <a:xfrm>
            <a:off x="717800" y="383175"/>
            <a:ext cx="7708200" cy="572700"/>
          </a:xfrm>
        </p:spPr>
        <p:txBody>
          <a:bodyPr/>
          <a:lstStyle/>
          <a:p>
            <a:pPr algn="l"/>
            <a:r>
              <a:rPr lang="en-US" sz="2000" dirty="0"/>
              <a:t>Probability Estimation for Review Authenticity</a:t>
            </a:r>
            <a:endParaRPr lang="en-IN" sz="2000" dirty="0"/>
          </a:p>
        </p:txBody>
      </p:sp>
      <p:pic>
        <p:nvPicPr>
          <p:cNvPr id="1026" name="Picture 2" descr="Cosine similarity">
            <a:extLst>
              <a:ext uri="{FF2B5EF4-FFF2-40B4-BE49-F238E27FC236}">
                <a16:creationId xmlns:a16="http://schemas.microsoft.com/office/drawing/2014/main" id="{CD748026-A9A2-E67A-F4AD-E639579C0A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821" t="12094" r="4634" b="22496"/>
          <a:stretch/>
        </p:blipFill>
        <p:spPr bwMode="auto">
          <a:xfrm>
            <a:off x="5367453" y="2499607"/>
            <a:ext cx="2854714" cy="20352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text, clipart&#10;&#10;Description automatically generated">
            <a:extLst>
              <a:ext uri="{FF2B5EF4-FFF2-40B4-BE49-F238E27FC236}">
                <a16:creationId xmlns:a16="http://schemas.microsoft.com/office/drawing/2014/main" id="{B65D6639-81EC-ED92-CCFF-8F5C8AF2E8CB}"/>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351416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574" name="Google Shape;574;p57"/>
          <p:cNvSpPr txBox="1"/>
          <p:nvPr/>
        </p:nvSpPr>
        <p:spPr>
          <a:xfrm>
            <a:off x="751482" y="1204331"/>
            <a:ext cx="3733500" cy="25573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mj-lt"/>
                <a:ea typeface="Montserrat"/>
                <a:cs typeface="Montserrat"/>
                <a:sym typeface="Montserrat"/>
              </a:rPr>
              <a:t>The system uses interactive data visualization tools like </a:t>
            </a:r>
            <a:r>
              <a:rPr lang="en-US" sz="1200" b="1" dirty="0">
                <a:latin typeface="+mj-lt"/>
                <a:ea typeface="Montserrat"/>
                <a:cs typeface="Montserrat"/>
                <a:sym typeface="Montserrat"/>
              </a:rPr>
              <a:t>Matplotlib</a:t>
            </a:r>
            <a:r>
              <a:rPr lang="en-US" sz="1200" dirty="0">
                <a:latin typeface="+mj-lt"/>
                <a:ea typeface="Montserrat"/>
                <a:cs typeface="Montserrat"/>
                <a:sym typeface="Montserrat"/>
              </a:rPr>
              <a:t> or </a:t>
            </a:r>
            <a:r>
              <a:rPr lang="en-US" sz="1200" b="1" dirty="0" err="1">
                <a:latin typeface="+mj-lt"/>
                <a:ea typeface="Montserrat"/>
                <a:cs typeface="Montserrat"/>
                <a:sym typeface="Montserrat"/>
              </a:rPr>
              <a:t>Plotly</a:t>
            </a:r>
            <a:r>
              <a:rPr lang="en-US" sz="1200" dirty="0">
                <a:latin typeface="+mj-lt"/>
                <a:ea typeface="Montserrat"/>
                <a:cs typeface="Montserrat"/>
                <a:sym typeface="Montserrat"/>
              </a:rPr>
              <a:t> to display easy-to-understand graphs and charts. For example, using Matplotlib, it can create attractive pie charts illustrating the distribution of Positive, Negative, and Neutral sentiments in reviews. </a:t>
            </a:r>
          </a:p>
          <a:p>
            <a:pPr marL="0" lvl="0" indent="0" algn="l" rtl="0">
              <a:spcBef>
                <a:spcPts val="0"/>
              </a:spcBef>
              <a:spcAft>
                <a:spcPts val="0"/>
              </a:spcAft>
              <a:buNone/>
            </a:pPr>
            <a:endParaRPr lang="en-US" sz="1200" dirty="0">
              <a:latin typeface="+mj-lt"/>
              <a:ea typeface="Montserrat"/>
              <a:cs typeface="Montserrat"/>
              <a:sym typeface="Montserrat"/>
            </a:endParaRPr>
          </a:p>
          <a:p>
            <a:pPr marL="0" lvl="0" indent="0" algn="l" rtl="0">
              <a:spcBef>
                <a:spcPts val="0"/>
              </a:spcBef>
              <a:spcAft>
                <a:spcPts val="0"/>
              </a:spcAft>
              <a:buNone/>
            </a:pPr>
            <a:r>
              <a:rPr lang="en-US" sz="1200" dirty="0">
                <a:latin typeface="+mj-lt"/>
                <a:ea typeface="Montserrat"/>
                <a:cs typeface="Montserrat"/>
                <a:sym typeface="Montserrat"/>
              </a:rPr>
              <a:t>These visuals engage users and offer a concise overview of product sentiment trends.</a:t>
            </a:r>
            <a:endParaRPr sz="1200" dirty="0">
              <a:latin typeface="+mj-lt"/>
              <a:ea typeface="Montserrat"/>
              <a:cs typeface="Montserrat"/>
              <a:sym typeface="Montserrat"/>
            </a:endParaRPr>
          </a:p>
        </p:txBody>
      </p:sp>
      <p:pic>
        <p:nvPicPr>
          <p:cNvPr id="575" name="Google Shape;575;p57" title="Gráfico">
            <a:hlinkClick r:id="rId3"/>
          </p:cNvPr>
          <p:cNvPicPr preferRelativeResize="0"/>
          <p:nvPr/>
        </p:nvPicPr>
        <p:blipFill rotWithShape="1">
          <a:blip r:embed="rId4">
            <a:alphaModFix/>
          </a:blip>
          <a:srcRect l="20239" r="19934"/>
          <a:stretch/>
        </p:blipFill>
        <p:spPr>
          <a:xfrm>
            <a:off x="4607725" y="1330000"/>
            <a:ext cx="2288100" cy="2365025"/>
          </a:xfrm>
          <a:prstGeom prst="rect">
            <a:avLst/>
          </a:prstGeom>
          <a:noFill/>
          <a:ln>
            <a:noFill/>
          </a:ln>
        </p:spPr>
      </p:pic>
      <p:sp>
        <p:nvSpPr>
          <p:cNvPr id="576" name="Google Shape;576;p57"/>
          <p:cNvSpPr/>
          <p:nvPr/>
        </p:nvSpPr>
        <p:spPr>
          <a:xfrm>
            <a:off x="8291713" y="1953975"/>
            <a:ext cx="134100" cy="1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7"/>
          <p:cNvSpPr/>
          <p:nvPr/>
        </p:nvSpPr>
        <p:spPr>
          <a:xfrm>
            <a:off x="8291713" y="2404225"/>
            <a:ext cx="134100" cy="134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7"/>
          <p:cNvSpPr/>
          <p:nvPr/>
        </p:nvSpPr>
        <p:spPr>
          <a:xfrm>
            <a:off x="8291713" y="2854475"/>
            <a:ext cx="134100" cy="13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7"/>
          <p:cNvSpPr txBox="1">
            <a:spLocks noGrp="1"/>
          </p:cNvSpPr>
          <p:nvPr>
            <p:ph type="subTitle" idx="4294967295"/>
          </p:nvPr>
        </p:nvSpPr>
        <p:spPr>
          <a:xfrm>
            <a:off x="6230950" y="1816725"/>
            <a:ext cx="2060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solidFill>
                  <a:schemeClr val="dk1"/>
                </a:solidFill>
              </a:rPr>
              <a:t>Negative (23%)</a:t>
            </a:r>
            <a:endParaRPr sz="1400" dirty="0">
              <a:solidFill>
                <a:schemeClr val="dk1"/>
              </a:solidFill>
            </a:endParaRPr>
          </a:p>
        </p:txBody>
      </p:sp>
      <p:sp>
        <p:nvSpPr>
          <p:cNvPr id="580" name="Google Shape;580;p57"/>
          <p:cNvSpPr txBox="1">
            <a:spLocks noGrp="1"/>
          </p:cNvSpPr>
          <p:nvPr>
            <p:ph type="subTitle" idx="4294967295"/>
          </p:nvPr>
        </p:nvSpPr>
        <p:spPr>
          <a:xfrm>
            <a:off x="6231025" y="2266975"/>
            <a:ext cx="2060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solidFill>
                  <a:schemeClr val="dk1"/>
                </a:solidFill>
              </a:rPr>
              <a:t>Positive (43%)</a:t>
            </a:r>
            <a:endParaRPr sz="1400" dirty="0">
              <a:solidFill>
                <a:schemeClr val="dk1"/>
              </a:solidFill>
            </a:endParaRPr>
          </a:p>
        </p:txBody>
      </p:sp>
      <p:sp>
        <p:nvSpPr>
          <p:cNvPr id="581" name="Google Shape;581;p57"/>
          <p:cNvSpPr txBox="1">
            <a:spLocks noGrp="1"/>
          </p:cNvSpPr>
          <p:nvPr>
            <p:ph type="subTitle" idx="4294967295"/>
          </p:nvPr>
        </p:nvSpPr>
        <p:spPr>
          <a:xfrm>
            <a:off x="6230950" y="2717225"/>
            <a:ext cx="2060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solidFill>
                  <a:schemeClr val="dk1"/>
                </a:solidFill>
              </a:rPr>
              <a:t>Neutral (34%)</a:t>
            </a:r>
            <a:endParaRPr sz="1400" dirty="0">
              <a:solidFill>
                <a:schemeClr val="dk1"/>
              </a:solidFill>
            </a:endParaRPr>
          </a:p>
        </p:txBody>
      </p:sp>
      <p:sp>
        <p:nvSpPr>
          <p:cNvPr id="582" name="Google Shape;582;p57"/>
          <p:cNvSpPr txBox="1"/>
          <p:nvPr/>
        </p:nvSpPr>
        <p:spPr>
          <a:xfrm>
            <a:off x="5029450" y="3845300"/>
            <a:ext cx="3062100" cy="414466"/>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FFFF"/>
                </a:solidFill>
                <a:latin typeface="Montserrat"/>
                <a:ea typeface="Montserrat"/>
                <a:cs typeface="Montserrat"/>
                <a:sym typeface="Montserrat"/>
              </a:rPr>
              <a:t>Review Analysis</a:t>
            </a:r>
            <a:endParaRPr sz="1200" b="1" dirty="0">
              <a:solidFill>
                <a:srgbClr val="FFFFFF"/>
              </a:solidFill>
              <a:latin typeface="Montserrat"/>
              <a:ea typeface="Montserrat"/>
              <a:cs typeface="Montserrat"/>
              <a:sym typeface="Montserrat"/>
            </a:endParaRPr>
          </a:p>
        </p:txBody>
      </p:sp>
      <p:pic>
        <p:nvPicPr>
          <p:cNvPr id="2" name="Picture 1" descr="A picture containing text, clipart&#10;&#10;Description automatically generated">
            <a:extLst>
              <a:ext uri="{FF2B5EF4-FFF2-40B4-BE49-F238E27FC236}">
                <a16:creationId xmlns:a16="http://schemas.microsoft.com/office/drawing/2014/main" id="{C8313AD2-B855-A268-D8B1-677BE9AB10CB}"/>
              </a:ext>
            </a:extLst>
          </p:cNvPr>
          <p:cNvPicPr>
            <a:picLocks noChangeAspect="1"/>
          </p:cNvPicPr>
          <p:nvPr/>
        </p:nvPicPr>
        <p:blipFill>
          <a:blip r:embed="rId5"/>
          <a:stretch>
            <a:fillRect/>
          </a:stretch>
        </p:blipFill>
        <p:spPr>
          <a:xfrm>
            <a:off x="7926354" y="52039"/>
            <a:ext cx="1217646" cy="4014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5"/>
          <p:cNvSpPr txBox="1">
            <a:spLocks noGrp="1"/>
          </p:cNvSpPr>
          <p:nvPr>
            <p:ph type="title"/>
          </p:nvPr>
        </p:nvSpPr>
        <p:spPr>
          <a:xfrm>
            <a:off x="750975" y="2819150"/>
            <a:ext cx="21642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55%</a:t>
            </a:r>
            <a:endParaRPr/>
          </a:p>
        </p:txBody>
      </p:sp>
      <p:sp>
        <p:nvSpPr>
          <p:cNvPr id="544" name="Google Shape;544;p5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dirty="0">
                <a:latin typeface="+mj-lt"/>
              </a:rPr>
              <a:t>“Better Battery Life”</a:t>
            </a:r>
            <a:endParaRPr dirty="0">
              <a:latin typeface="+mj-lt"/>
            </a:endParaRPr>
          </a:p>
        </p:txBody>
      </p:sp>
      <p:sp>
        <p:nvSpPr>
          <p:cNvPr id="545" name="Google Shape;545;p55"/>
          <p:cNvSpPr txBox="1">
            <a:spLocks noGrp="1"/>
          </p:cNvSpPr>
          <p:nvPr>
            <p:ph type="title" idx="2"/>
          </p:nvPr>
        </p:nvSpPr>
        <p:spPr>
          <a:xfrm>
            <a:off x="3508587" y="2819150"/>
            <a:ext cx="21642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80%</a:t>
            </a:r>
            <a:endParaRPr/>
          </a:p>
        </p:txBody>
      </p:sp>
      <p:sp>
        <p:nvSpPr>
          <p:cNvPr id="546" name="Google Shape;546;p5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dirty="0">
                <a:latin typeface="+mj-lt"/>
              </a:rPr>
              <a:t>“Great! Performance of Processor is very good, handles high end applications.”</a:t>
            </a:r>
            <a:endParaRPr dirty="0">
              <a:latin typeface="+mj-lt"/>
            </a:endParaRPr>
          </a:p>
        </p:txBody>
      </p:sp>
      <p:sp>
        <p:nvSpPr>
          <p:cNvPr id="547" name="Google Shape;547;p55"/>
          <p:cNvSpPr txBox="1">
            <a:spLocks noGrp="1"/>
          </p:cNvSpPr>
          <p:nvPr>
            <p:ph type="title" idx="4"/>
          </p:nvPr>
        </p:nvSpPr>
        <p:spPr>
          <a:xfrm>
            <a:off x="531946" y="286532"/>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Visualizing Key Features</a:t>
            </a:r>
            <a:endParaRPr sz="2400" dirty="0"/>
          </a:p>
        </p:txBody>
      </p:sp>
      <p:sp>
        <p:nvSpPr>
          <p:cNvPr id="548" name="Google Shape;548;p55"/>
          <p:cNvSpPr txBox="1">
            <a:spLocks noGrp="1"/>
          </p:cNvSpPr>
          <p:nvPr>
            <p:ph type="title" idx="5"/>
          </p:nvPr>
        </p:nvSpPr>
        <p:spPr>
          <a:xfrm>
            <a:off x="6216100" y="2819150"/>
            <a:ext cx="21642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60%</a:t>
            </a:r>
            <a:endParaRPr/>
          </a:p>
        </p:txBody>
      </p:sp>
      <p:sp>
        <p:nvSpPr>
          <p:cNvPr id="549" name="Google Shape;549;p5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dirty="0">
                <a:latin typeface="+mj-lt"/>
              </a:rPr>
              <a:t>“Worth for money”</a:t>
            </a:r>
            <a:endParaRPr dirty="0">
              <a:latin typeface="+mj-lt"/>
            </a:endParaRPr>
          </a:p>
        </p:txBody>
      </p:sp>
      <p:sp>
        <p:nvSpPr>
          <p:cNvPr id="550" name="Google Shape;550;p55"/>
          <p:cNvSpPr/>
          <p:nvPr/>
        </p:nvSpPr>
        <p:spPr>
          <a:xfrm>
            <a:off x="1229175" y="1596363"/>
            <a:ext cx="1090200" cy="1090200"/>
          </a:xfrm>
          <a:prstGeom prst="donut">
            <a:avLst>
              <a:gd name="adj" fmla="val 183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5"/>
          <p:cNvSpPr/>
          <p:nvPr/>
        </p:nvSpPr>
        <p:spPr>
          <a:xfrm>
            <a:off x="1229175" y="1596363"/>
            <a:ext cx="1090200" cy="1090200"/>
          </a:xfrm>
          <a:prstGeom prst="blockArc">
            <a:avLst>
              <a:gd name="adj1" fmla="val 3925824"/>
              <a:gd name="adj2" fmla="val 12879143"/>
              <a:gd name="adj3" fmla="val 1881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1C448"/>
              </a:solidFill>
            </a:endParaRPr>
          </a:p>
        </p:txBody>
      </p:sp>
      <p:sp>
        <p:nvSpPr>
          <p:cNvPr id="552" name="Google Shape;552;p55"/>
          <p:cNvSpPr/>
          <p:nvPr/>
        </p:nvSpPr>
        <p:spPr>
          <a:xfrm>
            <a:off x="4026900" y="1596363"/>
            <a:ext cx="1090200" cy="1090200"/>
          </a:xfrm>
          <a:prstGeom prst="donut">
            <a:avLst>
              <a:gd name="adj" fmla="val 183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5"/>
          <p:cNvSpPr/>
          <p:nvPr/>
        </p:nvSpPr>
        <p:spPr>
          <a:xfrm>
            <a:off x="4026900" y="1596363"/>
            <a:ext cx="1090200" cy="1090200"/>
          </a:xfrm>
          <a:prstGeom prst="blockArc">
            <a:avLst>
              <a:gd name="adj1" fmla="val 3925824"/>
              <a:gd name="adj2" fmla="val 19394222"/>
              <a:gd name="adj3" fmla="val 1879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1C448"/>
              </a:solidFill>
            </a:endParaRPr>
          </a:p>
        </p:txBody>
      </p:sp>
      <p:sp>
        <p:nvSpPr>
          <p:cNvPr id="554" name="Google Shape;554;p55"/>
          <p:cNvSpPr/>
          <p:nvPr/>
        </p:nvSpPr>
        <p:spPr>
          <a:xfrm>
            <a:off x="6753100" y="1596363"/>
            <a:ext cx="1090200" cy="1090200"/>
          </a:xfrm>
          <a:prstGeom prst="donut">
            <a:avLst>
              <a:gd name="adj" fmla="val 1831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5"/>
          <p:cNvSpPr/>
          <p:nvPr/>
        </p:nvSpPr>
        <p:spPr>
          <a:xfrm>
            <a:off x="6753100" y="1596363"/>
            <a:ext cx="1090200" cy="1090200"/>
          </a:xfrm>
          <a:prstGeom prst="blockArc">
            <a:avLst>
              <a:gd name="adj1" fmla="val 3925824"/>
              <a:gd name="adj2" fmla="val 17117837"/>
              <a:gd name="adj3" fmla="val 178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1C448"/>
              </a:solidFill>
            </a:endParaRPr>
          </a:p>
        </p:txBody>
      </p:sp>
      <p:sp>
        <p:nvSpPr>
          <p:cNvPr id="3" name="TextBox 2">
            <a:extLst>
              <a:ext uri="{FF2B5EF4-FFF2-40B4-BE49-F238E27FC236}">
                <a16:creationId xmlns:a16="http://schemas.microsoft.com/office/drawing/2014/main" id="{D5AD8D28-E80F-2B04-0FA3-31681FF240AE}"/>
              </a:ext>
            </a:extLst>
          </p:cNvPr>
          <p:cNvSpPr txBox="1"/>
          <p:nvPr/>
        </p:nvSpPr>
        <p:spPr>
          <a:xfrm>
            <a:off x="613317" y="931496"/>
            <a:ext cx="5638800" cy="307777"/>
          </a:xfrm>
          <a:prstGeom prst="rect">
            <a:avLst/>
          </a:prstGeom>
          <a:noFill/>
        </p:spPr>
        <p:txBody>
          <a:bodyPr wrap="square">
            <a:spAutoFit/>
          </a:bodyPr>
          <a:lstStyle/>
          <a:p>
            <a:r>
              <a:rPr lang="en-IN" i="1" dirty="0">
                <a:solidFill>
                  <a:srgbClr val="00B0F0"/>
                </a:solidFill>
              </a:rPr>
              <a:t>‘Analysing the key features from reviews of an android mobile’</a:t>
            </a:r>
          </a:p>
        </p:txBody>
      </p:sp>
      <p:pic>
        <p:nvPicPr>
          <p:cNvPr id="2" name="Picture 1" descr="A picture containing text, clipart&#10;&#10;Description automatically generated">
            <a:extLst>
              <a:ext uri="{FF2B5EF4-FFF2-40B4-BE49-F238E27FC236}">
                <a16:creationId xmlns:a16="http://schemas.microsoft.com/office/drawing/2014/main" id="{B7AA8477-E294-41E9-5D04-5FEAADEAADE4}"/>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072677" y="2496359"/>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SWOT </a:t>
            </a:r>
            <a:br>
              <a:rPr lang="en" dirty="0"/>
            </a:br>
            <a:r>
              <a:rPr lang="en" dirty="0"/>
              <a:t>Analysis</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pic>
        <p:nvPicPr>
          <p:cNvPr id="2" name="Picture 1" descr="A picture containing text, clipart&#10;&#10;Description automatically generated">
            <a:extLst>
              <a:ext uri="{FF2B5EF4-FFF2-40B4-BE49-F238E27FC236}">
                <a16:creationId xmlns:a16="http://schemas.microsoft.com/office/drawing/2014/main" id="{44A64306-CD5C-5F11-B035-44E440205B51}"/>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3732251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9D8955C9-893C-3E33-2AE8-2CF96E04E398}"/>
              </a:ext>
            </a:extLst>
          </p:cNvPr>
          <p:cNvSpPr/>
          <p:nvPr/>
        </p:nvSpPr>
        <p:spPr>
          <a:xfrm rot="5400000">
            <a:off x="2722473" y="2645325"/>
            <a:ext cx="1342013" cy="1219085"/>
          </a:xfrm>
          <a:prstGeom prst="hexagon">
            <a:avLst/>
          </a:prstGeom>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Hexagon 9">
            <a:extLst>
              <a:ext uri="{FF2B5EF4-FFF2-40B4-BE49-F238E27FC236}">
                <a16:creationId xmlns:a16="http://schemas.microsoft.com/office/drawing/2014/main" id="{71C52615-83BA-6349-FBEF-1208CBC60AB8}"/>
              </a:ext>
            </a:extLst>
          </p:cNvPr>
          <p:cNvSpPr/>
          <p:nvPr/>
        </p:nvSpPr>
        <p:spPr>
          <a:xfrm rot="5400000">
            <a:off x="4559243" y="2645324"/>
            <a:ext cx="1342014" cy="1219085"/>
          </a:xfrm>
          <a:prstGeom prst="hexagon">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Hexagon 10">
            <a:extLst>
              <a:ext uri="{FF2B5EF4-FFF2-40B4-BE49-F238E27FC236}">
                <a16:creationId xmlns:a16="http://schemas.microsoft.com/office/drawing/2014/main" id="{83D17BC8-2578-9281-1F22-ABC35C6C58A1}"/>
              </a:ext>
            </a:extLst>
          </p:cNvPr>
          <p:cNvSpPr/>
          <p:nvPr/>
        </p:nvSpPr>
        <p:spPr>
          <a:xfrm rot="5400000">
            <a:off x="2733010" y="510235"/>
            <a:ext cx="1342014" cy="1219085"/>
          </a:xfrm>
          <a:prstGeom prst="hexagon">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Hexagon 11">
            <a:extLst>
              <a:ext uri="{FF2B5EF4-FFF2-40B4-BE49-F238E27FC236}">
                <a16:creationId xmlns:a16="http://schemas.microsoft.com/office/drawing/2014/main" id="{30DBBF33-159E-279C-4CA4-F049A182A4FD}"/>
              </a:ext>
            </a:extLst>
          </p:cNvPr>
          <p:cNvSpPr/>
          <p:nvPr/>
        </p:nvSpPr>
        <p:spPr>
          <a:xfrm rot="5400000">
            <a:off x="4559243" y="510234"/>
            <a:ext cx="1342015" cy="121908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Graphic 13" descr="Muscular arm with solid fill">
            <a:extLst>
              <a:ext uri="{FF2B5EF4-FFF2-40B4-BE49-F238E27FC236}">
                <a16:creationId xmlns:a16="http://schemas.microsoft.com/office/drawing/2014/main" id="{3AB1E59E-1A39-9867-8B88-2EAA6F34B8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7503" y="626000"/>
            <a:ext cx="773026" cy="773026"/>
          </a:xfrm>
          <a:prstGeom prst="rect">
            <a:avLst/>
          </a:prstGeom>
        </p:spPr>
      </p:pic>
      <p:pic>
        <p:nvPicPr>
          <p:cNvPr id="16" name="Graphic 15" descr="Warning with solid fill">
            <a:extLst>
              <a:ext uri="{FF2B5EF4-FFF2-40B4-BE49-F238E27FC236}">
                <a16:creationId xmlns:a16="http://schemas.microsoft.com/office/drawing/2014/main" id="{9E176FB5-C922-0FF7-1814-8695E5DD9B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0052" y="2922559"/>
            <a:ext cx="640395" cy="640395"/>
          </a:xfrm>
          <a:prstGeom prst="rect">
            <a:avLst/>
          </a:prstGeom>
        </p:spPr>
      </p:pic>
      <p:sp>
        <p:nvSpPr>
          <p:cNvPr id="19" name="TextBox 18">
            <a:extLst>
              <a:ext uri="{FF2B5EF4-FFF2-40B4-BE49-F238E27FC236}">
                <a16:creationId xmlns:a16="http://schemas.microsoft.com/office/drawing/2014/main" id="{0EA7DAD6-4F76-66CF-5231-D98AC1C8B1B9}"/>
              </a:ext>
            </a:extLst>
          </p:cNvPr>
          <p:cNvSpPr txBox="1"/>
          <p:nvPr/>
        </p:nvSpPr>
        <p:spPr>
          <a:xfrm>
            <a:off x="439878" y="448769"/>
            <a:ext cx="2035098" cy="1446550"/>
          </a:xfrm>
          <a:prstGeom prst="rect">
            <a:avLst/>
          </a:prstGeom>
          <a:noFill/>
        </p:spPr>
        <p:txBody>
          <a:bodyPr wrap="square" rtlCol="0">
            <a:spAutoFit/>
          </a:bodyPr>
          <a:lstStyle/>
          <a:p>
            <a:r>
              <a:rPr lang="en-US" sz="2800" dirty="0">
                <a:solidFill>
                  <a:schemeClr val="accent5"/>
                </a:solidFill>
                <a:latin typeface="Montserrat" panose="00000500000000000000" pitchFamily="2" charset="0"/>
                <a:cs typeface="Times New Roman" panose="02020603050405020304" pitchFamily="18" charset="0"/>
              </a:rPr>
              <a:t>S</a:t>
            </a:r>
            <a:r>
              <a:rPr lang="en-US" dirty="0">
                <a:solidFill>
                  <a:schemeClr val="accent5"/>
                </a:solidFill>
                <a:latin typeface="Montserrat" panose="00000500000000000000" pitchFamily="2" charset="0"/>
                <a:cs typeface="Times New Roman" panose="02020603050405020304" pitchFamily="18" charset="0"/>
              </a:rPr>
              <a:t>TRENGTH</a:t>
            </a:r>
          </a:p>
          <a:p>
            <a:pPr marL="285750" indent="-285750">
              <a:buFont typeface="Arial" panose="020B0604020202020204" pitchFamily="34" charset="0"/>
              <a:buChar char="•"/>
            </a:pPr>
            <a:r>
              <a:rPr lang="en-US" sz="1200" dirty="0">
                <a:solidFill>
                  <a:schemeClr val="tx1"/>
                </a:solidFill>
                <a:latin typeface="+mj-lt"/>
                <a:cs typeface="Times New Roman" panose="02020603050405020304" pitchFamily="18" charset="0"/>
              </a:rPr>
              <a:t>Human Bot Reviews Identification</a:t>
            </a:r>
          </a:p>
          <a:p>
            <a:pPr marL="285750" indent="-285750">
              <a:buFont typeface="Arial" panose="020B0604020202020204" pitchFamily="34" charset="0"/>
              <a:buChar char="•"/>
            </a:pPr>
            <a:r>
              <a:rPr lang="en-US" sz="1200" dirty="0">
                <a:solidFill>
                  <a:schemeClr val="tx1"/>
                </a:solidFill>
                <a:latin typeface="+mj-lt"/>
                <a:cs typeface="Times New Roman" panose="02020603050405020304" pitchFamily="18" charset="0"/>
              </a:rPr>
              <a:t>Interactive Dashboards</a:t>
            </a:r>
          </a:p>
          <a:p>
            <a:pPr marL="285750" indent="-285750">
              <a:buFont typeface="Arial" panose="020B0604020202020204" pitchFamily="34" charset="0"/>
              <a:buChar char="•"/>
            </a:pPr>
            <a:r>
              <a:rPr lang="en-US" sz="1200" dirty="0">
                <a:solidFill>
                  <a:schemeClr val="tx1"/>
                </a:solidFill>
                <a:latin typeface="+mj-lt"/>
                <a:cs typeface="Times New Roman" panose="02020603050405020304" pitchFamily="18" charset="0"/>
              </a:rPr>
              <a:t>Understandable data visualization </a:t>
            </a:r>
            <a:endParaRPr lang="en-IN" sz="1200" dirty="0">
              <a:solidFill>
                <a:schemeClr val="tx1"/>
              </a:solidFill>
              <a:latin typeface="+mj-lt"/>
              <a:cs typeface="Times New Roman" panose="02020603050405020304" pitchFamily="18" charset="0"/>
            </a:endParaRPr>
          </a:p>
        </p:txBody>
      </p:sp>
      <p:sp>
        <p:nvSpPr>
          <p:cNvPr id="20" name="TextBox 19">
            <a:extLst>
              <a:ext uri="{FF2B5EF4-FFF2-40B4-BE49-F238E27FC236}">
                <a16:creationId xmlns:a16="http://schemas.microsoft.com/office/drawing/2014/main" id="{84CC2A8C-52D6-CC7F-C83A-8433B7FAC3A4}"/>
              </a:ext>
            </a:extLst>
          </p:cNvPr>
          <p:cNvSpPr txBox="1"/>
          <p:nvPr/>
        </p:nvSpPr>
        <p:spPr>
          <a:xfrm>
            <a:off x="6653561" y="448769"/>
            <a:ext cx="2345514" cy="1077218"/>
          </a:xfrm>
          <a:prstGeom prst="rect">
            <a:avLst/>
          </a:prstGeom>
          <a:noFill/>
        </p:spPr>
        <p:txBody>
          <a:bodyPr wrap="none" rtlCol="0">
            <a:spAutoFit/>
          </a:bodyPr>
          <a:lstStyle/>
          <a:p>
            <a:r>
              <a:rPr lang="en-US" sz="2800" dirty="0">
                <a:solidFill>
                  <a:schemeClr val="accent5">
                    <a:lumMod val="75000"/>
                  </a:schemeClr>
                </a:solidFill>
                <a:latin typeface="Montserrat" panose="00000500000000000000" pitchFamily="2" charset="0"/>
                <a:cs typeface="Times New Roman" panose="02020603050405020304" pitchFamily="18" charset="0"/>
              </a:rPr>
              <a:t>W</a:t>
            </a:r>
            <a:r>
              <a:rPr lang="en-US" dirty="0">
                <a:solidFill>
                  <a:schemeClr val="accent5">
                    <a:lumMod val="75000"/>
                  </a:schemeClr>
                </a:solidFill>
                <a:latin typeface="Montserrat" panose="00000500000000000000" pitchFamily="2" charset="0"/>
                <a:cs typeface="Times New Roman" panose="02020603050405020304" pitchFamily="18" charset="0"/>
              </a:rPr>
              <a:t>EAKNESS</a:t>
            </a:r>
          </a:p>
          <a:p>
            <a:pPr marL="171450" indent="-171450">
              <a:buFont typeface="Arial" panose="020B0604020202020204" pitchFamily="34" charset="0"/>
              <a:buChar char="•"/>
            </a:pPr>
            <a:r>
              <a:rPr lang="en-US" sz="1200" dirty="0">
                <a:solidFill>
                  <a:schemeClr val="tx1"/>
                </a:solidFill>
                <a:latin typeface="+mj-lt"/>
                <a:cs typeface="Times New Roman" panose="02020603050405020304" pitchFamily="18" charset="0"/>
              </a:rPr>
              <a:t>Accuracy</a:t>
            </a:r>
          </a:p>
          <a:p>
            <a:pPr marL="171450" indent="-171450">
              <a:buFont typeface="Arial" panose="020B0604020202020204" pitchFamily="34" charset="0"/>
              <a:buChar char="•"/>
            </a:pPr>
            <a:r>
              <a:rPr lang="en-US" sz="1200" dirty="0">
                <a:solidFill>
                  <a:schemeClr val="tx1"/>
                </a:solidFill>
                <a:latin typeface="+mj-lt"/>
                <a:cs typeface="Times New Roman" panose="02020603050405020304" pitchFamily="18" charset="0"/>
              </a:rPr>
              <a:t>Dependency on Visualization</a:t>
            </a:r>
            <a:endParaRPr lang="en-IN" sz="1200" dirty="0">
              <a:solidFill>
                <a:schemeClr val="tx1"/>
              </a:solidFill>
              <a:latin typeface="+mj-lt"/>
              <a:cs typeface="Times New Roman" panose="02020603050405020304" pitchFamily="18" charset="0"/>
            </a:endParaRPr>
          </a:p>
          <a:p>
            <a:pPr marL="171450" indent="-171450">
              <a:buFont typeface="Arial" panose="020B0604020202020204" pitchFamily="34" charset="0"/>
              <a:buChar char="•"/>
            </a:pPr>
            <a:r>
              <a:rPr lang="en-IN" sz="1200" dirty="0">
                <a:solidFill>
                  <a:schemeClr val="tx1"/>
                </a:solidFill>
                <a:latin typeface="+mj-lt"/>
                <a:cs typeface="Times New Roman" panose="02020603050405020304" pitchFamily="18" charset="0"/>
              </a:rPr>
              <a:t>Complex for Non-Tech Users</a:t>
            </a:r>
            <a:endParaRPr lang="en-US" sz="1200" dirty="0">
              <a:solidFill>
                <a:schemeClr val="tx1"/>
              </a:solidFill>
              <a:latin typeface="+mj-lt"/>
              <a:cs typeface="Times New Roman" panose="02020603050405020304" pitchFamily="18" charset="0"/>
            </a:endParaRPr>
          </a:p>
        </p:txBody>
      </p:sp>
      <p:sp>
        <p:nvSpPr>
          <p:cNvPr id="21" name="TextBox 20">
            <a:extLst>
              <a:ext uri="{FF2B5EF4-FFF2-40B4-BE49-F238E27FC236}">
                <a16:creationId xmlns:a16="http://schemas.microsoft.com/office/drawing/2014/main" id="{E95F1CB4-AD40-0D99-3254-28E67A66F4C0}"/>
              </a:ext>
            </a:extLst>
          </p:cNvPr>
          <p:cNvSpPr txBox="1"/>
          <p:nvPr/>
        </p:nvSpPr>
        <p:spPr>
          <a:xfrm>
            <a:off x="339750" y="2490439"/>
            <a:ext cx="2946142" cy="1077218"/>
          </a:xfrm>
          <a:prstGeom prst="rect">
            <a:avLst/>
          </a:prstGeom>
          <a:noFill/>
        </p:spPr>
        <p:txBody>
          <a:bodyPr wrap="square" rtlCol="0">
            <a:spAutoFit/>
          </a:bodyPr>
          <a:lstStyle/>
          <a:p>
            <a:r>
              <a:rPr lang="en-US" sz="2800" dirty="0">
                <a:solidFill>
                  <a:schemeClr val="accent5">
                    <a:lumMod val="75000"/>
                  </a:schemeClr>
                </a:solidFill>
                <a:latin typeface="Montserrat" panose="00000500000000000000" pitchFamily="2" charset="0"/>
                <a:cs typeface="Times New Roman" panose="02020603050405020304" pitchFamily="18" charset="0"/>
              </a:rPr>
              <a:t>O</a:t>
            </a:r>
            <a:r>
              <a:rPr lang="en-US" dirty="0">
                <a:solidFill>
                  <a:schemeClr val="accent5">
                    <a:lumMod val="75000"/>
                  </a:schemeClr>
                </a:solidFill>
                <a:latin typeface="Montserrat" panose="00000500000000000000" pitchFamily="2" charset="0"/>
                <a:cs typeface="Times New Roman" panose="02020603050405020304" pitchFamily="18" charset="0"/>
              </a:rPr>
              <a:t>PPORTUNITIES</a:t>
            </a:r>
          </a:p>
          <a:p>
            <a:pPr marL="171450" indent="-171450">
              <a:buFont typeface="Arial" panose="020B0604020202020204" pitchFamily="34" charset="0"/>
              <a:buChar char="•"/>
            </a:pPr>
            <a:r>
              <a:rPr lang="en-IN" sz="1200" dirty="0">
                <a:solidFill>
                  <a:schemeClr val="tx1"/>
                </a:solidFill>
                <a:latin typeface="+mj-lt"/>
                <a:cs typeface="Times New Roman" panose="02020603050405020304" pitchFamily="18" charset="0"/>
              </a:rPr>
              <a:t>E-commerce collaborations</a:t>
            </a:r>
          </a:p>
          <a:p>
            <a:pPr marL="171450" indent="-171450">
              <a:buFont typeface="Arial" panose="020B0604020202020204" pitchFamily="34" charset="0"/>
              <a:buChar char="•"/>
            </a:pPr>
            <a:r>
              <a:rPr lang="en-IN" sz="1200" dirty="0">
                <a:solidFill>
                  <a:schemeClr val="tx1"/>
                </a:solidFill>
                <a:latin typeface="+mj-lt"/>
                <a:cs typeface="Times New Roman" panose="02020603050405020304" pitchFamily="18" charset="0"/>
              </a:rPr>
              <a:t>User education </a:t>
            </a:r>
          </a:p>
          <a:p>
            <a:pPr marL="171450" indent="-171450">
              <a:buFont typeface="Arial" panose="020B0604020202020204" pitchFamily="34" charset="0"/>
              <a:buChar char="•"/>
            </a:pPr>
            <a:r>
              <a:rPr lang="en-IN" sz="1200" dirty="0">
                <a:solidFill>
                  <a:schemeClr val="tx1"/>
                </a:solidFill>
                <a:latin typeface="+mj-lt"/>
                <a:cs typeface="Times New Roman" panose="02020603050405020304" pitchFamily="18" charset="0"/>
              </a:rPr>
              <a:t> AI-driven Personalization</a:t>
            </a:r>
          </a:p>
        </p:txBody>
      </p:sp>
      <p:sp>
        <p:nvSpPr>
          <p:cNvPr id="22" name="TextBox 21">
            <a:extLst>
              <a:ext uri="{FF2B5EF4-FFF2-40B4-BE49-F238E27FC236}">
                <a16:creationId xmlns:a16="http://schemas.microsoft.com/office/drawing/2014/main" id="{826284FD-86CA-1E0D-418A-5477B0BD4C42}"/>
              </a:ext>
            </a:extLst>
          </p:cNvPr>
          <p:cNvSpPr txBox="1"/>
          <p:nvPr/>
        </p:nvSpPr>
        <p:spPr>
          <a:xfrm>
            <a:off x="6653561" y="2537692"/>
            <a:ext cx="2451312" cy="1077218"/>
          </a:xfrm>
          <a:prstGeom prst="rect">
            <a:avLst/>
          </a:prstGeom>
          <a:noFill/>
        </p:spPr>
        <p:txBody>
          <a:bodyPr wrap="none" rtlCol="0">
            <a:spAutoFit/>
          </a:bodyPr>
          <a:lstStyle/>
          <a:p>
            <a:r>
              <a:rPr lang="en-US" sz="2800" dirty="0">
                <a:solidFill>
                  <a:schemeClr val="accent5">
                    <a:lumMod val="75000"/>
                  </a:schemeClr>
                </a:solidFill>
                <a:latin typeface="Montserrat" panose="00000500000000000000" pitchFamily="2" charset="0"/>
                <a:cs typeface="Times New Roman" panose="02020603050405020304" pitchFamily="18" charset="0"/>
              </a:rPr>
              <a:t>T</a:t>
            </a:r>
            <a:r>
              <a:rPr lang="en-US" dirty="0">
                <a:solidFill>
                  <a:schemeClr val="accent5">
                    <a:lumMod val="75000"/>
                  </a:schemeClr>
                </a:solidFill>
                <a:latin typeface="Montserrat" panose="00000500000000000000" pitchFamily="2" charset="0"/>
                <a:cs typeface="Times New Roman" panose="02020603050405020304" pitchFamily="18" charset="0"/>
              </a:rPr>
              <a:t>HREATS</a:t>
            </a:r>
          </a:p>
          <a:p>
            <a:pPr marL="285750" indent="-285750">
              <a:buFont typeface="Arial" panose="020B0604020202020204" pitchFamily="34" charset="0"/>
              <a:buChar char="•"/>
            </a:pPr>
            <a:r>
              <a:rPr lang="en-IN" sz="1200" dirty="0">
                <a:solidFill>
                  <a:schemeClr val="tx1"/>
                </a:solidFill>
                <a:latin typeface="+mj-lt"/>
                <a:cs typeface="Times New Roman" panose="02020603050405020304" pitchFamily="18" charset="0"/>
              </a:rPr>
              <a:t>Ethical concerns </a:t>
            </a:r>
          </a:p>
          <a:p>
            <a:pPr marL="285750" indent="-285750">
              <a:buFont typeface="Arial" panose="020B0604020202020204" pitchFamily="34" charset="0"/>
              <a:buChar char="•"/>
            </a:pPr>
            <a:r>
              <a:rPr lang="en-IN" sz="1200" dirty="0">
                <a:solidFill>
                  <a:schemeClr val="tx1"/>
                </a:solidFill>
                <a:latin typeface="+mj-lt"/>
                <a:cs typeface="Times New Roman" panose="02020603050405020304" pitchFamily="18" charset="0"/>
              </a:rPr>
              <a:t>Advancement in Technology </a:t>
            </a:r>
          </a:p>
          <a:p>
            <a:pPr marL="285750" indent="-285750">
              <a:buFont typeface="Arial" panose="020B0604020202020204" pitchFamily="34" charset="0"/>
              <a:buChar char="•"/>
            </a:pPr>
            <a:r>
              <a:rPr lang="en-IN" sz="1200" dirty="0">
                <a:solidFill>
                  <a:schemeClr val="tx1"/>
                </a:solidFill>
                <a:latin typeface="+mj-lt"/>
                <a:cs typeface="Times New Roman" panose="02020603050405020304" pitchFamily="18" charset="0"/>
              </a:rPr>
              <a:t>Seamless updates</a:t>
            </a:r>
          </a:p>
        </p:txBody>
      </p:sp>
      <p:pic>
        <p:nvPicPr>
          <p:cNvPr id="28" name="Graphic 27" descr="Man with cane with solid fill">
            <a:extLst>
              <a:ext uri="{FF2B5EF4-FFF2-40B4-BE49-F238E27FC236}">
                <a16:creationId xmlns:a16="http://schemas.microsoft.com/office/drawing/2014/main" id="{F71EC14A-1002-5899-A9C8-FC0B28EAC1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0052" y="668958"/>
            <a:ext cx="730068" cy="730068"/>
          </a:xfrm>
          <a:prstGeom prst="rect">
            <a:avLst/>
          </a:prstGeom>
        </p:spPr>
      </p:pic>
      <p:pic>
        <p:nvPicPr>
          <p:cNvPr id="30" name="Graphic 29" descr="Business Growth with solid fill">
            <a:extLst>
              <a:ext uri="{FF2B5EF4-FFF2-40B4-BE49-F238E27FC236}">
                <a16:creationId xmlns:a16="http://schemas.microsoft.com/office/drawing/2014/main" id="{BEA92A55-3F9E-54A4-CE1C-74507434189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3741" y="2866147"/>
            <a:ext cx="777438" cy="777438"/>
          </a:xfrm>
          <a:prstGeom prst="rect">
            <a:avLst/>
          </a:prstGeom>
        </p:spPr>
      </p:pic>
    </p:spTree>
    <p:extLst>
      <p:ext uri="{BB962C8B-B14F-4D97-AF65-F5344CB8AC3E}">
        <p14:creationId xmlns:p14="http://schemas.microsoft.com/office/powerpoint/2010/main" val="217555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8" name="Google Shape;197;p32">
            <a:extLst>
              <a:ext uri="{FF2B5EF4-FFF2-40B4-BE49-F238E27FC236}">
                <a16:creationId xmlns:a16="http://schemas.microsoft.com/office/drawing/2014/main" id="{11B48868-D7F7-258D-9F79-25538BB89A30}"/>
              </a:ext>
            </a:extLst>
          </p:cNvPr>
          <p:cNvSpPr txBox="1">
            <a:spLocks noGrp="1"/>
          </p:cNvSpPr>
          <p:nvPr/>
        </p:nvSpPr>
        <p:spPr>
          <a:xfrm>
            <a:off x="515137" y="434626"/>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marL="0" lvl="0" indent="0" algn="ctr" rtl="0">
              <a:spcBef>
                <a:spcPts val="0"/>
              </a:spcBef>
              <a:spcAft>
                <a:spcPts val="0"/>
              </a:spcAft>
              <a:buNone/>
            </a:pPr>
            <a:r>
              <a:rPr lang="en"/>
              <a:t>Table of Contents</a:t>
            </a:r>
            <a:endParaRPr/>
          </a:p>
        </p:txBody>
      </p:sp>
      <p:sp>
        <p:nvSpPr>
          <p:cNvPr id="29" name="Google Shape;198;p32">
            <a:extLst>
              <a:ext uri="{FF2B5EF4-FFF2-40B4-BE49-F238E27FC236}">
                <a16:creationId xmlns:a16="http://schemas.microsoft.com/office/drawing/2014/main" id="{2C29FF48-343D-8627-3752-2B837F960B82}"/>
              </a:ext>
            </a:extLst>
          </p:cNvPr>
          <p:cNvSpPr txBox="1">
            <a:spLocks noGrp="1"/>
          </p:cNvSpPr>
          <p:nvPr/>
        </p:nvSpPr>
        <p:spPr>
          <a:xfrm>
            <a:off x="1416178" y="1519679"/>
            <a:ext cx="1427230" cy="630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sz="1600" dirty="0"/>
              <a:t>Problem </a:t>
            </a:r>
          </a:p>
          <a:p>
            <a:pPr marL="0" lvl="0" indent="0" algn="l" rtl="0">
              <a:spcBef>
                <a:spcPts val="0"/>
              </a:spcBef>
              <a:spcAft>
                <a:spcPts val="0"/>
              </a:spcAft>
              <a:buNone/>
            </a:pPr>
            <a:r>
              <a:rPr lang="en" sz="1600" dirty="0"/>
              <a:t>Statement</a:t>
            </a:r>
            <a:endParaRPr sz="1600" dirty="0"/>
          </a:p>
        </p:txBody>
      </p:sp>
      <p:sp>
        <p:nvSpPr>
          <p:cNvPr id="30" name="Google Shape;199;p32">
            <a:extLst>
              <a:ext uri="{FF2B5EF4-FFF2-40B4-BE49-F238E27FC236}">
                <a16:creationId xmlns:a16="http://schemas.microsoft.com/office/drawing/2014/main" id="{108BA905-4718-AF4C-B8DD-F6B9C41E3399}"/>
              </a:ext>
            </a:extLst>
          </p:cNvPr>
          <p:cNvSpPr txBox="1">
            <a:spLocks noGrp="1"/>
          </p:cNvSpPr>
          <p:nvPr/>
        </p:nvSpPr>
        <p:spPr>
          <a:xfrm>
            <a:off x="55702" y="1401906"/>
            <a:ext cx="144023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r" rtl="0">
              <a:spcBef>
                <a:spcPts val="0"/>
              </a:spcBef>
              <a:spcAft>
                <a:spcPts val="0"/>
              </a:spcAft>
              <a:buNone/>
            </a:pPr>
            <a:r>
              <a:rPr lang="en" sz="5000" dirty="0"/>
              <a:t>01</a:t>
            </a:r>
            <a:endParaRPr sz="5000" dirty="0"/>
          </a:p>
        </p:txBody>
      </p:sp>
      <p:sp>
        <p:nvSpPr>
          <p:cNvPr id="31" name="Google Shape;201;p32">
            <a:extLst>
              <a:ext uri="{FF2B5EF4-FFF2-40B4-BE49-F238E27FC236}">
                <a16:creationId xmlns:a16="http://schemas.microsoft.com/office/drawing/2014/main" id="{01A3A36B-4A22-57BE-439B-0184C8849008}"/>
              </a:ext>
            </a:extLst>
          </p:cNvPr>
          <p:cNvSpPr txBox="1">
            <a:spLocks noGrp="1"/>
          </p:cNvSpPr>
          <p:nvPr/>
        </p:nvSpPr>
        <p:spPr>
          <a:xfrm>
            <a:off x="4042074" y="1618871"/>
            <a:ext cx="2150400" cy="5333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lvl="0"/>
            <a:r>
              <a:rPr lang="en" sz="1600" dirty="0"/>
              <a:t>Architecture</a:t>
            </a:r>
            <a:endParaRPr sz="1600" dirty="0"/>
          </a:p>
        </p:txBody>
      </p:sp>
      <p:sp>
        <p:nvSpPr>
          <p:cNvPr id="32" name="Google Shape;202;p32">
            <a:extLst>
              <a:ext uri="{FF2B5EF4-FFF2-40B4-BE49-F238E27FC236}">
                <a16:creationId xmlns:a16="http://schemas.microsoft.com/office/drawing/2014/main" id="{6E394369-FB67-1A14-38BC-EA803D80724C}"/>
              </a:ext>
            </a:extLst>
          </p:cNvPr>
          <p:cNvSpPr txBox="1">
            <a:spLocks noGrp="1"/>
          </p:cNvSpPr>
          <p:nvPr/>
        </p:nvSpPr>
        <p:spPr>
          <a:xfrm>
            <a:off x="2583094" y="1358719"/>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r" rtl="0">
              <a:spcBef>
                <a:spcPts val="0"/>
              </a:spcBef>
              <a:spcAft>
                <a:spcPts val="0"/>
              </a:spcAft>
              <a:buNone/>
            </a:pPr>
            <a:r>
              <a:rPr lang="en" sz="5000" dirty="0"/>
              <a:t>02</a:t>
            </a:r>
            <a:endParaRPr sz="5000" dirty="0"/>
          </a:p>
        </p:txBody>
      </p:sp>
      <p:sp>
        <p:nvSpPr>
          <p:cNvPr id="33" name="Google Shape;204;p32">
            <a:extLst>
              <a:ext uri="{FF2B5EF4-FFF2-40B4-BE49-F238E27FC236}">
                <a16:creationId xmlns:a16="http://schemas.microsoft.com/office/drawing/2014/main" id="{74A87785-4474-2F56-DA76-4BE16A727A5E}"/>
              </a:ext>
            </a:extLst>
          </p:cNvPr>
          <p:cNvSpPr txBox="1">
            <a:spLocks noGrp="1"/>
          </p:cNvSpPr>
          <p:nvPr/>
        </p:nvSpPr>
        <p:spPr>
          <a:xfrm>
            <a:off x="6848689" y="1459831"/>
            <a:ext cx="2150400" cy="743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IN" sz="1600" dirty="0"/>
              <a:t>Objectives &amp;</a:t>
            </a:r>
          </a:p>
          <a:p>
            <a:pPr marL="0" lvl="0" indent="0" algn="l" rtl="0">
              <a:spcBef>
                <a:spcPts val="0"/>
              </a:spcBef>
              <a:spcAft>
                <a:spcPts val="0"/>
              </a:spcAft>
              <a:buNone/>
            </a:pPr>
            <a:r>
              <a:rPr lang="en-IN" sz="1600" dirty="0"/>
              <a:t>Techniques</a:t>
            </a:r>
            <a:endParaRPr lang="en" sz="1600" dirty="0"/>
          </a:p>
        </p:txBody>
      </p:sp>
      <p:sp>
        <p:nvSpPr>
          <p:cNvPr id="34" name="Google Shape;205;p32">
            <a:extLst>
              <a:ext uri="{FF2B5EF4-FFF2-40B4-BE49-F238E27FC236}">
                <a16:creationId xmlns:a16="http://schemas.microsoft.com/office/drawing/2014/main" id="{90B1D6B6-502E-A609-3AC2-BB6D6DA86018}"/>
              </a:ext>
            </a:extLst>
          </p:cNvPr>
          <p:cNvSpPr txBox="1">
            <a:spLocks noGrp="1"/>
          </p:cNvSpPr>
          <p:nvPr/>
        </p:nvSpPr>
        <p:spPr>
          <a:xfrm>
            <a:off x="5306874" y="1368351"/>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r" rtl="0">
              <a:spcBef>
                <a:spcPts val="0"/>
              </a:spcBef>
              <a:spcAft>
                <a:spcPts val="0"/>
              </a:spcAft>
              <a:buNone/>
            </a:pPr>
            <a:r>
              <a:rPr lang="en" sz="5000" dirty="0"/>
              <a:t>03</a:t>
            </a:r>
            <a:endParaRPr sz="5000" dirty="0"/>
          </a:p>
        </p:txBody>
      </p:sp>
      <p:pic>
        <p:nvPicPr>
          <p:cNvPr id="3" name="Picture 2" descr="A picture containing text, clipart&#10;&#10;Description automatically generated">
            <a:extLst>
              <a:ext uri="{FF2B5EF4-FFF2-40B4-BE49-F238E27FC236}">
                <a16:creationId xmlns:a16="http://schemas.microsoft.com/office/drawing/2014/main" id="{97EC9DA2-9630-E811-303C-BC2681207FDA}"/>
              </a:ext>
            </a:extLst>
          </p:cNvPr>
          <p:cNvPicPr>
            <a:picLocks noChangeAspect="1"/>
          </p:cNvPicPr>
          <p:nvPr/>
        </p:nvPicPr>
        <p:blipFill>
          <a:blip r:embed="rId3"/>
          <a:stretch>
            <a:fillRect/>
          </a:stretch>
        </p:blipFill>
        <p:spPr>
          <a:xfrm>
            <a:off x="7926354" y="52039"/>
            <a:ext cx="1217646" cy="401443"/>
          </a:xfrm>
          <a:prstGeom prst="rect">
            <a:avLst/>
          </a:prstGeom>
        </p:spPr>
      </p:pic>
      <p:sp>
        <p:nvSpPr>
          <p:cNvPr id="6" name="TextBox 5">
            <a:extLst>
              <a:ext uri="{FF2B5EF4-FFF2-40B4-BE49-F238E27FC236}">
                <a16:creationId xmlns:a16="http://schemas.microsoft.com/office/drawing/2014/main" id="{F26EFD00-6DFB-42DB-BAC8-A39A42A55E94}"/>
              </a:ext>
            </a:extLst>
          </p:cNvPr>
          <p:cNvSpPr txBox="1"/>
          <p:nvPr/>
        </p:nvSpPr>
        <p:spPr>
          <a:xfrm>
            <a:off x="2062098" y="2617862"/>
            <a:ext cx="1296444" cy="861774"/>
          </a:xfrm>
          <a:prstGeom prst="rect">
            <a:avLst/>
          </a:prstGeom>
          <a:noFill/>
        </p:spPr>
        <p:txBody>
          <a:bodyPr wrap="square" rtlCol="0">
            <a:spAutoFit/>
          </a:bodyPr>
          <a:lstStyle/>
          <a:p>
            <a:r>
              <a:rPr lang="en-US" sz="5000" b="1" dirty="0">
                <a:solidFill>
                  <a:schemeClr val="accent5">
                    <a:lumMod val="60000"/>
                    <a:lumOff val="40000"/>
                  </a:schemeClr>
                </a:solidFill>
                <a:latin typeface="Montserrat" panose="02000000000000000000" charset="-120"/>
                <a:ea typeface="Montserrat" panose="02000000000000000000" charset="-120"/>
              </a:rPr>
              <a:t>04</a:t>
            </a:r>
            <a:endParaRPr lang="en-IN" sz="5000" b="1" dirty="0">
              <a:solidFill>
                <a:schemeClr val="accent5">
                  <a:lumMod val="60000"/>
                  <a:lumOff val="40000"/>
                </a:schemeClr>
              </a:solidFill>
              <a:latin typeface="Montserrat" panose="02000000000000000000" charset="-120"/>
              <a:ea typeface="Montserrat" panose="02000000000000000000" charset="-120"/>
            </a:endParaRPr>
          </a:p>
        </p:txBody>
      </p:sp>
      <p:sp>
        <p:nvSpPr>
          <p:cNvPr id="7" name="TextBox 6">
            <a:extLst>
              <a:ext uri="{FF2B5EF4-FFF2-40B4-BE49-F238E27FC236}">
                <a16:creationId xmlns:a16="http://schemas.microsoft.com/office/drawing/2014/main" id="{4CB0680B-1611-42F3-8973-72039EE9A903}"/>
              </a:ext>
            </a:extLst>
          </p:cNvPr>
          <p:cNvSpPr txBox="1"/>
          <p:nvPr/>
        </p:nvSpPr>
        <p:spPr>
          <a:xfrm>
            <a:off x="3138075" y="2893819"/>
            <a:ext cx="2542784" cy="338554"/>
          </a:xfrm>
          <a:prstGeom prst="rect">
            <a:avLst/>
          </a:prstGeom>
          <a:noFill/>
        </p:spPr>
        <p:txBody>
          <a:bodyPr wrap="square" rtlCol="0">
            <a:spAutoFit/>
          </a:bodyPr>
          <a:lstStyle/>
          <a:p>
            <a:r>
              <a:rPr lang="en-US" sz="1600" b="1" dirty="0">
                <a:solidFill>
                  <a:schemeClr val="bg2">
                    <a:lumMod val="50000"/>
                  </a:schemeClr>
                </a:solidFill>
                <a:latin typeface="Montserrat" panose="02000000000000000000" charset="-120"/>
                <a:ea typeface="Montserrat" panose="02000000000000000000" charset="-120"/>
              </a:rPr>
              <a:t>SWOT Analysis</a:t>
            </a:r>
            <a:endParaRPr lang="en-IN" sz="1600" b="1" dirty="0">
              <a:solidFill>
                <a:schemeClr val="bg2">
                  <a:lumMod val="50000"/>
                </a:schemeClr>
              </a:solidFill>
              <a:latin typeface="Montserrat" panose="02000000000000000000" charset="-120"/>
              <a:ea typeface="Montserrat" panose="02000000000000000000" charset="-120"/>
            </a:endParaRPr>
          </a:p>
        </p:txBody>
      </p:sp>
      <p:sp>
        <p:nvSpPr>
          <p:cNvPr id="2" name="Google Shape;204;p32">
            <a:extLst>
              <a:ext uri="{FF2B5EF4-FFF2-40B4-BE49-F238E27FC236}">
                <a16:creationId xmlns:a16="http://schemas.microsoft.com/office/drawing/2014/main" id="{F5485E06-6C3D-C66A-EDC7-0C95155FF37B}"/>
              </a:ext>
            </a:extLst>
          </p:cNvPr>
          <p:cNvSpPr txBox="1">
            <a:spLocks noGrp="1"/>
          </p:cNvSpPr>
          <p:nvPr/>
        </p:nvSpPr>
        <p:spPr>
          <a:xfrm>
            <a:off x="6450962" y="2831431"/>
            <a:ext cx="2150400" cy="743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IN" sz="1600" dirty="0"/>
              <a:t>Results</a:t>
            </a:r>
            <a:endParaRPr lang="en" sz="1600" dirty="0"/>
          </a:p>
        </p:txBody>
      </p:sp>
      <p:sp>
        <p:nvSpPr>
          <p:cNvPr id="4" name="Google Shape;205;p32">
            <a:extLst>
              <a:ext uri="{FF2B5EF4-FFF2-40B4-BE49-F238E27FC236}">
                <a16:creationId xmlns:a16="http://schemas.microsoft.com/office/drawing/2014/main" id="{6FB1BAAD-27FD-1249-0E8A-08D1DDC7C916}"/>
              </a:ext>
            </a:extLst>
          </p:cNvPr>
          <p:cNvSpPr txBox="1">
            <a:spLocks noGrp="1"/>
          </p:cNvSpPr>
          <p:nvPr/>
        </p:nvSpPr>
        <p:spPr>
          <a:xfrm>
            <a:off x="4909147" y="2531795"/>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0" lvl="0" indent="0" algn="r" rtl="0">
              <a:spcBef>
                <a:spcPts val="0"/>
              </a:spcBef>
              <a:spcAft>
                <a:spcPts val="0"/>
              </a:spcAft>
              <a:buNone/>
            </a:pPr>
            <a:r>
              <a:rPr lang="en" sz="5000" dirty="0"/>
              <a:t>05</a:t>
            </a:r>
            <a:endParaRPr sz="5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117281" y="239971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Results</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pic>
        <p:nvPicPr>
          <p:cNvPr id="2" name="Picture 1" descr="A picture containing text, clipart&#10;&#10;Description automatically generated">
            <a:extLst>
              <a:ext uri="{FF2B5EF4-FFF2-40B4-BE49-F238E27FC236}">
                <a16:creationId xmlns:a16="http://schemas.microsoft.com/office/drawing/2014/main" id="{44A64306-CD5C-5F11-B035-44E440205B51}"/>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11290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BDABEE-08D1-50B9-0DA2-0BE393961AD0}"/>
              </a:ext>
            </a:extLst>
          </p:cNvPr>
          <p:cNvPicPr>
            <a:picLocks noChangeAspect="1"/>
          </p:cNvPicPr>
          <p:nvPr/>
        </p:nvPicPr>
        <p:blipFill>
          <a:blip r:embed="rId2"/>
          <a:stretch>
            <a:fillRect/>
          </a:stretch>
        </p:blipFill>
        <p:spPr>
          <a:xfrm>
            <a:off x="4441419" y="1199525"/>
            <a:ext cx="4360610" cy="2205314"/>
          </a:xfrm>
          <a:prstGeom prst="rect">
            <a:avLst/>
          </a:prstGeom>
        </p:spPr>
      </p:pic>
      <p:pic>
        <p:nvPicPr>
          <p:cNvPr id="9" name="Picture 8">
            <a:extLst>
              <a:ext uri="{FF2B5EF4-FFF2-40B4-BE49-F238E27FC236}">
                <a16:creationId xmlns:a16="http://schemas.microsoft.com/office/drawing/2014/main" id="{FD56F387-7A59-6A0E-AD0A-6549A9D2BCCC}"/>
              </a:ext>
            </a:extLst>
          </p:cNvPr>
          <p:cNvPicPr>
            <a:picLocks noChangeAspect="1"/>
          </p:cNvPicPr>
          <p:nvPr/>
        </p:nvPicPr>
        <p:blipFill>
          <a:blip r:embed="rId3"/>
          <a:stretch>
            <a:fillRect/>
          </a:stretch>
        </p:blipFill>
        <p:spPr>
          <a:xfrm>
            <a:off x="111514" y="1211765"/>
            <a:ext cx="4203964" cy="2193073"/>
          </a:xfrm>
          <a:prstGeom prst="rect">
            <a:avLst/>
          </a:prstGeom>
        </p:spPr>
      </p:pic>
      <p:sp>
        <p:nvSpPr>
          <p:cNvPr id="10" name="Google Shape;544;p55">
            <a:extLst>
              <a:ext uri="{FF2B5EF4-FFF2-40B4-BE49-F238E27FC236}">
                <a16:creationId xmlns:a16="http://schemas.microsoft.com/office/drawing/2014/main" id="{6AE1DBC0-270C-70D4-DE56-68653B2F0663}"/>
              </a:ext>
            </a:extLst>
          </p:cNvPr>
          <p:cNvSpPr txBox="1">
            <a:spLocks/>
          </p:cNvSpPr>
          <p:nvPr/>
        </p:nvSpPr>
        <p:spPr>
          <a:xfrm>
            <a:off x="527949" y="3456957"/>
            <a:ext cx="3605435" cy="647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US" sz="1050" dirty="0"/>
              <a:t>Classified resultant reviews of product </a:t>
            </a:r>
            <a:endParaRPr lang="en-IN" sz="1050" dirty="0">
              <a:latin typeface="+mj-lt"/>
            </a:endParaRPr>
          </a:p>
        </p:txBody>
      </p:sp>
      <p:sp>
        <p:nvSpPr>
          <p:cNvPr id="11" name="Google Shape;544;p55">
            <a:extLst>
              <a:ext uri="{FF2B5EF4-FFF2-40B4-BE49-F238E27FC236}">
                <a16:creationId xmlns:a16="http://schemas.microsoft.com/office/drawing/2014/main" id="{AA248929-5D70-2E22-2F35-27267DBDB7D1}"/>
              </a:ext>
            </a:extLst>
          </p:cNvPr>
          <p:cNvSpPr txBox="1">
            <a:spLocks/>
          </p:cNvSpPr>
          <p:nvPr/>
        </p:nvSpPr>
        <p:spPr>
          <a:xfrm>
            <a:off x="4583275" y="3445805"/>
            <a:ext cx="3605435" cy="647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US" sz="1050" dirty="0"/>
              <a:t> Visualizing results through pie charts</a:t>
            </a:r>
            <a:endParaRPr lang="en-IN" sz="1050" dirty="0">
              <a:latin typeface="+mj-lt"/>
            </a:endParaRPr>
          </a:p>
        </p:txBody>
      </p:sp>
    </p:spTree>
    <p:extLst>
      <p:ext uri="{BB962C8B-B14F-4D97-AF65-F5344CB8AC3E}">
        <p14:creationId xmlns:p14="http://schemas.microsoft.com/office/powerpoint/2010/main" val="121849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7" name="Google Shape;547;p55"/>
          <p:cNvSpPr txBox="1">
            <a:spLocks noGrp="1"/>
          </p:cNvSpPr>
          <p:nvPr>
            <p:ph type="title" idx="4"/>
          </p:nvPr>
        </p:nvSpPr>
        <p:spPr>
          <a:xfrm>
            <a:off x="531946" y="286532"/>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UML Diagrams</a:t>
            </a:r>
            <a:endParaRPr sz="2400" dirty="0"/>
          </a:p>
        </p:txBody>
      </p:sp>
      <p:pic>
        <p:nvPicPr>
          <p:cNvPr id="2" name="Picture 1" descr="A picture containing text, clipart&#10;&#10;Description automatically generated">
            <a:extLst>
              <a:ext uri="{FF2B5EF4-FFF2-40B4-BE49-F238E27FC236}">
                <a16:creationId xmlns:a16="http://schemas.microsoft.com/office/drawing/2014/main" id="{B7AA8477-E294-41E9-5D04-5FEAADEAADE4}"/>
              </a:ext>
            </a:extLst>
          </p:cNvPr>
          <p:cNvPicPr>
            <a:picLocks noChangeAspect="1"/>
          </p:cNvPicPr>
          <p:nvPr/>
        </p:nvPicPr>
        <p:blipFill>
          <a:blip r:embed="rId3"/>
          <a:stretch>
            <a:fillRect/>
          </a:stretch>
        </p:blipFill>
        <p:spPr>
          <a:xfrm>
            <a:off x="7926354" y="52039"/>
            <a:ext cx="1217646" cy="401443"/>
          </a:xfrm>
          <a:prstGeom prst="rect">
            <a:avLst/>
          </a:prstGeom>
        </p:spPr>
      </p:pic>
      <p:pic>
        <p:nvPicPr>
          <p:cNvPr id="17" name="Picture 16">
            <a:extLst>
              <a:ext uri="{FF2B5EF4-FFF2-40B4-BE49-F238E27FC236}">
                <a16:creationId xmlns:a16="http://schemas.microsoft.com/office/drawing/2014/main" id="{F27D48EE-D0EC-D11E-8D59-362B9931B43C}"/>
              </a:ext>
            </a:extLst>
          </p:cNvPr>
          <p:cNvPicPr>
            <a:picLocks noChangeAspect="1"/>
          </p:cNvPicPr>
          <p:nvPr/>
        </p:nvPicPr>
        <p:blipFill>
          <a:blip r:embed="rId4"/>
          <a:stretch>
            <a:fillRect/>
          </a:stretch>
        </p:blipFill>
        <p:spPr>
          <a:xfrm>
            <a:off x="776911" y="852656"/>
            <a:ext cx="6902562" cy="3818586"/>
          </a:xfrm>
          <a:prstGeom prst="rect">
            <a:avLst/>
          </a:prstGeom>
        </p:spPr>
      </p:pic>
    </p:spTree>
    <p:extLst>
      <p:ext uri="{BB962C8B-B14F-4D97-AF65-F5344CB8AC3E}">
        <p14:creationId xmlns:p14="http://schemas.microsoft.com/office/powerpoint/2010/main" val="142446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649" name="Google Shape;649;p62"/>
          <p:cNvSpPr txBox="1"/>
          <p:nvPr/>
        </p:nvSpPr>
        <p:spPr>
          <a:xfrm>
            <a:off x="713225" y="1630928"/>
            <a:ext cx="3841200" cy="12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latin typeface="+mj-lt"/>
                <a:ea typeface="Montserrat"/>
                <a:cs typeface="Montserrat"/>
                <a:sym typeface="Montserrat"/>
              </a:rPr>
              <a:t>Any Queries ?</a:t>
            </a:r>
            <a:endParaRPr dirty="0">
              <a:solidFill>
                <a:schemeClr val="accent2"/>
              </a:solidFill>
              <a:latin typeface="+mj-lt"/>
              <a:ea typeface="Montserrat"/>
              <a:cs typeface="Montserrat"/>
              <a:sym typeface="Montserrat"/>
            </a:endParaRPr>
          </a:p>
        </p:txBody>
      </p:sp>
      <p:sp>
        <p:nvSpPr>
          <p:cNvPr id="661" name="Google Shape;661;p62"/>
          <p:cNvSpPr txBox="1"/>
          <p:nvPr/>
        </p:nvSpPr>
        <p:spPr>
          <a:xfrm>
            <a:off x="713225" y="4249600"/>
            <a:ext cx="3710400" cy="25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accent2"/>
                </a:solidFill>
                <a:latin typeface="Montserrat"/>
                <a:ea typeface="Montserrat"/>
                <a:cs typeface="Montserrat"/>
                <a:sym typeface="Montserrat"/>
              </a:rPr>
              <a:t>Please keep this slide for attribution</a:t>
            </a:r>
            <a:endParaRPr sz="1200">
              <a:solidFill>
                <a:schemeClr val="accent2"/>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DBC6DCA7-494C-F658-7CB3-2729609E4D35}"/>
              </a:ext>
            </a:extLst>
          </p:cNvPr>
          <p:cNvSpPr/>
          <p:nvPr/>
        </p:nvSpPr>
        <p:spPr>
          <a:xfrm>
            <a:off x="594732" y="3508917"/>
            <a:ext cx="4200292" cy="11374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picture containing text, clipart&#10;&#10;Description automatically generated">
            <a:extLst>
              <a:ext uri="{FF2B5EF4-FFF2-40B4-BE49-F238E27FC236}">
                <a16:creationId xmlns:a16="http://schemas.microsoft.com/office/drawing/2014/main" id="{BD1B00DC-F526-E98E-F00D-9CBCA0B4649C}"/>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215" name="Google Shape;215;p33"/>
          <p:cNvSpPr txBox="1">
            <a:spLocks noGrp="1"/>
          </p:cNvSpPr>
          <p:nvPr>
            <p:ph type="body" idx="1"/>
          </p:nvPr>
        </p:nvSpPr>
        <p:spPr>
          <a:xfrm>
            <a:off x="1156524" y="2096100"/>
            <a:ext cx="5050987" cy="2011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Clr>
                <a:srgbClr val="00B0F0"/>
              </a:buClr>
              <a:buFont typeface="Arial" panose="020B0604020202020204" pitchFamily="34" charset="0"/>
              <a:buChar char="•"/>
            </a:pPr>
            <a:r>
              <a:rPr lang="en-US" b="0" i="0" dirty="0">
                <a:solidFill>
                  <a:schemeClr val="tx1">
                    <a:lumMod val="95000"/>
                    <a:lumOff val="5000"/>
                  </a:schemeClr>
                </a:solidFill>
                <a:effectLst/>
                <a:latin typeface="+mj-lt"/>
              </a:rPr>
              <a:t>In the realm of online shopping, distinguishing genuine from fake product ratings is a challenging puzzle.</a:t>
            </a:r>
          </a:p>
          <a:p>
            <a:pPr marL="285750" lvl="0" indent="-285750" rtl="0">
              <a:spcBef>
                <a:spcPts val="0"/>
              </a:spcBef>
              <a:spcAft>
                <a:spcPts val="0"/>
              </a:spcAft>
              <a:buClr>
                <a:srgbClr val="00B0F0"/>
              </a:buClr>
              <a:buFont typeface="Arial" panose="020B0604020202020204" pitchFamily="34" charset="0"/>
              <a:buChar char="•"/>
            </a:pPr>
            <a:endParaRPr lang="en-US" b="0" i="0" dirty="0">
              <a:solidFill>
                <a:schemeClr val="tx1">
                  <a:lumMod val="95000"/>
                  <a:lumOff val="5000"/>
                </a:schemeClr>
              </a:solidFill>
              <a:effectLst/>
              <a:latin typeface="+mj-lt"/>
            </a:endParaRPr>
          </a:p>
          <a:p>
            <a:pPr marL="171450" lvl="0" indent="-171450" rtl="0">
              <a:spcBef>
                <a:spcPts val="0"/>
              </a:spcBef>
              <a:spcAft>
                <a:spcPts val="0"/>
              </a:spcAft>
              <a:buClr>
                <a:srgbClr val="00B0F0"/>
              </a:buClr>
              <a:buFont typeface="Arial" panose="020B0604020202020204" pitchFamily="34" charset="0"/>
              <a:buChar char="•"/>
            </a:pPr>
            <a:r>
              <a:rPr lang="en-US" b="0" i="0" dirty="0">
                <a:solidFill>
                  <a:schemeClr val="tx1">
                    <a:lumMod val="95000"/>
                    <a:lumOff val="5000"/>
                  </a:schemeClr>
                </a:solidFill>
                <a:effectLst/>
                <a:latin typeface="+mj-lt"/>
              </a:rPr>
              <a:t>We all rely on star ratings and reviews, but some are fake or biased. Our task is to unravel this mystery, sifting through reviews to identify the trustworthy ones. This matters for buyers and sellers alike. This work builds trust in the online marketplace, benefiting everyone involved</a:t>
            </a:r>
            <a:r>
              <a:rPr lang="en-US" b="0" i="0" dirty="0">
                <a:solidFill>
                  <a:srgbClr val="374151"/>
                </a:solidFill>
                <a:effectLst/>
                <a:latin typeface="+mj-lt"/>
              </a:rPr>
              <a:t>.</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picture containing text, clipart&#10;&#10;Description automatically generated">
            <a:extLst>
              <a:ext uri="{FF2B5EF4-FFF2-40B4-BE49-F238E27FC236}">
                <a16:creationId xmlns:a16="http://schemas.microsoft.com/office/drawing/2014/main" id="{70A63408-2D5D-3DAA-08A9-845C24C94010}"/>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079938"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Architecture</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pic>
        <p:nvPicPr>
          <p:cNvPr id="2" name="Picture 1" descr="A picture containing text, clipart&#10;&#10;Description automatically generated">
            <a:extLst>
              <a:ext uri="{FF2B5EF4-FFF2-40B4-BE49-F238E27FC236}">
                <a16:creationId xmlns:a16="http://schemas.microsoft.com/office/drawing/2014/main" id="{9FCCFCBA-7FE3-2D22-3FF7-4CE5E1D034E2}"/>
              </a:ext>
            </a:extLst>
          </p:cNvPr>
          <p:cNvPicPr>
            <a:picLocks noChangeAspect="1"/>
          </p:cNvPicPr>
          <p:nvPr/>
        </p:nvPicPr>
        <p:blipFill>
          <a:blip r:embed="rId3"/>
          <a:stretch>
            <a:fillRect/>
          </a:stretch>
        </p:blipFill>
        <p:spPr>
          <a:xfrm>
            <a:off x="7926354" y="52039"/>
            <a:ext cx="1217646" cy="401443"/>
          </a:xfrm>
          <a:prstGeom prst="rect">
            <a:avLst/>
          </a:prstGeom>
        </p:spPr>
      </p:pic>
    </p:spTree>
    <p:extLst>
      <p:ext uri="{BB962C8B-B14F-4D97-AF65-F5344CB8AC3E}">
        <p14:creationId xmlns:p14="http://schemas.microsoft.com/office/powerpoint/2010/main" val="93911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png">
            <a:extLst>
              <a:ext uri="{FF2B5EF4-FFF2-40B4-BE49-F238E27FC236}">
                <a16:creationId xmlns:a16="http://schemas.microsoft.com/office/drawing/2014/main" id="{1D244102-7364-C3FD-8054-90FC6955492B}"/>
              </a:ext>
            </a:extLst>
          </p:cNvPr>
          <p:cNvPicPr>
            <a:picLocks noChangeAspect="1"/>
          </p:cNvPicPr>
          <p:nvPr/>
        </p:nvPicPr>
        <p:blipFill>
          <a:blip r:embed="rId2" cstate="print"/>
          <a:stretch>
            <a:fillRect/>
          </a:stretch>
        </p:blipFill>
        <p:spPr>
          <a:xfrm>
            <a:off x="311094" y="194645"/>
            <a:ext cx="3956106" cy="4820413"/>
          </a:xfrm>
          <a:prstGeom prst="rect">
            <a:avLst/>
          </a:prstGeom>
        </p:spPr>
      </p:pic>
      <p:pic>
        <p:nvPicPr>
          <p:cNvPr id="2050" name="Picture 2" descr="Sentiment Analysis: Way Beyond Polarity">
            <a:extLst>
              <a:ext uri="{FF2B5EF4-FFF2-40B4-BE49-F238E27FC236}">
                <a16:creationId xmlns:a16="http://schemas.microsoft.com/office/drawing/2014/main" id="{16826548-69AB-97F3-F1A5-1CD0A2910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253" y="2460704"/>
            <a:ext cx="3820605" cy="21232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073585F8-561A-53A0-398B-297864880101}"/>
              </a:ext>
            </a:extLst>
          </p:cNvPr>
          <p:cNvSpPr>
            <a:spLocks noGrp="1"/>
          </p:cNvSpPr>
          <p:nvPr>
            <p:ph type="title"/>
          </p:nvPr>
        </p:nvSpPr>
        <p:spPr>
          <a:xfrm>
            <a:off x="1516565" y="4802459"/>
            <a:ext cx="2103865" cy="229529"/>
          </a:xfrm>
        </p:spPr>
        <p:txBody>
          <a:bodyPr/>
          <a:lstStyle/>
          <a:p>
            <a:pPr algn="l"/>
            <a:r>
              <a:rPr lang="en-IN" sz="1000" dirty="0"/>
              <a:t>Detailed Architecture</a:t>
            </a:r>
          </a:p>
        </p:txBody>
      </p:sp>
      <p:sp>
        <p:nvSpPr>
          <p:cNvPr id="5" name="Title 2">
            <a:extLst>
              <a:ext uri="{FF2B5EF4-FFF2-40B4-BE49-F238E27FC236}">
                <a16:creationId xmlns:a16="http://schemas.microsoft.com/office/drawing/2014/main" id="{5839CA2A-0BB5-DB68-80A8-669EEAFD9731}"/>
              </a:ext>
            </a:extLst>
          </p:cNvPr>
          <p:cNvSpPr txBox="1">
            <a:spLocks/>
          </p:cNvSpPr>
          <p:nvPr/>
        </p:nvSpPr>
        <p:spPr>
          <a:xfrm>
            <a:off x="5189035" y="2155903"/>
            <a:ext cx="2910469" cy="255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sz="1000" dirty="0"/>
              <a:t>Categorizing reviews based upon sentiment analysis:</a:t>
            </a:r>
          </a:p>
        </p:txBody>
      </p:sp>
      <p:pic>
        <p:nvPicPr>
          <p:cNvPr id="2" name="Picture 1" descr="A picture containing text, clipart&#10;&#10;Description automatically generated">
            <a:extLst>
              <a:ext uri="{FF2B5EF4-FFF2-40B4-BE49-F238E27FC236}">
                <a16:creationId xmlns:a16="http://schemas.microsoft.com/office/drawing/2014/main" id="{C3D1DBA2-8396-F55C-E784-360FDBB601AD}"/>
              </a:ext>
            </a:extLst>
          </p:cNvPr>
          <p:cNvPicPr>
            <a:picLocks noChangeAspect="1"/>
          </p:cNvPicPr>
          <p:nvPr/>
        </p:nvPicPr>
        <p:blipFill>
          <a:blip r:embed="rId4"/>
          <a:stretch>
            <a:fillRect/>
          </a:stretch>
        </p:blipFill>
        <p:spPr>
          <a:xfrm>
            <a:off x="7926354" y="52039"/>
            <a:ext cx="1217646" cy="401443"/>
          </a:xfrm>
          <a:prstGeom prst="rect">
            <a:avLst/>
          </a:prstGeom>
        </p:spPr>
      </p:pic>
      <p:sp>
        <p:nvSpPr>
          <p:cNvPr id="6" name="TextBox 5">
            <a:extLst>
              <a:ext uri="{FF2B5EF4-FFF2-40B4-BE49-F238E27FC236}">
                <a16:creationId xmlns:a16="http://schemas.microsoft.com/office/drawing/2014/main" id="{98F955CC-3B33-41F4-B8AB-65F13DC149AC}"/>
              </a:ext>
            </a:extLst>
          </p:cNvPr>
          <p:cNvSpPr txBox="1"/>
          <p:nvPr/>
        </p:nvSpPr>
        <p:spPr>
          <a:xfrm>
            <a:off x="3140505" y="52039"/>
            <a:ext cx="3607496" cy="553998"/>
          </a:xfrm>
          <a:prstGeom prst="rect">
            <a:avLst/>
          </a:prstGeom>
          <a:noFill/>
        </p:spPr>
        <p:txBody>
          <a:bodyPr wrap="square" rtlCol="0">
            <a:spAutoFit/>
          </a:bodyPr>
          <a:lstStyle/>
          <a:p>
            <a:r>
              <a:rPr lang="en-US" sz="3000" b="1" dirty="0">
                <a:solidFill>
                  <a:schemeClr val="accent3">
                    <a:lumMod val="50000"/>
                  </a:schemeClr>
                </a:solidFill>
              </a:rPr>
              <a:t>Architecture</a:t>
            </a:r>
            <a:endParaRPr lang="en-IN" sz="3000" b="1" dirty="0">
              <a:solidFill>
                <a:schemeClr val="accent3">
                  <a:lumMod val="50000"/>
                </a:schemeClr>
              </a:solidFill>
            </a:endParaRPr>
          </a:p>
        </p:txBody>
      </p:sp>
    </p:spTree>
    <p:extLst>
      <p:ext uri="{BB962C8B-B14F-4D97-AF65-F5344CB8AC3E}">
        <p14:creationId xmlns:p14="http://schemas.microsoft.com/office/powerpoint/2010/main" val="308025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072677" y="2496359"/>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Objectives &amp;</a:t>
            </a:r>
            <a:br>
              <a:rPr lang="en" dirty="0"/>
            </a:br>
            <a:r>
              <a:rPr lang="en-IN" dirty="0"/>
              <a:t>Techniques</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pic>
        <p:nvPicPr>
          <p:cNvPr id="2" name="Picture 1" descr="A picture containing text, clipart&#10;&#10;Description automatically generated">
            <a:extLst>
              <a:ext uri="{FF2B5EF4-FFF2-40B4-BE49-F238E27FC236}">
                <a16:creationId xmlns:a16="http://schemas.microsoft.com/office/drawing/2014/main" id="{44A64306-CD5C-5F11-B035-44E440205B51}"/>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8285-2ADD-451B-9B49-6636FDDC0CC7}"/>
              </a:ext>
            </a:extLst>
          </p:cNvPr>
          <p:cNvSpPr>
            <a:spLocks noGrp="1"/>
          </p:cNvSpPr>
          <p:nvPr>
            <p:ph type="title"/>
          </p:nvPr>
        </p:nvSpPr>
        <p:spPr>
          <a:xfrm>
            <a:off x="642645" y="1585672"/>
            <a:ext cx="1593252" cy="744169"/>
          </a:xfrm>
        </p:spPr>
        <p:txBody>
          <a:bodyPr/>
          <a:lstStyle/>
          <a:p>
            <a:r>
              <a:rPr lang="en-US" sz="1800" dirty="0"/>
              <a:t>User-friendly interface</a:t>
            </a:r>
            <a:endParaRPr lang="en-IN" sz="1800" dirty="0"/>
          </a:p>
        </p:txBody>
      </p:sp>
      <p:pic>
        <p:nvPicPr>
          <p:cNvPr id="3" name="Graphic 2" descr="Handshake with solid fill">
            <a:extLst>
              <a:ext uri="{FF2B5EF4-FFF2-40B4-BE49-F238E27FC236}">
                <a16:creationId xmlns:a16="http://schemas.microsoft.com/office/drawing/2014/main" id="{63EB4FCF-4711-4340-A3EC-B4ED98524F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9917" y="981118"/>
            <a:ext cx="798707" cy="798707"/>
          </a:xfrm>
          <a:prstGeom prst="rect">
            <a:avLst/>
          </a:prstGeom>
        </p:spPr>
      </p:pic>
      <p:sp>
        <p:nvSpPr>
          <p:cNvPr id="4" name="TextBox 3">
            <a:extLst>
              <a:ext uri="{FF2B5EF4-FFF2-40B4-BE49-F238E27FC236}">
                <a16:creationId xmlns:a16="http://schemas.microsoft.com/office/drawing/2014/main" id="{12C5F16D-4DC3-4045-98FA-CBB4DEF49B96}"/>
              </a:ext>
            </a:extLst>
          </p:cNvPr>
          <p:cNvSpPr txBox="1"/>
          <p:nvPr/>
        </p:nvSpPr>
        <p:spPr>
          <a:xfrm>
            <a:off x="3375765" y="156575"/>
            <a:ext cx="4183693" cy="553998"/>
          </a:xfrm>
          <a:prstGeom prst="rect">
            <a:avLst/>
          </a:prstGeom>
          <a:noFill/>
        </p:spPr>
        <p:txBody>
          <a:bodyPr wrap="square" rtlCol="0">
            <a:spAutoFit/>
          </a:bodyPr>
          <a:lstStyle/>
          <a:p>
            <a:r>
              <a:rPr lang="en-US" sz="3000" b="1" dirty="0">
                <a:solidFill>
                  <a:schemeClr val="accent3">
                    <a:lumMod val="50000"/>
                  </a:schemeClr>
                </a:solidFill>
                <a:latin typeface="Montserrat" panose="02000000000000000000" charset="-120"/>
                <a:ea typeface="Montserrat" panose="02000000000000000000" charset="-120"/>
              </a:rPr>
              <a:t>Objectives</a:t>
            </a:r>
            <a:endParaRPr lang="en-IN" sz="3000" b="1" dirty="0">
              <a:solidFill>
                <a:schemeClr val="accent3">
                  <a:lumMod val="50000"/>
                </a:schemeClr>
              </a:solidFill>
              <a:latin typeface="Montserrat" panose="02000000000000000000" charset="-120"/>
              <a:ea typeface="Montserrat" panose="02000000000000000000" charset="-120"/>
            </a:endParaRPr>
          </a:p>
        </p:txBody>
      </p:sp>
      <p:pic>
        <p:nvPicPr>
          <p:cNvPr id="5" name="Picture 4">
            <a:extLst>
              <a:ext uri="{FF2B5EF4-FFF2-40B4-BE49-F238E27FC236}">
                <a16:creationId xmlns:a16="http://schemas.microsoft.com/office/drawing/2014/main" id="{7A23F7FC-4B36-401A-8DEE-41EAF412BE53}"/>
              </a:ext>
            </a:extLst>
          </p:cNvPr>
          <p:cNvPicPr>
            <a:picLocks noChangeAspect="1"/>
          </p:cNvPicPr>
          <p:nvPr/>
        </p:nvPicPr>
        <p:blipFill>
          <a:blip r:embed="rId4"/>
          <a:stretch>
            <a:fillRect/>
          </a:stretch>
        </p:blipFill>
        <p:spPr>
          <a:xfrm>
            <a:off x="7924694" y="78792"/>
            <a:ext cx="1219306" cy="396274"/>
          </a:xfrm>
          <a:prstGeom prst="rect">
            <a:avLst/>
          </a:prstGeom>
        </p:spPr>
      </p:pic>
      <p:pic>
        <p:nvPicPr>
          <p:cNvPr id="7" name="Picture 6">
            <a:extLst>
              <a:ext uri="{FF2B5EF4-FFF2-40B4-BE49-F238E27FC236}">
                <a16:creationId xmlns:a16="http://schemas.microsoft.com/office/drawing/2014/main" id="{62F45D53-A320-035B-CBE6-64318C0F1A88}"/>
              </a:ext>
            </a:extLst>
          </p:cNvPr>
          <p:cNvPicPr>
            <a:picLocks noChangeAspect="1"/>
          </p:cNvPicPr>
          <p:nvPr/>
        </p:nvPicPr>
        <p:blipFill>
          <a:blip r:embed="rId5"/>
          <a:stretch>
            <a:fillRect/>
          </a:stretch>
        </p:blipFill>
        <p:spPr>
          <a:xfrm>
            <a:off x="2535788" y="936703"/>
            <a:ext cx="6188623" cy="2966224"/>
          </a:xfrm>
          <a:prstGeom prst="rect">
            <a:avLst/>
          </a:prstGeom>
        </p:spPr>
      </p:pic>
    </p:spTree>
    <p:extLst>
      <p:ext uri="{BB962C8B-B14F-4D97-AF65-F5344CB8AC3E}">
        <p14:creationId xmlns:p14="http://schemas.microsoft.com/office/powerpoint/2010/main" val="118402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EF989C1E-6465-9FD6-1A27-F79CC51DDD49}"/>
              </a:ext>
            </a:extLst>
          </p:cNvPr>
          <p:cNvPicPr>
            <a:picLocks noChangeAspect="1"/>
          </p:cNvPicPr>
          <p:nvPr/>
        </p:nvPicPr>
        <p:blipFill>
          <a:blip r:embed="rId3"/>
          <a:stretch>
            <a:fillRect/>
          </a:stretch>
        </p:blipFill>
        <p:spPr>
          <a:xfrm>
            <a:off x="7926354" y="52039"/>
            <a:ext cx="1217646" cy="401443"/>
          </a:xfrm>
          <a:prstGeom prst="rect">
            <a:avLst/>
          </a:prstGeom>
        </p:spPr>
      </p:pic>
      <p:pic>
        <p:nvPicPr>
          <p:cNvPr id="25" name="Graphic 24" descr="Shopping cart with solid fill">
            <a:extLst>
              <a:ext uri="{FF2B5EF4-FFF2-40B4-BE49-F238E27FC236}">
                <a16:creationId xmlns:a16="http://schemas.microsoft.com/office/drawing/2014/main" id="{6662D517-9381-4AD5-9C07-678EA6CE5B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54200" y="1229914"/>
            <a:ext cx="529993" cy="529993"/>
          </a:xfrm>
          <a:prstGeom prst="rect">
            <a:avLst/>
          </a:prstGeom>
        </p:spPr>
      </p:pic>
      <p:sp>
        <p:nvSpPr>
          <p:cNvPr id="17" name="TextBox 16">
            <a:extLst>
              <a:ext uri="{FF2B5EF4-FFF2-40B4-BE49-F238E27FC236}">
                <a16:creationId xmlns:a16="http://schemas.microsoft.com/office/drawing/2014/main" id="{209B5A00-5A69-472A-8D04-4055900F86CB}"/>
              </a:ext>
            </a:extLst>
          </p:cNvPr>
          <p:cNvSpPr txBox="1"/>
          <p:nvPr/>
        </p:nvSpPr>
        <p:spPr>
          <a:xfrm>
            <a:off x="463463" y="1759907"/>
            <a:ext cx="2511469" cy="954107"/>
          </a:xfrm>
          <a:prstGeom prst="rect">
            <a:avLst/>
          </a:prstGeom>
          <a:noFill/>
        </p:spPr>
        <p:txBody>
          <a:bodyPr wrap="square" rtlCol="0">
            <a:spAutoFit/>
          </a:bodyPr>
          <a:lstStyle/>
          <a:p>
            <a:pPr algn="ctr"/>
            <a:r>
              <a:rPr lang="en-US" b="1" dirty="0">
                <a:solidFill>
                  <a:schemeClr val="accent5"/>
                </a:solidFill>
              </a:rPr>
              <a:t>Provide platform-independent review summaries:</a:t>
            </a:r>
          </a:p>
          <a:p>
            <a:endParaRPr lang="en-IN" dirty="0"/>
          </a:p>
        </p:txBody>
      </p:sp>
      <p:sp>
        <p:nvSpPr>
          <p:cNvPr id="18" name="TextBox 17">
            <a:extLst>
              <a:ext uri="{FF2B5EF4-FFF2-40B4-BE49-F238E27FC236}">
                <a16:creationId xmlns:a16="http://schemas.microsoft.com/office/drawing/2014/main" id="{E16159AF-6B33-4A4F-A438-09A256D700D9}"/>
              </a:ext>
            </a:extLst>
          </p:cNvPr>
          <p:cNvSpPr txBox="1"/>
          <p:nvPr/>
        </p:nvSpPr>
        <p:spPr>
          <a:xfrm>
            <a:off x="463463" y="2642992"/>
            <a:ext cx="2511469" cy="1384995"/>
          </a:xfrm>
          <a:prstGeom prst="rect">
            <a:avLst/>
          </a:prstGeom>
          <a:noFill/>
        </p:spPr>
        <p:txBody>
          <a:bodyPr wrap="square" rtlCol="0">
            <a:spAutoFit/>
          </a:bodyPr>
          <a:lstStyle/>
          <a:p>
            <a:pPr algn="ctr"/>
            <a:r>
              <a:rPr lang="en-US" dirty="0">
                <a:latin typeface="+mj-lt"/>
                <a:ea typeface="Montserrat" panose="02000000000000000000" charset="-120"/>
              </a:rPr>
              <a:t>Our approach strives to address platform-specific variations that are uniform across multiple online review platforms. </a:t>
            </a:r>
          </a:p>
          <a:p>
            <a:endParaRPr lang="en-IN" dirty="0">
              <a:latin typeface="+mj-lt"/>
            </a:endParaRPr>
          </a:p>
        </p:txBody>
      </p:sp>
      <p:pic>
        <p:nvPicPr>
          <p:cNvPr id="26" name="Picture 25">
            <a:extLst>
              <a:ext uri="{FF2B5EF4-FFF2-40B4-BE49-F238E27FC236}">
                <a16:creationId xmlns:a16="http://schemas.microsoft.com/office/drawing/2014/main" id="{1029328C-816E-4EDE-8ABD-D8B580EF2AC5}"/>
              </a:ext>
            </a:extLst>
          </p:cNvPr>
          <p:cNvPicPr>
            <a:picLocks noChangeAspect="1"/>
          </p:cNvPicPr>
          <p:nvPr/>
        </p:nvPicPr>
        <p:blipFill>
          <a:blip r:embed="rId6"/>
          <a:stretch>
            <a:fillRect/>
          </a:stretch>
        </p:blipFill>
        <p:spPr>
          <a:xfrm>
            <a:off x="3369608" y="917622"/>
            <a:ext cx="5063826" cy="33082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Web Scraping</a:t>
            </a:r>
            <a:endParaRPr dirty="0"/>
          </a:p>
        </p:txBody>
      </p:sp>
      <p:sp>
        <p:nvSpPr>
          <p:cNvPr id="286" name="Google Shape;286;p39"/>
          <p:cNvSpPr/>
          <p:nvPr/>
        </p:nvSpPr>
        <p:spPr>
          <a:xfrm>
            <a:off x="713225" y="2590875"/>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3282625" y="2279425"/>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5852025" y="1976450"/>
            <a:ext cx="25695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rot="5400000">
            <a:off x="3029775" y="2435150"/>
            <a:ext cx="4146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rot="5400000">
            <a:off x="5600575" y="2127200"/>
            <a:ext cx="404700" cy="10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txBox="1">
            <a:spLocks noGrp="1"/>
          </p:cNvSpPr>
          <p:nvPr>
            <p:ph type="subTitle" idx="4294967295"/>
          </p:nvPr>
        </p:nvSpPr>
        <p:spPr>
          <a:xfrm>
            <a:off x="1227425" y="2079650"/>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accent1"/>
                </a:solidFill>
              </a:rPr>
              <a:t>Step 1</a:t>
            </a:r>
            <a:endParaRPr b="1" dirty="0">
              <a:solidFill>
                <a:schemeClr val="accent1"/>
              </a:solidFill>
            </a:endParaRPr>
          </a:p>
        </p:txBody>
      </p:sp>
      <p:sp>
        <p:nvSpPr>
          <p:cNvPr id="292" name="Google Shape;292;p39"/>
          <p:cNvSpPr txBox="1">
            <a:spLocks noGrp="1"/>
          </p:cNvSpPr>
          <p:nvPr>
            <p:ph type="subTitle" idx="4294967295"/>
          </p:nvPr>
        </p:nvSpPr>
        <p:spPr>
          <a:xfrm>
            <a:off x="3796825" y="1764100"/>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accent1"/>
                </a:solidFill>
              </a:rPr>
              <a:t>Step 2</a:t>
            </a:r>
            <a:endParaRPr b="1" dirty="0">
              <a:solidFill>
                <a:schemeClr val="accent1"/>
              </a:solidFill>
            </a:endParaRPr>
          </a:p>
        </p:txBody>
      </p:sp>
      <p:sp>
        <p:nvSpPr>
          <p:cNvPr id="293" name="Google Shape;293;p39"/>
          <p:cNvSpPr txBox="1">
            <a:spLocks noGrp="1"/>
          </p:cNvSpPr>
          <p:nvPr>
            <p:ph type="subTitle" idx="4294967295"/>
          </p:nvPr>
        </p:nvSpPr>
        <p:spPr>
          <a:xfrm>
            <a:off x="6366225" y="1471875"/>
            <a:ext cx="15411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dirty="0">
                <a:solidFill>
                  <a:schemeClr val="accent1"/>
                </a:solidFill>
              </a:rPr>
              <a:t>Step 3</a:t>
            </a:r>
            <a:endParaRPr b="1" dirty="0">
              <a:solidFill>
                <a:schemeClr val="accent1"/>
              </a:solidFill>
            </a:endParaRPr>
          </a:p>
        </p:txBody>
      </p:sp>
      <p:sp>
        <p:nvSpPr>
          <p:cNvPr id="294" name="Google Shape;294;p39"/>
          <p:cNvSpPr txBox="1">
            <a:spLocks noGrp="1"/>
          </p:cNvSpPr>
          <p:nvPr>
            <p:ph type="subTitle" idx="4294967295"/>
          </p:nvPr>
        </p:nvSpPr>
        <p:spPr>
          <a:xfrm>
            <a:off x="717800" y="2796700"/>
            <a:ext cx="2569500" cy="143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IN" sz="1200" dirty="0">
                <a:solidFill>
                  <a:schemeClr val="dk1"/>
                </a:solidFill>
                <a:latin typeface="+mj-lt"/>
              </a:rPr>
              <a:t>Importing Modules and Classes.</a:t>
            </a:r>
          </a:p>
          <a:p>
            <a:pPr marL="457200" lvl="0" indent="-317500" algn="l" rtl="0">
              <a:spcBef>
                <a:spcPts val="0"/>
              </a:spcBef>
              <a:spcAft>
                <a:spcPts val="0"/>
              </a:spcAft>
              <a:buSzPts val="1400"/>
              <a:buChar char="●"/>
            </a:pPr>
            <a:r>
              <a:rPr lang="en-IN" sz="1200" dirty="0">
                <a:solidFill>
                  <a:schemeClr val="dk1"/>
                </a:solidFill>
                <a:latin typeface="+mj-lt"/>
              </a:rPr>
              <a:t>Defining the "reviews" Class.</a:t>
            </a:r>
          </a:p>
          <a:p>
            <a:pPr marL="457200" lvl="0" indent="-317500" algn="l" rtl="0">
              <a:spcBef>
                <a:spcPts val="0"/>
              </a:spcBef>
              <a:spcAft>
                <a:spcPts val="0"/>
              </a:spcAft>
              <a:buSzPts val="1400"/>
              <a:buChar char="●"/>
            </a:pPr>
            <a:r>
              <a:rPr lang="en-IN" sz="1200" dirty="0">
                <a:solidFill>
                  <a:schemeClr val="dk1"/>
                </a:solidFill>
                <a:latin typeface="+mj-lt"/>
              </a:rPr>
              <a:t>Setting Up Attributes.</a:t>
            </a:r>
            <a:endParaRPr sz="1200" dirty="0">
              <a:solidFill>
                <a:schemeClr val="dk1"/>
              </a:solidFill>
              <a:latin typeface="+mj-lt"/>
            </a:endParaRPr>
          </a:p>
        </p:txBody>
      </p:sp>
      <p:sp>
        <p:nvSpPr>
          <p:cNvPr id="295" name="Google Shape;295;p39"/>
          <p:cNvSpPr txBox="1">
            <a:spLocks noGrp="1"/>
          </p:cNvSpPr>
          <p:nvPr>
            <p:ph type="subTitle" idx="4294967295"/>
          </p:nvPr>
        </p:nvSpPr>
        <p:spPr>
          <a:xfrm>
            <a:off x="3250200" y="2489350"/>
            <a:ext cx="2569500" cy="143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200" dirty="0">
                <a:solidFill>
                  <a:schemeClr val="dk1"/>
                </a:solidFill>
                <a:latin typeface="+mj-lt"/>
              </a:rPr>
              <a:t>Creating the "pagination" Method.</a:t>
            </a:r>
          </a:p>
          <a:p>
            <a:pPr marL="457200" lvl="0" indent="-317500" algn="l" rtl="0">
              <a:spcBef>
                <a:spcPts val="0"/>
              </a:spcBef>
              <a:spcAft>
                <a:spcPts val="0"/>
              </a:spcAft>
              <a:buSzPts val="1400"/>
              <a:buChar char="●"/>
            </a:pPr>
            <a:r>
              <a:rPr lang="en-IN" sz="1200" dirty="0">
                <a:solidFill>
                  <a:schemeClr val="dk1"/>
                </a:solidFill>
                <a:latin typeface="+mj-lt"/>
              </a:rPr>
              <a:t>Defining the "pass" Method.</a:t>
            </a:r>
          </a:p>
          <a:p>
            <a:pPr marL="457200" lvl="0" indent="-317500" algn="l" rtl="0">
              <a:spcBef>
                <a:spcPts val="0"/>
              </a:spcBef>
              <a:spcAft>
                <a:spcPts val="0"/>
              </a:spcAft>
              <a:buSzPts val="1400"/>
              <a:buChar char="●"/>
            </a:pPr>
            <a:r>
              <a:rPr lang="en-US" sz="1200" dirty="0">
                <a:solidFill>
                  <a:schemeClr val="dk1"/>
                </a:solidFill>
                <a:latin typeface="+mj-lt"/>
              </a:rPr>
              <a:t>Storing Data in a Structured Dictionary</a:t>
            </a:r>
            <a:r>
              <a:rPr lang="en-IN" sz="1200" dirty="0">
                <a:solidFill>
                  <a:schemeClr val="dk1"/>
                </a:solidFill>
                <a:latin typeface="+mj-lt"/>
              </a:rPr>
              <a:t>.</a:t>
            </a:r>
            <a:endParaRPr sz="1200" dirty="0">
              <a:solidFill>
                <a:schemeClr val="dk1"/>
              </a:solidFill>
              <a:latin typeface="+mj-lt"/>
            </a:endParaRPr>
          </a:p>
        </p:txBody>
      </p:sp>
      <p:sp>
        <p:nvSpPr>
          <p:cNvPr id="296" name="Google Shape;296;p39"/>
          <p:cNvSpPr txBox="1">
            <a:spLocks noGrp="1"/>
          </p:cNvSpPr>
          <p:nvPr>
            <p:ph type="subTitle" idx="4294967295"/>
          </p:nvPr>
        </p:nvSpPr>
        <p:spPr>
          <a:xfrm>
            <a:off x="5852025" y="2175625"/>
            <a:ext cx="2569500" cy="143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200" dirty="0">
                <a:solidFill>
                  <a:schemeClr val="dk1"/>
                </a:solidFill>
                <a:latin typeface="+mj-lt"/>
              </a:rPr>
              <a:t>Implementing Pagination and Data Collection.</a:t>
            </a:r>
          </a:p>
          <a:p>
            <a:pPr marL="457200" lvl="0" indent="-317500" algn="l" rtl="0">
              <a:spcBef>
                <a:spcPts val="0"/>
              </a:spcBef>
              <a:spcAft>
                <a:spcPts val="0"/>
              </a:spcAft>
              <a:buSzPts val="1400"/>
              <a:buChar char="●"/>
            </a:pPr>
            <a:r>
              <a:rPr lang="en-IN" sz="1200" dirty="0">
                <a:solidFill>
                  <a:schemeClr val="dk1"/>
                </a:solidFill>
                <a:latin typeface="+mj-lt"/>
              </a:rPr>
              <a:t>Saving Data in JSON Format</a:t>
            </a:r>
            <a:r>
              <a:rPr lang="en-US" sz="1200" dirty="0">
                <a:solidFill>
                  <a:schemeClr val="dk1"/>
                </a:solidFill>
                <a:latin typeface="+mj-lt"/>
              </a:rPr>
              <a:t>.</a:t>
            </a:r>
          </a:p>
          <a:p>
            <a:pPr marL="457200" lvl="0" indent="-317500" algn="l" rtl="0">
              <a:spcBef>
                <a:spcPts val="0"/>
              </a:spcBef>
              <a:spcAft>
                <a:spcPts val="0"/>
              </a:spcAft>
              <a:buSzPts val="1400"/>
              <a:buChar char="●"/>
            </a:pPr>
            <a:r>
              <a:rPr lang="en-IN" sz="1200" dirty="0">
                <a:solidFill>
                  <a:schemeClr val="dk1"/>
                </a:solidFill>
                <a:latin typeface="+mj-lt"/>
              </a:rPr>
              <a:t>Potential for Error Handling and Logging</a:t>
            </a:r>
            <a:r>
              <a:rPr lang="en-US" sz="1200" dirty="0">
                <a:solidFill>
                  <a:schemeClr val="dk1"/>
                </a:solidFill>
                <a:latin typeface="+mj-lt"/>
              </a:rPr>
              <a:t>.</a:t>
            </a:r>
            <a:endParaRPr sz="1200" dirty="0">
              <a:solidFill>
                <a:schemeClr val="dk1"/>
              </a:solidFill>
              <a:latin typeface="+mj-lt"/>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picture containing text, clipart&#10;&#10;Description automatically generated">
            <a:extLst>
              <a:ext uri="{FF2B5EF4-FFF2-40B4-BE49-F238E27FC236}">
                <a16:creationId xmlns:a16="http://schemas.microsoft.com/office/drawing/2014/main" id="{D9EC85BA-AFC5-EC2E-3CC6-083115CEE177}"/>
              </a:ext>
            </a:extLst>
          </p:cNvPr>
          <p:cNvPicPr>
            <a:picLocks noChangeAspect="1"/>
          </p:cNvPicPr>
          <p:nvPr/>
        </p:nvPicPr>
        <p:blipFill>
          <a:blip r:embed="rId3"/>
          <a:stretch>
            <a:fillRect/>
          </a:stretch>
        </p:blipFill>
        <p:spPr>
          <a:xfrm>
            <a:off x="7926354" y="52039"/>
            <a:ext cx="1217646" cy="401443"/>
          </a:xfrm>
          <a:prstGeom prst="rect">
            <a:avLst/>
          </a:prstGeom>
        </p:spPr>
      </p:pic>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1049</Words>
  <Application>Microsoft Office PowerPoint</Application>
  <PresentationFormat>On-screen Show (16:9)</PresentationFormat>
  <Paragraphs>136</Paragraphs>
  <Slides>23</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Montserrat</vt:lpstr>
      <vt:lpstr>Arial</vt:lpstr>
      <vt:lpstr>Fira Sans Extra Condensed Medium</vt:lpstr>
      <vt:lpstr>Management Consulting Toolkit by Slidesgo</vt:lpstr>
      <vt:lpstr>ENHANCING TRUST WITH AI: PRODUCT REVIEW ANALYSIS AND SEGREGATION SYSTEM</vt:lpstr>
      <vt:lpstr>PowerPoint Presentation</vt:lpstr>
      <vt:lpstr>Problem Statement</vt:lpstr>
      <vt:lpstr>Architecture</vt:lpstr>
      <vt:lpstr>Detailed Architecture</vt:lpstr>
      <vt:lpstr>Objectives &amp; Techniques</vt:lpstr>
      <vt:lpstr>User-friendly interface</vt:lpstr>
      <vt:lpstr>PowerPoint Presentation</vt:lpstr>
      <vt:lpstr>Web Scraping</vt:lpstr>
      <vt:lpstr>Web Scraping</vt:lpstr>
      <vt:lpstr>PowerPoint Presentation</vt:lpstr>
      <vt:lpstr>NLP Techniques</vt:lpstr>
      <vt:lpstr>PowerPoint Presentation</vt:lpstr>
      <vt:lpstr>Probability Estimation for Review Authenticity</vt:lpstr>
      <vt:lpstr>Probability Estimation for Review Authenticity</vt:lpstr>
      <vt:lpstr>Data Visualization</vt:lpstr>
      <vt:lpstr>55%</vt:lpstr>
      <vt:lpstr>SWOT  Analysis</vt:lpstr>
      <vt:lpstr>PowerPoint Presentation</vt:lpstr>
      <vt:lpstr>Results</vt:lpstr>
      <vt:lpstr>PowerPoint Presentation</vt:lpstr>
      <vt:lpstr>UML Diagrams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Consulting Toolkit</dc:title>
  <dc:creator>Rishyendra Kumar</dc:creator>
  <cp:lastModifiedBy>Rishyendra Kumar</cp:lastModifiedBy>
  <cp:revision>11</cp:revision>
  <dcterms:modified xsi:type="dcterms:W3CDTF">2024-04-15T18:13:57Z</dcterms:modified>
</cp:coreProperties>
</file>