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E29100-E6A6-4EBC-898A-E053FF1990E7}">
  <a:tblStyle styleId="{82E29100-E6A6-4EBC-898A-E053FF1990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3359c1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3359c1b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03359c1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03359c1b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03359c1b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03359c1b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04643c1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04643c1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04643c1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04643c1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3359c1b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3359c1b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03359c1b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03359c1b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3359c1b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3359c1b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2a2fa40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2a2fa40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03359c1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03359c1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03359c1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03359c1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03359c1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03359c1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03359c1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03359c1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03359c1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03359c1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3359c1b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3359c1b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03359c1b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03359c1b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03359c1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03359c1b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aK6cmnkVA5cUM8UlrZRWNaAwDcCV-gbA5TynuuO7fG4/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WBAcBVTP3uXAsEKhfqoj51sgxbHa2aSLvycGfrwcH6U/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IhDVUlsVWOz-tQKHVsM3Z5RpH-ODEy7bP7wzYtb8-Hw/edit?usp=sharing" TargetMode="External"/><Relationship Id="rId4" Type="http://schemas.openxmlformats.org/officeDocument/2006/relationships/hyperlink" Target="https://docs.google.com/document/d/1UA3U4F3B10EW3hsuJnQbB0WHWTAtOoiH1Sk2zbdSqoU/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fedesoriano/heart-failure-prediction" TargetMode="External"/><Relationship Id="rId4" Type="http://schemas.openxmlformats.org/officeDocument/2006/relationships/hyperlink" Target="https://drive.google.com/file/d/1k_9v3dp4mvVyR1jrKgLPqDskZawkkpLp/view?usp=sharing" TargetMode="External"/><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lask.palletsprojects.com/en/3.0.x/" TargetMode="External"/><Relationship Id="rId4" Type="http://schemas.openxmlformats.org/officeDocument/2006/relationships/hyperlink" Target="https://www.sqlite.org/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1MV6y4IJtQZq6qMb5F-8mtoU7wn4s2-CiIScnU7sfek/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CSL2060 Project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solidFill>
                  <a:schemeClr val="lt1"/>
                </a:solidFill>
                <a:highlight>
                  <a:schemeClr val="dk1"/>
                </a:highlight>
              </a:rPr>
              <a:t>Group 44</a:t>
            </a:r>
            <a:endParaRPr>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a:t>
            </a:r>
            <a:endParaRPr/>
          </a:p>
        </p:txBody>
      </p:sp>
      <p:sp>
        <p:nvSpPr>
          <p:cNvPr id="116" name="Google Shape;116;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
            </a:r>
            <a:r>
              <a:rPr lang="en" u="sng">
                <a:solidFill>
                  <a:schemeClr val="hlink"/>
                </a:solidFill>
                <a:hlinkClick r:id="rId3"/>
              </a:rPr>
              <a:t>document</a:t>
            </a:r>
            <a:r>
              <a:rPr lang="en"/>
              <a:t> contains the following details:</a:t>
            </a:r>
            <a:endParaRPr/>
          </a:p>
          <a:p>
            <a:pPr indent="-342900" lvl="0" marL="457200" rtl="0" algn="l">
              <a:spcBef>
                <a:spcPts val="1200"/>
              </a:spcBef>
              <a:spcAft>
                <a:spcPts val="0"/>
              </a:spcAft>
              <a:buSzPts val="1800"/>
              <a:buAutoNum type="arabicPeriod"/>
            </a:pPr>
            <a:r>
              <a:rPr lang="en"/>
              <a:t>Risk analysis and risk assessment matrix</a:t>
            </a:r>
            <a:endParaRPr/>
          </a:p>
          <a:p>
            <a:pPr indent="-342900" lvl="0" marL="457200" rtl="0" algn="l">
              <a:spcBef>
                <a:spcPts val="0"/>
              </a:spcBef>
              <a:spcAft>
                <a:spcPts val="0"/>
              </a:spcAft>
              <a:buSzPts val="1800"/>
              <a:buAutoNum type="arabicPeriod"/>
            </a:pPr>
            <a:r>
              <a:rPr lang="en"/>
              <a:t>Gantt charts (3 versions, the final one being </a:t>
            </a:r>
            <a:r>
              <a:rPr lang="en"/>
              <a:t>updated</a:t>
            </a:r>
            <a:r>
              <a:rPr lang="en"/>
              <a:t> to date)</a:t>
            </a:r>
            <a:endParaRPr/>
          </a:p>
          <a:p>
            <a:pPr indent="-342900" lvl="0" marL="457200" rtl="0" algn="l">
              <a:spcBef>
                <a:spcPts val="0"/>
              </a:spcBef>
              <a:spcAft>
                <a:spcPts val="0"/>
              </a:spcAft>
              <a:buSzPts val="1800"/>
              <a:buAutoNum type="arabicPeriod"/>
            </a:pPr>
            <a:r>
              <a:rPr lang="en"/>
              <a:t>Cost analysis (from the perspective of an organisation that desires to </a:t>
            </a:r>
            <a:r>
              <a:rPr lang="en"/>
              <a:t>pursue</a:t>
            </a:r>
            <a:r>
              <a:rPr lang="en"/>
              <a:t> this project)</a:t>
            </a:r>
            <a:endParaRPr/>
          </a:p>
          <a:p>
            <a:pPr indent="-342900" lvl="0" marL="457200" rtl="0" algn="l">
              <a:spcBef>
                <a:spcPts val="0"/>
              </a:spcBef>
              <a:spcAft>
                <a:spcPts val="0"/>
              </a:spcAft>
              <a:buSzPts val="1800"/>
              <a:buAutoNum type="arabicPeriod"/>
            </a:pPr>
            <a:r>
              <a:rPr lang="en"/>
              <a:t>Task dependencies and critical path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Versioning</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Version 1.0.0: Basic ML model integration with the interface, giving prediction based on input data.</a:t>
            </a:r>
            <a:endParaRPr/>
          </a:p>
          <a:p>
            <a:pPr indent="0" lvl="0" marL="0" rtl="0" algn="l">
              <a:spcBef>
                <a:spcPts val="1200"/>
              </a:spcBef>
              <a:spcAft>
                <a:spcPts val="0"/>
              </a:spcAft>
              <a:buNone/>
            </a:pPr>
            <a:r>
              <a:rPr lang="en"/>
              <a:t>Version 1.1.0: Addition of features such as data visualization and generic health recommendations.</a:t>
            </a:r>
            <a:endParaRPr/>
          </a:p>
          <a:p>
            <a:pPr indent="0" lvl="0" marL="0" rtl="0" algn="l">
              <a:spcBef>
                <a:spcPts val="1200"/>
              </a:spcBef>
              <a:spcAft>
                <a:spcPts val="0"/>
              </a:spcAft>
              <a:buNone/>
            </a:pPr>
            <a:r>
              <a:rPr lang="en"/>
              <a:t>Version 1.1.1: Using unit testing to fix the bug in updation of details in saved profiles.</a:t>
            </a:r>
            <a:endParaRPr/>
          </a:p>
          <a:p>
            <a:pPr indent="0" lvl="0" marL="0" rtl="0" algn="l">
              <a:spcBef>
                <a:spcPts val="1200"/>
              </a:spcBef>
              <a:spcAft>
                <a:spcPts val="0"/>
              </a:spcAft>
              <a:buNone/>
            </a:pPr>
            <a:r>
              <a:rPr lang="en"/>
              <a:t>Version 2.0.0:  Improved user interface based on feedback and enhanced frontend aesthetics.</a:t>
            </a:r>
            <a:endParaRPr/>
          </a:p>
          <a:p>
            <a:pPr indent="0" lvl="0" marL="0" rtl="0" algn="l">
              <a:spcBef>
                <a:spcPts val="1200"/>
              </a:spcBef>
              <a:spcAft>
                <a:spcPts val="0"/>
              </a:spcAft>
              <a:buNone/>
            </a:pPr>
            <a:r>
              <a:rPr lang="en"/>
              <a:t>Version 2.1.0: Addition of more graphs for better visualisation; limiting the input parameters to specific ranges for better accuracy.</a:t>
            </a:r>
            <a:endParaRPr/>
          </a:p>
          <a:p>
            <a:pPr indent="0" lvl="0" marL="0" rtl="0" algn="l">
              <a:spcBef>
                <a:spcPts val="1200"/>
              </a:spcBef>
              <a:spcAft>
                <a:spcPts val="0"/>
              </a:spcAft>
              <a:buNone/>
            </a:pPr>
            <a:r>
              <a:rPr lang="en"/>
              <a:t>Version 2.1.1: Fixed the bug of screen updating incorrectly after the details are edited.</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Metrics</a:t>
            </a:r>
            <a:endParaRPr/>
          </a:p>
        </p:txBody>
      </p:sp>
      <p:sp>
        <p:nvSpPr>
          <p:cNvPr id="128" name="Google Shape;128;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COCOMO: We would define our project in the category </a:t>
            </a:r>
            <a:r>
              <a:rPr b="1" lang="en"/>
              <a:t>Semi-detached</a:t>
            </a:r>
            <a:r>
              <a:rPr lang="en"/>
              <a:t>. So</a:t>
            </a:r>
            <a:endParaRPr/>
          </a:p>
          <a:p>
            <a:pPr indent="0" lvl="0" marL="0" rtl="0" algn="l">
              <a:spcBef>
                <a:spcPts val="1200"/>
              </a:spcBef>
              <a:spcAft>
                <a:spcPts val="0"/>
              </a:spcAft>
              <a:buNone/>
            </a:pPr>
            <a:r>
              <a:rPr lang="en"/>
              <a:t>			Effort level:Medium, Time given: Medium</a:t>
            </a:r>
            <a:endParaRPr/>
          </a:p>
          <a:p>
            <a:pPr indent="0" lvl="0" marL="0" rtl="0" algn="l">
              <a:spcBef>
                <a:spcPts val="1200"/>
              </a:spcBef>
              <a:spcAft>
                <a:spcPts val="0"/>
              </a:spcAft>
              <a:buNone/>
            </a:pPr>
            <a:r>
              <a:rPr lang="en"/>
              <a:t>Cyclomatic Complexity: approximately 12-13 modules are being integrated, so                    moderate risk.</a:t>
            </a:r>
            <a:endParaRPr/>
          </a:p>
          <a:p>
            <a:pPr indent="0" lvl="0" marL="0" rtl="0" algn="l">
              <a:spcBef>
                <a:spcPts val="1200"/>
              </a:spcBef>
              <a:spcAft>
                <a:spcPts val="0"/>
              </a:spcAft>
              <a:buNone/>
            </a:pPr>
            <a:r>
              <a:rPr lang="en"/>
              <a:t>LOC: approximately 2300 LOC for development ; 400 LOC </a:t>
            </a:r>
            <a:r>
              <a:rPr lang="en"/>
              <a:t>for</a:t>
            </a:r>
            <a:r>
              <a:rPr lang="en"/>
              <a:t> ML model</a:t>
            </a:r>
            <a:endParaRPr/>
          </a:p>
          <a:p>
            <a:pPr indent="0" lvl="0" marL="0" rtl="0" algn="l">
              <a:spcBef>
                <a:spcPts val="1200"/>
              </a:spcBef>
              <a:spcAft>
                <a:spcPts val="0"/>
              </a:spcAft>
              <a:buNone/>
            </a:pPr>
            <a:r>
              <a:rPr lang="en"/>
              <a:t>Coupling: Low coupling, so good cohesion</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34" name="Google Shape;134;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Unit Testing: </a:t>
            </a:r>
            <a:endParaRPr/>
          </a:p>
          <a:p>
            <a:pPr indent="-317500" lvl="1" marL="914400" rtl="0" algn="l">
              <a:spcBef>
                <a:spcPts val="0"/>
              </a:spcBef>
              <a:spcAft>
                <a:spcPts val="0"/>
              </a:spcAft>
              <a:buSzPts val="1400"/>
              <a:buAutoNum type="alphaLcPeriod"/>
            </a:pPr>
            <a:r>
              <a:rPr lang="en"/>
              <a:t>We used this primarily for the app interface.</a:t>
            </a:r>
            <a:endParaRPr/>
          </a:p>
          <a:p>
            <a:pPr indent="-317500" lvl="1" marL="914400" rtl="0" algn="l">
              <a:spcBef>
                <a:spcPts val="0"/>
              </a:spcBef>
              <a:spcAft>
                <a:spcPts val="0"/>
              </a:spcAft>
              <a:buSzPts val="1400"/>
              <a:buAutoNum type="alphaLcPeriod"/>
            </a:pPr>
            <a:r>
              <a:rPr lang="en"/>
              <a:t>We were </a:t>
            </a:r>
            <a:r>
              <a:rPr lang="en"/>
              <a:t>able</a:t>
            </a:r>
            <a:r>
              <a:rPr lang="en"/>
              <a:t> to detect bugs such as incorrect updation of details post changes in input parameters, screen not being refreshed precisely, etc.</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ML Model Testing:</a:t>
            </a:r>
            <a:endParaRPr/>
          </a:p>
          <a:p>
            <a:pPr indent="-317500" lvl="1" marL="914400" rtl="0" algn="l">
              <a:spcBef>
                <a:spcPts val="0"/>
              </a:spcBef>
              <a:spcAft>
                <a:spcPts val="0"/>
              </a:spcAft>
              <a:buSzPts val="1400"/>
              <a:buAutoNum type="alphaLcPeriod"/>
            </a:pPr>
            <a:r>
              <a:rPr lang="en"/>
              <a:t>Tested the ML model with absurd values to check the response of the model and determine important parameters.</a:t>
            </a:r>
            <a:endParaRPr/>
          </a:p>
          <a:p>
            <a:pPr indent="-317500" lvl="1" marL="914400" rtl="0" algn="l">
              <a:spcBef>
                <a:spcPts val="0"/>
              </a:spcBef>
              <a:spcAft>
                <a:spcPts val="0"/>
              </a:spcAft>
              <a:buSzPts val="1400"/>
              <a:buAutoNum type="alphaLcPeriod"/>
            </a:pPr>
            <a:r>
              <a:rPr lang="en"/>
              <a:t>Eg: We found that age is an important feature of the dataset as the </a:t>
            </a:r>
            <a:r>
              <a:rPr lang="en"/>
              <a:t>predicted</a:t>
            </a:r>
            <a:r>
              <a:rPr lang="en"/>
              <a:t> label was reducing tremendously on modifying just the age.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459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Testing</a:t>
            </a:r>
            <a:endParaRPr/>
          </a:p>
        </p:txBody>
      </p:sp>
      <p:sp>
        <p:nvSpPr>
          <p:cNvPr id="140" name="Google Shape;140;p26"/>
          <p:cNvSpPr txBox="1"/>
          <p:nvPr>
            <p:ph idx="1" type="body"/>
          </p:nvPr>
        </p:nvSpPr>
        <p:spPr>
          <a:xfrm>
            <a:off x="311700" y="1361400"/>
            <a:ext cx="2367900" cy="24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Thunder Client extension of VS Code to check the performance of our locally created API.</a:t>
            </a:r>
            <a:endParaRPr/>
          </a:p>
          <a:p>
            <a:pPr indent="0" lvl="0" marL="0" rtl="0" algn="l">
              <a:spcBef>
                <a:spcPts val="1200"/>
              </a:spcBef>
              <a:spcAft>
                <a:spcPts val="1200"/>
              </a:spcAft>
              <a:buNone/>
            </a:pPr>
            <a:r>
              <a:t/>
            </a:r>
            <a:endParaRPr/>
          </a:p>
        </p:txBody>
      </p:sp>
      <p:pic>
        <p:nvPicPr>
          <p:cNvPr id="141" name="Google Shape;141;p26"/>
          <p:cNvPicPr preferRelativeResize="0"/>
          <p:nvPr/>
        </p:nvPicPr>
        <p:blipFill rotWithShape="1">
          <a:blip r:embed="rId3">
            <a:alphaModFix/>
          </a:blip>
          <a:srcRect b="15027" l="4099" r="18698" t="10689"/>
          <a:stretch/>
        </p:blipFill>
        <p:spPr>
          <a:xfrm>
            <a:off x="2845500" y="1013250"/>
            <a:ext cx="6097526" cy="31170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Trajectory</a:t>
            </a:r>
            <a:endParaRPr/>
          </a:p>
        </p:txBody>
      </p:sp>
      <p:sp>
        <p:nvSpPr>
          <p:cNvPr id="147" name="Google Shape;147;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Gantt Chart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t/>
            </a:r>
            <a:endParaRPr/>
          </a:p>
        </p:txBody>
      </p:sp>
      <p:pic>
        <p:nvPicPr>
          <p:cNvPr id="148" name="Google Shape;148;p27"/>
          <p:cNvPicPr preferRelativeResize="0"/>
          <p:nvPr/>
        </p:nvPicPr>
        <p:blipFill>
          <a:blip r:embed="rId3">
            <a:alphaModFix/>
          </a:blip>
          <a:stretch>
            <a:fillRect/>
          </a:stretch>
        </p:blipFill>
        <p:spPr>
          <a:xfrm>
            <a:off x="1753088" y="1786025"/>
            <a:ext cx="5637831" cy="27827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Life Applications</a:t>
            </a:r>
            <a:endParaRPr/>
          </a:p>
        </p:txBody>
      </p:sp>
      <p:sp>
        <p:nvSpPr>
          <p:cNvPr id="154" name="Google Shape;154;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Our project was designed with the hope to empower individuals to take proactive steps towards their heart health by identifying potential risks early.</a:t>
            </a:r>
            <a:endParaRPr/>
          </a:p>
          <a:p>
            <a:pPr indent="-342900" lvl="0" marL="457200" rtl="0" algn="l">
              <a:spcBef>
                <a:spcPts val="0"/>
              </a:spcBef>
              <a:spcAft>
                <a:spcPts val="0"/>
              </a:spcAft>
              <a:buSzPts val="1800"/>
              <a:buAutoNum type="arabicPeriod"/>
            </a:pPr>
            <a:r>
              <a:rPr lang="en"/>
              <a:t>Given that most users may not be familiar with the health parameters required to be given as inputs, this software can be used in medical setups which the users can access after taking blood tests.</a:t>
            </a:r>
            <a:endParaRPr/>
          </a:p>
          <a:p>
            <a:pPr indent="-342900" lvl="0" marL="457200" rtl="0" algn="l">
              <a:spcBef>
                <a:spcPts val="0"/>
              </a:spcBef>
              <a:spcAft>
                <a:spcPts val="0"/>
              </a:spcAft>
              <a:buSzPts val="1800"/>
              <a:buAutoNum type="arabicPeriod"/>
            </a:pPr>
            <a:r>
              <a:rPr lang="en"/>
              <a:t>Furthermore, the app can also be used by working medical professionals as a tool to assist them in making informed decisions and prioritizing patients for further evaluation or intervention.</a:t>
            </a:r>
            <a:endParaRPr/>
          </a:p>
          <a:p>
            <a:pPr indent="-342900" lvl="0" marL="457200" rtl="0" algn="l">
              <a:spcBef>
                <a:spcPts val="0"/>
              </a:spcBef>
              <a:spcAft>
                <a:spcPts val="0"/>
              </a:spcAft>
              <a:buSzPts val="1800"/>
              <a:buAutoNum type="arabicPeriod"/>
            </a:pPr>
            <a:r>
              <a:rPr lang="en"/>
              <a:t>Lastly, we intend to use additional data available in the medical world to train our model further at the end of regular timespans.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29"/>
          <p:cNvGraphicFramePr/>
          <p:nvPr/>
        </p:nvGraphicFramePr>
        <p:xfrm>
          <a:off x="394575" y="222788"/>
          <a:ext cx="3000000" cy="3000000"/>
        </p:xfrm>
        <a:graphic>
          <a:graphicData uri="http://schemas.openxmlformats.org/drawingml/2006/table">
            <a:tbl>
              <a:tblPr>
                <a:noFill/>
                <a:tableStyleId>{82E29100-E6A6-4EBC-898A-E053FF1990E7}</a:tableStyleId>
              </a:tblPr>
              <a:tblGrid>
                <a:gridCol w="4169125"/>
                <a:gridCol w="4185725"/>
              </a:tblGrid>
              <a:tr h="706775">
                <a:tc>
                  <a:txBody>
                    <a:bodyPr/>
                    <a:lstStyle/>
                    <a:p>
                      <a:pPr indent="0" lvl="0" marL="0" rtl="0" algn="ctr">
                        <a:spcBef>
                          <a:spcPts val="0"/>
                        </a:spcBef>
                        <a:spcAft>
                          <a:spcPts val="0"/>
                        </a:spcAft>
                        <a:buNone/>
                      </a:pPr>
                      <a:r>
                        <a:rPr lang="en" sz="1500"/>
                        <a:t>Challenges Faced</a:t>
                      </a:r>
                      <a:endParaRPr sz="1500"/>
                    </a:p>
                  </a:txBody>
                  <a:tcPr marT="91425" marB="91425" marR="91425" marL="91425" anchor="ctr"/>
                </a:tc>
                <a:tc>
                  <a:txBody>
                    <a:bodyPr/>
                    <a:lstStyle/>
                    <a:p>
                      <a:pPr indent="0" lvl="0" marL="0" rtl="0" algn="ctr">
                        <a:spcBef>
                          <a:spcPts val="0"/>
                        </a:spcBef>
                        <a:spcAft>
                          <a:spcPts val="0"/>
                        </a:spcAft>
                        <a:buNone/>
                      </a:pPr>
                      <a:r>
                        <a:rPr lang="en" sz="1500"/>
                        <a:t>Solutions</a:t>
                      </a:r>
                      <a:endParaRPr sz="1500"/>
                    </a:p>
                  </a:txBody>
                  <a:tcPr marT="91425" marB="91425" marR="91425" marL="91425" anchor="ctr"/>
                </a:tc>
              </a:tr>
              <a:tr h="654500">
                <a:tc>
                  <a:txBody>
                    <a:bodyPr/>
                    <a:lstStyle/>
                    <a:p>
                      <a:pPr indent="0" lvl="0" marL="0" rtl="0" algn="l">
                        <a:spcBef>
                          <a:spcPts val="0"/>
                        </a:spcBef>
                        <a:spcAft>
                          <a:spcPts val="0"/>
                        </a:spcAft>
                        <a:buNone/>
                      </a:pPr>
                      <a:r>
                        <a:rPr lang="en"/>
                        <a:t>ML Model Selection and Refinement</a:t>
                      </a:r>
                      <a:endParaRPr/>
                    </a:p>
                  </a:txBody>
                  <a:tcPr marT="91425" marB="91425" marR="91425" marL="91425" anchor="ctr"/>
                </a:tc>
                <a:tc>
                  <a:txBody>
                    <a:bodyPr/>
                    <a:lstStyle/>
                    <a:p>
                      <a:pPr indent="0" lvl="0" marL="0" rtl="0" algn="l">
                        <a:spcBef>
                          <a:spcPts val="0"/>
                        </a:spcBef>
                        <a:spcAft>
                          <a:spcPts val="0"/>
                        </a:spcAft>
                        <a:buNone/>
                      </a:pPr>
                      <a:r>
                        <a:rPr lang="en"/>
                        <a:t>Explored a range of classifiers, and finally selected the one that offered a nice combination of accuracy and recall.</a:t>
                      </a:r>
                      <a:endParaRPr/>
                    </a:p>
                  </a:txBody>
                  <a:tcPr marT="91425" marB="91425" marR="91425" marL="91425" anchor="ctr"/>
                </a:tc>
              </a:tr>
              <a:tr h="654500">
                <a:tc>
                  <a:txBody>
                    <a:bodyPr/>
                    <a:lstStyle/>
                    <a:p>
                      <a:pPr indent="0" lvl="0" marL="0" rtl="0" algn="l">
                        <a:spcBef>
                          <a:spcPts val="0"/>
                        </a:spcBef>
                        <a:spcAft>
                          <a:spcPts val="0"/>
                        </a:spcAft>
                        <a:buNone/>
                      </a:pPr>
                      <a:r>
                        <a:rPr lang="en"/>
                        <a:t>Data Privacy and Security</a:t>
                      </a:r>
                      <a:endParaRPr/>
                    </a:p>
                  </a:txBody>
                  <a:tcPr marT="91425" marB="91425" marR="91425" marL="91425" anchor="ctr"/>
                </a:tc>
                <a:tc>
                  <a:txBody>
                    <a:bodyPr/>
                    <a:lstStyle/>
                    <a:p>
                      <a:pPr indent="0" lvl="0" marL="0" rtl="0" algn="l">
                        <a:spcBef>
                          <a:spcPts val="0"/>
                        </a:spcBef>
                        <a:spcAft>
                          <a:spcPts val="0"/>
                        </a:spcAft>
                        <a:buNone/>
                      </a:pPr>
                      <a:r>
                        <a:rPr lang="en"/>
                        <a:t>Implemented a hybrid SW architecture to ensure that the personal details of users are not susceptible to thefts/leakages.</a:t>
                      </a:r>
                      <a:endParaRPr/>
                    </a:p>
                  </a:txBody>
                  <a:tcPr marT="91425" marB="91425" marR="91425" marL="91425" anchor="ctr"/>
                </a:tc>
              </a:tr>
              <a:tr h="654500">
                <a:tc>
                  <a:txBody>
                    <a:bodyPr/>
                    <a:lstStyle/>
                    <a:p>
                      <a:pPr indent="0" lvl="0" marL="0" rtl="0" algn="l">
                        <a:spcBef>
                          <a:spcPts val="0"/>
                        </a:spcBef>
                        <a:spcAft>
                          <a:spcPts val="0"/>
                        </a:spcAft>
                        <a:buNone/>
                      </a:pPr>
                      <a:r>
                        <a:rPr lang="en"/>
                        <a:t>Model and Database Integration</a:t>
                      </a:r>
                      <a:endParaRPr/>
                    </a:p>
                  </a:txBody>
                  <a:tcPr marT="91425" marB="91425" marR="91425" marL="91425" anchor="ctr"/>
                </a:tc>
                <a:tc>
                  <a:txBody>
                    <a:bodyPr/>
                    <a:lstStyle/>
                    <a:p>
                      <a:pPr indent="0" lvl="0" marL="0" rtl="0" algn="l">
                        <a:spcBef>
                          <a:spcPts val="0"/>
                        </a:spcBef>
                        <a:spcAft>
                          <a:spcPts val="0"/>
                        </a:spcAft>
                        <a:buNone/>
                      </a:pPr>
                      <a:r>
                        <a:rPr lang="en"/>
                        <a:t>Created a local server which calls the API </a:t>
                      </a:r>
                      <a:endParaRPr/>
                    </a:p>
                  </a:txBody>
                  <a:tcPr marT="91425" marB="91425" marR="91425" marL="91425" anchor="ctr"/>
                </a:tc>
              </a:tr>
              <a:tr h="654500">
                <a:tc>
                  <a:txBody>
                    <a:bodyPr/>
                    <a:lstStyle/>
                    <a:p>
                      <a:pPr indent="0" lvl="0" marL="0" rtl="0" algn="l">
                        <a:spcBef>
                          <a:spcPts val="0"/>
                        </a:spcBef>
                        <a:spcAft>
                          <a:spcPts val="0"/>
                        </a:spcAft>
                        <a:buNone/>
                      </a:pPr>
                      <a:r>
                        <a:rPr lang="en"/>
                        <a:t>Interpretability of Prediction Results</a:t>
                      </a:r>
                      <a:endParaRPr/>
                    </a:p>
                  </a:txBody>
                  <a:tcPr marT="91425" marB="91425" marR="91425" marL="91425" anchor="ctr"/>
                </a:tc>
                <a:tc>
                  <a:txBody>
                    <a:bodyPr/>
                    <a:lstStyle/>
                    <a:p>
                      <a:pPr indent="0" lvl="0" marL="0" rtl="0" algn="l">
                        <a:spcBef>
                          <a:spcPts val="0"/>
                        </a:spcBef>
                        <a:spcAft>
                          <a:spcPts val="0"/>
                        </a:spcAft>
                        <a:buNone/>
                      </a:pPr>
                      <a:r>
                        <a:rPr lang="en"/>
                        <a:t>Provided graphical visualizations of the outputs generated to aid in the understanding of the users</a:t>
                      </a:r>
                      <a:endParaRPr/>
                    </a:p>
                  </a:txBody>
                  <a:tcPr marT="91425" marB="91425" marR="91425" marL="91425" anchor="ctr"/>
                </a:tc>
              </a:tr>
              <a:tr h="654500">
                <a:tc>
                  <a:txBody>
                    <a:bodyPr/>
                    <a:lstStyle/>
                    <a:p>
                      <a:pPr indent="0" lvl="0" marL="0" rtl="0" algn="l">
                        <a:spcBef>
                          <a:spcPts val="0"/>
                        </a:spcBef>
                        <a:spcAft>
                          <a:spcPts val="0"/>
                        </a:spcAft>
                        <a:buNone/>
                      </a:pPr>
                      <a:r>
                        <a:rPr lang="en"/>
                        <a:t>Regulatory Obligations</a:t>
                      </a:r>
                      <a:endParaRPr/>
                    </a:p>
                  </a:txBody>
                  <a:tcPr marT="91425" marB="91425" marR="91425" marL="91425" anchor="ctr"/>
                </a:tc>
                <a:tc>
                  <a:txBody>
                    <a:bodyPr/>
                    <a:lstStyle/>
                    <a:p>
                      <a:pPr indent="0" lvl="0" marL="0" rtl="0" algn="l">
                        <a:spcBef>
                          <a:spcPts val="0"/>
                        </a:spcBef>
                        <a:spcAft>
                          <a:spcPts val="0"/>
                        </a:spcAft>
                        <a:buNone/>
                      </a:pPr>
                      <a:r>
                        <a:rPr lang="en"/>
                        <a:t>Did not provide user-specific health recommendations as that would require legal permissions; instead provided generic guidelines for users suffering from such ailments.</a:t>
                      </a:r>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1011450" y="1831350"/>
            <a:ext cx="7121100" cy="14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Comic Sans MS"/>
                <a:ea typeface="Comic Sans MS"/>
                <a:cs typeface="Comic Sans MS"/>
                <a:sym typeface="Comic Sans MS"/>
              </a:rPr>
              <a:t>Thank You!</a:t>
            </a:r>
            <a:endParaRPr b="1" sz="7200">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Topic</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Topic: An app to detect the chances of a cardiovascular disease in humans</a:t>
            </a:r>
            <a:endParaRPr b="1"/>
          </a:p>
          <a:p>
            <a:pPr indent="0" lvl="0" marL="0" rtl="0" algn="l">
              <a:spcBef>
                <a:spcPts val="1200"/>
              </a:spcBef>
              <a:spcAft>
                <a:spcPts val="0"/>
              </a:spcAft>
              <a:buNone/>
            </a:pPr>
            <a:r>
              <a:t/>
            </a:r>
            <a:endParaRPr b="1"/>
          </a:p>
          <a:p>
            <a:pPr indent="0" lvl="0" marL="0" rtl="0" algn="l">
              <a:lnSpc>
                <a:spcPct val="100000"/>
              </a:lnSpc>
              <a:spcBef>
                <a:spcPts val="1200"/>
              </a:spcBef>
              <a:spcAft>
                <a:spcPts val="0"/>
              </a:spcAft>
              <a:buNone/>
            </a:pPr>
            <a:r>
              <a:rPr lang="en" sz="1400"/>
              <a:t>We have designed an app that takes the health parameters of the user as input, and then predicts the chance of a cardiovascular disease occurring. </a:t>
            </a:r>
            <a:endParaRPr sz="1400"/>
          </a:p>
          <a:p>
            <a:pPr indent="0" lvl="0" marL="0" rtl="0" algn="l">
              <a:lnSpc>
                <a:spcPct val="100000"/>
              </a:lnSpc>
              <a:spcBef>
                <a:spcPts val="1200"/>
              </a:spcBef>
              <a:spcAft>
                <a:spcPts val="0"/>
              </a:spcAft>
              <a:buNone/>
            </a:pPr>
            <a:r>
              <a:rPr lang="en" sz="1400"/>
              <a:t>An ML model has been trained using existing datasets on the same topic, and based on it, risk assessment has been done.</a:t>
            </a:r>
            <a:endParaRPr sz="1400"/>
          </a:p>
          <a:p>
            <a:pPr indent="0" lvl="0" marL="0" rtl="0" algn="l">
              <a:lnSpc>
                <a:spcPct val="100000"/>
              </a:lnSpc>
              <a:spcBef>
                <a:spcPts val="1200"/>
              </a:spcBef>
              <a:spcAft>
                <a:spcPts val="0"/>
              </a:spcAft>
              <a:buNone/>
            </a:pPr>
            <a:r>
              <a:rPr lang="en" sz="1400"/>
              <a:t>The app also includes a few additional features, which are mentioned in the subsequent sections.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The workflow, and other additional features, can best be visualized through these 5 </a:t>
            </a:r>
            <a:r>
              <a:rPr lang="en" sz="1400" u="sng">
                <a:solidFill>
                  <a:schemeClr val="hlink"/>
                </a:solidFill>
                <a:hlinkClick r:id="rId3"/>
              </a:rPr>
              <a:t>UML Diagrams</a:t>
            </a:r>
            <a:r>
              <a:rPr lang="en" sz="1400"/>
              <a: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 Specification Document</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85"/>
              <a:t>We have made 4 versions of </a:t>
            </a:r>
            <a:r>
              <a:rPr lang="en" sz="2085" u="sng">
                <a:solidFill>
                  <a:schemeClr val="hlink"/>
                </a:solidFill>
                <a:hlinkClick r:id="rId3"/>
              </a:rPr>
              <a:t>SRS document</a:t>
            </a:r>
            <a:r>
              <a:rPr lang="en" sz="2085"/>
              <a:t> through the course of this project.</a:t>
            </a:r>
            <a:endParaRPr sz="2085"/>
          </a:p>
          <a:p>
            <a:pPr indent="0" lvl="0" marL="0" rtl="0" algn="l">
              <a:lnSpc>
                <a:spcPct val="100000"/>
              </a:lnSpc>
              <a:spcBef>
                <a:spcPts val="1200"/>
              </a:spcBef>
              <a:spcAft>
                <a:spcPts val="0"/>
              </a:spcAft>
              <a:buNone/>
            </a:pPr>
            <a:r>
              <a:rPr lang="en" sz="1381"/>
              <a:t>Changes made from </a:t>
            </a:r>
            <a:r>
              <a:rPr lang="en" sz="1381" u="sng">
                <a:solidFill>
                  <a:schemeClr val="hlink"/>
                </a:solidFill>
                <a:hlinkClick r:id="rId4"/>
              </a:rPr>
              <a:t>draft 3</a:t>
            </a:r>
            <a:r>
              <a:rPr lang="en" sz="1381"/>
              <a:t>  to draft 4:</a:t>
            </a:r>
            <a:endParaRPr sz="1381"/>
          </a:p>
          <a:p>
            <a:pPr indent="-309741" lvl="0" marL="457200" rtl="0" algn="l">
              <a:lnSpc>
                <a:spcPct val="115000"/>
              </a:lnSpc>
              <a:spcBef>
                <a:spcPts val="1200"/>
              </a:spcBef>
              <a:spcAft>
                <a:spcPts val="0"/>
              </a:spcAft>
              <a:buSzPct val="100000"/>
              <a:buAutoNum type="arabicPeriod"/>
            </a:pPr>
            <a:r>
              <a:rPr lang="en" sz="1381"/>
              <a:t>Modification in the overall architecture style: User’s information shall be stored locally and not on the central server to enhance security. This implies the usage of serverless architecture for this purpose, while the rest of the application proceeds with client-server architecture, as had been discussed earlier. This change is reflected in point (2.1.3).</a:t>
            </a:r>
            <a:endParaRPr sz="1381"/>
          </a:p>
          <a:p>
            <a:pPr indent="-309741" lvl="0" marL="457200" rtl="0" algn="l">
              <a:lnSpc>
                <a:spcPct val="115000"/>
              </a:lnSpc>
              <a:spcBef>
                <a:spcPts val="0"/>
              </a:spcBef>
              <a:spcAft>
                <a:spcPts val="0"/>
              </a:spcAft>
              <a:buSzPct val="100000"/>
              <a:buAutoNum type="arabicPeriod"/>
            </a:pPr>
            <a:r>
              <a:rPr lang="en" sz="1381"/>
              <a:t>Addition of the option to update profile information, as is reflected in the application (2.2.2)</a:t>
            </a:r>
            <a:endParaRPr sz="1381"/>
          </a:p>
          <a:p>
            <a:pPr indent="-309741" lvl="0" marL="457200" rtl="0" algn="l">
              <a:lnSpc>
                <a:spcPct val="115000"/>
              </a:lnSpc>
              <a:spcBef>
                <a:spcPts val="0"/>
              </a:spcBef>
              <a:spcAft>
                <a:spcPts val="0"/>
              </a:spcAft>
              <a:buSzPct val="100000"/>
              <a:buAutoNum type="arabicPeriod"/>
            </a:pPr>
            <a:r>
              <a:rPr lang="en" sz="1381"/>
              <a:t>Utilization of Flask for ML model is now reflected (2.4.4).</a:t>
            </a:r>
            <a:endParaRPr sz="1381"/>
          </a:p>
          <a:p>
            <a:pPr indent="-309741" lvl="0" marL="457200" rtl="0" algn="l">
              <a:lnSpc>
                <a:spcPct val="115000"/>
              </a:lnSpc>
              <a:spcBef>
                <a:spcPts val="0"/>
              </a:spcBef>
              <a:spcAft>
                <a:spcPts val="0"/>
              </a:spcAft>
              <a:buSzPct val="100000"/>
              <a:buAutoNum type="arabicPeriod"/>
            </a:pPr>
            <a:r>
              <a:rPr lang="en" sz="1381"/>
              <a:t>Usage of SQLite database is now mentioned (2.7.2).</a:t>
            </a:r>
            <a:endParaRPr sz="1381"/>
          </a:p>
          <a:p>
            <a:pPr indent="-309741" lvl="0" marL="457200" rtl="0" algn="l">
              <a:lnSpc>
                <a:spcPct val="115000"/>
              </a:lnSpc>
              <a:spcBef>
                <a:spcPts val="0"/>
              </a:spcBef>
              <a:spcAft>
                <a:spcPts val="0"/>
              </a:spcAft>
              <a:buSzPct val="100000"/>
              <a:buAutoNum type="arabicPeriod"/>
            </a:pPr>
            <a:r>
              <a:rPr lang="en" sz="1381"/>
              <a:t>Addition of scalability as a non-functional requirement (3.2).</a:t>
            </a:r>
            <a:endParaRPr sz="1381"/>
          </a:p>
          <a:p>
            <a:pPr indent="-309741" lvl="0" marL="457200" rtl="0" algn="l">
              <a:lnSpc>
                <a:spcPct val="115000"/>
              </a:lnSpc>
              <a:spcBef>
                <a:spcPts val="0"/>
              </a:spcBef>
              <a:spcAft>
                <a:spcPts val="0"/>
              </a:spcAft>
              <a:buSzPct val="100000"/>
              <a:buAutoNum type="arabicPeriod"/>
            </a:pPr>
            <a:r>
              <a:rPr lang="en" sz="1381"/>
              <a:t>Addition of security as a non-functional requirement (3.4).</a:t>
            </a:r>
            <a:endParaRPr sz="1381"/>
          </a:p>
          <a:p>
            <a:pPr indent="-309741" lvl="0" marL="457200" rtl="0" algn="l">
              <a:lnSpc>
                <a:spcPct val="115000"/>
              </a:lnSpc>
              <a:spcBef>
                <a:spcPts val="0"/>
              </a:spcBef>
              <a:spcAft>
                <a:spcPts val="0"/>
              </a:spcAft>
              <a:buSzPct val="100000"/>
              <a:buAutoNum type="arabicPeriod"/>
            </a:pPr>
            <a:r>
              <a:rPr lang="en" sz="1381"/>
              <a:t>Updates in the legal considerations as the application will be directly related to the health of personnels (4.1.2).</a:t>
            </a:r>
            <a:endParaRPr sz="1381"/>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13" y="2293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a:t>
            </a:r>
            <a:endParaRPr/>
          </a:p>
        </p:txBody>
      </p:sp>
      <p:sp>
        <p:nvSpPr>
          <p:cNvPr id="78" name="Google Shape;78;p16"/>
          <p:cNvSpPr txBox="1"/>
          <p:nvPr>
            <p:ph idx="1" type="body"/>
          </p:nvPr>
        </p:nvSpPr>
        <p:spPr>
          <a:xfrm>
            <a:off x="311725" y="9227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idea was to use </a:t>
            </a:r>
            <a:r>
              <a:rPr b="1" lang="en"/>
              <a:t>client-server architecture.</a:t>
            </a:r>
            <a:endParaRPr b="1"/>
          </a:p>
          <a:p>
            <a:pPr indent="0" lvl="0" marL="0" rtl="0" algn="l">
              <a:spcBef>
                <a:spcPts val="1200"/>
              </a:spcBef>
              <a:spcAft>
                <a:spcPts val="1200"/>
              </a:spcAft>
              <a:buNone/>
            </a:pPr>
            <a:r>
              <a:t/>
            </a:r>
            <a:endParaRPr b="1"/>
          </a:p>
        </p:txBody>
      </p:sp>
      <p:pic>
        <p:nvPicPr>
          <p:cNvPr id="79" name="Google Shape;79;p16"/>
          <p:cNvPicPr preferRelativeResize="0"/>
          <p:nvPr/>
        </p:nvPicPr>
        <p:blipFill rotWithShape="1">
          <a:blip r:embed="rId3">
            <a:alphaModFix/>
          </a:blip>
          <a:srcRect b="6618" l="22967" r="9995" t="28623"/>
          <a:stretch/>
        </p:blipFill>
        <p:spPr>
          <a:xfrm>
            <a:off x="1813575" y="1514025"/>
            <a:ext cx="5516826" cy="33308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Architecture</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information shall be stored locally and not on the central server. This implies the usage of serverless architecture for this purpose, while the rest of the application proceeds with client-server architecture, in a </a:t>
            </a:r>
            <a:r>
              <a:rPr b="1" lang="en"/>
              <a:t>hybrid architecture model</a:t>
            </a:r>
            <a:r>
              <a:rPr lang="en"/>
              <a:t>.</a:t>
            </a:r>
            <a:endParaRPr/>
          </a:p>
          <a:p>
            <a:pPr indent="0" lvl="0" marL="0" rtl="0" algn="l">
              <a:lnSpc>
                <a:spcPct val="100000"/>
              </a:lnSpc>
              <a:spcBef>
                <a:spcPts val="1200"/>
              </a:spcBef>
              <a:spcAft>
                <a:spcPts val="0"/>
              </a:spcAft>
              <a:buNone/>
            </a:pPr>
            <a:r>
              <a:rPr lang="en"/>
              <a:t>Reasons for this change:</a:t>
            </a:r>
            <a:endParaRPr/>
          </a:p>
          <a:p>
            <a:pPr indent="-330200" lvl="0" marL="457200" rtl="0" algn="l">
              <a:lnSpc>
                <a:spcPct val="115000"/>
              </a:lnSpc>
              <a:spcBef>
                <a:spcPts val="1200"/>
              </a:spcBef>
              <a:spcAft>
                <a:spcPts val="0"/>
              </a:spcAft>
              <a:buSzPts val="1600"/>
              <a:buAutoNum type="arabicPeriod"/>
            </a:pPr>
            <a:r>
              <a:rPr lang="en" sz="1600"/>
              <a:t>Data privacy</a:t>
            </a:r>
            <a:endParaRPr sz="1600"/>
          </a:p>
          <a:p>
            <a:pPr indent="-330200" lvl="0" marL="457200" rtl="0" algn="l">
              <a:lnSpc>
                <a:spcPct val="115000"/>
              </a:lnSpc>
              <a:spcBef>
                <a:spcPts val="0"/>
              </a:spcBef>
              <a:spcAft>
                <a:spcPts val="0"/>
              </a:spcAft>
              <a:buSzPts val="1600"/>
              <a:buAutoNum type="arabicPeriod"/>
            </a:pPr>
            <a:r>
              <a:rPr lang="en" sz="1600"/>
              <a:t>Reduced latency</a:t>
            </a:r>
            <a:endParaRPr sz="1600"/>
          </a:p>
          <a:p>
            <a:pPr indent="-330200" lvl="0" marL="457200" rtl="0" algn="l">
              <a:lnSpc>
                <a:spcPct val="115000"/>
              </a:lnSpc>
              <a:spcBef>
                <a:spcPts val="0"/>
              </a:spcBef>
              <a:spcAft>
                <a:spcPts val="0"/>
              </a:spcAft>
              <a:buSzPts val="1600"/>
              <a:buAutoNum type="arabicPeriod"/>
            </a:pPr>
            <a:r>
              <a:rPr lang="en" sz="1600"/>
              <a:t>Offline access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Model</a:t>
            </a:r>
            <a:endParaRPr/>
          </a:p>
        </p:txBody>
      </p:sp>
      <p:sp>
        <p:nvSpPr>
          <p:cNvPr id="91" name="Google Shape;91;p18"/>
          <p:cNvSpPr txBox="1"/>
          <p:nvPr>
            <p:ph idx="1" type="body"/>
          </p:nvPr>
        </p:nvSpPr>
        <p:spPr>
          <a:xfrm>
            <a:off x="311700" y="1171600"/>
            <a:ext cx="4068600" cy="3523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Basic approach: The model was refined with the aim of </a:t>
            </a:r>
            <a:r>
              <a:rPr b="1" lang="en"/>
              <a:t>increasing the recall score</a:t>
            </a:r>
            <a:r>
              <a:rPr lang="en"/>
              <a:t> as far as possible </a:t>
            </a:r>
            <a:r>
              <a:rPr lang="en"/>
              <a:t>because</a:t>
            </a:r>
            <a:r>
              <a:rPr lang="en"/>
              <a:t> given that this app deals with health issues, we need to minimise the cases of false negatives.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dataset can be viewed </a:t>
            </a:r>
            <a:r>
              <a:rPr lang="en" u="sng">
                <a:solidFill>
                  <a:schemeClr val="hlink"/>
                </a:solidFill>
                <a:hlinkClick r:id="rId3"/>
              </a:rPr>
              <a:t>here</a:t>
            </a:r>
            <a:r>
              <a:rPr lang="en"/>
              <a:t>.</a:t>
            </a:r>
            <a:endParaRPr/>
          </a:p>
          <a:p>
            <a:pPr indent="0" lvl="0" marL="0" rtl="0" algn="l">
              <a:spcBef>
                <a:spcPts val="1200"/>
              </a:spcBef>
              <a:spcAft>
                <a:spcPts val="0"/>
              </a:spcAft>
              <a:buNone/>
            </a:pPr>
            <a:r>
              <a:rPr lang="en"/>
              <a:t>Final Accuracy: 87%</a:t>
            </a:r>
            <a:endParaRPr/>
          </a:p>
          <a:p>
            <a:pPr indent="0" lvl="0" marL="0" rtl="0" algn="l">
              <a:spcBef>
                <a:spcPts val="1200"/>
              </a:spcBef>
              <a:spcAft>
                <a:spcPts val="0"/>
              </a:spcAft>
              <a:buNone/>
            </a:pPr>
            <a:r>
              <a:rPr lang="en" sz="1750" u="sng">
                <a:solidFill>
                  <a:schemeClr val="hlink"/>
                </a:solidFill>
                <a:hlinkClick r:id="rId4"/>
              </a:rPr>
              <a:t>Final ML Model</a:t>
            </a:r>
            <a:endParaRPr sz="175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92" name="Google Shape;92;p18"/>
          <p:cNvPicPr preferRelativeResize="0"/>
          <p:nvPr/>
        </p:nvPicPr>
        <p:blipFill rotWithShape="1">
          <a:blip r:embed="rId5">
            <a:alphaModFix/>
          </a:blip>
          <a:srcRect b="0" l="14197" r="13401" t="7723"/>
          <a:stretch/>
        </p:blipFill>
        <p:spPr>
          <a:xfrm>
            <a:off x="5002475" y="1168075"/>
            <a:ext cx="2936774" cy="2807350"/>
          </a:xfrm>
          <a:prstGeom prst="rect">
            <a:avLst/>
          </a:prstGeom>
          <a:noFill/>
          <a:ln cap="flat" cmpd="sng" w="28575">
            <a:solidFill>
              <a:schemeClr val="dk2"/>
            </a:solidFill>
            <a:prstDash val="solid"/>
            <a:round/>
            <a:headEnd len="sm" w="sm" type="none"/>
            <a:tailEnd len="sm" w="sm" type="none"/>
          </a:ln>
        </p:spPr>
      </p:pic>
      <p:sp>
        <p:nvSpPr>
          <p:cNvPr id="93" name="Google Shape;93;p18"/>
          <p:cNvSpPr txBox="1"/>
          <p:nvPr/>
        </p:nvSpPr>
        <p:spPr>
          <a:xfrm>
            <a:off x="5338513" y="4085275"/>
            <a:ext cx="22647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Confusion Matrix</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533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Functionality </a:t>
            </a:r>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The trained classifier is saved and accessed in </a:t>
            </a:r>
            <a:r>
              <a:rPr b="1" lang="en" sz="1600" u="sng">
                <a:solidFill>
                  <a:schemeClr val="hlink"/>
                </a:solidFill>
                <a:hlinkClick r:id="rId3"/>
              </a:rPr>
              <a:t>Flask</a:t>
            </a:r>
            <a:r>
              <a:rPr lang="en" sz="1600"/>
              <a:t>, using which we build an API which returns a dictionary of key-value pair, where the key is ‘output’ and the value is probability for developing cardiovascular disease by using the saved pre-trained classifier.</a:t>
            </a:r>
            <a:endParaRPr sz="1600"/>
          </a:p>
          <a:p>
            <a:pPr indent="-330200" lvl="0" marL="457200" rtl="0" algn="l">
              <a:lnSpc>
                <a:spcPct val="115000"/>
              </a:lnSpc>
              <a:spcBef>
                <a:spcPts val="0"/>
              </a:spcBef>
              <a:spcAft>
                <a:spcPts val="0"/>
              </a:spcAft>
              <a:buSzPts val="1600"/>
              <a:buChar char="●"/>
            </a:pPr>
            <a:r>
              <a:rPr lang="en" sz="1600"/>
              <a:t>Profiles get saved on local storage to prevent the risk of theft/leakage of personal data. Storage is done on </a:t>
            </a:r>
            <a:r>
              <a:rPr b="1" lang="en" sz="1600" u="sng">
                <a:solidFill>
                  <a:schemeClr val="hlink"/>
                </a:solidFill>
                <a:hlinkClick r:id="rId4"/>
              </a:rPr>
              <a:t>SQLite Database</a:t>
            </a:r>
            <a:r>
              <a:rPr lang="en" sz="1600"/>
              <a:t>.</a:t>
            </a:r>
            <a:endParaRPr sz="1600"/>
          </a:p>
          <a:p>
            <a:pPr indent="-330200" lvl="0" marL="457200" rtl="0" algn="l">
              <a:lnSpc>
                <a:spcPct val="115000"/>
              </a:lnSpc>
              <a:spcBef>
                <a:spcPts val="0"/>
              </a:spcBef>
              <a:spcAft>
                <a:spcPts val="0"/>
              </a:spcAft>
              <a:buSzPts val="1600"/>
              <a:buChar char="●"/>
            </a:pPr>
            <a:r>
              <a:rPr lang="en" sz="1600"/>
              <a:t>The table of data in SQLite can be viewed in a compact manner by tapping ‘saved profiles’ button.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Diagrams</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UI diagrams that we had designed can be viewed </a:t>
            </a:r>
            <a:r>
              <a:rPr lang="en" u="sng">
                <a:solidFill>
                  <a:schemeClr val="hlink"/>
                </a:solidFill>
                <a:hlinkClick r:id="rId3"/>
              </a:rPr>
              <a:t>here</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However, we did not get sufficient time to format the front end exactly as these images.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963300" y="1522200"/>
            <a:ext cx="7217400" cy="20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dk1"/>
                </a:solidFill>
                <a:latin typeface="Comic Sans MS"/>
                <a:ea typeface="Comic Sans MS"/>
                <a:cs typeface="Comic Sans MS"/>
                <a:sym typeface="Comic Sans MS"/>
              </a:rPr>
              <a:t>Implementation</a:t>
            </a:r>
            <a:endParaRPr b="1" sz="7200">
              <a:solidFill>
                <a:schemeClr val="dk1"/>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