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61" r:id="rId3"/>
    <p:sldId id="260" r:id="rId4"/>
    <p:sldId id="262" r:id="rId5"/>
    <p:sldId id="263" r:id="rId6"/>
    <p:sldId id="264" r:id="rId7"/>
    <p:sldId id="265" r:id="rId8"/>
    <p:sldId id="266" r:id="rId9"/>
    <p:sldId id="270" r:id="rId10"/>
    <p:sldId id="267" r:id="rId11"/>
    <p:sldId id="268" r:id="rId12"/>
    <p:sldId id="269"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54"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783B5-EE75-4EC9-8FD0-D761EC683B4B}" type="datetimeFigureOut">
              <a:rPr lang="en-GB" smtClean="0"/>
              <a:t>07/12/2023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90C57-470F-45DA-ADF9-15B1FE111D71}" type="slidenum">
              <a:rPr lang="en-GB" smtClean="0"/>
              <a:t>‹#›</a:t>
            </a:fld>
            <a:endParaRPr lang="en-GB"/>
          </a:p>
        </p:txBody>
      </p:sp>
    </p:spTree>
    <p:extLst>
      <p:ext uri="{BB962C8B-B14F-4D97-AF65-F5344CB8AC3E}">
        <p14:creationId xmlns:p14="http://schemas.microsoft.com/office/powerpoint/2010/main" val="176721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other materials are sometimes used, depending on the transmission spectrum desired. </a:t>
            </a:r>
          </a:p>
        </p:txBody>
      </p:sp>
      <p:sp>
        <p:nvSpPr>
          <p:cNvPr id="4" name="Slide Number Placeholder 3"/>
          <p:cNvSpPr>
            <a:spLocks noGrp="1"/>
          </p:cNvSpPr>
          <p:nvPr>
            <p:ph type="sldNum" sz="quarter" idx="5"/>
          </p:nvPr>
        </p:nvSpPr>
        <p:spPr/>
        <p:txBody>
          <a:bodyPr/>
          <a:lstStyle/>
          <a:p>
            <a:fld id="{FD990C57-470F-45DA-ADF9-15B1FE111D71}" type="slidenum">
              <a:rPr lang="en-GB" smtClean="0"/>
              <a:t>8</a:t>
            </a:fld>
            <a:endParaRPr lang="en-GB"/>
          </a:p>
        </p:txBody>
      </p:sp>
    </p:spTree>
    <p:extLst>
      <p:ext uri="{BB962C8B-B14F-4D97-AF65-F5344CB8AC3E}">
        <p14:creationId xmlns:p14="http://schemas.microsoft.com/office/powerpoint/2010/main" val="208432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100421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3FD63E-9471-459F-BF3B-26E254295B87}" type="datetimeFigureOut">
              <a:rPr lang="en-GB" smtClean="0"/>
              <a:t>07/12/2023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42537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3006269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985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759856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27473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3003800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3833477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27462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127420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303685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FD63E-9471-459F-BF3B-26E254295B87}" type="datetimeFigureOut">
              <a:rPr lang="en-GB" smtClean="0"/>
              <a:t>07/12/2023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182670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FD63E-9471-459F-BF3B-26E254295B87}" type="datetimeFigureOut">
              <a:rPr lang="en-GB" smtClean="0"/>
              <a:t>07/12/2023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123252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70606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378028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3FD63E-9471-459F-BF3B-26E254295B87}" type="datetimeFigureOut">
              <a:rPr lang="en-GB" smtClean="0"/>
              <a:t>07/12/2023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377767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3FD63E-9471-459F-BF3B-26E254295B87}" type="datetimeFigureOut">
              <a:rPr lang="en-GB" smtClean="0"/>
              <a:t>07/12/2023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27A4F-25BD-427A-9427-8A83F07F4F7B}" type="slidenum">
              <a:rPr lang="en-GB" smtClean="0"/>
              <a:t>‹#›</a:t>
            </a:fld>
            <a:endParaRPr lang="en-GB"/>
          </a:p>
        </p:txBody>
      </p:sp>
    </p:spTree>
    <p:extLst>
      <p:ext uri="{BB962C8B-B14F-4D97-AF65-F5344CB8AC3E}">
        <p14:creationId xmlns:p14="http://schemas.microsoft.com/office/powerpoint/2010/main" val="236179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3FD63E-9471-459F-BF3B-26E254295B87}" type="datetimeFigureOut">
              <a:rPr lang="en-GB" smtClean="0"/>
              <a:t>07/12/2023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227A4F-25BD-427A-9427-8A83F07F4F7B}" type="slidenum">
              <a:rPr lang="en-GB" smtClean="0"/>
              <a:t>‹#›</a:t>
            </a:fld>
            <a:endParaRPr lang="en-GB"/>
          </a:p>
        </p:txBody>
      </p:sp>
    </p:spTree>
    <p:extLst>
      <p:ext uri="{BB962C8B-B14F-4D97-AF65-F5344CB8AC3E}">
        <p14:creationId xmlns:p14="http://schemas.microsoft.com/office/powerpoint/2010/main" val="433522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photonics.com/images/Web/Articles/2009/3/8/OFS_FiberOptics_Figure3.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hotonics.com/images/Web/Articles/2009/3/8/OFS_FiberOptics_Figure1.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A57F-1A9C-402E-87A7-5B54E06FE6CF}"/>
              </a:ext>
            </a:extLst>
          </p:cNvPr>
          <p:cNvSpPr>
            <a:spLocks noGrp="1"/>
          </p:cNvSpPr>
          <p:nvPr>
            <p:ph type="title"/>
          </p:nvPr>
        </p:nvSpPr>
        <p:spPr>
          <a:xfrm>
            <a:off x="1357311" y="1860603"/>
            <a:ext cx="10834689" cy="1826494"/>
          </a:xfrm>
        </p:spPr>
        <p:txBody>
          <a:bodyPr/>
          <a:lstStyle/>
          <a:p>
            <a:pPr algn="ctr"/>
            <a:r>
              <a:rPr lang="en-GB" sz="6000" b="1" dirty="0" err="1">
                <a:solidFill>
                  <a:srgbClr val="FFFF00"/>
                </a:solidFill>
              </a:rPr>
              <a:t>Fiber</a:t>
            </a:r>
            <a:r>
              <a:rPr lang="en-GB" sz="6000" b="1" dirty="0">
                <a:solidFill>
                  <a:srgbClr val="FFFF00"/>
                </a:solidFill>
              </a:rPr>
              <a:t> Optics </a:t>
            </a:r>
            <a:br>
              <a:rPr lang="en-GB" b="1" dirty="0">
                <a:solidFill>
                  <a:srgbClr val="FFFF00"/>
                </a:solidFill>
              </a:rPr>
            </a:br>
            <a:r>
              <a:rPr lang="en-GB" b="1" dirty="0">
                <a:solidFill>
                  <a:srgbClr val="FFFF00"/>
                </a:solidFill>
              </a:rPr>
              <a:t>                                </a:t>
            </a:r>
            <a:r>
              <a:rPr lang="en-GB" sz="3600" b="1" dirty="0">
                <a:solidFill>
                  <a:srgbClr val="FFFF00"/>
                </a:solidFill>
              </a:rPr>
              <a:t>Elementary discussion…..</a:t>
            </a:r>
            <a:br>
              <a:rPr lang="en-GB" b="1" dirty="0">
                <a:solidFill>
                  <a:srgbClr val="FFFF00"/>
                </a:solidFill>
              </a:rPr>
            </a:br>
            <a:endParaRPr lang="en-GB" b="1" dirty="0">
              <a:solidFill>
                <a:srgbClr val="FFFF00"/>
              </a:solidFill>
            </a:endParaRPr>
          </a:p>
        </p:txBody>
      </p:sp>
    </p:spTree>
    <p:extLst>
      <p:ext uri="{BB962C8B-B14F-4D97-AF65-F5344CB8AC3E}">
        <p14:creationId xmlns:p14="http://schemas.microsoft.com/office/powerpoint/2010/main" val="2313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tal internal reflection allows light to remain inside the core of the fiber">
            <a:hlinkClick r:id="rId2" tgtFrame="&quot;blank&quot;"/>
            <a:extLst>
              <a:ext uri="{FF2B5EF4-FFF2-40B4-BE49-F238E27FC236}">
                <a16:creationId xmlns:a16="http://schemas.microsoft.com/office/drawing/2014/main" id="{9D21BD6D-159A-4C7D-AF3A-B51C9F9BE9BC}"/>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10929" y="1076633"/>
            <a:ext cx="8804787" cy="4203290"/>
          </a:xfrm>
          <a:prstGeom prst="rect">
            <a:avLst/>
          </a:prstGeom>
          <a:noFill/>
          <a:ln>
            <a:noFill/>
          </a:ln>
        </p:spPr>
      </p:pic>
      <p:sp>
        <p:nvSpPr>
          <p:cNvPr id="5" name="TextBox 4">
            <a:extLst>
              <a:ext uri="{FF2B5EF4-FFF2-40B4-BE49-F238E27FC236}">
                <a16:creationId xmlns:a16="http://schemas.microsoft.com/office/drawing/2014/main" id="{3376F6CF-5280-45AE-9E03-C02D9DF35625}"/>
              </a:ext>
            </a:extLst>
          </p:cNvPr>
          <p:cNvSpPr txBox="1"/>
          <p:nvPr/>
        </p:nvSpPr>
        <p:spPr>
          <a:xfrm>
            <a:off x="1369142" y="5781367"/>
            <a:ext cx="9057968" cy="646331"/>
          </a:xfrm>
          <a:prstGeom prst="rect">
            <a:avLst/>
          </a:prstGeom>
          <a:noFill/>
        </p:spPr>
        <p:txBody>
          <a:bodyPr wrap="square" rtlCol="0">
            <a:spAutoFit/>
          </a:bodyPr>
          <a:lstStyle/>
          <a:p>
            <a:r>
              <a:rPr lang="en-GB" dirty="0"/>
              <a:t>Light striking the interface at less than the critical angle passes into the cladding and is lost.</a:t>
            </a:r>
          </a:p>
        </p:txBody>
      </p:sp>
    </p:spTree>
    <p:extLst>
      <p:ext uri="{BB962C8B-B14F-4D97-AF65-F5344CB8AC3E}">
        <p14:creationId xmlns:p14="http://schemas.microsoft.com/office/powerpoint/2010/main" val="291744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49E6-A3D8-4EBD-83E8-3C407DA9D575}"/>
              </a:ext>
            </a:extLst>
          </p:cNvPr>
          <p:cNvSpPr>
            <a:spLocks noGrp="1"/>
          </p:cNvSpPr>
          <p:nvPr>
            <p:ph type="title"/>
          </p:nvPr>
        </p:nvSpPr>
        <p:spPr>
          <a:xfrm>
            <a:off x="646111" y="452718"/>
            <a:ext cx="9404723" cy="977876"/>
          </a:xfrm>
        </p:spPr>
        <p:txBody>
          <a:bodyPr/>
          <a:lstStyle/>
          <a:p>
            <a:r>
              <a:rPr lang="en-GB" sz="4000" b="1" dirty="0" err="1">
                <a:solidFill>
                  <a:srgbClr val="FFFF00"/>
                </a:solidFill>
              </a:rPr>
              <a:t>Fiber</a:t>
            </a:r>
            <a:r>
              <a:rPr lang="en-GB" sz="4000" b="1" dirty="0">
                <a:solidFill>
                  <a:srgbClr val="FFFF00"/>
                </a:solidFill>
              </a:rPr>
              <a:t> types</a:t>
            </a:r>
            <a:endParaRPr lang="en-GB" sz="4000" dirty="0">
              <a:solidFill>
                <a:srgbClr val="FFFF00"/>
              </a:solidFill>
            </a:endParaRPr>
          </a:p>
        </p:txBody>
      </p:sp>
      <p:sp>
        <p:nvSpPr>
          <p:cNvPr id="3" name="Content Placeholder 2">
            <a:extLst>
              <a:ext uri="{FF2B5EF4-FFF2-40B4-BE49-F238E27FC236}">
                <a16:creationId xmlns:a16="http://schemas.microsoft.com/office/drawing/2014/main" id="{AD1FA843-24BA-453A-910A-0BE11540A9F4}"/>
              </a:ext>
            </a:extLst>
          </p:cNvPr>
          <p:cNvSpPr>
            <a:spLocks noGrp="1"/>
          </p:cNvSpPr>
          <p:nvPr>
            <p:ph idx="1"/>
          </p:nvPr>
        </p:nvSpPr>
        <p:spPr>
          <a:xfrm>
            <a:off x="1104293" y="1430594"/>
            <a:ext cx="9898004" cy="4195481"/>
          </a:xfrm>
        </p:spPr>
        <p:txBody>
          <a:bodyPr>
            <a:normAutofit lnSpcReduction="10000"/>
          </a:bodyPr>
          <a:lstStyle/>
          <a:p>
            <a:r>
              <a:rPr lang="en-GB" dirty="0"/>
              <a:t>They are characterized by the way light travels down the </a:t>
            </a:r>
            <a:r>
              <a:rPr lang="en-GB" dirty="0" err="1"/>
              <a:t>fiber</a:t>
            </a:r>
            <a:r>
              <a:rPr lang="en-GB" dirty="0"/>
              <a:t> and depend on both the wavelength of the light and the mechanical geometry of the </a:t>
            </a:r>
            <a:r>
              <a:rPr lang="en-GB" dirty="0" err="1"/>
              <a:t>fiber</a:t>
            </a:r>
            <a:r>
              <a:rPr lang="en-GB" dirty="0"/>
              <a:t>. </a:t>
            </a:r>
          </a:p>
          <a:p>
            <a:r>
              <a:rPr lang="en-GB" dirty="0"/>
              <a:t>There are basically three types of optical </a:t>
            </a:r>
            <a:r>
              <a:rPr lang="en-GB" dirty="0" err="1"/>
              <a:t>fiber</a:t>
            </a:r>
            <a:r>
              <a:rPr lang="en-GB" dirty="0"/>
              <a:t>: </a:t>
            </a:r>
          </a:p>
          <a:p>
            <a:pPr marL="457200" indent="-457200">
              <a:buFont typeface="+mj-lt"/>
              <a:buAutoNum type="arabicPeriod"/>
            </a:pPr>
            <a:r>
              <a:rPr lang="en-GB" b="1" dirty="0">
                <a:solidFill>
                  <a:srgbClr val="FFFF00"/>
                </a:solidFill>
              </a:rPr>
              <a:t>single mode</a:t>
            </a:r>
          </a:p>
          <a:p>
            <a:pPr marL="457200" indent="-457200">
              <a:buFont typeface="+mj-lt"/>
              <a:buAutoNum type="arabicPeriod"/>
            </a:pPr>
            <a:r>
              <a:rPr lang="en-GB" b="1" dirty="0">
                <a:solidFill>
                  <a:srgbClr val="FFFF00"/>
                </a:solidFill>
              </a:rPr>
              <a:t>multimode step-index</a:t>
            </a:r>
          </a:p>
          <a:p>
            <a:pPr marL="457200" indent="-457200">
              <a:buFont typeface="+mj-lt"/>
              <a:buAutoNum type="arabicPeriod"/>
            </a:pPr>
            <a:r>
              <a:rPr lang="en-GB" b="1" dirty="0">
                <a:solidFill>
                  <a:srgbClr val="FFFF00"/>
                </a:solidFill>
              </a:rPr>
              <a:t>multimode graded index</a:t>
            </a:r>
            <a:endParaRPr lang="en-GB" dirty="0"/>
          </a:p>
          <a:p>
            <a:r>
              <a:rPr lang="en-GB" dirty="0"/>
              <a:t>The core in a graded-index </a:t>
            </a:r>
            <a:r>
              <a:rPr lang="en-GB" dirty="0" err="1"/>
              <a:t>fiber</a:t>
            </a:r>
            <a:r>
              <a:rPr lang="en-GB" dirty="0"/>
              <a:t> has an </a:t>
            </a:r>
            <a:r>
              <a:rPr lang="en-GB" b="1" dirty="0">
                <a:solidFill>
                  <a:srgbClr val="FFFF00"/>
                </a:solidFill>
              </a:rPr>
              <a:t>index of refraction that radially decreases </a:t>
            </a:r>
            <a:r>
              <a:rPr lang="en-GB" dirty="0"/>
              <a:t>continuously from the </a:t>
            </a:r>
            <a:r>
              <a:rPr lang="en-GB" dirty="0" err="1"/>
              <a:t>center</a:t>
            </a:r>
            <a:r>
              <a:rPr lang="en-GB" dirty="0"/>
              <a:t> to the cladding interface. As a result, the </a:t>
            </a:r>
            <a:r>
              <a:rPr lang="en-GB" b="1" dirty="0">
                <a:solidFill>
                  <a:srgbClr val="FFFF00"/>
                </a:solidFill>
              </a:rPr>
              <a:t>light travels faster at the edge of the core than in the </a:t>
            </a:r>
            <a:r>
              <a:rPr lang="en-GB" b="1" dirty="0" err="1">
                <a:solidFill>
                  <a:srgbClr val="FFFF00"/>
                </a:solidFill>
              </a:rPr>
              <a:t>center</a:t>
            </a:r>
            <a:r>
              <a:rPr lang="en-GB" dirty="0"/>
              <a:t>. Different modes travel in curved paths with nearly equal travel times. </a:t>
            </a:r>
            <a:br>
              <a:rPr lang="en-GB" dirty="0"/>
            </a:br>
            <a:endParaRPr lang="en-GB" dirty="0"/>
          </a:p>
        </p:txBody>
      </p:sp>
    </p:spTree>
    <p:extLst>
      <p:ext uri="{BB962C8B-B14F-4D97-AF65-F5344CB8AC3E}">
        <p14:creationId xmlns:p14="http://schemas.microsoft.com/office/powerpoint/2010/main" val="310604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3652-55E3-442B-81CA-A982101B1EAC}"/>
              </a:ext>
            </a:extLst>
          </p:cNvPr>
          <p:cNvSpPr>
            <a:spLocks noGrp="1"/>
          </p:cNvSpPr>
          <p:nvPr>
            <p:ph type="title"/>
          </p:nvPr>
        </p:nvSpPr>
        <p:spPr>
          <a:xfrm>
            <a:off x="646111" y="452718"/>
            <a:ext cx="9404723" cy="933630"/>
          </a:xfrm>
        </p:spPr>
        <p:txBody>
          <a:bodyPr/>
          <a:lstStyle/>
          <a:p>
            <a:r>
              <a:rPr lang="en-GB" sz="4000" b="1" dirty="0">
                <a:solidFill>
                  <a:srgbClr val="FFFF00"/>
                </a:solidFill>
              </a:rPr>
              <a:t>Single mode </a:t>
            </a:r>
            <a:br>
              <a:rPr lang="en-GB" dirty="0"/>
            </a:br>
            <a:endParaRPr lang="en-GB" dirty="0"/>
          </a:p>
        </p:txBody>
      </p:sp>
      <p:sp>
        <p:nvSpPr>
          <p:cNvPr id="3" name="Content Placeholder 2">
            <a:extLst>
              <a:ext uri="{FF2B5EF4-FFF2-40B4-BE49-F238E27FC236}">
                <a16:creationId xmlns:a16="http://schemas.microsoft.com/office/drawing/2014/main" id="{7252276F-F71B-4568-8246-6784D79EEC7A}"/>
              </a:ext>
            </a:extLst>
          </p:cNvPr>
          <p:cNvSpPr>
            <a:spLocks noGrp="1"/>
          </p:cNvSpPr>
          <p:nvPr>
            <p:ph idx="1"/>
          </p:nvPr>
        </p:nvSpPr>
        <p:spPr>
          <a:xfrm>
            <a:off x="1104293" y="1386349"/>
            <a:ext cx="10517436" cy="2507226"/>
          </a:xfrm>
        </p:spPr>
        <p:txBody>
          <a:bodyPr>
            <a:normAutofit lnSpcReduction="10000"/>
          </a:bodyPr>
          <a:lstStyle/>
          <a:p>
            <a:r>
              <a:rPr lang="en-GB" sz="2400" dirty="0"/>
              <a:t>The light beam travels straight through the </a:t>
            </a:r>
            <a:r>
              <a:rPr lang="en-GB" sz="2400" dirty="0" err="1"/>
              <a:t>fiber</a:t>
            </a:r>
            <a:r>
              <a:rPr lang="en-GB" sz="2400" dirty="0"/>
              <a:t> with no reflections from the core-cladding sidewalls at all.</a:t>
            </a:r>
          </a:p>
          <a:p>
            <a:r>
              <a:rPr lang="en-GB" sz="2400" dirty="0"/>
              <a:t>A single mode </a:t>
            </a:r>
            <a:r>
              <a:rPr lang="en-GB" sz="2400" dirty="0" err="1"/>
              <a:t>fiber</a:t>
            </a:r>
            <a:r>
              <a:rPr lang="en-GB" sz="2400" dirty="0"/>
              <a:t> only allows light to propagate down its </a:t>
            </a:r>
            <a:r>
              <a:rPr lang="en-GB" sz="2400" dirty="0" err="1"/>
              <a:t>center</a:t>
            </a:r>
            <a:r>
              <a:rPr lang="en-GB" sz="2400" dirty="0"/>
              <a:t> and there are no longer different velocities for different modes.</a:t>
            </a:r>
          </a:p>
          <a:p>
            <a:r>
              <a:rPr lang="en-GB" sz="2400" dirty="0"/>
              <a:t>A single mode </a:t>
            </a:r>
            <a:r>
              <a:rPr lang="en-GB" sz="2400" dirty="0" err="1"/>
              <a:t>fiber</a:t>
            </a:r>
            <a:r>
              <a:rPr lang="en-GB" sz="2400" dirty="0"/>
              <a:t> is much thinner than a multimode </a:t>
            </a:r>
            <a:r>
              <a:rPr lang="en-GB" sz="2400" dirty="0" err="1"/>
              <a:t>fiber</a:t>
            </a:r>
            <a:r>
              <a:rPr lang="en-GB" sz="2400" dirty="0"/>
              <a:t> </a:t>
            </a:r>
          </a:p>
          <a:p>
            <a:r>
              <a:rPr lang="en-GB" sz="2400" dirty="0"/>
              <a:t>Typical core diameters are between 5 mm and 10 mm.</a:t>
            </a:r>
          </a:p>
          <a:p>
            <a:endParaRPr lang="en-GB" dirty="0"/>
          </a:p>
        </p:txBody>
      </p:sp>
      <p:pic>
        <p:nvPicPr>
          <p:cNvPr id="4" name="Picture 3">
            <a:extLst>
              <a:ext uri="{FF2B5EF4-FFF2-40B4-BE49-F238E27FC236}">
                <a16:creationId xmlns:a16="http://schemas.microsoft.com/office/drawing/2014/main" id="{0DBD8770-D589-413D-8122-6A15F6ACA7B4}"/>
              </a:ext>
            </a:extLst>
          </p:cNvPr>
          <p:cNvPicPr/>
          <p:nvPr/>
        </p:nvPicPr>
        <p:blipFill>
          <a:blip r:embed="rId2"/>
          <a:stretch>
            <a:fillRect/>
          </a:stretch>
        </p:blipFill>
        <p:spPr>
          <a:xfrm>
            <a:off x="2007504" y="4389991"/>
            <a:ext cx="8043329" cy="2187790"/>
          </a:xfrm>
          <a:prstGeom prst="rect">
            <a:avLst/>
          </a:prstGeom>
        </p:spPr>
      </p:pic>
    </p:spTree>
    <p:extLst>
      <p:ext uri="{BB962C8B-B14F-4D97-AF65-F5344CB8AC3E}">
        <p14:creationId xmlns:p14="http://schemas.microsoft.com/office/powerpoint/2010/main" val="118232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2804-80C6-4774-954B-336838DD9349}"/>
              </a:ext>
            </a:extLst>
          </p:cNvPr>
          <p:cNvSpPr>
            <a:spLocks noGrp="1"/>
          </p:cNvSpPr>
          <p:nvPr>
            <p:ph type="title"/>
          </p:nvPr>
        </p:nvSpPr>
        <p:spPr>
          <a:xfrm>
            <a:off x="417019" y="249660"/>
            <a:ext cx="9404723" cy="815643"/>
          </a:xfrm>
        </p:spPr>
        <p:txBody>
          <a:bodyPr/>
          <a:lstStyle/>
          <a:p>
            <a:r>
              <a:rPr lang="en-GB" sz="4000" b="1" dirty="0">
                <a:solidFill>
                  <a:srgbClr val="FFFF00"/>
                </a:solidFill>
              </a:rPr>
              <a:t>Multimode step-index </a:t>
            </a:r>
          </a:p>
        </p:txBody>
      </p:sp>
      <p:sp>
        <p:nvSpPr>
          <p:cNvPr id="3" name="Content Placeholder 2">
            <a:extLst>
              <a:ext uri="{FF2B5EF4-FFF2-40B4-BE49-F238E27FC236}">
                <a16:creationId xmlns:a16="http://schemas.microsoft.com/office/drawing/2014/main" id="{5E907594-F340-4BF9-9495-F82645770F6C}"/>
              </a:ext>
            </a:extLst>
          </p:cNvPr>
          <p:cNvSpPr>
            <a:spLocks noGrp="1"/>
          </p:cNvSpPr>
          <p:nvPr>
            <p:ph idx="1"/>
          </p:nvPr>
        </p:nvSpPr>
        <p:spPr>
          <a:xfrm>
            <a:off x="793595" y="1232142"/>
            <a:ext cx="10960869" cy="3450976"/>
          </a:xfrm>
        </p:spPr>
        <p:txBody>
          <a:bodyPr>
            <a:normAutofit lnSpcReduction="10000"/>
          </a:bodyPr>
          <a:lstStyle/>
          <a:p>
            <a:r>
              <a:rPr lang="en-GB" sz="2400" dirty="0"/>
              <a:t>trap light with many different entrance angles where each mode is associated with a different entrance angle. </a:t>
            </a:r>
          </a:p>
          <a:p>
            <a:r>
              <a:rPr lang="en-GB" sz="2400" dirty="0"/>
              <a:t>Each mode therefore travels along a different path through the </a:t>
            </a:r>
            <a:r>
              <a:rPr lang="en-GB" sz="2400" dirty="0" err="1"/>
              <a:t>fiber</a:t>
            </a:r>
            <a:r>
              <a:rPr lang="en-GB" sz="2400" dirty="0"/>
              <a:t>. Showing different velocities</a:t>
            </a:r>
          </a:p>
          <a:p>
            <a:r>
              <a:rPr lang="en-GB" sz="2400" dirty="0"/>
              <a:t>Thus the pulse begins to spread. Pulses that enter well separated from each other will eventually overlap each other which limits the distance over which the </a:t>
            </a:r>
            <a:r>
              <a:rPr lang="en-GB" sz="2400" dirty="0" err="1"/>
              <a:t>fiber</a:t>
            </a:r>
            <a:r>
              <a:rPr lang="en-GB" sz="2400" dirty="0"/>
              <a:t> can transport data. </a:t>
            </a:r>
          </a:p>
          <a:p>
            <a:r>
              <a:rPr lang="en-GB" sz="2400" dirty="0"/>
              <a:t>Multimode step-index </a:t>
            </a:r>
            <a:r>
              <a:rPr lang="en-GB" sz="2400" dirty="0" err="1"/>
              <a:t>fibers</a:t>
            </a:r>
            <a:r>
              <a:rPr lang="en-GB" sz="2400" dirty="0"/>
              <a:t> are not well suited for data transport and communications.</a:t>
            </a:r>
          </a:p>
          <a:p>
            <a:endParaRPr lang="en-GB" dirty="0"/>
          </a:p>
        </p:txBody>
      </p:sp>
      <p:pic>
        <p:nvPicPr>
          <p:cNvPr id="4" name="Picture 3">
            <a:extLst>
              <a:ext uri="{FF2B5EF4-FFF2-40B4-BE49-F238E27FC236}">
                <a16:creationId xmlns:a16="http://schemas.microsoft.com/office/drawing/2014/main" id="{9752C7E6-757A-4667-A726-3869F1077FF2}"/>
              </a:ext>
            </a:extLst>
          </p:cNvPr>
          <p:cNvPicPr/>
          <p:nvPr/>
        </p:nvPicPr>
        <p:blipFill>
          <a:blip r:embed="rId2"/>
          <a:stretch>
            <a:fillRect/>
          </a:stretch>
        </p:blipFill>
        <p:spPr>
          <a:xfrm>
            <a:off x="793595" y="5655951"/>
            <a:ext cx="3826327" cy="1106129"/>
          </a:xfrm>
          <a:prstGeom prst="rect">
            <a:avLst/>
          </a:prstGeom>
        </p:spPr>
      </p:pic>
      <p:pic>
        <p:nvPicPr>
          <p:cNvPr id="5" name="Picture 4">
            <a:extLst>
              <a:ext uri="{FF2B5EF4-FFF2-40B4-BE49-F238E27FC236}">
                <a16:creationId xmlns:a16="http://schemas.microsoft.com/office/drawing/2014/main" id="{7A3B962C-325C-4036-837E-77A980EE997C}"/>
              </a:ext>
            </a:extLst>
          </p:cNvPr>
          <p:cNvPicPr>
            <a:picLocks noChangeAspect="1"/>
          </p:cNvPicPr>
          <p:nvPr/>
        </p:nvPicPr>
        <p:blipFill>
          <a:blip r:embed="rId3"/>
          <a:stretch>
            <a:fillRect/>
          </a:stretch>
        </p:blipFill>
        <p:spPr>
          <a:xfrm>
            <a:off x="4980420" y="4849957"/>
            <a:ext cx="6774044" cy="1912123"/>
          </a:xfrm>
          <a:prstGeom prst="rect">
            <a:avLst/>
          </a:prstGeom>
        </p:spPr>
      </p:pic>
      <p:sp>
        <p:nvSpPr>
          <p:cNvPr id="7" name="TextBox 6">
            <a:extLst>
              <a:ext uri="{FF2B5EF4-FFF2-40B4-BE49-F238E27FC236}">
                <a16:creationId xmlns:a16="http://schemas.microsoft.com/office/drawing/2014/main" id="{9EC5A7E5-4959-4E99-B66F-AE092AB8BF9E}"/>
              </a:ext>
            </a:extLst>
          </p:cNvPr>
          <p:cNvSpPr txBox="1"/>
          <p:nvPr/>
        </p:nvSpPr>
        <p:spPr>
          <a:xfrm>
            <a:off x="905616" y="4897764"/>
            <a:ext cx="3602283" cy="646331"/>
          </a:xfrm>
          <a:prstGeom prst="rect">
            <a:avLst/>
          </a:prstGeom>
          <a:noFill/>
        </p:spPr>
        <p:txBody>
          <a:bodyPr wrap="square" rtlCol="0">
            <a:spAutoFit/>
          </a:bodyPr>
          <a:lstStyle/>
          <a:p>
            <a:r>
              <a:rPr lang="en-GB" dirty="0"/>
              <a:t>core diameters of 100 mm to 1000 mm</a:t>
            </a:r>
          </a:p>
        </p:txBody>
      </p:sp>
    </p:spTree>
    <p:extLst>
      <p:ext uri="{BB962C8B-B14F-4D97-AF65-F5344CB8AC3E}">
        <p14:creationId xmlns:p14="http://schemas.microsoft.com/office/powerpoint/2010/main" val="231934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4D83-DE0B-4590-9C4A-D264717D7FBB}"/>
              </a:ext>
            </a:extLst>
          </p:cNvPr>
          <p:cNvSpPr>
            <a:spLocks noGrp="1"/>
          </p:cNvSpPr>
          <p:nvPr>
            <p:ph type="title"/>
          </p:nvPr>
        </p:nvSpPr>
        <p:spPr/>
        <p:txBody>
          <a:bodyPr/>
          <a:lstStyle/>
          <a:p>
            <a:r>
              <a:rPr lang="en-GB" sz="4000" b="1" dirty="0">
                <a:solidFill>
                  <a:srgbClr val="FFFF00"/>
                </a:solidFill>
              </a:rPr>
              <a:t>Multimode graded-index</a:t>
            </a:r>
          </a:p>
        </p:txBody>
      </p:sp>
      <p:sp>
        <p:nvSpPr>
          <p:cNvPr id="3" name="Content Placeholder 2">
            <a:extLst>
              <a:ext uri="{FF2B5EF4-FFF2-40B4-BE49-F238E27FC236}">
                <a16:creationId xmlns:a16="http://schemas.microsoft.com/office/drawing/2014/main" id="{2F694B1B-BCC3-4980-B759-2CF872E43617}"/>
              </a:ext>
            </a:extLst>
          </p:cNvPr>
          <p:cNvSpPr>
            <a:spLocks noGrp="1"/>
          </p:cNvSpPr>
          <p:nvPr>
            <p:ph idx="1"/>
          </p:nvPr>
        </p:nvSpPr>
        <p:spPr>
          <a:xfrm>
            <a:off x="874711" y="1297859"/>
            <a:ext cx="10806012" cy="3421625"/>
          </a:xfrm>
        </p:spPr>
        <p:txBody>
          <a:bodyPr/>
          <a:lstStyle/>
          <a:p>
            <a:r>
              <a:rPr lang="en-GB" sz="2400" dirty="0"/>
              <a:t>The core diameters of multimode </a:t>
            </a:r>
            <a:r>
              <a:rPr lang="en-GB" sz="2400" dirty="0" err="1"/>
              <a:t>fibers</a:t>
            </a:r>
            <a:r>
              <a:rPr lang="en-GB" sz="2400" dirty="0"/>
              <a:t> are much larger than single-mode </a:t>
            </a:r>
            <a:r>
              <a:rPr lang="en-GB" sz="2400" dirty="0" err="1"/>
              <a:t>fibers</a:t>
            </a:r>
            <a:r>
              <a:rPr lang="en-GB" sz="2400" dirty="0"/>
              <a:t>.</a:t>
            </a:r>
          </a:p>
          <a:p>
            <a:r>
              <a:rPr lang="en-GB" sz="2400" dirty="0"/>
              <a:t>the core has an index of refraction that decreases as the radial distance from the </a:t>
            </a:r>
            <a:r>
              <a:rPr lang="en-GB" sz="2400" dirty="0" err="1"/>
              <a:t>center</a:t>
            </a:r>
            <a:r>
              <a:rPr lang="en-GB" sz="2400" dirty="0"/>
              <a:t> of the core increases. </a:t>
            </a:r>
          </a:p>
          <a:p>
            <a:r>
              <a:rPr lang="en-GB" sz="2400" dirty="0"/>
              <a:t>So light travels faster near the edge of the core than near the </a:t>
            </a:r>
            <a:r>
              <a:rPr lang="en-GB" sz="2400" dirty="0" err="1"/>
              <a:t>center</a:t>
            </a:r>
            <a:r>
              <a:rPr lang="en-GB" sz="2400" dirty="0"/>
              <a:t>. </a:t>
            </a:r>
          </a:p>
          <a:p>
            <a:r>
              <a:rPr lang="en-GB" sz="2400" dirty="0"/>
              <a:t>Different modes therefore travel in curved paths with nearly equal travel times </a:t>
            </a:r>
            <a:r>
              <a:rPr lang="en-GB" sz="2400" b="1" dirty="0">
                <a:solidFill>
                  <a:srgbClr val="FFFF00"/>
                </a:solidFill>
              </a:rPr>
              <a:t>reducing the spreading of optical pulses</a:t>
            </a:r>
            <a:r>
              <a:rPr lang="en-GB" sz="2400" dirty="0"/>
              <a:t>.</a:t>
            </a:r>
          </a:p>
          <a:p>
            <a:endParaRPr lang="en-GB" dirty="0"/>
          </a:p>
        </p:txBody>
      </p:sp>
      <p:pic>
        <p:nvPicPr>
          <p:cNvPr id="4" name="Picture 3">
            <a:extLst>
              <a:ext uri="{FF2B5EF4-FFF2-40B4-BE49-F238E27FC236}">
                <a16:creationId xmlns:a16="http://schemas.microsoft.com/office/drawing/2014/main" id="{90CBDA73-1C59-49DC-8C4A-1B7A0B6E563C}"/>
              </a:ext>
            </a:extLst>
          </p:cNvPr>
          <p:cNvPicPr>
            <a:picLocks noChangeAspect="1"/>
          </p:cNvPicPr>
          <p:nvPr/>
        </p:nvPicPr>
        <p:blipFill>
          <a:blip r:embed="rId2"/>
          <a:stretch>
            <a:fillRect/>
          </a:stretch>
        </p:blipFill>
        <p:spPr>
          <a:xfrm>
            <a:off x="2466088" y="4453234"/>
            <a:ext cx="7259823" cy="2213814"/>
          </a:xfrm>
          <a:prstGeom prst="rect">
            <a:avLst/>
          </a:prstGeom>
        </p:spPr>
      </p:pic>
    </p:spTree>
    <p:extLst>
      <p:ext uri="{BB962C8B-B14F-4D97-AF65-F5344CB8AC3E}">
        <p14:creationId xmlns:p14="http://schemas.microsoft.com/office/powerpoint/2010/main" val="360878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DBED-3D09-42B1-95CC-69D7B2C921E0}"/>
              </a:ext>
            </a:extLst>
          </p:cNvPr>
          <p:cNvSpPr>
            <a:spLocks noGrp="1"/>
          </p:cNvSpPr>
          <p:nvPr>
            <p:ph type="title"/>
          </p:nvPr>
        </p:nvSpPr>
        <p:spPr>
          <a:xfrm>
            <a:off x="646112" y="452718"/>
            <a:ext cx="9633514" cy="889385"/>
          </a:xfrm>
        </p:spPr>
        <p:txBody>
          <a:bodyPr/>
          <a:lstStyle/>
          <a:p>
            <a:r>
              <a:rPr lang="en-GB" sz="3600" b="1" dirty="0">
                <a:solidFill>
                  <a:srgbClr val="FFFF00"/>
                </a:solidFill>
              </a:rPr>
              <a:t>Disadvantages of </a:t>
            </a:r>
            <a:r>
              <a:rPr lang="en-GB" sz="3600" b="1" dirty="0" err="1">
                <a:solidFill>
                  <a:srgbClr val="FFFF00"/>
                </a:solidFill>
              </a:rPr>
              <a:t>Fiber</a:t>
            </a:r>
            <a:r>
              <a:rPr lang="en-GB" sz="3600" b="1" dirty="0">
                <a:solidFill>
                  <a:srgbClr val="FFFF00"/>
                </a:solidFill>
              </a:rPr>
              <a:t> Optic Transmission</a:t>
            </a:r>
            <a:br>
              <a:rPr lang="en-GB" dirty="0"/>
            </a:br>
            <a:endParaRPr lang="en-GB" dirty="0"/>
          </a:p>
        </p:txBody>
      </p:sp>
      <p:sp>
        <p:nvSpPr>
          <p:cNvPr id="3" name="Content Placeholder 2">
            <a:extLst>
              <a:ext uri="{FF2B5EF4-FFF2-40B4-BE49-F238E27FC236}">
                <a16:creationId xmlns:a16="http://schemas.microsoft.com/office/drawing/2014/main" id="{7B3CD068-3E42-4A0B-8AA4-BA78CB77CBDD}"/>
              </a:ext>
            </a:extLst>
          </p:cNvPr>
          <p:cNvSpPr>
            <a:spLocks noGrp="1"/>
          </p:cNvSpPr>
          <p:nvPr>
            <p:ph idx="1"/>
          </p:nvPr>
        </p:nvSpPr>
        <p:spPr>
          <a:xfrm>
            <a:off x="1132809" y="1551473"/>
            <a:ext cx="9854739" cy="4672346"/>
          </a:xfrm>
        </p:spPr>
        <p:txBody>
          <a:bodyPr>
            <a:normAutofit/>
          </a:bodyPr>
          <a:lstStyle/>
          <a:p>
            <a:r>
              <a:rPr lang="en-GB" sz="2200" b="1" dirty="0">
                <a:solidFill>
                  <a:srgbClr val="FFFF00"/>
                </a:solidFill>
              </a:rPr>
              <a:t>Fragility: </a:t>
            </a:r>
            <a:r>
              <a:rPr lang="en-GB" sz="2200" dirty="0"/>
              <a:t>usually optical </a:t>
            </a:r>
            <a:r>
              <a:rPr lang="en-GB" sz="2200" dirty="0" err="1"/>
              <a:t>fiber</a:t>
            </a:r>
            <a:r>
              <a:rPr lang="en-GB" sz="2200" dirty="0"/>
              <a:t> cables are made of glass, which lends to they are more fragile than electrical wires. In addition, glass can be affected by various chemicals including hydrogen gas (a problem in underwater cables).</a:t>
            </a:r>
          </a:p>
          <a:p>
            <a:r>
              <a:rPr lang="en-GB" sz="2200" b="1" dirty="0">
                <a:solidFill>
                  <a:srgbClr val="FFFF00"/>
                </a:solidFill>
              </a:rPr>
              <a:t>Difficult to Install: </a:t>
            </a:r>
            <a:r>
              <a:rPr lang="en-GB" sz="2200" dirty="0"/>
              <a:t>it’s not easy to splice </a:t>
            </a:r>
            <a:r>
              <a:rPr lang="en-GB" sz="2200" dirty="0" err="1"/>
              <a:t>fiber</a:t>
            </a:r>
            <a:r>
              <a:rPr lang="en-GB" sz="2200" dirty="0"/>
              <a:t> optic cable. And if we bend them too much, they will break. And </a:t>
            </a:r>
            <a:r>
              <a:rPr lang="en-GB" sz="2200" dirty="0" err="1"/>
              <a:t>fiber</a:t>
            </a:r>
            <a:r>
              <a:rPr lang="en-GB" sz="2200" dirty="0"/>
              <a:t> cable is highly susceptible to becoming cut or damaged during installation or construction activities. All these make it difficult to install.</a:t>
            </a:r>
          </a:p>
          <a:p>
            <a:r>
              <a:rPr lang="en-GB" sz="2200" b="1" dirty="0">
                <a:solidFill>
                  <a:srgbClr val="FFFF00"/>
                </a:solidFill>
              </a:rPr>
              <a:t>Attenuation &amp; Dispersion</a:t>
            </a:r>
            <a:r>
              <a:rPr lang="en-GB" sz="2200" dirty="0"/>
              <a:t>: as transmission distance getting longer, light will be attenuated and dispersed</a:t>
            </a:r>
          </a:p>
          <a:p>
            <a:r>
              <a:rPr lang="en-GB" sz="2200" b="1" dirty="0">
                <a:solidFill>
                  <a:srgbClr val="FFFF00"/>
                </a:solidFill>
              </a:rPr>
              <a:t>Cost</a:t>
            </a:r>
            <a:r>
              <a:rPr lang="en-GB" sz="2200" dirty="0"/>
              <a:t> is higher than copper cable</a:t>
            </a:r>
          </a:p>
        </p:txBody>
      </p:sp>
    </p:spTree>
    <p:extLst>
      <p:ext uri="{BB962C8B-B14F-4D97-AF65-F5344CB8AC3E}">
        <p14:creationId xmlns:p14="http://schemas.microsoft.com/office/powerpoint/2010/main" val="385172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5D30-9C8F-436C-BEFB-E81F3E6845B1}"/>
              </a:ext>
            </a:extLst>
          </p:cNvPr>
          <p:cNvSpPr>
            <a:spLocks noGrp="1"/>
          </p:cNvSpPr>
          <p:nvPr>
            <p:ph type="title"/>
          </p:nvPr>
        </p:nvSpPr>
        <p:spPr>
          <a:xfrm>
            <a:off x="646111" y="452718"/>
            <a:ext cx="9404723" cy="889385"/>
          </a:xfrm>
        </p:spPr>
        <p:txBody>
          <a:bodyPr/>
          <a:lstStyle/>
          <a:p>
            <a:r>
              <a:rPr lang="en-GB" sz="4000" b="1" dirty="0">
                <a:solidFill>
                  <a:srgbClr val="FFFF00"/>
                </a:solidFill>
              </a:rPr>
              <a:t>OPTICAL FIBER COMMUNICATION</a:t>
            </a:r>
          </a:p>
        </p:txBody>
      </p:sp>
      <p:sp>
        <p:nvSpPr>
          <p:cNvPr id="3" name="Content Placeholder 2">
            <a:extLst>
              <a:ext uri="{FF2B5EF4-FFF2-40B4-BE49-F238E27FC236}">
                <a16:creationId xmlns:a16="http://schemas.microsoft.com/office/drawing/2014/main" id="{6D3A6C3E-5ADB-41E6-A4BA-283311B585DF}"/>
              </a:ext>
            </a:extLst>
          </p:cNvPr>
          <p:cNvSpPr>
            <a:spLocks noGrp="1"/>
          </p:cNvSpPr>
          <p:nvPr>
            <p:ph idx="1"/>
          </p:nvPr>
        </p:nvSpPr>
        <p:spPr>
          <a:xfrm>
            <a:off x="1295041" y="1474840"/>
            <a:ext cx="9117320" cy="4626076"/>
          </a:xfrm>
        </p:spPr>
        <p:txBody>
          <a:bodyPr>
            <a:normAutofit/>
          </a:bodyPr>
          <a:lstStyle/>
          <a:p>
            <a:r>
              <a:rPr lang="en-GB" sz="2400" dirty="0" err="1"/>
              <a:t>Fiber</a:t>
            </a:r>
            <a:r>
              <a:rPr lang="en-GB" sz="2400" dirty="0"/>
              <a:t>-optic communication is a method of transmitting information from one place to another by sending </a:t>
            </a:r>
            <a:r>
              <a:rPr lang="en-GB" sz="2400" b="1" dirty="0">
                <a:solidFill>
                  <a:srgbClr val="FFFF00"/>
                </a:solidFill>
              </a:rPr>
              <a:t>pulses of light </a:t>
            </a:r>
            <a:r>
              <a:rPr lang="en-GB" sz="2400" dirty="0"/>
              <a:t>through an </a:t>
            </a:r>
            <a:r>
              <a:rPr lang="en-GB" sz="2800" b="1" dirty="0">
                <a:solidFill>
                  <a:srgbClr val="FFFF00"/>
                </a:solidFill>
              </a:rPr>
              <a:t>optical </a:t>
            </a:r>
            <a:r>
              <a:rPr lang="en-GB" sz="2800" b="1" dirty="0" err="1">
                <a:solidFill>
                  <a:srgbClr val="FFFF00"/>
                </a:solidFill>
              </a:rPr>
              <a:t>fiber</a:t>
            </a:r>
            <a:r>
              <a:rPr lang="en-GB" sz="2400" dirty="0"/>
              <a:t>. </a:t>
            </a:r>
          </a:p>
          <a:p>
            <a:r>
              <a:rPr lang="en-GB" sz="2400" dirty="0"/>
              <a:t>The light forms an electromagnetic carrier wave that is modulated to carry information. </a:t>
            </a:r>
          </a:p>
          <a:p>
            <a:r>
              <a:rPr lang="en-GB" sz="2400" dirty="0" err="1"/>
              <a:t>Fiber</a:t>
            </a:r>
            <a:r>
              <a:rPr lang="en-GB" sz="2400" dirty="0"/>
              <a:t> is preferred over electrical cabling when high bandwidth, long distance, or immunity to electromagnetic interference are required. </a:t>
            </a:r>
          </a:p>
          <a:p>
            <a:r>
              <a:rPr lang="en-GB" sz="2400" dirty="0"/>
              <a:t>This type of communication can transmit voice, video, and telemetry through local area networks, or across long distances.</a:t>
            </a:r>
          </a:p>
        </p:txBody>
      </p:sp>
    </p:spTree>
    <p:extLst>
      <p:ext uri="{BB962C8B-B14F-4D97-AF65-F5344CB8AC3E}">
        <p14:creationId xmlns:p14="http://schemas.microsoft.com/office/powerpoint/2010/main" val="219829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6829-0547-4C90-9303-C0D395E99DDB}"/>
              </a:ext>
            </a:extLst>
          </p:cNvPr>
          <p:cNvSpPr>
            <a:spLocks noGrp="1"/>
          </p:cNvSpPr>
          <p:nvPr>
            <p:ph type="title"/>
          </p:nvPr>
        </p:nvSpPr>
        <p:spPr>
          <a:xfrm>
            <a:off x="646111" y="452718"/>
            <a:ext cx="9404723" cy="963127"/>
          </a:xfrm>
        </p:spPr>
        <p:txBody>
          <a:bodyPr/>
          <a:lstStyle/>
          <a:p>
            <a:r>
              <a:rPr lang="en-GB" dirty="0">
                <a:solidFill>
                  <a:srgbClr val="FFFF00"/>
                </a:solidFill>
              </a:rPr>
              <a:t>What it does….</a:t>
            </a:r>
          </a:p>
        </p:txBody>
      </p:sp>
      <p:sp>
        <p:nvSpPr>
          <p:cNvPr id="3" name="Content Placeholder 2">
            <a:extLst>
              <a:ext uri="{FF2B5EF4-FFF2-40B4-BE49-F238E27FC236}">
                <a16:creationId xmlns:a16="http://schemas.microsoft.com/office/drawing/2014/main" id="{122FE9B6-5DC8-46C8-A337-F448D624178F}"/>
              </a:ext>
            </a:extLst>
          </p:cNvPr>
          <p:cNvSpPr>
            <a:spLocks noGrp="1"/>
          </p:cNvSpPr>
          <p:nvPr>
            <p:ph idx="1"/>
          </p:nvPr>
        </p:nvSpPr>
        <p:spPr>
          <a:xfrm>
            <a:off x="1104293" y="1531283"/>
            <a:ext cx="8946541" cy="4195481"/>
          </a:xfrm>
        </p:spPr>
        <p:txBody>
          <a:bodyPr/>
          <a:lstStyle/>
          <a:p>
            <a:r>
              <a:rPr lang="en-GB" dirty="0"/>
              <a:t>An optical wave guide is a structure that "guides" a light wave by constraining it to travel along a certain desired path. </a:t>
            </a:r>
          </a:p>
          <a:p>
            <a:r>
              <a:rPr lang="en-GB" dirty="0"/>
              <a:t>Light can be guided by planar or rectangular wave guides, or by </a:t>
            </a:r>
            <a:r>
              <a:rPr lang="en-GB" sz="2400" b="1" dirty="0">
                <a:solidFill>
                  <a:srgbClr val="FFFF00"/>
                </a:solidFill>
              </a:rPr>
              <a:t>optical </a:t>
            </a:r>
            <a:r>
              <a:rPr lang="en-GB" sz="2400" b="1" dirty="0" err="1">
                <a:solidFill>
                  <a:srgbClr val="FFFF00"/>
                </a:solidFill>
              </a:rPr>
              <a:t>fibers</a:t>
            </a:r>
            <a:endParaRPr lang="en-GB" sz="2400" b="1" dirty="0">
              <a:solidFill>
                <a:srgbClr val="FFFF00"/>
              </a:solidFill>
            </a:endParaRPr>
          </a:p>
          <a:p>
            <a:endParaRPr lang="en-GB" dirty="0"/>
          </a:p>
        </p:txBody>
      </p:sp>
      <p:pic>
        <p:nvPicPr>
          <p:cNvPr id="4" name="Picture 3">
            <a:extLst>
              <a:ext uri="{FF2B5EF4-FFF2-40B4-BE49-F238E27FC236}">
                <a16:creationId xmlns:a16="http://schemas.microsoft.com/office/drawing/2014/main" id="{21A0313A-1955-4F86-B40F-2CBAE894C3F3}"/>
              </a:ext>
            </a:extLst>
          </p:cNvPr>
          <p:cNvPicPr/>
          <p:nvPr/>
        </p:nvPicPr>
        <p:blipFill>
          <a:blip r:embed="rId2"/>
          <a:stretch>
            <a:fillRect/>
          </a:stretch>
        </p:blipFill>
        <p:spPr>
          <a:xfrm>
            <a:off x="3364161" y="3222827"/>
            <a:ext cx="5191760" cy="2619375"/>
          </a:xfrm>
          <a:prstGeom prst="rect">
            <a:avLst/>
          </a:prstGeom>
        </p:spPr>
      </p:pic>
    </p:spTree>
    <p:extLst>
      <p:ext uri="{BB962C8B-B14F-4D97-AF65-F5344CB8AC3E}">
        <p14:creationId xmlns:p14="http://schemas.microsoft.com/office/powerpoint/2010/main" val="17007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04143-9742-4B01-A8A3-399701419414}"/>
              </a:ext>
            </a:extLst>
          </p:cNvPr>
          <p:cNvSpPr>
            <a:spLocks noGrp="1"/>
          </p:cNvSpPr>
          <p:nvPr>
            <p:ph idx="1"/>
          </p:nvPr>
        </p:nvSpPr>
        <p:spPr>
          <a:xfrm>
            <a:off x="1103312" y="604684"/>
            <a:ext cx="9146817" cy="5884606"/>
          </a:xfrm>
        </p:spPr>
        <p:txBody>
          <a:bodyPr>
            <a:normAutofit/>
          </a:bodyPr>
          <a:lstStyle/>
          <a:p>
            <a:r>
              <a:rPr lang="en-GB" sz="3200" dirty="0">
                <a:solidFill>
                  <a:srgbClr val="FFFF00"/>
                </a:solidFill>
              </a:rPr>
              <a:t>Optical </a:t>
            </a:r>
            <a:r>
              <a:rPr lang="en-GB" sz="3200" dirty="0" err="1">
                <a:solidFill>
                  <a:srgbClr val="FFFF00"/>
                </a:solidFill>
              </a:rPr>
              <a:t>fibers</a:t>
            </a:r>
            <a:r>
              <a:rPr lang="en-GB" sz="3200" dirty="0">
                <a:solidFill>
                  <a:srgbClr val="FFFF00"/>
                </a:solidFill>
              </a:rPr>
              <a:t> </a:t>
            </a:r>
            <a:r>
              <a:rPr lang="en-GB" sz="3200" dirty="0"/>
              <a:t>are made from either </a:t>
            </a:r>
            <a:r>
              <a:rPr lang="en-GB" sz="3200" b="1" dirty="0">
                <a:solidFill>
                  <a:srgbClr val="FFFF00"/>
                </a:solidFill>
              </a:rPr>
              <a:t>glass or plastic</a:t>
            </a:r>
            <a:r>
              <a:rPr lang="en-GB" sz="2400" dirty="0"/>
              <a:t>. </a:t>
            </a:r>
          </a:p>
          <a:p>
            <a:endParaRPr lang="en-GB" sz="2400" dirty="0"/>
          </a:p>
          <a:p>
            <a:r>
              <a:rPr lang="en-GB" sz="2400" dirty="0"/>
              <a:t>Most have roughly the diameter of a human hair, and they can be many miles long and Light is transmitted along the </a:t>
            </a:r>
            <a:r>
              <a:rPr lang="en-GB" sz="2400" dirty="0" err="1"/>
              <a:t>center</a:t>
            </a:r>
            <a:r>
              <a:rPr lang="en-GB" sz="2400" dirty="0"/>
              <a:t> of the </a:t>
            </a:r>
            <a:r>
              <a:rPr lang="en-GB" sz="2400" dirty="0" err="1"/>
              <a:t>fiber</a:t>
            </a:r>
            <a:r>
              <a:rPr lang="en-GB" sz="2400" dirty="0"/>
              <a:t> from one end to the other</a:t>
            </a:r>
          </a:p>
          <a:p>
            <a:endParaRPr lang="en-GB" sz="2400" dirty="0"/>
          </a:p>
          <a:p>
            <a:r>
              <a:rPr lang="en-GB" sz="2400" dirty="0" err="1"/>
              <a:t>Fiber</a:t>
            </a:r>
            <a:r>
              <a:rPr lang="en-GB" sz="2400" dirty="0"/>
              <a:t> optic systems are </a:t>
            </a:r>
            <a:r>
              <a:rPr lang="en-GB" sz="3200" b="1" dirty="0">
                <a:solidFill>
                  <a:srgbClr val="FFFF00"/>
                </a:solidFill>
              </a:rPr>
              <a:t>superior </a:t>
            </a:r>
            <a:r>
              <a:rPr lang="en-GB" sz="2400" dirty="0">
                <a:solidFill>
                  <a:srgbClr val="FFFF00"/>
                </a:solidFill>
              </a:rPr>
              <a:t>to metallic conductors </a:t>
            </a:r>
            <a:r>
              <a:rPr lang="en-GB" sz="2400" dirty="0"/>
              <a:t>due to the fact of </a:t>
            </a:r>
            <a:r>
              <a:rPr lang="en-GB" sz="2400" dirty="0">
                <a:solidFill>
                  <a:srgbClr val="FFFF00"/>
                </a:solidFill>
              </a:rPr>
              <a:t>Extremely high bandwidth (mainly)</a:t>
            </a:r>
            <a:r>
              <a:rPr lang="en-GB" sz="2400" dirty="0"/>
              <a:t>. Because of the wavelength of light, it is possible to transmit a signal that contains considerably more information than a metallic conductor.</a:t>
            </a:r>
          </a:p>
        </p:txBody>
      </p:sp>
    </p:spTree>
    <p:extLst>
      <p:ext uri="{BB962C8B-B14F-4D97-AF65-F5344CB8AC3E}">
        <p14:creationId xmlns:p14="http://schemas.microsoft.com/office/powerpoint/2010/main" val="201646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A290-4F08-4C9F-87F3-0F3654AE18EA}"/>
              </a:ext>
            </a:extLst>
          </p:cNvPr>
          <p:cNvSpPr>
            <a:spLocks noGrp="1"/>
          </p:cNvSpPr>
          <p:nvPr>
            <p:ph type="title"/>
          </p:nvPr>
        </p:nvSpPr>
        <p:spPr>
          <a:xfrm>
            <a:off x="557621" y="305234"/>
            <a:ext cx="9404723" cy="786147"/>
          </a:xfrm>
        </p:spPr>
        <p:txBody>
          <a:bodyPr/>
          <a:lstStyle/>
          <a:p>
            <a:r>
              <a:rPr lang="en-GB" sz="4000" b="1" dirty="0">
                <a:solidFill>
                  <a:srgbClr val="FFFF00"/>
                </a:solidFill>
              </a:rPr>
              <a:t>Advantages….</a:t>
            </a:r>
          </a:p>
        </p:txBody>
      </p:sp>
      <p:sp>
        <p:nvSpPr>
          <p:cNvPr id="3" name="Content Placeholder 2">
            <a:extLst>
              <a:ext uri="{FF2B5EF4-FFF2-40B4-BE49-F238E27FC236}">
                <a16:creationId xmlns:a16="http://schemas.microsoft.com/office/drawing/2014/main" id="{430AF8FE-1333-4A6C-BDD2-A612F2536BDE}"/>
              </a:ext>
            </a:extLst>
          </p:cNvPr>
          <p:cNvSpPr>
            <a:spLocks noGrp="1"/>
          </p:cNvSpPr>
          <p:nvPr>
            <p:ph idx="1"/>
          </p:nvPr>
        </p:nvSpPr>
        <p:spPr>
          <a:xfrm>
            <a:off x="1118061" y="1445342"/>
            <a:ext cx="9250055" cy="5132438"/>
          </a:xfrm>
        </p:spPr>
        <p:txBody>
          <a:bodyPr>
            <a:normAutofit/>
          </a:bodyPr>
          <a:lstStyle/>
          <a:p>
            <a:r>
              <a:rPr lang="en-GB" sz="2400" dirty="0">
                <a:solidFill>
                  <a:srgbClr val="FFFF00"/>
                </a:solidFill>
              </a:rPr>
              <a:t>Extremely High Bandwidth</a:t>
            </a:r>
          </a:p>
          <a:p>
            <a:endParaRPr lang="en-GB" sz="2400" dirty="0">
              <a:solidFill>
                <a:srgbClr val="FFFF00"/>
              </a:solidFill>
            </a:endParaRPr>
          </a:p>
          <a:p>
            <a:r>
              <a:rPr lang="en-GB" sz="2400" dirty="0">
                <a:solidFill>
                  <a:srgbClr val="FFFF00"/>
                </a:solidFill>
              </a:rPr>
              <a:t>Electrical Isolation </a:t>
            </a:r>
            <a:r>
              <a:rPr lang="en-GB" sz="2400" dirty="0"/>
              <a:t>— </a:t>
            </a:r>
            <a:r>
              <a:rPr lang="en-GB" sz="2400" dirty="0" err="1"/>
              <a:t>Fiber</a:t>
            </a:r>
            <a:r>
              <a:rPr lang="en-GB" sz="2400" dirty="0"/>
              <a:t> optics do not need a grounding connection. Both the transmitter and the receiver are isolated from each other and are therefore free of ground loop problems. Also, there is </a:t>
            </a:r>
            <a:r>
              <a:rPr lang="en-GB" sz="3200" b="1" dirty="0">
                <a:solidFill>
                  <a:srgbClr val="FFFF00"/>
                </a:solidFill>
              </a:rPr>
              <a:t>no </a:t>
            </a:r>
            <a:r>
              <a:rPr lang="en-GB" sz="2800" b="1" dirty="0">
                <a:solidFill>
                  <a:srgbClr val="FFFF00"/>
                </a:solidFill>
              </a:rPr>
              <a:t>danger of sparks or electrical shock. </a:t>
            </a:r>
            <a:endParaRPr lang="en-GB" sz="2400" b="1" dirty="0">
              <a:solidFill>
                <a:srgbClr val="FFFF00"/>
              </a:solidFill>
            </a:endParaRPr>
          </a:p>
          <a:p>
            <a:endParaRPr lang="en-GB" sz="2400" dirty="0"/>
          </a:p>
          <a:p>
            <a:r>
              <a:rPr lang="en-GB" sz="2400" dirty="0">
                <a:solidFill>
                  <a:srgbClr val="FFFF00"/>
                </a:solidFill>
              </a:rPr>
              <a:t>Freedom from EMI </a:t>
            </a:r>
            <a:r>
              <a:rPr lang="en-GB" sz="2400" dirty="0"/>
              <a:t>— </a:t>
            </a:r>
            <a:r>
              <a:rPr lang="en-GB" sz="2400" dirty="0" err="1"/>
              <a:t>Fiber</a:t>
            </a:r>
            <a:r>
              <a:rPr lang="en-GB" sz="2400" dirty="0"/>
              <a:t> optics are </a:t>
            </a:r>
            <a:r>
              <a:rPr lang="en-GB" sz="2800" b="1" dirty="0">
                <a:solidFill>
                  <a:srgbClr val="FFFF00"/>
                </a:solidFill>
              </a:rPr>
              <a:t>immune</a:t>
            </a:r>
            <a:r>
              <a:rPr lang="en-GB" sz="2400" dirty="0"/>
              <a:t> to electromagnetic interference (EMI), and they emit no radiation themselves to cause other interference. </a:t>
            </a:r>
          </a:p>
        </p:txBody>
      </p:sp>
    </p:spTree>
    <p:extLst>
      <p:ext uri="{BB962C8B-B14F-4D97-AF65-F5344CB8AC3E}">
        <p14:creationId xmlns:p14="http://schemas.microsoft.com/office/powerpoint/2010/main" val="125487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5EE2C-9416-4434-B3BF-58820EABD951}"/>
              </a:ext>
            </a:extLst>
          </p:cNvPr>
          <p:cNvSpPr>
            <a:spLocks noGrp="1"/>
          </p:cNvSpPr>
          <p:nvPr>
            <p:ph idx="1"/>
          </p:nvPr>
        </p:nvSpPr>
        <p:spPr>
          <a:xfrm>
            <a:off x="1103312" y="1415844"/>
            <a:ext cx="8946541" cy="4832555"/>
          </a:xfrm>
        </p:spPr>
        <p:txBody>
          <a:bodyPr>
            <a:normAutofit/>
          </a:bodyPr>
          <a:lstStyle/>
          <a:p>
            <a:r>
              <a:rPr lang="en-GB" sz="2400" dirty="0">
                <a:solidFill>
                  <a:srgbClr val="FFFF00"/>
                </a:solidFill>
              </a:rPr>
              <a:t>Lighter and Smaller</a:t>
            </a:r>
            <a:r>
              <a:rPr lang="en-GB" sz="2400" dirty="0"/>
              <a:t> — </a:t>
            </a:r>
            <a:r>
              <a:rPr lang="en-GB" sz="2400" dirty="0" err="1"/>
              <a:t>Fiber</a:t>
            </a:r>
            <a:r>
              <a:rPr lang="en-GB" sz="2400" dirty="0"/>
              <a:t> weights less and needs less space than metallic conductors.  Ex: Copper wire is about 13 times heavier. </a:t>
            </a:r>
          </a:p>
          <a:p>
            <a:endParaRPr lang="en-GB" sz="2400" dirty="0"/>
          </a:p>
          <a:p>
            <a:r>
              <a:rPr lang="en-GB" sz="2400" dirty="0"/>
              <a:t>Low Security Risk: Data or signals are transmitted via light, therefore there is no way to detect the data being transmitted by </a:t>
            </a:r>
            <a:r>
              <a:rPr lang="en-GB" sz="2400" dirty="0">
                <a:solidFill>
                  <a:srgbClr val="FFFF00"/>
                </a:solidFill>
              </a:rPr>
              <a:t>listening in</a:t>
            </a:r>
            <a:r>
              <a:rPr lang="en-GB" sz="2400" dirty="0"/>
              <a:t> to the electromagnetic energy </a:t>
            </a:r>
            <a:r>
              <a:rPr lang="en-GB" sz="2400" dirty="0">
                <a:solidFill>
                  <a:srgbClr val="FFFF00"/>
                </a:solidFill>
              </a:rPr>
              <a:t>leaking</a:t>
            </a:r>
            <a:r>
              <a:rPr lang="en-GB" sz="2400" dirty="0"/>
              <a:t> through the cable, which ensures the absolute security of information.</a:t>
            </a:r>
          </a:p>
        </p:txBody>
      </p:sp>
    </p:spTree>
    <p:extLst>
      <p:ext uri="{BB962C8B-B14F-4D97-AF65-F5344CB8AC3E}">
        <p14:creationId xmlns:p14="http://schemas.microsoft.com/office/powerpoint/2010/main" val="230728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F45D-5BF4-4BD3-8542-15EC8015CED7}"/>
              </a:ext>
            </a:extLst>
          </p:cNvPr>
          <p:cNvSpPr>
            <a:spLocks noGrp="1"/>
          </p:cNvSpPr>
          <p:nvPr>
            <p:ph type="title"/>
          </p:nvPr>
        </p:nvSpPr>
        <p:spPr>
          <a:xfrm>
            <a:off x="646111" y="452718"/>
            <a:ext cx="9404723" cy="963127"/>
          </a:xfrm>
        </p:spPr>
        <p:txBody>
          <a:bodyPr/>
          <a:lstStyle/>
          <a:p>
            <a:r>
              <a:rPr lang="en-GB" sz="4000" b="1" dirty="0">
                <a:solidFill>
                  <a:srgbClr val="FFFF00"/>
                </a:solidFill>
              </a:rPr>
              <a:t>Applications….</a:t>
            </a:r>
          </a:p>
        </p:txBody>
      </p:sp>
      <p:sp>
        <p:nvSpPr>
          <p:cNvPr id="3" name="Content Placeholder 2">
            <a:extLst>
              <a:ext uri="{FF2B5EF4-FFF2-40B4-BE49-F238E27FC236}">
                <a16:creationId xmlns:a16="http://schemas.microsoft.com/office/drawing/2014/main" id="{CB20A3E0-DAF8-43F8-9783-C9A712D762AC}"/>
              </a:ext>
            </a:extLst>
          </p:cNvPr>
          <p:cNvSpPr>
            <a:spLocks noGrp="1"/>
          </p:cNvSpPr>
          <p:nvPr>
            <p:ph idx="1"/>
          </p:nvPr>
        </p:nvSpPr>
        <p:spPr>
          <a:xfrm>
            <a:off x="1104293" y="1194620"/>
            <a:ext cx="10207720" cy="5210662"/>
          </a:xfrm>
        </p:spPr>
        <p:txBody>
          <a:bodyPr>
            <a:normAutofit lnSpcReduction="10000"/>
          </a:bodyPr>
          <a:lstStyle/>
          <a:p>
            <a:r>
              <a:rPr lang="en-GB" dirty="0"/>
              <a:t>Medical: Used as light guides, imaging tools and also as lasers for surgeries</a:t>
            </a:r>
          </a:p>
          <a:p>
            <a:r>
              <a:rPr lang="en-GB" dirty="0"/>
              <a:t>Defence/Government: Used as hydrophones for seismic waves and SONAR , as wiring in aircraft, submarines  and other vehicles</a:t>
            </a:r>
          </a:p>
          <a:p>
            <a:r>
              <a:rPr lang="en-GB" dirty="0"/>
              <a:t>Used for data transmission</a:t>
            </a:r>
          </a:p>
          <a:p>
            <a:r>
              <a:rPr lang="en-GB" dirty="0"/>
              <a:t>Telecommunications: </a:t>
            </a:r>
            <a:r>
              <a:rPr lang="en-GB" dirty="0" err="1"/>
              <a:t>Fiber</a:t>
            </a:r>
            <a:r>
              <a:rPr lang="en-GB" dirty="0"/>
              <a:t> is laid and used for transmitting and receiving purposes</a:t>
            </a:r>
          </a:p>
          <a:p>
            <a:r>
              <a:rPr lang="en-GB" dirty="0"/>
              <a:t>Networking: Used to connect users and servers in a variety of network settings and help increase the speed and accuracy of data transmission</a:t>
            </a:r>
          </a:p>
          <a:p>
            <a:r>
              <a:rPr lang="en-GB" dirty="0"/>
              <a:t>Broadcast/CATV: Broadcast/cable companies are using </a:t>
            </a:r>
            <a:r>
              <a:rPr lang="en-GB" dirty="0" err="1"/>
              <a:t>fiber</a:t>
            </a:r>
            <a:r>
              <a:rPr lang="en-GB" dirty="0"/>
              <a:t> optic cables for wiring CATV, HDTV, internet and other applications</a:t>
            </a:r>
          </a:p>
          <a:p>
            <a:r>
              <a:rPr lang="en-GB" dirty="0" err="1"/>
              <a:t>Fiber</a:t>
            </a:r>
            <a:r>
              <a:rPr lang="en-GB" dirty="0"/>
              <a:t> optic cables are used for lighting and imaging and as sensors to measure and monitor a vast array of variables.</a:t>
            </a:r>
          </a:p>
          <a:p>
            <a:r>
              <a:rPr lang="en-GB" dirty="0"/>
              <a:t> </a:t>
            </a:r>
            <a:r>
              <a:rPr lang="en-GB" dirty="0" err="1"/>
              <a:t>Fiber</a:t>
            </a:r>
            <a:r>
              <a:rPr lang="en-GB" dirty="0"/>
              <a:t> optic cables are also used in research and development and testing across all the above mentioned industries</a:t>
            </a:r>
          </a:p>
        </p:txBody>
      </p:sp>
    </p:spTree>
    <p:extLst>
      <p:ext uri="{BB962C8B-B14F-4D97-AF65-F5344CB8AC3E}">
        <p14:creationId xmlns:p14="http://schemas.microsoft.com/office/powerpoint/2010/main" val="401096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5B27-AAA3-417C-9533-3B2067104CDB}"/>
              </a:ext>
            </a:extLst>
          </p:cNvPr>
          <p:cNvSpPr>
            <a:spLocks noGrp="1"/>
          </p:cNvSpPr>
          <p:nvPr>
            <p:ph type="title"/>
          </p:nvPr>
        </p:nvSpPr>
        <p:spPr>
          <a:xfrm>
            <a:off x="646111" y="452718"/>
            <a:ext cx="9404723" cy="830392"/>
          </a:xfrm>
        </p:spPr>
        <p:txBody>
          <a:bodyPr/>
          <a:lstStyle/>
          <a:p>
            <a:r>
              <a:rPr lang="en-GB" b="1" dirty="0">
                <a:solidFill>
                  <a:srgbClr val="FFFF00"/>
                </a:solidFill>
              </a:rPr>
              <a:t>Structure</a:t>
            </a:r>
            <a:br>
              <a:rPr lang="en-GB" dirty="0"/>
            </a:br>
            <a:endParaRPr lang="en-GB" dirty="0"/>
          </a:p>
        </p:txBody>
      </p:sp>
      <p:sp>
        <p:nvSpPr>
          <p:cNvPr id="3" name="Content Placeholder 2">
            <a:extLst>
              <a:ext uri="{FF2B5EF4-FFF2-40B4-BE49-F238E27FC236}">
                <a16:creationId xmlns:a16="http://schemas.microsoft.com/office/drawing/2014/main" id="{8409F3C6-9E68-4DBC-A5E7-CEB8A5B2987D}"/>
              </a:ext>
            </a:extLst>
          </p:cNvPr>
          <p:cNvSpPr>
            <a:spLocks noGrp="1"/>
          </p:cNvSpPr>
          <p:nvPr>
            <p:ph idx="1"/>
          </p:nvPr>
        </p:nvSpPr>
        <p:spPr>
          <a:xfrm>
            <a:off x="852591" y="1455607"/>
            <a:ext cx="6506854" cy="5011560"/>
          </a:xfrm>
        </p:spPr>
        <p:txBody>
          <a:bodyPr>
            <a:normAutofit fontScale="92500" lnSpcReduction="10000"/>
          </a:bodyPr>
          <a:lstStyle/>
          <a:p>
            <a:r>
              <a:rPr lang="en-GB" dirty="0"/>
              <a:t>An optical </a:t>
            </a:r>
            <a:r>
              <a:rPr lang="en-GB" dirty="0" err="1"/>
              <a:t>fiber</a:t>
            </a:r>
            <a:r>
              <a:rPr lang="en-GB" dirty="0"/>
              <a:t> consists of three basic concentric elements: </a:t>
            </a:r>
            <a:r>
              <a:rPr lang="en-GB" dirty="0">
                <a:solidFill>
                  <a:srgbClr val="FFFF00"/>
                </a:solidFill>
              </a:rPr>
              <a:t>the core, the cladding, and the outer coating </a:t>
            </a:r>
          </a:p>
          <a:p>
            <a:r>
              <a:rPr lang="en-GB" dirty="0">
                <a:solidFill>
                  <a:srgbClr val="FFFF00"/>
                </a:solidFill>
              </a:rPr>
              <a:t>The core </a:t>
            </a:r>
            <a:r>
              <a:rPr lang="en-GB" dirty="0"/>
              <a:t>is usually made of </a:t>
            </a:r>
            <a:r>
              <a:rPr lang="en-GB" dirty="0">
                <a:solidFill>
                  <a:srgbClr val="FFFF00"/>
                </a:solidFill>
              </a:rPr>
              <a:t>glass or </a:t>
            </a:r>
            <a:r>
              <a:rPr lang="en-GB" dirty="0" err="1">
                <a:solidFill>
                  <a:srgbClr val="FFFF00"/>
                </a:solidFill>
              </a:rPr>
              <a:t>plastic.</a:t>
            </a:r>
            <a:r>
              <a:rPr lang="en-GB" dirty="0" err="1"/>
              <a:t>The</a:t>
            </a:r>
            <a:r>
              <a:rPr lang="en-GB" dirty="0"/>
              <a:t> core is the light-transmitting portion of the </a:t>
            </a:r>
            <a:r>
              <a:rPr lang="en-GB" dirty="0" err="1"/>
              <a:t>fiber</a:t>
            </a:r>
            <a:r>
              <a:rPr lang="en-GB" dirty="0"/>
              <a:t>.</a:t>
            </a:r>
          </a:p>
          <a:p>
            <a:r>
              <a:rPr lang="en-GB" dirty="0">
                <a:solidFill>
                  <a:srgbClr val="FFFF00"/>
                </a:solidFill>
              </a:rPr>
              <a:t>The cladding </a:t>
            </a:r>
            <a:r>
              <a:rPr lang="en-GB" dirty="0"/>
              <a:t>usually is made of the same material as the core, but with a slightly lower index of refraction (usually about 1% lower). This index difference causes total internal reflection to occur at the index boundary along the length of the </a:t>
            </a:r>
            <a:r>
              <a:rPr lang="en-GB" dirty="0" err="1"/>
              <a:t>fiber</a:t>
            </a:r>
            <a:r>
              <a:rPr lang="en-GB" dirty="0"/>
              <a:t> so that the light is transmitted down the </a:t>
            </a:r>
            <a:r>
              <a:rPr lang="en-GB" dirty="0" err="1"/>
              <a:t>fiber</a:t>
            </a:r>
            <a:r>
              <a:rPr lang="en-GB" dirty="0"/>
              <a:t> and does not escape through the sidewalls. </a:t>
            </a:r>
          </a:p>
          <a:p>
            <a:r>
              <a:rPr lang="en-GB" dirty="0">
                <a:solidFill>
                  <a:srgbClr val="FFFF00"/>
                </a:solidFill>
              </a:rPr>
              <a:t>The coating </a:t>
            </a:r>
            <a:r>
              <a:rPr lang="en-GB" dirty="0"/>
              <a:t>usually comprises one or more coats of a plastic material to protect the </a:t>
            </a:r>
            <a:r>
              <a:rPr lang="en-GB" dirty="0" err="1"/>
              <a:t>fiber</a:t>
            </a:r>
            <a:r>
              <a:rPr lang="en-GB" dirty="0"/>
              <a:t> from the physical environment. </a:t>
            </a:r>
            <a:br>
              <a:rPr lang="en-GB" dirty="0"/>
            </a:br>
            <a:endParaRPr lang="en-GB" dirty="0"/>
          </a:p>
        </p:txBody>
      </p:sp>
      <p:pic>
        <p:nvPicPr>
          <p:cNvPr id="4" name="Picture 3" descr="An optical fiber consists of a core, cladding and coating">
            <a:hlinkClick r:id="rId3" tgtFrame="&quot;blank&quot;"/>
            <a:extLst>
              <a:ext uri="{FF2B5EF4-FFF2-40B4-BE49-F238E27FC236}">
                <a16:creationId xmlns:a16="http://schemas.microsoft.com/office/drawing/2014/main" id="{9ECD008A-3BA1-4977-892D-658A820EC2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94331" y="1832180"/>
            <a:ext cx="3340701" cy="3193640"/>
          </a:xfrm>
          <a:prstGeom prst="rect">
            <a:avLst/>
          </a:prstGeom>
          <a:noFill/>
          <a:ln>
            <a:noFill/>
          </a:ln>
        </p:spPr>
      </p:pic>
    </p:spTree>
    <p:extLst>
      <p:ext uri="{BB962C8B-B14F-4D97-AF65-F5344CB8AC3E}">
        <p14:creationId xmlns:p14="http://schemas.microsoft.com/office/powerpoint/2010/main" val="228636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E45B-89B4-4A45-8A0F-94AB22982608}"/>
              </a:ext>
            </a:extLst>
          </p:cNvPr>
          <p:cNvSpPr>
            <a:spLocks noGrp="1"/>
          </p:cNvSpPr>
          <p:nvPr>
            <p:ph type="title"/>
          </p:nvPr>
        </p:nvSpPr>
        <p:spPr>
          <a:xfrm>
            <a:off x="542872" y="530943"/>
            <a:ext cx="9404723" cy="859888"/>
          </a:xfrm>
        </p:spPr>
        <p:txBody>
          <a:bodyPr/>
          <a:lstStyle/>
          <a:p>
            <a:r>
              <a:rPr lang="en-GB" sz="4000" b="1" dirty="0">
                <a:solidFill>
                  <a:srgbClr val="FFFF00"/>
                </a:solidFill>
              </a:rPr>
              <a:t>Process of Transmission….</a:t>
            </a:r>
          </a:p>
        </p:txBody>
      </p:sp>
      <p:sp>
        <p:nvSpPr>
          <p:cNvPr id="3" name="Content Placeholder 2">
            <a:extLst>
              <a:ext uri="{FF2B5EF4-FFF2-40B4-BE49-F238E27FC236}">
                <a16:creationId xmlns:a16="http://schemas.microsoft.com/office/drawing/2014/main" id="{C5952D71-AF26-4E94-A6DD-7D9B07122C2E}"/>
              </a:ext>
            </a:extLst>
          </p:cNvPr>
          <p:cNvSpPr>
            <a:spLocks noGrp="1"/>
          </p:cNvSpPr>
          <p:nvPr>
            <p:ph idx="1"/>
          </p:nvPr>
        </p:nvSpPr>
        <p:spPr>
          <a:xfrm>
            <a:off x="942858" y="1725562"/>
            <a:ext cx="7257245" cy="4159044"/>
          </a:xfrm>
        </p:spPr>
        <p:txBody>
          <a:bodyPr>
            <a:normAutofit lnSpcReduction="10000"/>
          </a:bodyPr>
          <a:lstStyle/>
          <a:p>
            <a:r>
              <a:rPr lang="en-GB" sz="2400" dirty="0"/>
              <a:t>Light injected into the </a:t>
            </a:r>
            <a:r>
              <a:rPr lang="en-GB" sz="2400" dirty="0" err="1"/>
              <a:t>fiber</a:t>
            </a:r>
            <a:r>
              <a:rPr lang="en-GB" sz="2400" dirty="0"/>
              <a:t> optic core and striking the core-to-cladding interface at an angle </a:t>
            </a:r>
            <a:r>
              <a:rPr lang="en-GB" sz="2400" dirty="0">
                <a:solidFill>
                  <a:srgbClr val="FFFF00"/>
                </a:solidFill>
              </a:rPr>
              <a:t>greater than the critical angle </a:t>
            </a:r>
            <a:r>
              <a:rPr lang="en-GB" sz="2400" dirty="0"/>
              <a:t>(typically about </a:t>
            </a:r>
            <a:r>
              <a:rPr lang="en-GB" sz="2400" dirty="0">
                <a:solidFill>
                  <a:srgbClr val="FFFF00"/>
                </a:solidFill>
              </a:rPr>
              <a:t>82°</a:t>
            </a:r>
            <a:r>
              <a:rPr lang="en-GB" sz="2400" dirty="0"/>
              <a:t> for optical </a:t>
            </a:r>
            <a:r>
              <a:rPr lang="en-GB" sz="2400" dirty="0" err="1"/>
              <a:t>fibers</a:t>
            </a:r>
            <a:r>
              <a:rPr lang="en-GB" sz="2400" dirty="0"/>
              <a:t>) is reflected back into the core; a process known as total internal reflection . </a:t>
            </a:r>
          </a:p>
          <a:p>
            <a:endParaRPr lang="en-GB" sz="2400" dirty="0"/>
          </a:p>
          <a:p>
            <a:r>
              <a:rPr lang="en-GB" sz="2400" dirty="0"/>
              <a:t>Since the angles of incidence and reflection are equal, the light ray continues to zigzag down the length of the </a:t>
            </a:r>
            <a:r>
              <a:rPr lang="en-GB" sz="2400" dirty="0" err="1"/>
              <a:t>fiber</a:t>
            </a:r>
            <a:r>
              <a:rPr lang="en-GB" sz="2400" dirty="0"/>
              <a:t>. The light is trapped within the core. </a:t>
            </a:r>
          </a:p>
          <a:p>
            <a:endParaRPr lang="en-GB" sz="2400" dirty="0"/>
          </a:p>
          <a:p>
            <a:endParaRPr lang="en-GB" dirty="0"/>
          </a:p>
        </p:txBody>
      </p:sp>
      <p:pic>
        <p:nvPicPr>
          <p:cNvPr id="4" name="Picture 3">
            <a:extLst>
              <a:ext uri="{FF2B5EF4-FFF2-40B4-BE49-F238E27FC236}">
                <a16:creationId xmlns:a16="http://schemas.microsoft.com/office/drawing/2014/main" id="{6C9F063C-0D7C-4270-B293-88C39199D2DA}"/>
              </a:ext>
            </a:extLst>
          </p:cNvPr>
          <p:cNvPicPr>
            <a:picLocks noChangeAspect="1"/>
          </p:cNvPicPr>
          <p:nvPr/>
        </p:nvPicPr>
        <p:blipFill>
          <a:blip r:embed="rId2"/>
          <a:stretch>
            <a:fillRect/>
          </a:stretch>
        </p:blipFill>
        <p:spPr>
          <a:xfrm>
            <a:off x="8200103" y="2390620"/>
            <a:ext cx="3590773" cy="2564838"/>
          </a:xfrm>
          <a:prstGeom prst="rect">
            <a:avLst/>
          </a:prstGeom>
        </p:spPr>
      </p:pic>
    </p:spTree>
    <p:extLst>
      <p:ext uri="{BB962C8B-B14F-4D97-AF65-F5344CB8AC3E}">
        <p14:creationId xmlns:p14="http://schemas.microsoft.com/office/powerpoint/2010/main" val="242796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1181</Words>
  <Application>Microsoft Office PowerPoint</Application>
  <PresentationFormat>Widescreen</PresentationFormat>
  <Paragraphs>72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Fiber Optics                                  Elementary discussion….. </vt:lpstr>
      <vt:lpstr>OPTICAL FIBER COMMUNICATION</vt:lpstr>
      <vt:lpstr>What it does….</vt:lpstr>
      <vt:lpstr>PowerPoint Presentation</vt:lpstr>
      <vt:lpstr>Advantages….</vt:lpstr>
      <vt:lpstr>PowerPoint Presentation</vt:lpstr>
      <vt:lpstr>Applications….</vt:lpstr>
      <vt:lpstr>Structure </vt:lpstr>
      <vt:lpstr>Process of Transmission….</vt:lpstr>
      <vt:lpstr>PowerPoint Presentation</vt:lpstr>
      <vt:lpstr>Fiber types</vt:lpstr>
      <vt:lpstr>Single mode  </vt:lpstr>
      <vt:lpstr>Multimode step-index </vt:lpstr>
      <vt:lpstr>Multimode graded-index</vt:lpstr>
      <vt:lpstr>Disadvantages of Fiber Optic Transmission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Fiber Optics                                  Elementary discussion….. </dc:title>
  <dc:creator>User</dc:creator>
  <cp:lastModifiedBy>User</cp:lastModifiedBy>
  <cp:revision>15</cp:revision>
  <dcterms:created xsi:type="dcterms:W3CDTF">2023-12-06T06:37:15Z</dcterms:created>
  <dcterms:modified xsi:type="dcterms:W3CDTF">2023-12-07T05:03:21Z</dcterms:modified>
</cp:coreProperties>
</file>