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38" r:id="rId2"/>
    <p:sldId id="368" r:id="rId3"/>
    <p:sldId id="347" r:id="rId4"/>
    <p:sldId id="372" r:id="rId5"/>
    <p:sldId id="369" r:id="rId6"/>
    <p:sldId id="373" r:id="rId7"/>
    <p:sldId id="374" r:id="rId8"/>
    <p:sldId id="375" r:id="rId9"/>
    <p:sldId id="256" r:id="rId10"/>
    <p:sldId id="340" r:id="rId11"/>
    <p:sldId id="339" r:id="rId12"/>
    <p:sldId id="353" r:id="rId13"/>
    <p:sldId id="354" r:id="rId14"/>
    <p:sldId id="355" r:id="rId15"/>
    <p:sldId id="359" r:id="rId16"/>
    <p:sldId id="358" r:id="rId17"/>
    <p:sldId id="360" r:id="rId18"/>
    <p:sldId id="356" r:id="rId19"/>
    <p:sldId id="361" r:id="rId20"/>
    <p:sldId id="362" r:id="rId21"/>
    <p:sldId id="363" r:id="rId22"/>
    <p:sldId id="364" r:id="rId23"/>
    <p:sldId id="365" r:id="rId24"/>
    <p:sldId id="366" r:id="rId25"/>
    <p:sldId id="371" r:id="rId26"/>
    <p:sldId id="370" r:id="rId27"/>
    <p:sldId id="346" r:id="rId28"/>
    <p:sldId id="376" r:id="rId29"/>
    <p:sldId id="377" r:id="rId30"/>
    <p:sldId id="3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g Ye" initials="CY" lastIdx="4" clrIdx="0"/>
  <p:cmAuthor id="2" name=" " initials="" lastIdx="2" clrIdx="1">
    <p:extLst>
      <p:ext uri="{19B8F6BF-5375-455C-9EA6-DF929625EA0E}">
        <p15:presenceInfo xmlns:p15="http://schemas.microsoft.com/office/powerpoint/2012/main" userId="0582ce09980ea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02" autoAdjust="0"/>
    <p:restoredTop sz="67564" autoAdjust="0"/>
  </p:normalViewPr>
  <p:slideViewPr>
    <p:cSldViewPr snapToGrid="0">
      <p:cViewPr varScale="1">
        <p:scale>
          <a:sx n="60" d="100"/>
          <a:sy n="60" d="100"/>
        </p:scale>
        <p:origin x="4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4ACA3-AFDA-4B34-A23B-B04D33A349C2}" type="datetimeFigureOut">
              <a:rPr lang="en-US" smtClean="0"/>
              <a:t>3/12/2019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0CC926-1F24-4557-A8AC-2A472391A38E}" type="slidenum">
              <a:rPr lang="en-US" smtClean="0"/>
              <a:t>‹#›</a:t>
            </a:fld>
            <a:endParaRPr lang="en-US"/>
          </a:p>
        </p:txBody>
      </p:sp>
    </p:spTree>
    <p:extLst>
      <p:ext uri="{BB962C8B-B14F-4D97-AF65-F5344CB8AC3E}">
        <p14:creationId xmlns:p14="http://schemas.microsoft.com/office/powerpoint/2010/main" val="61156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defRPr>
                <a:solidFill>
                  <a:schemeClr val="tx1"/>
                </a:solidFill>
                <a:latin typeface="Arial" panose="020B0604020202020204" pitchFamily="34" charset="0"/>
              </a:defRPr>
            </a:lvl1pPr>
            <a:lvl2pPr marL="742950" indent="-285750" algn="l" eaLnBrk="0" hangingPunct="0">
              <a:defRPr>
                <a:solidFill>
                  <a:schemeClr val="tx1"/>
                </a:solidFill>
                <a:latin typeface="Arial" panose="020B0604020202020204" pitchFamily="34" charset="0"/>
              </a:defRPr>
            </a:lvl2pPr>
            <a:lvl3pPr marL="1143000" indent="-228600" algn="l" eaLnBrk="0" hangingPunct="0">
              <a:defRPr>
                <a:solidFill>
                  <a:schemeClr val="tx1"/>
                </a:solidFill>
                <a:latin typeface="Arial" panose="020B0604020202020204" pitchFamily="34" charset="0"/>
              </a:defRPr>
            </a:lvl3pPr>
            <a:lvl4pPr marL="1600200" indent="-228600" algn="l" eaLnBrk="0" hangingPunct="0">
              <a:defRPr>
                <a:solidFill>
                  <a:schemeClr val="tx1"/>
                </a:solidFill>
                <a:latin typeface="Arial" panose="020B0604020202020204" pitchFamily="34" charset="0"/>
              </a:defRPr>
            </a:lvl4pPr>
            <a:lvl5pPr marL="2057400" indent="-228600" algn="l"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5ADF0BB5-E2BC-4EBA-B488-2A99F1BD95CE}" type="slidenum">
              <a:rPr lang="en-GB" sz="1200" b="0"/>
              <a:pPr algn="r" eaLnBrk="1" hangingPunct="1"/>
              <a:t>1</a:t>
            </a:fld>
            <a:endParaRPr lang="en-GB" sz="1200" b="0"/>
          </a:p>
        </p:txBody>
      </p:sp>
      <p:sp>
        <p:nvSpPr>
          <p:cNvPr id="123907" name="Rectangle 40961"/>
          <p:cNvSpPr>
            <a:spLocks noGrp="1" noRot="1" noChangeAspect="1" noChangeArrowheads="1" noTextEdit="1"/>
          </p:cNvSpPr>
          <p:nvPr>
            <p:ph type="sldImg"/>
          </p:nvPr>
        </p:nvSpPr>
        <p:spPr>
          <a:ln w="9525" cap="flat" algn="ctr">
            <a:headEnd type="none" w="med" len="med"/>
            <a:tailEnd type="none" w="med" len="med"/>
          </a:ln>
        </p:spPr>
      </p:sp>
      <p:sp>
        <p:nvSpPr>
          <p:cNvPr id="123908" name="Rectangle 40962"/>
          <p:cNvSpPr>
            <a:spLocks noGrp="1" noChangeArrowheads="1"/>
          </p:cNvSpPr>
          <p:nvPr>
            <p:ph type="body" idx="1"/>
          </p:nvPr>
        </p:nvSpPr>
        <p:spPr>
          <a:noFill/>
          <a:ln/>
        </p:spPr>
        <p:txBody>
          <a:bodyPr/>
          <a:lstStyle/>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3861450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a:t>
            </a:r>
            <a:r>
              <a:rPr lang="en-US" altLang="zh-CN" dirty="0"/>
              <a:t>he graph itself is factorization of a probability distribution. So factor graph factorize the probability density where each of this terms correspond to one of the factors one of constraint.  </a:t>
            </a:r>
          </a:p>
          <a:p>
            <a:endParaRPr lang="en-US" dirty="0"/>
          </a:p>
          <a:p>
            <a:r>
              <a:rPr lang="en-US" dirty="0"/>
              <a:t>By assuming gaussian noise, this maximize likelihood problem can be converted to a least square problem. Minimize the sum of the squared cost functions. This is typically be done in a gauss newton or Levenberg Marquardt framework by iteratively solving the linearized version of the systems. Each time update the estimate until converging, so this linear system contains matrix A, that so called measurement </a:t>
            </a:r>
            <a:r>
              <a:rPr lang="en-US" dirty="0" err="1"/>
              <a:t>jacobian</a:t>
            </a:r>
            <a:r>
              <a:rPr lang="en-US" dirty="0"/>
              <a:t>, these are linearized measurements, so each row contains a measurement of the columns of the variables. The top hill are the odometry measurement, diagonal.  The bottom contains the landmark measurements, so each row contains one pose and one landmark. </a:t>
            </a:r>
          </a:p>
          <a:p>
            <a:r>
              <a:rPr lang="en-US" dirty="0"/>
              <a:t>The right is the vector b, that is the residuals of the system. </a:t>
            </a:r>
          </a:p>
          <a:p>
            <a:endParaRPr lang="en-US" dirty="0"/>
          </a:p>
          <a:p>
            <a:r>
              <a:rPr lang="en-US" dirty="0"/>
              <a:t>How to solve this problem efficiently? </a:t>
            </a:r>
          </a:p>
          <a:p>
            <a:endParaRPr lang="en-US" dirty="0"/>
          </a:p>
          <a:p>
            <a:r>
              <a:rPr lang="en-US" dirty="0"/>
              <a:t> </a:t>
            </a:r>
          </a:p>
          <a:p>
            <a:r>
              <a:rPr lang="en-US" dirty="0"/>
              <a:t> </a:t>
            </a:r>
          </a:p>
        </p:txBody>
      </p:sp>
      <p:sp>
        <p:nvSpPr>
          <p:cNvPr id="4" name="灯片编号占位符 3"/>
          <p:cNvSpPr>
            <a:spLocks noGrp="1"/>
          </p:cNvSpPr>
          <p:nvPr>
            <p:ph type="sldNum" sz="quarter" idx="5"/>
          </p:nvPr>
        </p:nvSpPr>
        <p:spPr/>
        <p:txBody>
          <a:bodyPr/>
          <a:lstStyle/>
          <a:p>
            <a:fld id="{B80CC926-1F24-4557-A8AC-2A472391A38E}" type="slidenum">
              <a:rPr lang="en-US" smtClean="0"/>
              <a:t>13</a:t>
            </a:fld>
            <a:endParaRPr lang="en-US"/>
          </a:p>
        </p:txBody>
      </p:sp>
    </p:spTree>
    <p:extLst>
      <p:ext uri="{BB962C8B-B14F-4D97-AF65-F5344CB8AC3E}">
        <p14:creationId xmlns:p14="http://schemas.microsoft.com/office/powerpoint/2010/main" val="651047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To solve this squared function, the simple way is to take derivative, and set the derivative to zero. You get the normal equation, that is . The </a:t>
            </a:r>
            <a:r>
              <a:rPr lang="en-US" dirty="0" err="1"/>
              <a:t>AtA</a:t>
            </a:r>
            <a:r>
              <a:rPr lang="en-US" dirty="0"/>
              <a:t> squared of the </a:t>
            </a:r>
            <a:r>
              <a:rPr lang="en-US" dirty="0" err="1"/>
              <a:t>jacoabians</a:t>
            </a:r>
            <a:r>
              <a:rPr lang="en-US" dirty="0"/>
              <a:t>. </a:t>
            </a:r>
          </a:p>
          <a:p>
            <a:endParaRPr lang="en-US" dirty="0"/>
          </a:p>
          <a:p>
            <a:r>
              <a:rPr lang="en-US" dirty="0"/>
              <a:t>How to solve this normal equation. </a:t>
            </a:r>
          </a:p>
          <a:p>
            <a:r>
              <a:rPr lang="en-US" dirty="0"/>
              <a:t>One way is to invert  the information m, bad, the inversion is a dense matrix, and this matrix is usually very large. Hundreds or thousands items. You have a dense matrix here, you cannot do any thing efficient. </a:t>
            </a:r>
          </a:p>
          <a:p>
            <a:endParaRPr lang="en-US" dirty="0"/>
          </a:p>
          <a:p>
            <a:r>
              <a:rPr lang="en-US" dirty="0"/>
              <a:t>Instead, </a:t>
            </a:r>
            <a:r>
              <a:rPr lang="en-US" dirty="0" err="1"/>
              <a:t>isam</a:t>
            </a:r>
            <a:r>
              <a:rPr lang="en-US" dirty="0"/>
              <a:t> take the sparsity of this matrix. For example, Cholesky factorization end up a upper triangular matrix R, that </a:t>
            </a:r>
            <a:r>
              <a:rPr lang="en-US" dirty="0" err="1"/>
              <a:t>AtA</a:t>
            </a:r>
            <a:r>
              <a:rPr lang="en-US" dirty="0"/>
              <a:t> = </a:t>
            </a:r>
            <a:r>
              <a:rPr lang="en-US" dirty="0" err="1"/>
              <a:t>RtR</a:t>
            </a:r>
            <a:r>
              <a:rPr lang="en-US" dirty="0"/>
              <a:t>. This is so called square root information matrix. You can simply do forward and backward substitution to recover this solution.  If the matrix R is sparse, this can be done very efficiently. </a:t>
            </a:r>
          </a:p>
        </p:txBody>
      </p:sp>
      <p:sp>
        <p:nvSpPr>
          <p:cNvPr id="4" name="灯片编号占位符 3"/>
          <p:cNvSpPr>
            <a:spLocks noGrp="1"/>
          </p:cNvSpPr>
          <p:nvPr>
            <p:ph type="sldNum" sz="quarter" idx="5"/>
          </p:nvPr>
        </p:nvSpPr>
        <p:spPr/>
        <p:txBody>
          <a:bodyPr/>
          <a:lstStyle/>
          <a:p>
            <a:fld id="{B80CC926-1F24-4557-A8AC-2A472391A38E}" type="slidenum">
              <a:rPr lang="en-US" smtClean="0"/>
              <a:t>14</a:t>
            </a:fld>
            <a:endParaRPr lang="en-US"/>
          </a:p>
        </p:txBody>
      </p:sp>
    </p:spTree>
    <p:extLst>
      <p:ext uri="{BB962C8B-B14F-4D97-AF65-F5344CB8AC3E}">
        <p14:creationId xmlns:p14="http://schemas.microsoft.com/office/powerpoint/2010/main" val="3196280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Unfortunately, if you directly decompose </a:t>
            </a:r>
            <a:r>
              <a:rPr lang="en-US" dirty="0" err="1"/>
              <a:t>AtA</a:t>
            </a:r>
            <a:r>
              <a:rPr lang="en-US" dirty="0"/>
              <a:t>, it end up with a dese matrix R, </a:t>
            </a:r>
          </a:p>
          <a:p>
            <a:endParaRPr lang="en-US" dirty="0"/>
          </a:p>
          <a:p>
            <a:r>
              <a:rPr lang="en-US" dirty="0"/>
              <a:t>As well known in linear algebra, </a:t>
            </a:r>
          </a:p>
          <a:p>
            <a:endParaRPr lang="en-US" dirty="0"/>
          </a:p>
          <a:p>
            <a:r>
              <a:rPr lang="en-US" dirty="0"/>
              <a:t>You can permute the rows and columns of the original matrix, and end up with an equ</a:t>
            </a:r>
            <a:r>
              <a:rPr lang="en-US" altLang="zh-CN" dirty="0"/>
              <a:t>ivalent matrix denotes the same system. But when you factorize this one, you will end up with a sparse squared root information matrix </a:t>
            </a:r>
          </a:p>
          <a:p>
            <a:r>
              <a:rPr lang="en-US" dirty="0"/>
              <a:t>Question is, how do you find such an ordering</a:t>
            </a:r>
            <a:r>
              <a:rPr lang="zh-CN" altLang="en-US" dirty="0"/>
              <a:t>？</a:t>
            </a:r>
            <a:endParaRPr lang="en-US" altLang="zh-CN" dirty="0"/>
          </a:p>
          <a:p>
            <a:endParaRPr lang="en-US" dirty="0"/>
          </a:p>
          <a:p>
            <a:r>
              <a:rPr lang="en-US" dirty="0"/>
              <a:t>According to COLAMD heuristic, an approximate best ordering can be retrieved. This strategy has been used in </a:t>
            </a:r>
            <a:r>
              <a:rPr lang="en-US" dirty="0" err="1"/>
              <a:t>matlab</a:t>
            </a:r>
            <a:r>
              <a:rPr lang="en-US" dirty="0"/>
              <a:t>, so if in </a:t>
            </a:r>
            <a:r>
              <a:rPr lang="en-US" dirty="0" err="1"/>
              <a:t>matlab</a:t>
            </a:r>
            <a:r>
              <a:rPr lang="en-US" dirty="0"/>
              <a:t> you type A\b and A is a sparse matrix, it will exactly does the same as we have discussed here. </a:t>
            </a:r>
          </a:p>
        </p:txBody>
      </p:sp>
      <p:sp>
        <p:nvSpPr>
          <p:cNvPr id="4" name="灯片编号占位符 3"/>
          <p:cNvSpPr>
            <a:spLocks noGrp="1"/>
          </p:cNvSpPr>
          <p:nvPr>
            <p:ph type="sldNum" sz="quarter" idx="5"/>
          </p:nvPr>
        </p:nvSpPr>
        <p:spPr/>
        <p:txBody>
          <a:bodyPr/>
          <a:lstStyle/>
          <a:p>
            <a:fld id="{B80CC926-1F24-4557-A8AC-2A472391A38E}" type="slidenum">
              <a:rPr lang="en-US" smtClean="0"/>
              <a:t>15</a:t>
            </a:fld>
            <a:endParaRPr lang="en-US"/>
          </a:p>
        </p:txBody>
      </p:sp>
    </p:spTree>
    <p:extLst>
      <p:ext uri="{BB962C8B-B14F-4D97-AF65-F5344CB8AC3E}">
        <p14:creationId xmlns:p14="http://schemas.microsoft.com/office/powerpoint/2010/main" val="732892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Another solution to this linear Least squares problem is based on QR decomposition. You can decompose the measurement </a:t>
            </a:r>
            <a:r>
              <a:rPr lang="en-US" dirty="0" err="1"/>
              <a:t>jacobian</a:t>
            </a:r>
            <a:r>
              <a:rPr lang="en-US" dirty="0"/>
              <a:t> matrix A by a orthogonal matrix Q times a upper triangle matrix R. As denoted in this equation. Then the LSQ problem can be written in this form by using Q and R to represent A. Then times Q transpose to this equation, since Q is orthogonal matrix, times Q does not change the norm value.</a:t>
            </a:r>
          </a:p>
          <a:p>
            <a:r>
              <a:rPr lang="en-US" dirty="0" err="1"/>
              <a:t>QtQ</a:t>
            </a:r>
            <a:r>
              <a:rPr lang="en-US" dirty="0"/>
              <a:t> equals to identity matrix, </a:t>
            </a:r>
            <a:r>
              <a:rPr lang="en-US" dirty="0" err="1"/>
              <a:t>Qtb</a:t>
            </a:r>
            <a:r>
              <a:rPr lang="en-US" dirty="0"/>
              <a:t> can be written as [d c]. By removing the bottom part, ends up with these two parts. The second item c square is const, so, the solution is to minimize the first item. And it can be simply computed by solving R dx = -d. </a:t>
            </a:r>
          </a:p>
          <a:p>
            <a:endParaRPr lang="en-US" dirty="0"/>
          </a:p>
          <a:p>
            <a:r>
              <a:rPr lang="en-US" dirty="0"/>
              <a:t>Again if R is sparse, then it can be solved very efficiently. </a:t>
            </a:r>
          </a:p>
        </p:txBody>
      </p:sp>
      <p:sp>
        <p:nvSpPr>
          <p:cNvPr id="4" name="灯片编号占位符 3"/>
          <p:cNvSpPr>
            <a:spLocks noGrp="1"/>
          </p:cNvSpPr>
          <p:nvPr>
            <p:ph type="sldNum" sz="quarter" idx="5"/>
          </p:nvPr>
        </p:nvSpPr>
        <p:spPr/>
        <p:txBody>
          <a:bodyPr/>
          <a:lstStyle/>
          <a:p>
            <a:fld id="{B80CC926-1F24-4557-A8AC-2A472391A38E}" type="slidenum">
              <a:rPr lang="en-US" smtClean="0"/>
              <a:t>16</a:t>
            </a:fld>
            <a:endParaRPr lang="en-US"/>
          </a:p>
        </p:txBody>
      </p:sp>
    </p:spTree>
    <p:extLst>
      <p:ext uri="{BB962C8B-B14F-4D97-AF65-F5344CB8AC3E}">
        <p14:creationId xmlns:p14="http://schemas.microsoft.com/office/powerpoint/2010/main" val="2919131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a:t>
            </a:r>
            <a:r>
              <a:rPr lang="en-US" altLang="zh-CN" dirty="0"/>
              <a:t>imilarly, direct run QR decomposition will end up with a dense and usually large size matrix. Instead, applying the reordering algorithm based on COLAMD heuristic, we can get a permuted matrix A’ that represents the same system with A. Then running the QR decomposition again we will end up a sparse matrix R’. With this sparse one, the solution can be solved very efficiently. </a:t>
            </a:r>
            <a:endParaRPr lang="en-US" dirty="0"/>
          </a:p>
        </p:txBody>
      </p:sp>
      <p:sp>
        <p:nvSpPr>
          <p:cNvPr id="4" name="灯片编号占位符 3"/>
          <p:cNvSpPr>
            <a:spLocks noGrp="1"/>
          </p:cNvSpPr>
          <p:nvPr>
            <p:ph type="sldNum" sz="quarter" idx="5"/>
          </p:nvPr>
        </p:nvSpPr>
        <p:spPr/>
        <p:txBody>
          <a:bodyPr/>
          <a:lstStyle/>
          <a:p>
            <a:fld id="{B80CC926-1F24-4557-A8AC-2A472391A38E}" type="slidenum">
              <a:rPr lang="en-US" smtClean="0"/>
              <a:t>17</a:t>
            </a:fld>
            <a:endParaRPr lang="en-US"/>
          </a:p>
        </p:txBody>
      </p:sp>
    </p:spTree>
    <p:extLst>
      <p:ext uri="{BB962C8B-B14F-4D97-AF65-F5344CB8AC3E}">
        <p14:creationId xmlns:p14="http://schemas.microsoft.com/office/powerpoint/2010/main" val="3783826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is interesting to see that the Cholesky method and the QR method are not that far apart. Indeed, if we consider a symmetric, positive-definite matrix </a:t>
            </a:r>
            <a:r>
              <a:rPr lang="en-US" sz="1200" b="1" i="0" kern="1200" dirty="0">
                <a:solidFill>
                  <a:schemeClr val="tx1"/>
                </a:solidFill>
                <a:effectLst/>
                <a:latin typeface="+mn-lt"/>
                <a:ea typeface="+mn-ea"/>
                <a:cs typeface="+mn-cs"/>
              </a:rPr>
              <a:t>H </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a:t>
            </a:r>
            <a:r>
              <a:rPr lang="en-US" sz="1200" b="0" i="1" kern="1200" dirty="0">
                <a:solidFill>
                  <a:schemeClr val="tx1"/>
                </a:solidFill>
                <a:effectLst/>
                <a:latin typeface="+mn-lt"/>
                <a:ea typeface="+mn-ea"/>
                <a:cs typeface="+mn-cs"/>
              </a:rPr>
              <a:t>&gt;</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with </a:t>
            </a:r>
            <a:r>
              <a:rPr lang="en-US" sz="1200" b="1" i="0" kern="1200" dirty="0">
                <a:solidFill>
                  <a:schemeClr val="tx1"/>
                </a:solidFill>
                <a:effectLst/>
                <a:latin typeface="+mn-lt"/>
                <a:ea typeface="+mn-ea"/>
                <a:cs typeface="+mn-cs"/>
              </a:rPr>
              <a:t>A </a:t>
            </a:r>
            <a:r>
              <a:rPr lang="en-US" sz="1200" b="0" i="0" kern="1200" dirty="0">
                <a:solidFill>
                  <a:schemeClr val="tx1"/>
                </a:solidFill>
                <a:effectLst/>
                <a:latin typeface="+mn-lt"/>
                <a:ea typeface="+mn-ea"/>
                <a:cs typeface="+mn-cs"/>
              </a:rPr>
              <a:t>rectangular, then the QR decomposition of </a:t>
            </a:r>
            <a:r>
              <a:rPr lang="en-US" sz="1200" b="1" i="0" kern="1200" dirty="0">
                <a:solidFill>
                  <a:schemeClr val="tx1"/>
                </a:solidFill>
                <a:effectLst/>
                <a:latin typeface="+mn-lt"/>
                <a:ea typeface="+mn-ea"/>
                <a:cs typeface="+mn-cs"/>
              </a:rPr>
              <a:t>A </a:t>
            </a:r>
            <a:r>
              <a:rPr lang="en-US" sz="1200" b="0" i="0" kern="1200" dirty="0">
                <a:solidFill>
                  <a:schemeClr val="tx1"/>
                </a:solidFill>
                <a:effectLst/>
                <a:latin typeface="+mn-lt"/>
                <a:ea typeface="+mn-ea"/>
                <a:cs typeface="+mn-cs"/>
              </a:rPr>
              <a:t>is. Whereas the Cholesky decomposition of H is, </a:t>
            </a:r>
            <a:br>
              <a:rPr lang="en-US" dirty="0"/>
            </a:br>
            <a:r>
              <a:rPr lang="en-US" dirty="0"/>
              <a:t>the two factorization share the same matrix R, as is shown in this equation. </a:t>
            </a:r>
          </a:p>
        </p:txBody>
      </p:sp>
      <p:sp>
        <p:nvSpPr>
          <p:cNvPr id="4" name="灯片编号占位符 3"/>
          <p:cNvSpPr>
            <a:spLocks noGrp="1"/>
          </p:cNvSpPr>
          <p:nvPr>
            <p:ph type="sldNum" sz="quarter" idx="5"/>
          </p:nvPr>
        </p:nvSpPr>
        <p:spPr/>
        <p:txBody>
          <a:bodyPr/>
          <a:lstStyle/>
          <a:p>
            <a:fld id="{B80CC926-1F24-4557-A8AC-2A472391A38E}" type="slidenum">
              <a:rPr lang="en-US" smtClean="0"/>
              <a:t>18</a:t>
            </a:fld>
            <a:endParaRPr lang="en-US"/>
          </a:p>
        </p:txBody>
      </p:sp>
    </p:spTree>
    <p:extLst>
      <p:ext uri="{BB962C8B-B14F-4D97-AF65-F5344CB8AC3E}">
        <p14:creationId xmlns:p14="http://schemas.microsoft.com/office/powerpoint/2010/main" val="3314888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The cost for both methods is similar, for Cholesky is lighter but demands the construction of </a:t>
            </a:r>
            <a:r>
              <a:rPr lang="en-US" sz="1200" b="1" i="0" kern="1200" dirty="0">
                <a:solidFill>
                  <a:schemeClr val="tx1"/>
                </a:solidFill>
                <a:effectLst/>
                <a:latin typeface="+mn-lt"/>
                <a:ea typeface="+mn-ea"/>
                <a:cs typeface="+mn-cs"/>
              </a:rPr>
              <a:t>H </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a:t>
            </a:r>
            <a:r>
              <a:rPr lang="en-US" sz="1200" b="0" i="1" kern="1200" dirty="0">
                <a:solidFill>
                  <a:schemeClr val="tx1"/>
                </a:solidFill>
                <a:effectLst/>
                <a:latin typeface="+mn-lt"/>
                <a:ea typeface="+mn-ea"/>
                <a:cs typeface="+mn-cs"/>
              </a:rPr>
              <a:t>&gt;</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The following graph illustrates the paths for both methods, starting at the time where a factor</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wants to be incorporated to the problem.</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br>
              <a:rPr lang="en-US" dirty="0"/>
            </a:br>
            <a:endParaRPr lang="en-US" dirty="0"/>
          </a:p>
        </p:txBody>
      </p:sp>
      <p:sp>
        <p:nvSpPr>
          <p:cNvPr id="4" name="灯片编号占位符 3"/>
          <p:cNvSpPr>
            <a:spLocks noGrp="1"/>
          </p:cNvSpPr>
          <p:nvPr>
            <p:ph type="sldNum" sz="quarter" idx="5"/>
          </p:nvPr>
        </p:nvSpPr>
        <p:spPr/>
        <p:txBody>
          <a:bodyPr/>
          <a:lstStyle/>
          <a:p>
            <a:fld id="{B80CC926-1F24-4557-A8AC-2A472391A38E}" type="slidenum">
              <a:rPr lang="en-US" smtClean="0"/>
              <a:t>19</a:t>
            </a:fld>
            <a:endParaRPr lang="en-US"/>
          </a:p>
        </p:txBody>
      </p:sp>
    </p:spTree>
    <p:extLst>
      <p:ext uri="{BB962C8B-B14F-4D97-AF65-F5344CB8AC3E}">
        <p14:creationId xmlns:p14="http://schemas.microsoft.com/office/powerpoint/2010/main" val="118866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80CC926-1F24-4557-A8AC-2A472391A38E}" type="slidenum">
              <a:rPr lang="en-US" smtClean="0"/>
              <a:t>20</a:t>
            </a:fld>
            <a:endParaRPr lang="en-US"/>
          </a:p>
        </p:txBody>
      </p:sp>
    </p:spTree>
    <p:extLst>
      <p:ext uri="{BB962C8B-B14F-4D97-AF65-F5344CB8AC3E}">
        <p14:creationId xmlns:p14="http://schemas.microsoft.com/office/powerpoint/2010/main" val="1950519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SLAM with 20 poses and 20 landmarks solved by QR factorization. a) weighted Jacobian matrix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b) factor </a:t>
            </a:r>
            <a:r>
              <a:rPr lang="en-US" sz="1200" b="1" i="0" kern="1200" dirty="0">
                <a:solidFill>
                  <a:schemeClr val="tx1"/>
                </a:solidFill>
                <a:effectLst/>
                <a:latin typeface="+mn-lt"/>
                <a:ea typeface="+mn-ea"/>
                <a:cs typeface="+mn-cs"/>
              </a:rPr>
              <a:t>R</a:t>
            </a:r>
            <a:r>
              <a:rPr lang="en-US" sz="1200" b="0" i="0" kern="1200" dirty="0">
                <a:solidFill>
                  <a:schemeClr val="tx1"/>
                </a:solidFill>
                <a:effectLst/>
                <a:latin typeface="+mn-lt"/>
                <a:ea typeface="+mn-ea"/>
                <a:cs typeface="+mn-cs"/>
              </a:rPr>
              <a:t>. c) reordered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d) factor </a:t>
            </a:r>
            <a:r>
              <a:rPr lang="en-US" sz="1200" b="1" i="0" kern="1200" dirty="0">
                <a:solidFill>
                  <a:schemeClr val="tx1"/>
                </a:solidFill>
                <a:effectLst/>
                <a:latin typeface="+mn-lt"/>
                <a:ea typeface="+mn-ea"/>
                <a:cs typeface="+mn-cs"/>
              </a:rPr>
              <a:t>R </a:t>
            </a:r>
            <a:r>
              <a:rPr lang="en-US" sz="1200" b="0" i="0" kern="1200" dirty="0">
                <a:solidFill>
                  <a:schemeClr val="tx1"/>
                </a:solidFill>
                <a:effectLst/>
                <a:latin typeface="+mn-lt"/>
                <a:ea typeface="+mn-ea"/>
                <a:cs typeface="+mn-cs"/>
              </a:rPr>
              <a:t>after reordering. For each case, we indicate the number of non-zero block-entries (one for each Jacobian block </a:t>
            </a:r>
            <a:r>
              <a:rPr lang="en-US" sz="1200" b="1" i="0" kern="1200" dirty="0" err="1">
                <a:solidFill>
                  <a:schemeClr val="tx1"/>
                </a:solidFill>
                <a:effectLst/>
                <a:latin typeface="+mn-lt"/>
                <a:ea typeface="+mn-ea"/>
                <a:cs typeface="+mn-cs"/>
              </a:rPr>
              <a:t>J</a:t>
            </a:r>
            <a:r>
              <a:rPr lang="en-US" sz="1200" b="0" i="1" kern="1200" dirty="0" err="1">
                <a:solidFill>
                  <a:schemeClr val="tx1"/>
                </a:solidFill>
                <a:effectLst/>
                <a:latin typeface="+mn-lt"/>
                <a:ea typeface="+mn-ea"/>
                <a:cs typeface="+mn-cs"/>
              </a:rPr>
              <a:t>ki</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Figure 5.5: SLAM with 20 poses and 20 landmarks solved by Cholesky factorization. a) Hessian matrix </a:t>
            </a:r>
            <a:r>
              <a:rPr lang="en-US" sz="1200" b="1" i="0" kern="1200" dirty="0">
                <a:solidFill>
                  <a:schemeClr val="tx1"/>
                </a:solidFill>
                <a:effectLst/>
                <a:latin typeface="+mn-lt"/>
                <a:ea typeface="+mn-ea"/>
                <a:cs typeface="+mn-cs"/>
              </a:rPr>
              <a:t>H</a:t>
            </a:r>
            <a:r>
              <a:rPr lang="en-US" sz="1200" b="0" i="0" kern="1200" dirty="0">
                <a:solidFill>
                  <a:schemeClr val="tx1"/>
                </a:solidFill>
                <a:effectLst/>
                <a:latin typeface="+mn-lt"/>
                <a:ea typeface="+mn-ea"/>
                <a:cs typeface="+mn-cs"/>
              </a:rPr>
              <a:t>. b) factor </a:t>
            </a:r>
            <a:r>
              <a:rPr lang="en-US" sz="1200" b="1" i="0" kern="1200" dirty="0">
                <a:solidFill>
                  <a:schemeClr val="tx1"/>
                </a:solidFill>
                <a:effectLst/>
                <a:latin typeface="+mn-lt"/>
                <a:ea typeface="+mn-ea"/>
                <a:cs typeface="+mn-cs"/>
              </a:rPr>
              <a:t>R</a:t>
            </a:r>
            <a:r>
              <a:rPr lang="en-US" sz="1200" b="0" i="0" kern="1200" dirty="0">
                <a:solidFill>
                  <a:schemeClr val="tx1"/>
                </a:solidFill>
                <a:effectLst/>
                <a:latin typeface="+mn-lt"/>
                <a:ea typeface="+mn-ea"/>
                <a:cs typeface="+mn-cs"/>
              </a:rPr>
              <a:t>. c) reordered </a:t>
            </a:r>
            <a:r>
              <a:rPr lang="en-US" sz="1200" b="1" i="0" kern="1200" dirty="0">
                <a:solidFill>
                  <a:schemeClr val="tx1"/>
                </a:solidFill>
                <a:effectLst/>
                <a:latin typeface="+mn-lt"/>
                <a:ea typeface="+mn-ea"/>
                <a:cs typeface="+mn-cs"/>
              </a:rPr>
              <a:t>H</a:t>
            </a:r>
            <a:r>
              <a:rPr lang="en-US" sz="1200" b="0" i="0" kern="1200" dirty="0">
                <a:solidFill>
                  <a:schemeClr val="tx1"/>
                </a:solidFill>
                <a:effectLst/>
                <a:latin typeface="+mn-lt"/>
                <a:ea typeface="+mn-ea"/>
                <a:cs typeface="+mn-cs"/>
              </a:rPr>
              <a:t>. d) factor </a:t>
            </a:r>
            <a:r>
              <a:rPr lang="en-US" sz="1200" b="1" i="0" kern="1200" dirty="0">
                <a:solidFill>
                  <a:schemeClr val="tx1"/>
                </a:solidFill>
                <a:effectLst/>
                <a:latin typeface="+mn-lt"/>
                <a:ea typeface="+mn-ea"/>
                <a:cs typeface="+mn-cs"/>
              </a:rPr>
              <a:t>R </a:t>
            </a:r>
            <a:r>
              <a:rPr lang="en-US" sz="1200" b="0" i="0" kern="1200" dirty="0">
                <a:solidFill>
                  <a:schemeClr val="tx1"/>
                </a:solidFill>
                <a:effectLst/>
                <a:latin typeface="+mn-lt"/>
                <a:ea typeface="+mn-ea"/>
                <a:cs typeface="+mn-cs"/>
              </a:rPr>
              <a:t>after reordering. Observe that the original </a:t>
            </a:r>
            <a:r>
              <a:rPr lang="en-US" sz="1200" b="1" i="0" kern="1200" dirty="0">
                <a:solidFill>
                  <a:schemeClr val="tx1"/>
                </a:solidFill>
                <a:effectLst/>
                <a:latin typeface="+mn-lt"/>
                <a:ea typeface="+mn-ea"/>
                <a:cs typeface="+mn-cs"/>
              </a:rPr>
              <a:t>R </a:t>
            </a:r>
            <a:r>
              <a:rPr lang="en-US" sz="1200" b="0" i="0" kern="1200" dirty="0">
                <a:solidFill>
                  <a:schemeClr val="tx1"/>
                </a:solidFill>
                <a:effectLst/>
                <a:latin typeface="+mn-lt"/>
                <a:ea typeface="+mn-ea"/>
                <a:cs typeface="+mn-cs"/>
              </a:rPr>
              <a:t>is the same as for the QR case, but that the effect of reordering has achieved a much sparser </a:t>
            </a:r>
            <a:r>
              <a:rPr lang="en-US" sz="1200" b="1" i="0" kern="1200" dirty="0">
                <a:solidFill>
                  <a:schemeClr val="tx1"/>
                </a:solidFill>
                <a:effectLst/>
                <a:latin typeface="+mn-lt"/>
                <a:ea typeface="+mn-ea"/>
                <a:cs typeface="+mn-cs"/>
              </a:rPr>
              <a:t>R </a:t>
            </a:r>
            <a:r>
              <a:rPr lang="en-US" sz="1200" b="0" i="0" kern="1200" dirty="0">
                <a:solidFill>
                  <a:schemeClr val="tx1"/>
                </a:solidFill>
                <a:effectLst/>
                <a:latin typeface="+mn-lt"/>
                <a:ea typeface="+mn-ea"/>
                <a:cs typeface="+mn-cs"/>
              </a:rPr>
              <a:t>than in the QR case. However, </a:t>
            </a:r>
            <a:r>
              <a:rPr lang="en-US" sz="1200" b="1" i="0" kern="1200" dirty="0">
                <a:solidFill>
                  <a:schemeClr val="tx1"/>
                </a:solidFill>
                <a:effectLst/>
                <a:latin typeface="+mn-lt"/>
                <a:ea typeface="+mn-ea"/>
                <a:cs typeface="+mn-cs"/>
              </a:rPr>
              <a:t>R </a:t>
            </a:r>
            <a:r>
              <a:rPr lang="en-US" sz="1200" b="0" i="0" kern="1200" dirty="0">
                <a:solidFill>
                  <a:schemeClr val="tx1"/>
                </a:solidFill>
                <a:effectLst/>
                <a:latin typeface="+mn-lt"/>
                <a:ea typeface="+mn-ea"/>
                <a:cs typeface="+mn-cs"/>
              </a:rPr>
              <a:t>is used here to solve two problems (line 22 of Algorithm 4), which counteracts this advantage.</a:t>
            </a:r>
            <a:r>
              <a:rPr lang="en-US" dirty="0"/>
              <a:t> </a:t>
            </a:r>
          </a:p>
        </p:txBody>
      </p:sp>
      <p:sp>
        <p:nvSpPr>
          <p:cNvPr id="4" name="灯片编号占位符 3"/>
          <p:cNvSpPr>
            <a:spLocks noGrp="1"/>
          </p:cNvSpPr>
          <p:nvPr>
            <p:ph type="sldNum" sz="quarter" idx="5"/>
          </p:nvPr>
        </p:nvSpPr>
        <p:spPr/>
        <p:txBody>
          <a:bodyPr/>
          <a:lstStyle/>
          <a:p>
            <a:fld id="{B80CC926-1F24-4557-A8AC-2A472391A38E}" type="slidenum">
              <a:rPr lang="en-US" smtClean="0"/>
              <a:t>25</a:t>
            </a:fld>
            <a:endParaRPr lang="en-US"/>
          </a:p>
        </p:txBody>
      </p:sp>
    </p:spTree>
    <p:extLst>
      <p:ext uri="{BB962C8B-B14F-4D97-AF65-F5344CB8AC3E}">
        <p14:creationId xmlns:p14="http://schemas.microsoft.com/office/powerpoint/2010/main" val="147417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But SLAM problem involves a growing system, as the robot traverses round the environment, more robot poses and landmark observations result in a large-scale </a:t>
            </a:r>
            <a:r>
              <a:rPr lang="en-US" dirty="0" err="1"/>
              <a:t>jacobian</a:t>
            </a:r>
            <a:r>
              <a:rPr lang="en-US" dirty="0"/>
              <a:t> matrix. To solve the linearized system, we have to repeatedly decompose this matrix, which will become more expensive as the system grows with time. </a:t>
            </a:r>
          </a:p>
          <a:p>
            <a:endParaRPr lang="en-US" dirty="0"/>
          </a:p>
          <a:p>
            <a:r>
              <a:rPr lang="en-US" dirty="0"/>
              <a:t>A better way is incremental </a:t>
            </a:r>
          </a:p>
        </p:txBody>
      </p:sp>
      <p:sp>
        <p:nvSpPr>
          <p:cNvPr id="4" name="灯片编号占位符 3"/>
          <p:cNvSpPr>
            <a:spLocks noGrp="1"/>
          </p:cNvSpPr>
          <p:nvPr>
            <p:ph type="sldNum" sz="quarter" idx="5"/>
          </p:nvPr>
        </p:nvSpPr>
        <p:spPr/>
        <p:txBody>
          <a:bodyPr/>
          <a:lstStyle/>
          <a:p>
            <a:fld id="{B80CC926-1F24-4557-A8AC-2A472391A38E}" type="slidenum">
              <a:rPr lang="en-US" smtClean="0"/>
              <a:t>26</a:t>
            </a:fld>
            <a:endParaRPr lang="en-US"/>
          </a:p>
        </p:txBody>
      </p:sp>
    </p:spTree>
    <p:extLst>
      <p:ext uri="{BB962C8B-B14F-4D97-AF65-F5344CB8AC3E}">
        <p14:creationId xmlns:p14="http://schemas.microsoft.com/office/powerpoint/2010/main" val="311473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80CC926-1F24-4557-A8AC-2A472391A38E}" type="slidenum">
              <a:rPr lang="en-US" smtClean="0"/>
              <a:t>2</a:t>
            </a:fld>
            <a:endParaRPr lang="en-US"/>
          </a:p>
        </p:txBody>
      </p:sp>
    </p:spTree>
    <p:extLst>
      <p:ext uri="{BB962C8B-B14F-4D97-AF65-F5344CB8AC3E}">
        <p14:creationId xmlns:p14="http://schemas.microsoft.com/office/powerpoint/2010/main" val="3138365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80CC926-1F24-4557-A8AC-2A472391A38E}" type="slidenum">
              <a:rPr lang="en-US" smtClean="0"/>
              <a:t>29</a:t>
            </a:fld>
            <a:endParaRPr lang="en-US"/>
          </a:p>
        </p:txBody>
      </p:sp>
    </p:spTree>
    <p:extLst>
      <p:ext uri="{BB962C8B-B14F-4D97-AF65-F5344CB8AC3E}">
        <p14:creationId xmlns:p14="http://schemas.microsoft.com/office/powerpoint/2010/main" val="3015709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N</a:t>
            </a:r>
            <a:r>
              <a:rPr lang="en-US" altLang="zh-CN" dirty="0"/>
              <a:t>ow let’s dive into the structure of the information matrix H and residual vector b. </a:t>
            </a:r>
          </a:p>
          <a:p>
            <a:endParaRPr lang="en-US" altLang="zh-CN" dirty="0"/>
          </a:p>
          <a:p>
            <a:r>
              <a:rPr lang="en-US" sz="1200" b="0" i="0" kern="1200" dirty="0">
                <a:solidFill>
                  <a:schemeClr val="tx1"/>
                </a:solidFill>
                <a:effectLst/>
                <a:latin typeface="+mn-lt"/>
                <a:ea typeface="+mn-ea"/>
                <a:cs typeface="+mn-cs"/>
              </a:rPr>
              <a:t>the matrix H and the vector b are obtained by summing up a set of matrices and vectors</a:t>
            </a:r>
            <a:r>
              <a:rPr lang="en-US" dirty="0"/>
              <a:t> </a:t>
            </a:r>
            <a:br>
              <a:rPr lang="en-US" dirty="0"/>
            </a:br>
            <a:endParaRPr lang="en-US" altLang="zh-CN" dirty="0"/>
          </a:p>
          <a:p>
            <a:endParaRPr lang="en-US" altLang="zh-CN" dirty="0"/>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structure </a:t>
            </a:r>
            <a:r>
              <a:rPr lang="en-US" sz="1200" b="0" i="0" kern="1200" dirty="0">
                <a:solidFill>
                  <a:schemeClr val="tx1"/>
                </a:solidFill>
                <a:effectLst/>
                <a:latin typeface="+mn-lt"/>
                <a:ea typeface="+mn-ea"/>
                <a:cs typeface="+mn-cs"/>
              </a:rPr>
              <a:t>of this addend depends on the Jacobian of the error function. Since the error function of a constraint depends only on the values of two nodes, the Jacobian. </a:t>
            </a:r>
          </a:p>
          <a:p>
            <a:r>
              <a:rPr lang="en-US" sz="1200" b="0" i="0" kern="1200" dirty="0">
                <a:solidFill>
                  <a:schemeClr val="tx1"/>
                </a:solidFill>
                <a:effectLst/>
                <a:latin typeface="+mn-lt"/>
                <a:ea typeface="+mn-ea"/>
                <a:cs typeface="+mn-cs"/>
              </a:rPr>
              <a:t>Here </a:t>
            </a:r>
            <a:r>
              <a:rPr lang="en-US" sz="1200" b="0" i="0" kern="1200" dirty="0" err="1">
                <a:solidFill>
                  <a:schemeClr val="tx1"/>
                </a:solidFill>
                <a:effectLst/>
                <a:latin typeface="+mn-lt"/>
                <a:ea typeface="+mn-ea"/>
                <a:cs typeface="+mn-cs"/>
              </a:rPr>
              <a:t>Aij</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Bij</a:t>
            </a:r>
            <a:r>
              <a:rPr lang="en-US" sz="1200" b="0" i="0" kern="1200" dirty="0">
                <a:solidFill>
                  <a:schemeClr val="tx1"/>
                </a:solidFill>
                <a:effectLst/>
                <a:latin typeface="+mn-lt"/>
                <a:ea typeface="+mn-ea"/>
                <a:cs typeface="+mn-cs"/>
              </a:rPr>
              <a:t> are the derivatives of the error function with respect to ∆xi and ∆</a:t>
            </a:r>
            <a:r>
              <a:rPr lang="en-US" sz="1200" b="0" i="0" kern="1200" dirty="0" err="1">
                <a:solidFill>
                  <a:schemeClr val="tx1"/>
                </a:solidFill>
                <a:effectLst/>
                <a:latin typeface="+mn-lt"/>
                <a:ea typeface="+mn-ea"/>
                <a:cs typeface="+mn-cs"/>
              </a:rPr>
              <a:t>xj</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we can obtain the following structure for the block matrix </a:t>
            </a:r>
            <a:r>
              <a:rPr lang="en-US" sz="1200" b="0" i="0" kern="1200" dirty="0" err="1">
                <a:solidFill>
                  <a:schemeClr val="tx1"/>
                </a:solidFill>
                <a:effectLst/>
                <a:latin typeface="+mn-lt"/>
                <a:ea typeface="+mn-ea"/>
                <a:cs typeface="+mn-cs"/>
              </a:rPr>
              <a:t>Hij</a:t>
            </a:r>
            <a:r>
              <a:rPr lang="en-US" sz="1200" b="0" i="0" kern="1200" dirty="0">
                <a:solidFill>
                  <a:schemeClr val="tx1"/>
                </a:solidFill>
                <a:effectLst/>
                <a:latin typeface="+mn-lt"/>
                <a:ea typeface="+mn-ea"/>
                <a:cs typeface="+mn-cs"/>
              </a:rPr>
              <a:t>, does it seem to be familiar to you, it is nothing magic. Last class we learn how to solve this graph problem? Just compute the information matrix A and the residual vector b, here it’s the same concept.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simplicity of notation we omitted the zero blocks. Y</a:t>
            </a:r>
            <a:r>
              <a:rPr lang="en-US" altLang="zh-CN" sz="1200" b="0" i="0" kern="1200" dirty="0">
                <a:solidFill>
                  <a:schemeClr val="tx1"/>
                </a:solidFill>
                <a:effectLst/>
                <a:latin typeface="+mn-lt"/>
                <a:ea typeface="+mn-ea"/>
                <a:cs typeface="+mn-cs"/>
              </a:rPr>
              <a:t>ou </a:t>
            </a:r>
            <a:r>
              <a:rPr lang="en-US" sz="1200" b="0" i="0" kern="1200" dirty="0">
                <a:solidFill>
                  <a:schemeClr val="tx1"/>
                </a:solidFill>
                <a:effectLst/>
                <a:latin typeface="+mn-lt"/>
                <a:ea typeface="+mn-ea"/>
                <a:cs typeface="+mn-cs"/>
              </a:rPr>
              <a:t>might notice that the block structure of the matrix H is the adjacency matrix of the graph. Thus, it has a number of non-zero blocks proportional to number of edges in the graph. This typically results in sparse H matrices. G2o take advantage of this characteristic of H by utilizing state-of-the-art approaches to solve the linear system this equation. </a:t>
            </a:r>
            <a:br>
              <a:rPr lang="en-US" dirty="0"/>
            </a:br>
            <a:endParaRPr lang="en-US" sz="1200" b="0" i="0" kern="1200" dirty="0">
              <a:solidFill>
                <a:schemeClr val="tx1"/>
              </a:solidFill>
              <a:effectLst/>
              <a:latin typeface="+mn-lt"/>
              <a:ea typeface="+mn-ea"/>
              <a:cs typeface="+mn-cs"/>
            </a:endParaRPr>
          </a:p>
          <a:p>
            <a:br>
              <a:rPr lang="en-US" dirty="0"/>
            </a:br>
            <a:br>
              <a:rPr lang="en-US" dirty="0"/>
            </a:b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0CC926-1F24-4557-A8AC-2A472391A3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4222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By taking out constant factor 2, we see that, </a:t>
            </a:r>
            <a:r>
              <a:rPr lang="en-US" dirty="0" err="1"/>
              <a:t>Hij</a:t>
            </a:r>
            <a:r>
              <a:rPr lang="en-US" dirty="0"/>
              <a:t> is exactly the second partial derivative of the error </a:t>
            </a:r>
            <a:r>
              <a:rPr lang="en-US" dirty="0" err="1"/>
              <a:t>eij</a:t>
            </a:r>
            <a:r>
              <a:rPr lang="en-US" dirty="0"/>
              <a:t> with respect to the variable xi and </a:t>
            </a:r>
            <a:r>
              <a:rPr lang="en-US" dirty="0" err="1"/>
              <a:t>xj</a:t>
            </a:r>
            <a:r>
              <a:rPr lang="en-US" dirty="0"/>
              <a:t>, so, the information matrix that is computed in g2o is exactly the hessian matrix of the cost function with respect to all the variables from x0 to </a:t>
            </a:r>
            <a:r>
              <a:rPr lang="en-US" dirty="0" err="1"/>
              <a:t>xn</a:t>
            </a:r>
            <a:r>
              <a:rPr lang="en-US" dirty="0"/>
              <a:t>. </a:t>
            </a:r>
          </a:p>
        </p:txBody>
      </p:sp>
      <p:sp>
        <p:nvSpPr>
          <p:cNvPr id="4" name="灯片编号占位符 3"/>
          <p:cNvSpPr>
            <a:spLocks noGrp="1"/>
          </p:cNvSpPr>
          <p:nvPr>
            <p:ph type="sldNum" sz="quarter" idx="5"/>
          </p:nvPr>
        </p:nvSpPr>
        <p:spPr/>
        <p:txBody>
          <a:bodyPr/>
          <a:lstStyle/>
          <a:p>
            <a:fld id="{B80CC926-1F24-4557-A8AC-2A472391A38E}" type="slidenum">
              <a:rPr lang="en-US" smtClean="0"/>
              <a:t>4</a:t>
            </a:fld>
            <a:endParaRPr lang="en-US"/>
          </a:p>
        </p:txBody>
      </p:sp>
    </p:spTree>
    <p:extLst>
      <p:ext uri="{BB962C8B-B14F-4D97-AF65-F5344CB8AC3E}">
        <p14:creationId xmlns:p14="http://schemas.microsoft.com/office/powerpoint/2010/main" val="3762270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The underwater environment is extremely acoustically noisy; so much so, in fact, that it has been hypothesized that time-of-flight measurement errors in long-baseline (LBL) underwater localization systems may follow a Cauchy distribution. </a:t>
            </a:r>
          </a:p>
          <a:p>
            <a:r>
              <a:rPr lang="en-US" sz="1200" b="0" i="0" kern="1200" dirty="0">
                <a:solidFill>
                  <a:schemeClr val="tx1"/>
                </a:solidFill>
                <a:effectLst/>
                <a:latin typeface="+mn-lt"/>
                <a:ea typeface="+mn-ea"/>
                <a:cs typeface="+mn-cs"/>
              </a:rPr>
              <a:t>Suppose that this is so, and consider a perfectly stationary autonomous underwater vehicle (AUV) attempting to measure the acoustic time-of-flight to a particular sonar beacon through repeated measurement.</a:t>
            </a:r>
            <a:r>
              <a:rPr lang="en-US" dirty="0"/>
              <a:t> </a:t>
            </a:r>
          </a:p>
          <a:p>
            <a:endParaRPr lang="en-US" dirty="0"/>
          </a:p>
          <a:p>
            <a:r>
              <a:rPr lang="en-US" sz="1200" b="0" i="0" kern="1200" dirty="0">
                <a:solidFill>
                  <a:schemeClr val="tx1"/>
                </a:solidFill>
                <a:effectLst/>
                <a:latin typeface="+mn-lt"/>
                <a:ea typeface="+mn-ea"/>
                <a:cs typeface="+mn-cs"/>
              </a:rPr>
              <a:t>Mathematically, this corresponds to the simplest possible inference problem: estimating the value of an unknown parameter </a:t>
            </a:r>
            <a:r>
              <a:rPr lang="en-US" sz="1200" b="0" i="1" kern="1200" dirty="0">
                <a:solidFill>
                  <a:schemeClr val="tx1"/>
                </a:solidFill>
                <a:effectLst/>
                <a:latin typeface="+mn-lt"/>
                <a:ea typeface="+mn-ea"/>
                <a:cs typeface="+mn-cs"/>
              </a:rPr>
              <a:t>a </a:t>
            </a:r>
            <a:r>
              <a:rPr lang="en-US" sz="1200" b="0" i="0" kern="1200" dirty="0">
                <a:solidFill>
                  <a:schemeClr val="tx1"/>
                </a:solidFill>
                <a:effectLst/>
                <a:latin typeface="+mn-lt"/>
                <a:ea typeface="+mn-ea"/>
                <a:cs typeface="+mn-cs"/>
              </a:rPr>
              <a:t>given a sequence </a:t>
            </a:r>
            <a:r>
              <a:rPr lang="en-US" sz="1200" b="0" i="1" kern="1200" dirty="0">
                <a:solidFill>
                  <a:schemeClr val="tx1"/>
                </a:solidFill>
                <a:effectLst/>
                <a:latin typeface="+mn-lt"/>
                <a:ea typeface="+mn-ea"/>
                <a:cs typeface="+mn-cs"/>
              </a:rPr>
              <a:t>YN </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y</a:t>
            </a:r>
            <a:r>
              <a:rPr lang="en-US" sz="1200" b="0" i="0" kern="1200" dirty="0">
                <a:solidFill>
                  <a:schemeClr val="tx1"/>
                </a:solidFill>
                <a:effectLst/>
                <a:latin typeface="+mn-lt"/>
                <a:ea typeface="+mn-ea"/>
                <a:cs typeface="+mn-cs"/>
              </a:rPr>
              <a:t>1</a:t>
            </a:r>
            <a:r>
              <a:rPr lang="en-US" sz="1200" b="0" i="1" kern="1200" dirty="0">
                <a:solidFill>
                  <a:schemeClr val="tx1"/>
                </a:solidFill>
                <a:effectLst/>
                <a:latin typeface="+mn-lt"/>
                <a:ea typeface="+mn-ea"/>
                <a:cs typeface="+mn-cs"/>
              </a:rPr>
              <a:t>; : : : ; </a:t>
            </a:r>
            <a:r>
              <a:rPr lang="en-US" sz="1200" b="0" i="1" kern="1200" dirty="0" err="1">
                <a:solidFill>
                  <a:schemeClr val="tx1"/>
                </a:solidFill>
                <a:effectLst/>
                <a:latin typeface="+mn-lt"/>
                <a:ea typeface="+mn-ea"/>
                <a:cs typeface="+mn-cs"/>
              </a:rPr>
              <a:t>yN</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of measurements corrupted by additive </a:t>
            </a:r>
            <a:r>
              <a:rPr lang="en-US" sz="1200" b="0" i="0" kern="1200" dirty="0" err="1">
                <a:solidFill>
                  <a:schemeClr val="tx1"/>
                </a:solidFill>
                <a:effectLst/>
                <a:latin typeface="+mn-lt"/>
                <a:ea typeface="+mn-ea"/>
                <a:cs typeface="+mn-cs"/>
              </a:rPr>
              <a:t>i.i.d</a:t>
            </a:r>
            <a:r>
              <a:rPr lang="en-US" sz="1200" b="0" i="0" kern="1200" dirty="0">
                <a:solidFill>
                  <a:schemeClr val="tx1"/>
                </a:solidFill>
                <a:effectLst/>
                <a:latin typeface="+mn-lt"/>
                <a:ea typeface="+mn-ea"/>
                <a:cs typeface="+mn-cs"/>
              </a:rPr>
              <a:t>. noise. We suppose that this noise is generated by a Cauchy distribution</a:t>
            </a:r>
            <a:r>
              <a:rPr lang="en-US" dirty="0"/>
              <a:t> </a:t>
            </a:r>
            <a:br>
              <a:rPr lang="en-US" dirty="0"/>
            </a:br>
            <a:endParaRPr lang="en-US" dirty="0"/>
          </a:p>
          <a:p>
            <a:br>
              <a:rPr lang="en-US" dirty="0"/>
            </a:br>
            <a:endParaRPr lang="en-US" sz="1200" b="0" i="0" kern="1200" dirty="0">
              <a:solidFill>
                <a:schemeClr val="tx1"/>
              </a:solidFill>
              <a:effectLst/>
              <a:latin typeface="+mn-lt"/>
              <a:ea typeface="+mn-ea"/>
              <a:cs typeface="+mn-cs"/>
            </a:endParaRPr>
          </a:p>
          <a:p>
            <a:br>
              <a:rPr lang="en-US" dirty="0"/>
            </a:br>
            <a:endParaRPr lang="en-US" dirty="0"/>
          </a:p>
        </p:txBody>
      </p:sp>
      <p:sp>
        <p:nvSpPr>
          <p:cNvPr id="4" name="灯片编号占位符 3"/>
          <p:cNvSpPr>
            <a:spLocks noGrp="1"/>
          </p:cNvSpPr>
          <p:nvPr>
            <p:ph type="sldNum" sz="quarter" idx="5"/>
          </p:nvPr>
        </p:nvSpPr>
        <p:spPr/>
        <p:txBody>
          <a:bodyPr/>
          <a:lstStyle/>
          <a:p>
            <a:fld id="{B80CC926-1F24-4557-A8AC-2A472391A38E}" type="slidenum">
              <a:rPr lang="en-US" smtClean="0"/>
              <a:t>7</a:t>
            </a:fld>
            <a:endParaRPr lang="en-US"/>
          </a:p>
        </p:txBody>
      </p:sp>
    </p:spTree>
    <p:extLst>
      <p:ext uri="{BB962C8B-B14F-4D97-AF65-F5344CB8AC3E}">
        <p14:creationId xmlns:p14="http://schemas.microsoft.com/office/powerpoint/2010/main" val="3330881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 general framework for graph optimization</a:t>
            </a:r>
          </a:p>
        </p:txBody>
      </p:sp>
      <p:sp>
        <p:nvSpPr>
          <p:cNvPr id="4" name="灯片编号占位符 3"/>
          <p:cNvSpPr>
            <a:spLocks noGrp="1"/>
          </p:cNvSpPr>
          <p:nvPr>
            <p:ph type="sldNum" sz="quarter" idx="5"/>
          </p:nvPr>
        </p:nvSpPr>
        <p:spPr/>
        <p:txBody>
          <a:bodyPr/>
          <a:lstStyle/>
          <a:p>
            <a:fld id="{B80CC926-1F24-4557-A8AC-2A472391A38E}" type="slidenum">
              <a:rPr lang="en-US" smtClean="0"/>
              <a:t>9</a:t>
            </a:fld>
            <a:endParaRPr lang="en-US"/>
          </a:p>
        </p:txBody>
      </p:sp>
    </p:spTree>
    <p:extLst>
      <p:ext uri="{BB962C8B-B14F-4D97-AF65-F5344CB8AC3E}">
        <p14:creationId xmlns:p14="http://schemas.microsoft.com/office/powerpoint/2010/main" val="1876302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fld id="{6968959B-8DB4-4498-86BB-20F6CF6401D7}" type="slidenum">
              <a:rPr lang="en-US" smtClean="0"/>
              <a:t>10</a:t>
            </a:fld>
            <a:endParaRPr lang="en-US"/>
          </a:p>
        </p:txBody>
      </p:sp>
    </p:spTree>
    <p:extLst>
      <p:ext uri="{BB962C8B-B14F-4D97-AF65-F5344CB8AC3E}">
        <p14:creationId xmlns:p14="http://schemas.microsoft.com/office/powerpoint/2010/main" val="149628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 G2O, all the variables are generally treated as nodes, representing the parameters to be estimated. They are denoted as x. An edge is represented by the residual error of its constraint, which is denoted by e. Each constraint is modeled like this figure. The </a:t>
            </a:r>
            <a:r>
              <a:rPr lang="en-US" dirty="0" err="1"/>
              <a:t>zij</a:t>
            </a:r>
            <a:r>
              <a:rPr lang="en-US" dirty="0"/>
              <a:t> and Omega represent the mean and information matrix of a constraint relating to the parameters xi and </a:t>
            </a:r>
            <a:r>
              <a:rPr lang="en-US" dirty="0" err="1"/>
              <a:t>xj</a:t>
            </a:r>
            <a:r>
              <a:rPr lang="en-US" dirty="0"/>
              <a:t>. Z hat </a:t>
            </a:r>
            <a:r>
              <a:rPr lang="en-US" dirty="0" err="1"/>
              <a:t>ij</a:t>
            </a:r>
            <a:r>
              <a:rPr lang="en-US" dirty="0"/>
              <a:t>, represents the estimator for the mean value of this measurement constraint. This constraint could be a odometry measurement, or a landmark measurement. </a:t>
            </a:r>
          </a:p>
          <a:p>
            <a:r>
              <a:rPr lang="en-US" dirty="0"/>
              <a:t>The difference between the estimator z hat </a:t>
            </a:r>
            <a:r>
              <a:rPr lang="en-US" dirty="0" err="1"/>
              <a:t>ij</a:t>
            </a:r>
            <a:r>
              <a:rPr lang="en-US" dirty="0"/>
              <a:t> and the true mean value is called the residual error. </a:t>
            </a:r>
          </a:p>
        </p:txBody>
      </p:sp>
      <p:sp>
        <p:nvSpPr>
          <p:cNvPr id="4" name="灯片编号占位符 3"/>
          <p:cNvSpPr>
            <a:spLocks noGrp="1"/>
          </p:cNvSpPr>
          <p:nvPr>
            <p:ph type="sldNum" sz="quarter" idx="5"/>
          </p:nvPr>
        </p:nvSpPr>
        <p:spPr/>
        <p:txBody>
          <a:bodyPr/>
          <a:lstStyle/>
          <a:p>
            <a:fld id="{B80CC926-1F24-4557-A8AC-2A472391A38E}" type="slidenum">
              <a:rPr lang="en-US" smtClean="0"/>
              <a:t>11</a:t>
            </a:fld>
            <a:endParaRPr lang="en-US"/>
          </a:p>
        </p:txBody>
      </p:sp>
    </p:spTree>
    <p:extLst>
      <p:ext uri="{BB962C8B-B14F-4D97-AF65-F5344CB8AC3E}">
        <p14:creationId xmlns:p14="http://schemas.microsoft.com/office/powerpoint/2010/main" val="53620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is a factor graph representation of the estimation problem. The factor graph is a bipartite graph contains variable nodes and factor nodes. </a:t>
            </a:r>
          </a:p>
          <a:p>
            <a:endParaRPr lang="en-US" dirty="0"/>
          </a:p>
          <a:p>
            <a:r>
              <a:rPr lang="en-US" dirty="0"/>
              <a:t>The variable nodes are the robot poses and landmark positions in this case, the factor nodes are usually derived from measurements, so the odometry and landmark measurements and prior measurement that may come from </a:t>
            </a:r>
            <a:r>
              <a:rPr lang="en-US" dirty="0" err="1"/>
              <a:t>gps</a:t>
            </a:r>
            <a:r>
              <a:rPr lang="en-US" dirty="0"/>
              <a:t>, or just fixing the graph to an arbitrary origin. There might be additional measurement like loop closure constraint that derived by aligning data of the same place at two different times. For example, laser data, and you coming to the same place taking a scan, you align it to  get a relative transformation. This will a loop closure constraint.  </a:t>
            </a:r>
          </a:p>
        </p:txBody>
      </p:sp>
      <p:sp>
        <p:nvSpPr>
          <p:cNvPr id="4" name="灯片编号占位符 3"/>
          <p:cNvSpPr>
            <a:spLocks noGrp="1"/>
          </p:cNvSpPr>
          <p:nvPr>
            <p:ph type="sldNum" sz="quarter" idx="5"/>
          </p:nvPr>
        </p:nvSpPr>
        <p:spPr/>
        <p:txBody>
          <a:bodyPr/>
          <a:lstStyle/>
          <a:p>
            <a:fld id="{B80CC926-1F24-4557-A8AC-2A472391A38E}" type="slidenum">
              <a:rPr lang="en-US" smtClean="0"/>
              <a:t>12</a:t>
            </a:fld>
            <a:endParaRPr lang="en-US"/>
          </a:p>
        </p:txBody>
      </p:sp>
    </p:spTree>
    <p:extLst>
      <p:ext uri="{BB962C8B-B14F-4D97-AF65-F5344CB8AC3E}">
        <p14:creationId xmlns:p14="http://schemas.microsoft.com/office/powerpoint/2010/main" val="129007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BB0BAC-67CD-46C5-A749-8C1C18A1A5A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E7BD6836-A698-4C21-B5E6-602B90670F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91722A8B-7D7B-434E-9B56-A55C4E34C3DA}"/>
              </a:ext>
            </a:extLst>
          </p:cNvPr>
          <p:cNvSpPr>
            <a:spLocks noGrp="1"/>
          </p:cNvSpPr>
          <p:nvPr>
            <p:ph type="dt" sz="half" idx="10"/>
          </p:nvPr>
        </p:nvSpPr>
        <p:spPr/>
        <p:txBody>
          <a:bodyPr/>
          <a:lstStyle/>
          <a:p>
            <a:fld id="{0290F299-937C-4A1A-B8CE-FD12F47D1239}" type="datetimeFigureOut">
              <a:rPr lang="en-US" smtClean="0"/>
              <a:t>3/12/2019</a:t>
            </a:fld>
            <a:endParaRPr lang="en-US"/>
          </a:p>
        </p:txBody>
      </p:sp>
      <p:sp>
        <p:nvSpPr>
          <p:cNvPr id="5" name="页脚占位符 4">
            <a:extLst>
              <a:ext uri="{FF2B5EF4-FFF2-40B4-BE49-F238E27FC236}">
                <a16:creationId xmlns:a16="http://schemas.microsoft.com/office/drawing/2014/main" id="{9FDE2BE4-A11A-4677-8FD8-A15A1C97512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53A8940-FACA-42CA-91A5-DBB4C2AA0F76}"/>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3147635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127DF-E431-42E6-9382-12FD9E532D5C}"/>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4255115-2842-4461-AB47-7F17F944EED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A9448CBC-71D1-400B-9DE7-BC969353F947}"/>
              </a:ext>
            </a:extLst>
          </p:cNvPr>
          <p:cNvSpPr>
            <a:spLocks noGrp="1"/>
          </p:cNvSpPr>
          <p:nvPr>
            <p:ph type="dt" sz="half" idx="10"/>
          </p:nvPr>
        </p:nvSpPr>
        <p:spPr/>
        <p:txBody>
          <a:bodyPr/>
          <a:lstStyle/>
          <a:p>
            <a:fld id="{0290F299-937C-4A1A-B8CE-FD12F47D1239}" type="datetimeFigureOut">
              <a:rPr lang="en-US" smtClean="0"/>
              <a:t>3/12/2019</a:t>
            </a:fld>
            <a:endParaRPr lang="en-US"/>
          </a:p>
        </p:txBody>
      </p:sp>
      <p:sp>
        <p:nvSpPr>
          <p:cNvPr id="5" name="页脚占位符 4">
            <a:extLst>
              <a:ext uri="{FF2B5EF4-FFF2-40B4-BE49-F238E27FC236}">
                <a16:creationId xmlns:a16="http://schemas.microsoft.com/office/drawing/2014/main" id="{50881358-D79E-400C-8A48-EE378A848CF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227D49D-7243-4DE5-8A22-357B53CF9B18}"/>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75802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CBD60FE-C871-454C-BDA2-96AC255A185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086A583A-0523-417B-98AF-09625AE3598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1F087F12-369E-49ED-BF02-49F84819FA4B}"/>
              </a:ext>
            </a:extLst>
          </p:cNvPr>
          <p:cNvSpPr>
            <a:spLocks noGrp="1"/>
          </p:cNvSpPr>
          <p:nvPr>
            <p:ph type="dt" sz="half" idx="10"/>
          </p:nvPr>
        </p:nvSpPr>
        <p:spPr/>
        <p:txBody>
          <a:bodyPr/>
          <a:lstStyle/>
          <a:p>
            <a:fld id="{0290F299-937C-4A1A-B8CE-FD12F47D1239}" type="datetimeFigureOut">
              <a:rPr lang="en-US" smtClean="0"/>
              <a:t>3/12/2019</a:t>
            </a:fld>
            <a:endParaRPr lang="en-US"/>
          </a:p>
        </p:txBody>
      </p:sp>
      <p:sp>
        <p:nvSpPr>
          <p:cNvPr id="5" name="页脚占位符 4">
            <a:extLst>
              <a:ext uri="{FF2B5EF4-FFF2-40B4-BE49-F238E27FC236}">
                <a16:creationId xmlns:a16="http://schemas.microsoft.com/office/drawing/2014/main" id="{8874AE22-3271-4DC0-9014-78BB1F284C1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1984A80-30C5-4FBA-B643-7D13AFB6EB50}"/>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179507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83990-D8C1-42FE-863D-02CEF6CDA03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6C99560E-0169-4A0C-B03A-23D31D0E1BF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DB670440-CCD9-453F-A5DB-DA1EA00EB51F}"/>
              </a:ext>
            </a:extLst>
          </p:cNvPr>
          <p:cNvSpPr>
            <a:spLocks noGrp="1"/>
          </p:cNvSpPr>
          <p:nvPr>
            <p:ph type="dt" sz="half" idx="10"/>
          </p:nvPr>
        </p:nvSpPr>
        <p:spPr/>
        <p:txBody>
          <a:bodyPr/>
          <a:lstStyle/>
          <a:p>
            <a:fld id="{0290F299-937C-4A1A-B8CE-FD12F47D1239}" type="datetimeFigureOut">
              <a:rPr lang="en-US" smtClean="0"/>
              <a:t>3/12/2019</a:t>
            </a:fld>
            <a:endParaRPr lang="en-US"/>
          </a:p>
        </p:txBody>
      </p:sp>
      <p:sp>
        <p:nvSpPr>
          <p:cNvPr id="5" name="页脚占位符 4">
            <a:extLst>
              <a:ext uri="{FF2B5EF4-FFF2-40B4-BE49-F238E27FC236}">
                <a16:creationId xmlns:a16="http://schemas.microsoft.com/office/drawing/2014/main" id="{C4B1C605-83A9-45B5-B0B2-D21A5EF3FBB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68E6938-E91D-401A-B4DB-67C38CC813FB}"/>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187359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7F4E9-9FE4-4081-BA62-9B82C37F55F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43C44BF-9609-45A2-8DB7-1FA5FB1942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89D79F6-F71B-4CA1-B5E9-AC264A056E88}"/>
              </a:ext>
            </a:extLst>
          </p:cNvPr>
          <p:cNvSpPr>
            <a:spLocks noGrp="1"/>
          </p:cNvSpPr>
          <p:nvPr>
            <p:ph type="dt" sz="half" idx="10"/>
          </p:nvPr>
        </p:nvSpPr>
        <p:spPr/>
        <p:txBody>
          <a:bodyPr/>
          <a:lstStyle/>
          <a:p>
            <a:fld id="{0290F299-937C-4A1A-B8CE-FD12F47D1239}" type="datetimeFigureOut">
              <a:rPr lang="en-US" smtClean="0"/>
              <a:t>3/12/2019</a:t>
            </a:fld>
            <a:endParaRPr lang="en-US"/>
          </a:p>
        </p:txBody>
      </p:sp>
      <p:sp>
        <p:nvSpPr>
          <p:cNvPr id="5" name="页脚占位符 4">
            <a:extLst>
              <a:ext uri="{FF2B5EF4-FFF2-40B4-BE49-F238E27FC236}">
                <a16:creationId xmlns:a16="http://schemas.microsoft.com/office/drawing/2014/main" id="{8DCEA105-7A52-4CF9-8EEA-6038AC75F43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E7B7183-0D8A-4C21-9B52-0373F9A81B61}"/>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237329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F6A92-5B24-469C-A4D2-D9CEEB901418}"/>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93D6BA2-A9F9-4C2A-806B-335B798678E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4D0AB4C9-9D65-4188-A2D7-BEAB72F2278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E62EBC6C-93A4-4437-9B71-61D8E7601BD2}"/>
              </a:ext>
            </a:extLst>
          </p:cNvPr>
          <p:cNvSpPr>
            <a:spLocks noGrp="1"/>
          </p:cNvSpPr>
          <p:nvPr>
            <p:ph type="dt" sz="half" idx="10"/>
          </p:nvPr>
        </p:nvSpPr>
        <p:spPr/>
        <p:txBody>
          <a:bodyPr/>
          <a:lstStyle/>
          <a:p>
            <a:fld id="{0290F299-937C-4A1A-B8CE-FD12F47D1239}" type="datetimeFigureOut">
              <a:rPr lang="en-US" smtClean="0"/>
              <a:t>3/12/2019</a:t>
            </a:fld>
            <a:endParaRPr lang="en-US"/>
          </a:p>
        </p:txBody>
      </p:sp>
      <p:sp>
        <p:nvSpPr>
          <p:cNvPr id="6" name="页脚占位符 5">
            <a:extLst>
              <a:ext uri="{FF2B5EF4-FFF2-40B4-BE49-F238E27FC236}">
                <a16:creationId xmlns:a16="http://schemas.microsoft.com/office/drawing/2014/main" id="{51882916-D547-472E-9F1E-8DA961629EEC}"/>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6D42F7C-A6BA-4632-B1F1-723C6FD7FB31}"/>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313194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5499F-A37E-4EB2-B627-3220075C2621}"/>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AE35EC6B-3CFD-4BE0-90BF-435B720CC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FA4BD82-3857-4A20-A575-6CF50ADBFAA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811F462A-AD98-4237-9A1F-55F1C4C749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09AF361-1CD8-4D5E-AA12-938D7A36569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411E9D66-591F-40B8-93E2-78079DD5A149}"/>
              </a:ext>
            </a:extLst>
          </p:cNvPr>
          <p:cNvSpPr>
            <a:spLocks noGrp="1"/>
          </p:cNvSpPr>
          <p:nvPr>
            <p:ph type="dt" sz="half" idx="10"/>
          </p:nvPr>
        </p:nvSpPr>
        <p:spPr/>
        <p:txBody>
          <a:bodyPr/>
          <a:lstStyle/>
          <a:p>
            <a:fld id="{0290F299-937C-4A1A-B8CE-FD12F47D1239}" type="datetimeFigureOut">
              <a:rPr lang="en-US" smtClean="0"/>
              <a:t>3/12/2019</a:t>
            </a:fld>
            <a:endParaRPr lang="en-US"/>
          </a:p>
        </p:txBody>
      </p:sp>
      <p:sp>
        <p:nvSpPr>
          <p:cNvPr id="8" name="页脚占位符 7">
            <a:extLst>
              <a:ext uri="{FF2B5EF4-FFF2-40B4-BE49-F238E27FC236}">
                <a16:creationId xmlns:a16="http://schemas.microsoft.com/office/drawing/2014/main" id="{831A3FEB-4DFD-4AD7-A5E1-B42188A285AC}"/>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9CAF938-06BF-4D0C-990D-22606763D66E}"/>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3542876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957FB-C835-488F-A3FA-84660F683452}"/>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37D69EB1-BAB1-4B41-8D4B-CE8F9F688FAD}"/>
              </a:ext>
            </a:extLst>
          </p:cNvPr>
          <p:cNvSpPr>
            <a:spLocks noGrp="1"/>
          </p:cNvSpPr>
          <p:nvPr>
            <p:ph type="dt" sz="half" idx="10"/>
          </p:nvPr>
        </p:nvSpPr>
        <p:spPr/>
        <p:txBody>
          <a:bodyPr/>
          <a:lstStyle/>
          <a:p>
            <a:fld id="{0290F299-937C-4A1A-B8CE-FD12F47D1239}" type="datetimeFigureOut">
              <a:rPr lang="en-US" smtClean="0"/>
              <a:t>3/12/2019</a:t>
            </a:fld>
            <a:endParaRPr lang="en-US"/>
          </a:p>
        </p:txBody>
      </p:sp>
      <p:sp>
        <p:nvSpPr>
          <p:cNvPr id="4" name="页脚占位符 3">
            <a:extLst>
              <a:ext uri="{FF2B5EF4-FFF2-40B4-BE49-F238E27FC236}">
                <a16:creationId xmlns:a16="http://schemas.microsoft.com/office/drawing/2014/main" id="{DE0A2E97-B75C-43B4-9217-9D07DE69D38B}"/>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458D4F64-E4A7-4F8B-8E4A-BFC12CC1A8B4}"/>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1585643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6130C41-87CA-461E-9E1B-AA9D35BF7D6B}"/>
              </a:ext>
            </a:extLst>
          </p:cNvPr>
          <p:cNvSpPr>
            <a:spLocks noGrp="1"/>
          </p:cNvSpPr>
          <p:nvPr>
            <p:ph type="dt" sz="half" idx="10"/>
          </p:nvPr>
        </p:nvSpPr>
        <p:spPr/>
        <p:txBody>
          <a:bodyPr/>
          <a:lstStyle/>
          <a:p>
            <a:fld id="{0290F299-937C-4A1A-B8CE-FD12F47D1239}" type="datetimeFigureOut">
              <a:rPr lang="en-US" smtClean="0"/>
              <a:t>3/12/2019</a:t>
            </a:fld>
            <a:endParaRPr lang="en-US"/>
          </a:p>
        </p:txBody>
      </p:sp>
      <p:sp>
        <p:nvSpPr>
          <p:cNvPr id="3" name="页脚占位符 2">
            <a:extLst>
              <a:ext uri="{FF2B5EF4-FFF2-40B4-BE49-F238E27FC236}">
                <a16:creationId xmlns:a16="http://schemas.microsoft.com/office/drawing/2014/main" id="{F98A9F24-DE8B-4F67-85EB-A2508AB329B6}"/>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3E2F52CD-67E1-4FC8-8B9B-D77C64FB9A27}"/>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316453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FD8A5-3432-414F-A91E-4D8EA8BC49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B7C398D-A9B0-4F8F-B5DC-FF7FF119C5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4C4C1B22-83F4-4819-8C4F-043BE7E4F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DCBC245-2B72-4906-9C83-A9188124D107}"/>
              </a:ext>
            </a:extLst>
          </p:cNvPr>
          <p:cNvSpPr>
            <a:spLocks noGrp="1"/>
          </p:cNvSpPr>
          <p:nvPr>
            <p:ph type="dt" sz="half" idx="10"/>
          </p:nvPr>
        </p:nvSpPr>
        <p:spPr/>
        <p:txBody>
          <a:bodyPr/>
          <a:lstStyle/>
          <a:p>
            <a:fld id="{0290F299-937C-4A1A-B8CE-FD12F47D1239}" type="datetimeFigureOut">
              <a:rPr lang="en-US" smtClean="0"/>
              <a:t>3/12/2019</a:t>
            </a:fld>
            <a:endParaRPr lang="en-US"/>
          </a:p>
        </p:txBody>
      </p:sp>
      <p:sp>
        <p:nvSpPr>
          <p:cNvPr id="6" name="页脚占位符 5">
            <a:extLst>
              <a:ext uri="{FF2B5EF4-FFF2-40B4-BE49-F238E27FC236}">
                <a16:creationId xmlns:a16="http://schemas.microsoft.com/office/drawing/2014/main" id="{1F43D09E-C9D1-438E-A9D3-02DE3398F81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9159832-0C6C-4513-9D2F-D6F6E96419DB}"/>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82473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E0A43-9DC1-4A8D-90D0-FEC7AA9713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CA8EC9EA-7C35-4478-9998-DD94CACB97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5F5724BC-CFB8-4E57-B688-42663874C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6B634C1-AC62-41ED-BC12-A3FA59F7752C}"/>
              </a:ext>
            </a:extLst>
          </p:cNvPr>
          <p:cNvSpPr>
            <a:spLocks noGrp="1"/>
          </p:cNvSpPr>
          <p:nvPr>
            <p:ph type="dt" sz="half" idx="10"/>
          </p:nvPr>
        </p:nvSpPr>
        <p:spPr/>
        <p:txBody>
          <a:bodyPr/>
          <a:lstStyle/>
          <a:p>
            <a:fld id="{0290F299-937C-4A1A-B8CE-FD12F47D1239}" type="datetimeFigureOut">
              <a:rPr lang="en-US" smtClean="0"/>
              <a:t>3/12/2019</a:t>
            </a:fld>
            <a:endParaRPr lang="en-US"/>
          </a:p>
        </p:txBody>
      </p:sp>
      <p:sp>
        <p:nvSpPr>
          <p:cNvPr id="6" name="页脚占位符 5">
            <a:extLst>
              <a:ext uri="{FF2B5EF4-FFF2-40B4-BE49-F238E27FC236}">
                <a16:creationId xmlns:a16="http://schemas.microsoft.com/office/drawing/2014/main" id="{625EB369-8ECD-4BBA-9456-DB045C0D6B09}"/>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969277B-DE21-4393-88BF-32D8F98813DE}"/>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332906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CE03F6C-21E9-4EB6-AF74-CF3CA4D29D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5A56E6A4-D357-430D-8D59-76E7AA99BB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483350D-0B7E-4DC5-97B1-FB418A820C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0F299-937C-4A1A-B8CE-FD12F47D1239}" type="datetimeFigureOut">
              <a:rPr lang="en-US" smtClean="0"/>
              <a:t>3/12/2019</a:t>
            </a:fld>
            <a:endParaRPr lang="en-US"/>
          </a:p>
        </p:txBody>
      </p:sp>
      <p:sp>
        <p:nvSpPr>
          <p:cNvPr id="5" name="页脚占位符 4">
            <a:extLst>
              <a:ext uri="{FF2B5EF4-FFF2-40B4-BE49-F238E27FC236}">
                <a16:creationId xmlns:a16="http://schemas.microsoft.com/office/drawing/2014/main" id="{E74A201A-BF2F-4136-95C3-4ED8DC2994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8727F465-8BF0-44C9-B4FF-D4840B0CD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84596-AF61-4239-A247-8C191F6D65D5}" type="slidenum">
              <a:rPr lang="en-US" smtClean="0"/>
              <a:t>‹#›</a:t>
            </a:fld>
            <a:endParaRPr lang="en-US"/>
          </a:p>
        </p:txBody>
      </p:sp>
    </p:spTree>
    <p:extLst>
      <p:ext uri="{BB962C8B-B14F-4D97-AF65-F5344CB8AC3E}">
        <p14:creationId xmlns:p14="http://schemas.microsoft.com/office/powerpoint/2010/main" val="2401995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710.png"/><Relationship Id="rId3" Type="http://schemas.openxmlformats.org/officeDocument/2006/relationships/image" Target="../media/image39.jpg"/><Relationship Id="rId21" Type="http://schemas.openxmlformats.org/officeDocument/2006/relationships/image" Target="../media/image81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610.png"/><Relationship Id="rId2" Type="http://schemas.openxmlformats.org/officeDocument/2006/relationships/notesSlide" Target="../notesSlides/notesSlide7.xml"/><Relationship Id="rId16" Type="http://schemas.openxmlformats.org/officeDocument/2006/relationships/image" Target="../media/image55.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50.png"/><Relationship Id="rId5" Type="http://schemas.openxmlformats.org/officeDocument/2006/relationships/image" Target="../media/image41.jpg"/><Relationship Id="rId15" Type="http://schemas.openxmlformats.org/officeDocument/2006/relationships/image" Target="../media/image54.png"/><Relationship Id="rId10" Type="http://schemas.openxmlformats.org/officeDocument/2006/relationships/image" Target="../media/image49.png"/><Relationship Id="rId19" Type="http://schemas.openxmlformats.org/officeDocument/2006/relationships/image" Target="../media/image59.png"/><Relationship Id="rId4" Type="http://schemas.openxmlformats.org/officeDocument/2006/relationships/image" Target="../media/image40.jp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62.png"/></Relationships>
</file>

<file path=ppt/slides/_rels/slide1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140.png"/><Relationship Id="rId18" Type="http://schemas.openxmlformats.org/officeDocument/2006/relationships/image" Target="../media/image190.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130.png"/><Relationship Id="rId17" Type="http://schemas.openxmlformats.org/officeDocument/2006/relationships/image" Target="../media/image44.png"/><Relationship Id="rId2" Type="http://schemas.openxmlformats.org/officeDocument/2006/relationships/notesSlide" Target="../notesSlides/notesSlide8.xml"/><Relationship Id="rId16"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120.png"/><Relationship Id="rId15" Type="http://schemas.openxmlformats.org/officeDocument/2006/relationships/image" Target="../media/image160.png"/><Relationship Id="rId10" Type="http://schemas.openxmlformats.org/officeDocument/2006/relationships/image" Target="../media/image110.png"/><Relationship Id="rId19" Type="http://schemas.openxmlformats.org/officeDocument/2006/relationships/image" Target="../media/image200.png"/><Relationship Id="rId9" Type="http://schemas.openxmlformats.org/officeDocument/2006/relationships/image" Target="../media/image103.png"/><Relationship Id="rId14" Type="http://schemas.openxmlformats.org/officeDocument/2006/relationships/image" Target="../media/image150.png"/></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220.png"/><Relationship Id="rId18" Type="http://schemas.openxmlformats.org/officeDocument/2006/relationships/image" Target="../media/image45.png"/><Relationship Id="rId21" Type="http://schemas.openxmlformats.org/officeDocument/2006/relationships/image" Target="../media/image41.jpg"/><Relationship Id="rId7" Type="http://schemas.openxmlformats.org/officeDocument/2006/relationships/image" Target="../media/image46.png"/><Relationship Id="rId12" Type="http://schemas.openxmlformats.org/officeDocument/2006/relationships/image" Target="../media/image210.png"/><Relationship Id="rId17" Type="http://schemas.openxmlformats.org/officeDocument/2006/relationships/image" Target="../media/image260.png"/><Relationship Id="rId2" Type="http://schemas.openxmlformats.org/officeDocument/2006/relationships/notesSlide" Target="../notesSlides/notesSlide9.xml"/><Relationship Id="rId16" Type="http://schemas.openxmlformats.org/officeDocument/2006/relationships/image" Target="../media/image250.png"/><Relationship Id="rId20" Type="http://schemas.openxmlformats.org/officeDocument/2006/relationships/image" Target="../media/image40.jp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180.png"/><Relationship Id="rId15" Type="http://schemas.openxmlformats.org/officeDocument/2006/relationships/image" Target="../media/image240.png"/><Relationship Id="rId10" Type="http://schemas.openxmlformats.org/officeDocument/2006/relationships/image" Target="../media/image110.png"/><Relationship Id="rId19" Type="http://schemas.openxmlformats.org/officeDocument/2006/relationships/image" Target="../media/image39.jpg"/><Relationship Id="rId9" Type="http://schemas.openxmlformats.org/officeDocument/2006/relationships/image" Target="../media/image103.png"/><Relationship Id="rId14" Type="http://schemas.openxmlformats.org/officeDocument/2006/relationships/image" Target="../media/image230.png"/></Relationships>
</file>

<file path=ppt/slides/_rels/slide13.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300.png"/><Relationship Id="rId18" Type="http://schemas.openxmlformats.org/officeDocument/2006/relationships/image" Target="../media/image350.png"/><Relationship Id="rId21" Type="http://schemas.openxmlformats.org/officeDocument/2006/relationships/image" Target="../media/image58.png"/><Relationship Id="rId7" Type="http://schemas.openxmlformats.org/officeDocument/2006/relationships/image" Target="../media/image46.png"/><Relationship Id="rId12" Type="http://schemas.openxmlformats.org/officeDocument/2006/relationships/image" Target="../media/image29.png"/><Relationship Id="rId17" Type="http://schemas.openxmlformats.org/officeDocument/2006/relationships/image" Target="../media/image340.png"/><Relationship Id="rId2" Type="http://schemas.openxmlformats.org/officeDocument/2006/relationships/notesSlide" Target="../notesSlides/notesSlide10.xml"/><Relationship Id="rId16" Type="http://schemas.openxmlformats.org/officeDocument/2006/relationships/image" Target="../media/image330.png"/><Relationship Id="rId20"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280.png"/><Relationship Id="rId15" Type="http://schemas.openxmlformats.org/officeDocument/2006/relationships/image" Target="../media/image320.png"/><Relationship Id="rId23" Type="http://schemas.openxmlformats.org/officeDocument/2006/relationships/image" Target="../media/image63.png"/><Relationship Id="rId10" Type="http://schemas.openxmlformats.org/officeDocument/2006/relationships/image" Target="../media/image110.png"/><Relationship Id="rId19" Type="http://schemas.openxmlformats.org/officeDocument/2006/relationships/image" Target="../media/image56.png"/><Relationship Id="rId9" Type="http://schemas.openxmlformats.org/officeDocument/2006/relationships/image" Target="../media/image103.png"/><Relationship Id="rId14" Type="http://schemas.openxmlformats.org/officeDocument/2006/relationships/image" Target="../media/image310.png"/><Relationship Id="rId22" Type="http://schemas.openxmlformats.org/officeDocument/2006/relationships/image" Target="../media/image61.png"/></Relationships>
</file>

<file path=ppt/slides/_rels/slide14.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5.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64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16.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63.png"/><Relationship Id="rId7" Type="http://schemas.openxmlformats.org/officeDocument/2006/relationships/image" Target="../media/image7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68.png"/><Relationship Id="rId4" Type="http://schemas.openxmlformats.org/officeDocument/2006/relationships/image" Target="../media/image64.png"/></Relationships>
</file>

<file path=ppt/slides/_rels/slide17.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6.png"/><Relationship Id="rId7" Type="http://schemas.openxmlformats.org/officeDocument/2006/relationships/image" Target="../media/image7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1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2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2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jpg"/><Relationship Id="rId9"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1" name="TextBox 4110"/>
          <p:cNvSpPr txBox="1"/>
          <p:nvPr/>
        </p:nvSpPr>
        <p:spPr>
          <a:xfrm>
            <a:off x="1524000" y="3984009"/>
            <a:ext cx="9144000" cy="1569660"/>
          </a:xfrm>
          <a:prstGeom prst="rect">
            <a:avLst/>
          </a:prstGeom>
          <a:noFill/>
        </p:spPr>
        <p:txBody>
          <a:bodyPr wrap="square" rtlCol="0">
            <a:spAutoFit/>
          </a:bodyPr>
          <a:lstStyle/>
          <a:p>
            <a:pPr algn="ctr"/>
            <a:r>
              <a:rPr lang="en-US" sz="4800" dirty="0">
                <a:latin typeface="Calibri" panose="020F0502020204030204" pitchFamily="34" charset="0"/>
                <a:cs typeface="Arial" panose="020B0604020202020204" pitchFamily="34" charset="0"/>
              </a:rPr>
              <a:t>CMSC 591</a:t>
            </a:r>
          </a:p>
          <a:p>
            <a:pPr algn="ctr"/>
            <a:r>
              <a:rPr lang="en-US" sz="4800" dirty="0">
                <a:latin typeface="Calibri" panose="020F0502020204030204" pitchFamily="34" charset="0"/>
                <a:cs typeface="Arial" panose="020B0604020202020204" pitchFamily="34" charset="0"/>
              </a:rPr>
              <a:t>Robotic Vision</a:t>
            </a:r>
          </a:p>
        </p:txBody>
      </p:sp>
      <p:pic>
        <p:nvPicPr>
          <p:cNvPr id="2" name="Picture 1"/>
          <p:cNvPicPr>
            <a:picLocks noChangeAspect="1"/>
          </p:cNvPicPr>
          <p:nvPr/>
        </p:nvPicPr>
        <p:blipFill>
          <a:blip r:embed="rId3"/>
          <a:stretch>
            <a:fillRect/>
          </a:stretch>
        </p:blipFill>
        <p:spPr>
          <a:xfrm>
            <a:off x="0" y="0"/>
            <a:ext cx="12192000" cy="3320956"/>
          </a:xfrm>
          <a:prstGeom prst="rect">
            <a:avLst/>
          </a:prstGeom>
        </p:spPr>
      </p:pic>
    </p:spTree>
    <p:extLst>
      <p:ext uri="{BB962C8B-B14F-4D97-AF65-F5344CB8AC3E}">
        <p14:creationId xmlns:p14="http://schemas.microsoft.com/office/powerpoint/2010/main" val="1755838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F8599-559B-448E-8A75-C293AD3ED575}"/>
              </a:ext>
            </a:extLst>
          </p:cNvPr>
          <p:cNvSpPr>
            <a:spLocks noGrp="1"/>
          </p:cNvSpPr>
          <p:nvPr>
            <p:ph type="title"/>
          </p:nvPr>
        </p:nvSpPr>
        <p:spPr/>
        <p:txBody>
          <a:bodyPr/>
          <a:lstStyle/>
          <a:p>
            <a:r>
              <a:rPr lang="en-US" dirty="0"/>
              <a:t>Graph SLAM in Math</a:t>
            </a:r>
          </a:p>
        </p:txBody>
      </p:sp>
      <p:grpSp>
        <p:nvGrpSpPr>
          <p:cNvPr id="4" name="组合 3">
            <a:extLst>
              <a:ext uri="{FF2B5EF4-FFF2-40B4-BE49-F238E27FC236}">
                <a16:creationId xmlns:a16="http://schemas.microsoft.com/office/drawing/2014/main" id="{2EEAE2ED-E861-4D15-8868-877300D9AA2A}"/>
              </a:ext>
            </a:extLst>
          </p:cNvPr>
          <p:cNvGrpSpPr/>
          <p:nvPr/>
        </p:nvGrpSpPr>
        <p:grpSpPr>
          <a:xfrm>
            <a:off x="7990409" y="308615"/>
            <a:ext cx="3225279" cy="1946428"/>
            <a:chOff x="489471" y="1235642"/>
            <a:chExt cx="10606511" cy="5442973"/>
          </a:xfrm>
        </p:grpSpPr>
        <p:pic>
          <p:nvPicPr>
            <p:cNvPr id="5" name="图片 4">
              <a:extLst>
                <a:ext uri="{FF2B5EF4-FFF2-40B4-BE49-F238E27FC236}">
                  <a16:creationId xmlns:a16="http://schemas.microsoft.com/office/drawing/2014/main" id="{3DFE0116-0F9A-4C24-8CE7-A1B56A97367A}"/>
                </a:ext>
              </a:extLst>
            </p:cNvPr>
            <p:cNvPicPr>
              <a:picLocks noChangeAspect="1"/>
            </p:cNvPicPr>
            <p:nvPr/>
          </p:nvPicPr>
          <p:blipFill rotWithShape="1">
            <a:blip r:embed="rId3">
              <a:extLst>
                <a:ext uri="{28A0092B-C50C-407E-A947-70E740481C1C}">
                  <a14:useLocalDpi xmlns:a14="http://schemas.microsoft.com/office/drawing/2010/main" val="0"/>
                </a:ext>
              </a:extLst>
            </a:blip>
            <a:srcRect l="22986" r="25764"/>
            <a:stretch/>
          </p:blipFill>
          <p:spPr>
            <a:xfrm>
              <a:off x="2764601" y="4212766"/>
              <a:ext cx="1557336" cy="2465849"/>
            </a:xfrm>
            <a:prstGeom prst="rect">
              <a:avLst/>
            </a:prstGeom>
          </p:spPr>
        </p:pic>
        <p:pic>
          <p:nvPicPr>
            <p:cNvPr id="6" name="图片 5">
              <a:extLst>
                <a:ext uri="{FF2B5EF4-FFF2-40B4-BE49-F238E27FC236}">
                  <a16:creationId xmlns:a16="http://schemas.microsoft.com/office/drawing/2014/main" id="{033899AD-7784-4871-9C50-A016DE0D4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261" y="3986544"/>
              <a:ext cx="2630950" cy="2630950"/>
            </a:xfrm>
            <a:prstGeom prst="rect">
              <a:avLst/>
            </a:prstGeom>
          </p:spPr>
        </p:pic>
        <p:cxnSp>
          <p:nvCxnSpPr>
            <p:cNvPr id="7" name="直接连接符 6">
              <a:extLst>
                <a:ext uri="{FF2B5EF4-FFF2-40B4-BE49-F238E27FC236}">
                  <a16:creationId xmlns:a16="http://schemas.microsoft.com/office/drawing/2014/main" id="{6B4E3B33-2CC4-4687-A0A8-E3B5E3981A31}"/>
                </a:ext>
              </a:extLst>
            </p:cNvPr>
            <p:cNvCxnSpPr>
              <a:cxnSpLocks/>
            </p:cNvCxnSpPr>
            <p:nvPr/>
          </p:nvCxnSpPr>
          <p:spPr>
            <a:xfrm>
              <a:off x="2014538" y="3586163"/>
              <a:ext cx="750063" cy="626603"/>
            </a:xfrm>
            <a:prstGeom prst="line">
              <a:avLst/>
            </a:prstGeom>
            <a:ln w="41275"/>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FCC6288D-6939-46A7-843A-FEC56A949ABF}"/>
                </a:ext>
              </a:extLst>
            </p:cNvPr>
            <p:cNvPicPr>
              <a:picLocks noChangeAspect="1"/>
            </p:cNvPicPr>
            <p:nvPr/>
          </p:nvPicPr>
          <p:blipFill rotWithShape="1">
            <a:blip r:embed="rId5">
              <a:extLst>
                <a:ext uri="{28A0092B-C50C-407E-A947-70E740481C1C}">
                  <a14:useLocalDpi xmlns:a14="http://schemas.microsoft.com/office/drawing/2010/main" val="0"/>
                </a:ext>
              </a:extLst>
            </a:blip>
            <a:srcRect r="1964"/>
            <a:stretch/>
          </p:blipFill>
          <p:spPr>
            <a:xfrm>
              <a:off x="489471" y="1249825"/>
              <a:ext cx="2078583" cy="2336338"/>
            </a:xfrm>
            <a:prstGeom prst="rect">
              <a:avLst/>
            </a:prstGeom>
            <a:effectLst/>
          </p:spPr>
        </p:pic>
        <p:pic>
          <p:nvPicPr>
            <p:cNvPr id="9" name="图片 8">
              <a:extLst>
                <a:ext uri="{FF2B5EF4-FFF2-40B4-BE49-F238E27FC236}">
                  <a16:creationId xmlns:a16="http://schemas.microsoft.com/office/drawing/2014/main" id="{6F6631F6-D961-4BD0-9115-36B196CC7323}"/>
                </a:ext>
              </a:extLst>
            </p:cNvPr>
            <p:cNvPicPr>
              <a:picLocks noChangeAspect="1"/>
            </p:cNvPicPr>
            <p:nvPr/>
          </p:nvPicPr>
          <p:blipFill rotWithShape="1">
            <a:blip r:embed="rId5">
              <a:extLst>
                <a:ext uri="{28A0092B-C50C-407E-A947-70E740481C1C}">
                  <a14:useLocalDpi xmlns:a14="http://schemas.microsoft.com/office/drawing/2010/main" val="0"/>
                </a:ext>
              </a:extLst>
            </a:blip>
            <a:srcRect r="1964"/>
            <a:stretch/>
          </p:blipFill>
          <p:spPr>
            <a:xfrm>
              <a:off x="4709387" y="1235642"/>
              <a:ext cx="2078583" cy="2336338"/>
            </a:xfrm>
            <a:prstGeom prst="rect">
              <a:avLst/>
            </a:prstGeom>
            <a:effectLst/>
          </p:spPr>
        </p:pic>
        <p:pic>
          <p:nvPicPr>
            <p:cNvPr id="10" name="图片 9">
              <a:extLst>
                <a:ext uri="{FF2B5EF4-FFF2-40B4-BE49-F238E27FC236}">
                  <a16:creationId xmlns:a16="http://schemas.microsoft.com/office/drawing/2014/main" id="{C5C63CD3-D6CA-4783-A668-B3EB4F73517D}"/>
                </a:ext>
              </a:extLst>
            </p:cNvPr>
            <p:cNvPicPr>
              <a:picLocks noChangeAspect="1"/>
            </p:cNvPicPr>
            <p:nvPr/>
          </p:nvPicPr>
          <p:blipFill rotWithShape="1">
            <a:blip r:embed="rId5">
              <a:extLst>
                <a:ext uri="{28A0092B-C50C-407E-A947-70E740481C1C}">
                  <a14:useLocalDpi xmlns:a14="http://schemas.microsoft.com/office/drawing/2010/main" val="0"/>
                </a:ext>
              </a:extLst>
            </a:blip>
            <a:srcRect r="1964"/>
            <a:stretch/>
          </p:blipFill>
          <p:spPr>
            <a:xfrm>
              <a:off x="9017399" y="1249825"/>
              <a:ext cx="2078583" cy="2336338"/>
            </a:xfrm>
            <a:prstGeom prst="rect">
              <a:avLst/>
            </a:prstGeom>
            <a:effectLst/>
          </p:spPr>
        </p:pic>
        <p:cxnSp>
          <p:nvCxnSpPr>
            <p:cNvPr id="11" name="直接连接符 10">
              <a:extLst>
                <a:ext uri="{FF2B5EF4-FFF2-40B4-BE49-F238E27FC236}">
                  <a16:creationId xmlns:a16="http://schemas.microsoft.com/office/drawing/2014/main" id="{560F56F4-DAA1-49A0-8126-17C61C08303E}"/>
                </a:ext>
              </a:extLst>
            </p:cNvPr>
            <p:cNvCxnSpPr>
              <a:cxnSpLocks/>
            </p:cNvCxnSpPr>
            <p:nvPr/>
          </p:nvCxnSpPr>
          <p:spPr>
            <a:xfrm flipH="1">
              <a:off x="4321938" y="3586163"/>
              <a:ext cx="764412" cy="626603"/>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8FE9417-BACC-4422-B864-EFE78E0AC32B}"/>
                </a:ext>
              </a:extLst>
            </p:cNvPr>
            <p:cNvCxnSpPr>
              <a:cxnSpLocks/>
            </p:cNvCxnSpPr>
            <p:nvPr/>
          </p:nvCxnSpPr>
          <p:spPr>
            <a:xfrm>
              <a:off x="6237703" y="3633555"/>
              <a:ext cx="867949" cy="73842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1301E42-A4A7-40D3-B8AC-4329B2E60158}"/>
                </a:ext>
              </a:extLst>
            </p:cNvPr>
            <p:cNvCxnSpPr>
              <a:cxnSpLocks/>
            </p:cNvCxnSpPr>
            <p:nvPr/>
          </p:nvCxnSpPr>
          <p:spPr>
            <a:xfrm flipH="1">
              <a:off x="8472489" y="3586163"/>
              <a:ext cx="714374" cy="785812"/>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DB9FF3E-B5E7-4607-A79D-EE877A3CCFFC}"/>
                </a:ext>
              </a:extLst>
            </p:cNvPr>
            <p:cNvCxnSpPr>
              <a:cxnSpLocks/>
            </p:cNvCxnSpPr>
            <p:nvPr/>
          </p:nvCxnSpPr>
          <p:spPr>
            <a:xfrm flipH="1">
              <a:off x="2643045" y="2417994"/>
              <a:ext cx="1989659"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a:extLst>
              <a:ext uri="{FF2B5EF4-FFF2-40B4-BE49-F238E27FC236}">
                <a16:creationId xmlns:a16="http://schemas.microsoft.com/office/drawing/2014/main" id="{09EDD57C-604D-48BE-B8DA-B27B8E86077E}"/>
              </a:ext>
            </a:extLst>
          </p:cNvPr>
          <p:cNvCxnSpPr>
            <a:cxnSpLocks/>
          </p:cNvCxnSpPr>
          <p:nvPr/>
        </p:nvCxnSpPr>
        <p:spPr>
          <a:xfrm flipH="1">
            <a:off x="9919542" y="731429"/>
            <a:ext cx="605025"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3AABED4F-82E4-4340-8AE2-1022747B22DE}"/>
              </a:ext>
            </a:extLst>
          </p:cNvPr>
          <p:cNvGrpSpPr/>
          <p:nvPr/>
        </p:nvGrpSpPr>
        <p:grpSpPr>
          <a:xfrm>
            <a:off x="730395" y="1690688"/>
            <a:ext cx="4843065" cy="3128407"/>
            <a:chOff x="730395" y="1690688"/>
            <a:chExt cx="4843065" cy="3128407"/>
          </a:xfrm>
        </p:grpSpPr>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B47BA90-6B44-4318-98AF-846E00C3BD16}"/>
                    </a:ext>
                  </a:extLst>
                </p:cNvPr>
                <p:cNvSpPr txBox="1"/>
                <p:nvPr/>
              </p:nvSpPr>
              <p:spPr>
                <a:xfrm>
                  <a:off x="730395" y="169068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7" name="文本框 16">
                  <a:extLst>
                    <a:ext uri="{FF2B5EF4-FFF2-40B4-BE49-F238E27FC236}">
                      <a16:creationId xmlns:a16="http://schemas.microsoft.com/office/drawing/2014/main" id="{8B47BA90-6B44-4318-98AF-846E00C3BD16}"/>
                    </a:ext>
                  </a:extLst>
                </p:cNvPr>
                <p:cNvSpPr txBox="1">
                  <a:spLocks noRot="1" noChangeAspect="1" noMove="1" noResize="1" noEditPoints="1" noAdjustHandles="1" noChangeArrowheads="1" noChangeShapeType="1" noTextEdit="1"/>
                </p:cNvSpPr>
                <p:nvPr/>
              </p:nvSpPr>
              <p:spPr>
                <a:xfrm>
                  <a:off x="730395" y="1690688"/>
                  <a:ext cx="533400" cy="461665"/>
                </a:xfrm>
                <a:prstGeom prst="rect">
                  <a:avLst/>
                </a:prstGeom>
                <a:blipFill>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6A41127-C6C6-4506-9B0E-0C4803E3D0C6}"/>
                    </a:ext>
                  </a:extLst>
                </p:cNvPr>
                <p:cNvSpPr txBox="1"/>
                <p:nvPr/>
              </p:nvSpPr>
              <p:spPr>
                <a:xfrm>
                  <a:off x="2797320"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18" name="文本框 17">
                  <a:extLst>
                    <a:ext uri="{FF2B5EF4-FFF2-40B4-BE49-F238E27FC236}">
                      <a16:creationId xmlns:a16="http://schemas.microsoft.com/office/drawing/2014/main" id="{76A41127-C6C6-4506-9B0E-0C4803E3D0C6}"/>
                    </a:ext>
                  </a:extLst>
                </p:cNvPr>
                <p:cNvSpPr txBox="1">
                  <a:spLocks noRot="1" noChangeAspect="1" noMove="1" noResize="1" noEditPoints="1" noAdjustHandles="1" noChangeArrowheads="1" noChangeShapeType="1" noTextEdit="1"/>
                </p:cNvSpPr>
                <p:nvPr/>
              </p:nvSpPr>
              <p:spPr>
                <a:xfrm>
                  <a:off x="2797320" y="1690689"/>
                  <a:ext cx="533400" cy="461665"/>
                </a:xfrm>
                <a:prstGeom prst="rect">
                  <a:avLst/>
                </a:prstGeom>
                <a:blipFill>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6ED2992-D88A-48BD-9621-2B3BFA51DF84}"/>
                    </a:ext>
                  </a:extLst>
                </p:cNvPr>
                <p:cNvSpPr txBox="1"/>
                <p:nvPr/>
              </p:nvSpPr>
              <p:spPr>
                <a:xfrm>
                  <a:off x="4864245"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19" name="文本框 18">
                  <a:extLst>
                    <a:ext uri="{FF2B5EF4-FFF2-40B4-BE49-F238E27FC236}">
                      <a16:creationId xmlns:a16="http://schemas.microsoft.com/office/drawing/2014/main" id="{C6ED2992-D88A-48BD-9621-2B3BFA51DF84}"/>
                    </a:ext>
                  </a:extLst>
                </p:cNvPr>
                <p:cNvSpPr txBox="1">
                  <a:spLocks noRot="1" noChangeAspect="1" noMove="1" noResize="1" noEditPoints="1" noAdjustHandles="1" noChangeArrowheads="1" noChangeShapeType="1" noTextEdit="1"/>
                </p:cNvSpPr>
                <p:nvPr/>
              </p:nvSpPr>
              <p:spPr>
                <a:xfrm>
                  <a:off x="4864245" y="1690689"/>
                  <a:ext cx="533400" cy="461665"/>
                </a:xfrm>
                <a:prstGeom prst="rect">
                  <a:avLst/>
                </a:prstGeom>
                <a:blipFill>
                  <a:blip r:embed="rId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3B40C28-5C9D-44DB-9903-39B3C1D13F1B}"/>
                    </a:ext>
                  </a:extLst>
                </p:cNvPr>
                <p:cNvSpPr txBox="1"/>
                <p:nvPr/>
              </p:nvSpPr>
              <p:spPr>
                <a:xfrm>
                  <a:off x="1834196" y="4297382"/>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20" name="文本框 19">
                  <a:extLst>
                    <a:ext uri="{FF2B5EF4-FFF2-40B4-BE49-F238E27FC236}">
                      <a16:creationId xmlns:a16="http://schemas.microsoft.com/office/drawing/2014/main" id="{D3B40C28-5C9D-44DB-9903-39B3C1D13F1B}"/>
                    </a:ext>
                  </a:extLst>
                </p:cNvPr>
                <p:cNvSpPr txBox="1">
                  <a:spLocks noRot="1" noChangeAspect="1" noMove="1" noResize="1" noEditPoints="1" noAdjustHandles="1" noChangeArrowheads="1" noChangeShapeType="1" noTextEdit="1"/>
                </p:cNvSpPr>
                <p:nvPr/>
              </p:nvSpPr>
              <p:spPr>
                <a:xfrm>
                  <a:off x="1834196" y="4297382"/>
                  <a:ext cx="533400" cy="461665"/>
                </a:xfrm>
                <a:prstGeom prst="rect">
                  <a:avLst/>
                </a:prstGeom>
                <a:blipFill>
                  <a:blip r:embed="rId9"/>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2A32284-C94A-404D-80FA-C94C4ADF78F4}"/>
                    </a:ext>
                  </a:extLst>
                </p:cNvPr>
                <p:cNvSpPr txBox="1"/>
                <p:nvPr/>
              </p:nvSpPr>
              <p:spPr>
                <a:xfrm>
                  <a:off x="4136244" y="435743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21" name="文本框 20">
                  <a:extLst>
                    <a:ext uri="{FF2B5EF4-FFF2-40B4-BE49-F238E27FC236}">
                      <a16:creationId xmlns:a16="http://schemas.microsoft.com/office/drawing/2014/main" id="{12A32284-C94A-404D-80FA-C94C4ADF78F4}"/>
                    </a:ext>
                  </a:extLst>
                </p:cNvPr>
                <p:cNvSpPr txBox="1">
                  <a:spLocks noRot="1" noChangeAspect="1" noMove="1" noResize="1" noEditPoints="1" noAdjustHandles="1" noChangeArrowheads="1" noChangeShapeType="1" noTextEdit="1"/>
                </p:cNvSpPr>
                <p:nvPr/>
              </p:nvSpPr>
              <p:spPr>
                <a:xfrm>
                  <a:off x="4136244" y="4357430"/>
                  <a:ext cx="533400"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AB19BC7-5668-4847-B73B-8041F1D7E547}"/>
                    </a:ext>
                  </a:extLst>
                </p:cNvPr>
                <p:cNvSpPr txBox="1"/>
                <p:nvPr/>
              </p:nvSpPr>
              <p:spPr>
                <a:xfrm>
                  <a:off x="1753286" y="196740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oMath>
                    </m:oMathPara>
                  </a14:m>
                  <a:endParaRPr lang="en-US" sz="2400" b="1" dirty="0"/>
                </a:p>
              </p:txBody>
            </p:sp>
          </mc:Choice>
          <mc:Fallback xmlns="">
            <p:sp>
              <p:nvSpPr>
                <p:cNvPr id="22" name="文本框 21">
                  <a:extLst>
                    <a:ext uri="{FF2B5EF4-FFF2-40B4-BE49-F238E27FC236}">
                      <a16:creationId xmlns:a16="http://schemas.microsoft.com/office/drawing/2014/main" id="{0AB19BC7-5668-4847-B73B-8041F1D7E547}"/>
                    </a:ext>
                  </a:extLst>
                </p:cNvPr>
                <p:cNvSpPr txBox="1">
                  <a:spLocks noRot="1" noChangeAspect="1" noMove="1" noResize="1" noEditPoints="1" noAdjustHandles="1" noChangeArrowheads="1" noChangeShapeType="1" noTextEdit="1"/>
                </p:cNvSpPr>
                <p:nvPr/>
              </p:nvSpPr>
              <p:spPr>
                <a:xfrm>
                  <a:off x="1753286" y="1967409"/>
                  <a:ext cx="533400" cy="461665"/>
                </a:xfrm>
                <a:prstGeom prst="rect">
                  <a:avLst/>
                </a:prstGeom>
                <a:blipFill>
                  <a:blip r:embed="rId11"/>
                  <a:stretch>
                    <a:fillRect r="-19540"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A3CFB3D-AF49-40AC-B08B-75B4E0719DEE}"/>
                    </a:ext>
                  </a:extLst>
                </p:cNvPr>
                <p:cNvSpPr txBox="1"/>
                <p:nvPr/>
              </p:nvSpPr>
              <p:spPr>
                <a:xfrm>
                  <a:off x="3830782" y="196740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oMath>
                    </m:oMathPara>
                  </a14:m>
                  <a:endParaRPr lang="en-US" sz="2400" b="1" dirty="0"/>
                </a:p>
              </p:txBody>
            </p:sp>
          </mc:Choice>
          <mc:Fallback xmlns="">
            <p:sp>
              <p:nvSpPr>
                <p:cNvPr id="23" name="文本框 22">
                  <a:extLst>
                    <a:ext uri="{FF2B5EF4-FFF2-40B4-BE49-F238E27FC236}">
                      <a16:creationId xmlns:a16="http://schemas.microsoft.com/office/drawing/2014/main" id="{0A3CFB3D-AF49-40AC-B08B-75B4E0719DEE}"/>
                    </a:ext>
                  </a:extLst>
                </p:cNvPr>
                <p:cNvSpPr txBox="1">
                  <a:spLocks noRot="1" noChangeAspect="1" noMove="1" noResize="1" noEditPoints="1" noAdjustHandles="1" noChangeArrowheads="1" noChangeShapeType="1" noTextEdit="1"/>
                </p:cNvSpPr>
                <p:nvPr/>
              </p:nvSpPr>
              <p:spPr>
                <a:xfrm>
                  <a:off x="3830782" y="1967408"/>
                  <a:ext cx="533400" cy="461665"/>
                </a:xfrm>
                <a:prstGeom prst="rect">
                  <a:avLst/>
                </a:prstGeom>
                <a:blipFill>
                  <a:blip r:embed="rId12"/>
                  <a:stretch>
                    <a:fillRect r="-18182"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1D80B2CA-C9ED-44E2-9489-5BA08C0FECD7}"/>
                    </a:ext>
                  </a:extLst>
                </p:cNvPr>
                <p:cNvSpPr txBox="1"/>
                <p:nvPr/>
              </p:nvSpPr>
              <p:spPr>
                <a:xfrm>
                  <a:off x="949353" y="325506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24" name="文本框 23">
                  <a:extLst>
                    <a:ext uri="{FF2B5EF4-FFF2-40B4-BE49-F238E27FC236}">
                      <a16:creationId xmlns:a16="http://schemas.microsoft.com/office/drawing/2014/main" id="{1D80B2CA-C9ED-44E2-9489-5BA08C0FECD7}"/>
                    </a:ext>
                  </a:extLst>
                </p:cNvPr>
                <p:cNvSpPr txBox="1">
                  <a:spLocks noRot="1" noChangeAspect="1" noMove="1" noResize="1" noEditPoints="1" noAdjustHandles="1" noChangeArrowheads="1" noChangeShapeType="1" noTextEdit="1"/>
                </p:cNvSpPr>
                <p:nvPr/>
              </p:nvSpPr>
              <p:spPr>
                <a:xfrm>
                  <a:off x="949353" y="3255069"/>
                  <a:ext cx="533400" cy="461665"/>
                </a:xfrm>
                <a:prstGeom prst="rect">
                  <a:avLst/>
                </a:prstGeom>
                <a:blipFill>
                  <a:blip r:embed="rId13"/>
                  <a:stretch>
                    <a:fillRect r="-35632"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103CA122-EE4F-4A9C-A55E-E16C43F69032}"/>
                    </a:ext>
                  </a:extLst>
                </p:cNvPr>
                <p:cNvSpPr txBox="1"/>
                <p:nvPr/>
              </p:nvSpPr>
              <p:spPr>
                <a:xfrm>
                  <a:off x="2588699" y="325507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𝟏𝟎</m:t>
                            </m:r>
                          </m:sub>
                        </m:sSub>
                      </m:oMath>
                    </m:oMathPara>
                  </a14:m>
                  <a:endParaRPr lang="en-US" sz="2400" b="1" dirty="0"/>
                </a:p>
              </p:txBody>
            </p:sp>
          </mc:Choice>
          <mc:Fallback xmlns="">
            <p:sp>
              <p:nvSpPr>
                <p:cNvPr id="25" name="文本框 24">
                  <a:extLst>
                    <a:ext uri="{FF2B5EF4-FFF2-40B4-BE49-F238E27FC236}">
                      <a16:creationId xmlns:a16="http://schemas.microsoft.com/office/drawing/2014/main" id="{103CA122-EE4F-4A9C-A55E-E16C43F69032}"/>
                    </a:ext>
                  </a:extLst>
                </p:cNvPr>
                <p:cNvSpPr txBox="1">
                  <a:spLocks noRot="1" noChangeAspect="1" noMove="1" noResize="1" noEditPoints="1" noAdjustHandles="1" noChangeArrowheads="1" noChangeShapeType="1" noTextEdit="1"/>
                </p:cNvSpPr>
                <p:nvPr/>
              </p:nvSpPr>
              <p:spPr>
                <a:xfrm>
                  <a:off x="2588699" y="3255070"/>
                  <a:ext cx="533400" cy="461665"/>
                </a:xfrm>
                <a:prstGeom prst="rect">
                  <a:avLst/>
                </a:prstGeom>
                <a:blipFill>
                  <a:blip r:embed="rId14"/>
                  <a:stretch>
                    <a:fillRect r="-35632"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E828926-51F2-4675-8A88-571725EFA46A}"/>
                    </a:ext>
                  </a:extLst>
                </p:cNvPr>
                <p:cNvSpPr txBox="1"/>
                <p:nvPr/>
              </p:nvSpPr>
              <p:spPr>
                <a:xfrm>
                  <a:off x="3602844" y="295796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𝟏𝟏</m:t>
                            </m:r>
                          </m:sub>
                        </m:sSub>
                      </m:oMath>
                    </m:oMathPara>
                  </a14:m>
                  <a:endParaRPr lang="en-US" sz="2400" b="1" dirty="0"/>
                </a:p>
              </p:txBody>
            </p:sp>
          </mc:Choice>
          <mc:Fallback xmlns="">
            <p:sp>
              <p:nvSpPr>
                <p:cNvPr id="26" name="文本框 25">
                  <a:extLst>
                    <a:ext uri="{FF2B5EF4-FFF2-40B4-BE49-F238E27FC236}">
                      <a16:creationId xmlns:a16="http://schemas.microsoft.com/office/drawing/2014/main" id="{1E828926-51F2-4675-8A88-571725EFA46A}"/>
                    </a:ext>
                  </a:extLst>
                </p:cNvPr>
                <p:cNvSpPr txBox="1">
                  <a:spLocks noRot="1" noChangeAspect="1" noMove="1" noResize="1" noEditPoints="1" noAdjustHandles="1" noChangeArrowheads="1" noChangeShapeType="1" noTextEdit="1"/>
                </p:cNvSpPr>
                <p:nvPr/>
              </p:nvSpPr>
              <p:spPr>
                <a:xfrm>
                  <a:off x="3602844" y="2957960"/>
                  <a:ext cx="533400" cy="461665"/>
                </a:xfrm>
                <a:prstGeom prst="rect">
                  <a:avLst/>
                </a:prstGeom>
                <a:blipFill>
                  <a:blip r:embed="rId15"/>
                  <a:stretch>
                    <a:fillRect r="-34091"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83EBB6FF-40F3-417E-A81D-C7F31AB2CE1C}"/>
                    </a:ext>
                  </a:extLst>
                </p:cNvPr>
                <p:cNvSpPr txBox="1"/>
                <p:nvPr/>
              </p:nvSpPr>
              <p:spPr>
                <a:xfrm>
                  <a:off x="5040060" y="3048223"/>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𝟐𝟏</m:t>
                            </m:r>
                          </m:sub>
                        </m:sSub>
                      </m:oMath>
                    </m:oMathPara>
                  </a14:m>
                  <a:endParaRPr lang="en-US" sz="2400" b="1" dirty="0"/>
                </a:p>
              </p:txBody>
            </p:sp>
          </mc:Choice>
          <mc:Fallback xmlns="">
            <p:sp>
              <p:nvSpPr>
                <p:cNvPr id="27" name="文本框 26">
                  <a:extLst>
                    <a:ext uri="{FF2B5EF4-FFF2-40B4-BE49-F238E27FC236}">
                      <a16:creationId xmlns:a16="http://schemas.microsoft.com/office/drawing/2014/main" id="{83EBB6FF-40F3-417E-A81D-C7F31AB2CE1C}"/>
                    </a:ext>
                  </a:extLst>
                </p:cNvPr>
                <p:cNvSpPr txBox="1">
                  <a:spLocks noRot="1" noChangeAspect="1" noMove="1" noResize="1" noEditPoints="1" noAdjustHandles="1" noChangeArrowheads="1" noChangeShapeType="1" noTextEdit="1"/>
                </p:cNvSpPr>
                <p:nvPr/>
              </p:nvSpPr>
              <p:spPr>
                <a:xfrm>
                  <a:off x="5040060" y="3048223"/>
                  <a:ext cx="533400" cy="461665"/>
                </a:xfrm>
                <a:prstGeom prst="rect">
                  <a:avLst/>
                </a:prstGeom>
                <a:blipFill>
                  <a:blip r:embed="rId16"/>
                  <a:stretch>
                    <a:fillRect r="-35632" b="-2632"/>
                  </a:stretch>
                </a:blipFill>
              </p:spPr>
              <p:txBody>
                <a:bodyPr/>
                <a:lstStyle/>
                <a:p>
                  <a:r>
                    <a:rPr lang="en-US">
                      <a:noFill/>
                    </a:rPr>
                    <a:t> </a:t>
                  </a:r>
                </a:p>
              </p:txBody>
            </p:sp>
          </mc:Fallback>
        </mc:AlternateContent>
        <p:sp>
          <p:nvSpPr>
            <p:cNvPr id="28" name="椭圆 27">
              <a:extLst>
                <a:ext uri="{FF2B5EF4-FFF2-40B4-BE49-F238E27FC236}">
                  <a16:creationId xmlns:a16="http://schemas.microsoft.com/office/drawing/2014/main" id="{66A56067-97E9-4760-B61A-95CB23C3A37A}"/>
                </a:ext>
              </a:extLst>
            </p:cNvPr>
            <p:cNvSpPr/>
            <p:nvPr/>
          </p:nvSpPr>
          <p:spPr>
            <a:xfrm>
              <a:off x="820630"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椭圆 28">
              <a:extLst>
                <a:ext uri="{FF2B5EF4-FFF2-40B4-BE49-F238E27FC236}">
                  <a16:creationId xmlns:a16="http://schemas.microsoft.com/office/drawing/2014/main" id="{421F0A65-7D01-4A7C-A407-AB0930A03156}"/>
                </a:ext>
              </a:extLst>
            </p:cNvPr>
            <p:cNvSpPr/>
            <p:nvPr/>
          </p:nvSpPr>
          <p:spPr>
            <a:xfrm>
              <a:off x="2797320"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椭圆 29">
              <a:extLst>
                <a:ext uri="{FF2B5EF4-FFF2-40B4-BE49-F238E27FC236}">
                  <a16:creationId xmlns:a16="http://schemas.microsoft.com/office/drawing/2014/main" id="{67327F2D-2AB6-43EC-9191-4E010C35C7F5}"/>
                </a:ext>
              </a:extLst>
            </p:cNvPr>
            <p:cNvSpPr/>
            <p:nvPr/>
          </p:nvSpPr>
          <p:spPr>
            <a:xfrm>
              <a:off x="5093177"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椭圆 30">
              <a:extLst>
                <a:ext uri="{FF2B5EF4-FFF2-40B4-BE49-F238E27FC236}">
                  <a16:creationId xmlns:a16="http://schemas.microsoft.com/office/drawing/2014/main" id="{36C84F9B-5203-4DC7-9D1E-49BA2AC47C65}"/>
                </a:ext>
              </a:extLst>
            </p:cNvPr>
            <p:cNvSpPr/>
            <p:nvPr/>
          </p:nvSpPr>
          <p:spPr>
            <a:xfrm>
              <a:off x="1834196"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椭圆 31">
              <a:extLst>
                <a:ext uri="{FF2B5EF4-FFF2-40B4-BE49-F238E27FC236}">
                  <a16:creationId xmlns:a16="http://schemas.microsoft.com/office/drawing/2014/main" id="{BAFA17E4-B015-4F9D-83E9-9BDD8996E799}"/>
                </a:ext>
              </a:extLst>
            </p:cNvPr>
            <p:cNvSpPr/>
            <p:nvPr/>
          </p:nvSpPr>
          <p:spPr>
            <a:xfrm>
              <a:off x="4103838"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直接箭头连接符 32">
              <a:extLst>
                <a:ext uri="{FF2B5EF4-FFF2-40B4-BE49-F238E27FC236}">
                  <a16:creationId xmlns:a16="http://schemas.microsoft.com/office/drawing/2014/main" id="{71C63D32-D12B-4094-8E75-71B45D38A465}"/>
                </a:ext>
              </a:extLst>
            </p:cNvPr>
            <p:cNvCxnSpPr>
              <a:cxnSpLocks/>
              <a:stCxn id="28" idx="6"/>
              <a:endCxn id="29" idx="2"/>
            </p:cNvCxnSpPr>
            <p:nvPr/>
          </p:nvCxnSpPr>
          <p:spPr>
            <a:xfrm>
              <a:off x="1282295" y="2525075"/>
              <a:ext cx="1515025"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B23EB23-F7FA-4244-939B-AF67C769609C}"/>
                </a:ext>
              </a:extLst>
            </p:cNvPr>
            <p:cNvCxnSpPr>
              <a:cxnSpLocks/>
              <a:stCxn id="29" idx="6"/>
              <a:endCxn id="30" idx="2"/>
            </p:cNvCxnSpPr>
            <p:nvPr/>
          </p:nvCxnSpPr>
          <p:spPr>
            <a:xfrm>
              <a:off x="3258985" y="2525075"/>
              <a:ext cx="1834192"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70086D39-55AD-40B5-B53B-DDCA20F82065}"/>
                </a:ext>
              </a:extLst>
            </p:cNvPr>
            <p:cNvCxnSpPr>
              <a:cxnSpLocks/>
              <a:stCxn id="28" idx="5"/>
              <a:endCxn id="31" idx="1"/>
            </p:cNvCxnSpPr>
            <p:nvPr/>
          </p:nvCxnSpPr>
          <p:spPr>
            <a:xfrm>
              <a:off x="1214686" y="2688298"/>
              <a:ext cx="687119"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F56FE5B8-54B7-49FF-A47A-DD432152D164}"/>
                </a:ext>
              </a:extLst>
            </p:cNvPr>
            <p:cNvCxnSpPr>
              <a:cxnSpLocks/>
              <a:stCxn id="29" idx="3"/>
              <a:endCxn id="31" idx="7"/>
            </p:cNvCxnSpPr>
            <p:nvPr/>
          </p:nvCxnSpPr>
          <p:spPr>
            <a:xfrm flipH="1">
              <a:off x="2228252" y="2688298"/>
              <a:ext cx="636677"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31E37577-F258-4A64-8A49-91CA1EEC51F4}"/>
                </a:ext>
              </a:extLst>
            </p:cNvPr>
            <p:cNvCxnSpPr>
              <a:cxnSpLocks/>
              <a:stCxn id="29" idx="5"/>
              <a:endCxn id="32" idx="1"/>
            </p:cNvCxnSpPr>
            <p:nvPr/>
          </p:nvCxnSpPr>
          <p:spPr>
            <a:xfrm>
              <a:off x="3191376" y="2688298"/>
              <a:ext cx="980071"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6DA78259-B70C-4EBA-B900-35AC73B3E8BD}"/>
                </a:ext>
              </a:extLst>
            </p:cNvPr>
            <p:cNvCxnSpPr>
              <a:cxnSpLocks/>
              <a:stCxn id="30" idx="4"/>
              <a:endCxn id="32" idx="7"/>
            </p:cNvCxnSpPr>
            <p:nvPr/>
          </p:nvCxnSpPr>
          <p:spPr>
            <a:xfrm flipH="1">
              <a:off x="4497894" y="2755907"/>
              <a:ext cx="826116" cy="1207467"/>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F316B95E-AFA7-4896-95FE-93B8AFD44ACD}"/>
                  </a:ext>
                </a:extLst>
              </p:cNvPr>
              <p:cNvSpPr/>
              <p:nvPr/>
            </p:nvSpPr>
            <p:spPr>
              <a:xfrm>
                <a:off x="7146042" y="2890322"/>
                <a:ext cx="4690708" cy="70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𝒖</m:t>
                          </m:r>
                        </m:e>
                        <m:sub>
                          <m:r>
                            <a:rPr lang="en-US" altLang="zh-CN" b="1" i="1">
                              <a:latin typeface="Cambria Math" panose="02040503050406030204" pitchFamily="18" charset="0"/>
                            </a:rPr>
                            <m:t>𝟎𝟏</m:t>
                          </m:r>
                        </m:sub>
                      </m:sSub>
                      <m:r>
                        <a:rPr lang="en-US" b="0" i="1" smtClean="0">
                          <a:latin typeface="Cambria Math" panose="02040503050406030204" pitchFamily="18" charset="0"/>
                        </a:rPr>
                        <m:t>)</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ctrlPr>
                                <a:rPr lang="en-US" i="1" smtClean="0">
                                  <a:latin typeface="Cambria Math" panose="02040503050406030204" pitchFamily="18" charset="0"/>
                                </a:rPr>
                              </m:ctrlPr>
                            </m:radPr>
                            <m:deg>
                              <m:r>
                                <a:rPr lang="en-US" i="1" smtClean="0">
                                  <a:latin typeface="Cambria Math" panose="02040503050406030204" pitchFamily="18" charset="0"/>
                                </a:rPr>
                                <m:t>2</m:t>
                              </m:r>
                            </m:deg>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rad>
                        </m:den>
                      </m:f>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altLang="zh-CN" b="0" i="1" smtClean="0">
                                  <a:latin typeface="Cambria Math" panose="02040503050406030204" pitchFamily="18" charset="0"/>
                                </a:rPr>
                                <m:t>𝑡</m:t>
                              </m:r>
                              <m:d>
                                <m:dPr>
                                  <m:ctrlPr>
                                    <a:rPr lang="en-US" altLang="zh-CN" b="1" i="1" smtClean="0">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smtClean="0">
                                          <a:latin typeface="Cambria Math" panose="02040503050406030204" pitchFamily="18" charset="0"/>
                                        </a:rPr>
                                        <m:t>𝟎</m:t>
                                      </m:r>
                                    </m:sub>
                                  </m:sSub>
                                  <m:r>
                                    <a:rPr lang="en-US" altLang="zh-CN"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smtClean="0">
                                          <a:latin typeface="Cambria Math" panose="02040503050406030204" pitchFamily="18" charset="0"/>
                                        </a:rPr>
                                        <m:t>𝟏</m:t>
                                      </m:r>
                                    </m:sub>
                                  </m:sSub>
                                </m:e>
                              </m:d>
                              <m:r>
                                <a:rPr lang="en-US" altLang="zh-CN" b="1"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𝒖</m:t>
                                  </m:r>
                                </m:e>
                                <m:sub>
                                  <m:r>
                                    <a:rPr lang="en-US" altLang="zh-CN" b="1" i="1">
                                      <a:latin typeface="Cambria Math" panose="02040503050406030204" pitchFamily="18" charset="0"/>
                                    </a:rPr>
                                    <m:t>𝟎𝟏</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rPr>
                        <m:t>)</m:t>
                      </m:r>
                    </m:oMath>
                  </m:oMathPara>
                </a14:m>
                <a:endParaRPr lang="en-US" dirty="0"/>
              </a:p>
            </p:txBody>
          </p:sp>
        </mc:Choice>
        <mc:Fallback xmlns="">
          <p:sp>
            <p:nvSpPr>
              <p:cNvPr id="51" name="矩形 50">
                <a:extLst>
                  <a:ext uri="{FF2B5EF4-FFF2-40B4-BE49-F238E27FC236}">
                    <a16:creationId xmlns:a16="http://schemas.microsoft.com/office/drawing/2014/main" id="{F316B95E-AFA7-4896-95FE-93B8AFD44ACD}"/>
                  </a:ext>
                </a:extLst>
              </p:cNvPr>
              <p:cNvSpPr>
                <a:spLocks noRot="1" noChangeAspect="1" noMove="1" noResize="1" noEditPoints="1" noAdjustHandles="1" noChangeArrowheads="1" noChangeShapeType="1" noTextEdit="1"/>
              </p:cNvSpPr>
              <p:nvPr/>
            </p:nvSpPr>
            <p:spPr>
              <a:xfrm>
                <a:off x="7146042" y="2890322"/>
                <a:ext cx="4690708" cy="70000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4E5BA204-9158-4B15-95B2-7A009DC11C43}"/>
                  </a:ext>
                </a:extLst>
              </p:cNvPr>
              <p:cNvSpPr/>
              <p:nvPr/>
            </p:nvSpPr>
            <p:spPr>
              <a:xfrm>
                <a:off x="7131495" y="3613374"/>
                <a:ext cx="4620111" cy="70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a:latin typeface="Cambria Math" panose="02040503050406030204" pitchFamily="18" charset="0"/>
                            </a:rPr>
                            <m:t>𝟎</m:t>
                          </m:r>
                          <m:r>
                            <a:rPr lang="en-US" altLang="zh-CN" b="1" i="1" smtClean="0">
                              <a:latin typeface="Cambria Math" panose="02040503050406030204" pitchFamily="18" charset="0"/>
                            </a:rPr>
                            <m:t>𝟎</m:t>
                          </m:r>
                        </m:sub>
                      </m:sSub>
                      <m:r>
                        <a:rPr lang="en-US" b="0" i="1" smtClean="0">
                          <a:latin typeface="Cambria Math" panose="02040503050406030204" pitchFamily="18" charset="0"/>
                        </a:rPr>
                        <m:t>)</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ctrlPr>
                                <a:rPr lang="en-US" i="1" smtClean="0">
                                  <a:latin typeface="Cambria Math" panose="02040503050406030204" pitchFamily="18" charset="0"/>
                                </a:rPr>
                              </m:ctrlPr>
                            </m:radPr>
                            <m:deg>
                              <m:r>
                                <a:rPr lang="en-US" i="1" smtClean="0">
                                  <a:latin typeface="Cambria Math" panose="02040503050406030204" pitchFamily="18" charset="0"/>
                                </a:rPr>
                                <m:t>2</m:t>
                              </m:r>
                            </m:deg>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rad>
                        </m:den>
                      </m:f>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altLang="zh-CN" i="1">
                                  <a:latin typeface="Cambria Math" panose="02040503050406030204" pitchFamily="18" charset="0"/>
                                </a:rPr>
                                <m:t>𝑧</m:t>
                              </m:r>
                              <m:d>
                                <m:dPr>
                                  <m:ctrlPr>
                                    <a:rPr lang="en-US" altLang="zh-CN"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𝟎</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𝟎</m:t>
                                      </m:r>
                                    </m:sub>
                                  </m:sSub>
                                </m:e>
                              </m:d>
                              <m:r>
                                <a:rPr lang="en-US"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a:latin typeface="Cambria Math" panose="02040503050406030204" pitchFamily="18" charset="0"/>
                                    </a:rPr>
                                    <m:t>𝟎</m:t>
                                  </m:r>
                                  <m:r>
                                    <a:rPr lang="en-US" altLang="zh-CN" b="1" i="1" smtClean="0">
                                      <a:latin typeface="Cambria Math" panose="02040503050406030204" pitchFamily="18" charset="0"/>
                                    </a:rPr>
                                    <m:t>𝟎</m:t>
                                  </m:r>
                                </m:sub>
                              </m:sSub>
                              <m:r>
                                <a:rPr lang="en-US" altLang="zh-CN"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rPr>
                        <m:t>)</m:t>
                      </m:r>
                    </m:oMath>
                  </m:oMathPara>
                </a14:m>
                <a:endParaRPr lang="en-US" dirty="0"/>
              </a:p>
            </p:txBody>
          </p:sp>
        </mc:Choice>
        <mc:Fallback xmlns="">
          <p:sp>
            <p:nvSpPr>
              <p:cNvPr id="52" name="矩形 51">
                <a:extLst>
                  <a:ext uri="{FF2B5EF4-FFF2-40B4-BE49-F238E27FC236}">
                    <a16:creationId xmlns:a16="http://schemas.microsoft.com/office/drawing/2014/main" id="{4E5BA204-9158-4B15-95B2-7A009DC11C43}"/>
                  </a:ext>
                </a:extLst>
              </p:cNvPr>
              <p:cNvSpPr>
                <a:spLocks noRot="1" noChangeAspect="1" noMove="1" noResize="1" noEditPoints="1" noAdjustHandles="1" noChangeArrowheads="1" noChangeShapeType="1" noTextEdit="1"/>
              </p:cNvSpPr>
              <p:nvPr/>
            </p:nvSpPr>
            <p:spPr>
              <a:xfrm>
                <a:off x="7131495" y="3613374"/>
                <a:ext cx="4620111" cy="70000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B9F5149C-E889-4607-8CA5-A51A3B0972D2}"/>
                  </a:ext>
                </a:extLst>
              </p:cNvPr>
              <p:cNvSpPr txBox="1"/>
              <p:nvPr/>
            </p:nvSpPr>
            <p:spPr>
              <a:xfrm>
                <a:off x="7146042" y="4509845"/>
                <a:ext cx="4700141" cy="9003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𝝁</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𝑎𝑟𝑔𝑚𝑎𝑥</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sup/>
                        <m:e>
                          <m:r>
                            <a:rPr lang="en-US" b="0" i="1" smtClean="0">
                              <a:latin typeface="Cambria Math" panose="02040503050406030204" pitchFamily="18" charset="0"/>
                            </a:rPr>
                            <m:t>𝑝</m:t>
                          </m:r>
                          <m:r>
                            <a:rPr lang="en-US" b="0" i="1" smtClean="0">
                              <a:latin typeface="Cambria Math" panose="02040503050406030204" pitchFamily="18" charset="0"/>
                            </a:rPr>
                            <m:t>(</m:t>
                          </m:r>
                          <m:r>
                            <a:rPr lang="en-US" altLang="zh-CN" b="1" i="1" smtClean="0">
                              <a:latin typeface="Cambria Math" panose="02040503050406030204" pitchFamily="18" charset="0"/>
                            </a:rPr>
                            <m:t>𝒖</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altLang="zh-CN" b="1" i="1" smtClean="0">
                              <a:latin typeface="Cambria Math" panose="02040503050406030204" pitchFamily="18" charset="0"/>
                            </a:rPr>
                            <m:t>𝒎</m:t>
                          </m:r>
                          <m:r>
                            <a:rPr lang="en-US" b="0" i="1" smtClean="0">
                              <a:latin typeface="Cambria Math" panose="02040503050406030204" pitchFamily="18" charset="0"/>
                            </a:rPr>
                            <m:t>)</m:t>
                          </m:r>
                        </m:e>
                      </m:nary>
                      <m:r>
                        <a:rPr lang="en-US" b="0" i="1" smtClean="0">
                          <a:latin typeface="Cambria Math" panose="02040503050406030204" pitchFamily="18" charset="0"/>
                        </a:rPr>
                        <m:t>)</m:t>
                      </m:r>
                    </m:oMath>
                  </m:oMathPara>
                </a14:m>
                <a:endParaRPr lang="en-US" dirty="0"/>
              </a:p>
            </p:txBody>
          </p:sp>
        </mc:Choice>
        <mc:Fallback xmlns="">
          <p:sp>
            <p:nvSpPr>
              <p:cNvPr id="55" name="文本框 54">
                <a:extLst>
                  <a:ext uri="{FF2B5EF4-FFF2-40B4-BE49-F238E27FC236}">
                    <a16:creationId xmlns:a16="http://schemas.microsoft.com/office/drawing/2014/main" id="{B9F5149C-E889-4607-8CA5-A51A3B0972D2}"/>
                  </a:ext>
                </a:extLst>
              </p:cNvPr>
              <p:cNvSpPr txBox="1">
                <a:spLocks noRot="1" noChangeAspect="1" noMove="1" noResize="1" noEditPoints="1" noAdjustHandles="1" noChangeArrowheads="1" noChangeShapeType="1" noTextEdit="1"/>
              </p:cNvSpPr>
              <p:nvPr/>
            </p:nvSpPr>
            <p:spPr>
              <a:xfrm>
                <a:off x="7146042" y="4509845"/>
                <a:ext cx="4700141" cy="900375"/>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B6C0818C-45F0-415B-83E1-58C6A784C50B}"/>
                  </a:ext>
                </a:extLst>
              </p:cNvPr>
              <p:cNvSpPr txBox="1"/>
              <p:nvPr/>
            </p:nvSpPr>
            <p:spPr>
              <a:xfrm>
                <a:off x="7038179" y="5307923"/>
                <a:ext cx="4700141" cy="763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𝝁</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𝑎𝑟𝑔𝑚𝑖𝑛</m:t>
                      </m:r>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r>
                                <a:rPr lang="en-US" b="1" i="1" smtClean="0">
                                  <a:latin typeface="Cambria Math" panose="02040503050406030204" pitchFamily="18" charset="0"/>
                                </a:rPr>
                                <m:t>𝒆</m:t>
                              </m:r>
                            </m:e>
                            <m:sup>
                              <m:r>
                                <a:rPr lang="en-US" b="0" i="1" smtClean="0">
                                  <a:latin typeface="Cambria Math" panose="02040503050406030204" pitchFamily="18" charset="0"/>
                                </a:rPr>
                                <m:t>𝑇</m:t>
                              </m:r>
                            </m:sup>
                          </m:sSup>
                          <m:sSup>
                            <m:sSupPr>
                              <m:ctrlPr>
                                <a:rPr lang="en-US" b="1" i="1" smtClean="0">
                                  <a:latin typeface="Cambria Math" panose="02040503050406030204" pitchFamily="18" charset="0"/>
                                </a:rPr>
                              </m:ctrlPr>
                            </m:sSupPr>
                            <m:e>
                              <m:r>
                                <m:rPr>
                                  <m:sty m:val="p"/>
                                </m:rPr>
                                <a:rPr lang="el-GR" b="0" i="1" smtClean="0">
                                  <a:latin typeface="Cambria Math" panose="02040503050406030204" pitchFamily="18" charset="0"/>
                                </a:rPr>
                                <m:t>Σ</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𝒆</m:t>
                          </m:r>
                        </m:e>
                      </m:nary>
                      <m:r>
                        <a:rPr lang="en-US" b="0" i="1" smtClean="0">
                          <a:latin typeface="Cambria Math" panose="02040503050406030204" pitchFamily="18" charset="0"/>
                        </a:rPr>
                        <m:t>)</m:t>
                      </m:r>
                    </m:oMath>
                  </m:oMathPara>
                </a14:m>
                <a:endParaRPr lang="en-US" dirty="0"/>
              </a:p>
            </p:txBody>
          </p:sp>
        </mc:Choice>
        <mc:Fallback xmlns="">
          <p:sp>
            <p:nvSpPr>
              <p:cNvPr id="56" name="文本框 55">
                <a:extLst>
                  <a:ext uri="{FF2B5EF4-FFF2-40B4-BE49-F238E27FC236}">
                    <a16:creationId xmlns:a16="http://schemas.microsoft.com/office/drawing/2014/main" id="{B6C0818C-45F0-415B-83E1-58C6A784C50B}"/>
                  </a:ext>
                </a:extLst>
              </p:cNvPr>
              <p:cNvSpPr txBox="1">
                <a:spLocks noRot="1" noChangeAspect="1" noMove="1" noResize="1" noEditPoints="1" noAdjustHandles="1" noChangeArrowheads="1" noChangeShapeType="1" noTextEdit="1"/>
              </p:cNvSpPr>
              <p:nvPr/>
            </p:nvSpPr>
            <p:spPr>
              <a:xfrm>
                <a:off x="7038179" y="5307923"/>
                <a:ext cx="4700141" cy="763094"/>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11036F1F-00D4-4AB3-890D-2ADEE88B8FFB}"/>
                  </a:ext>
                </a:extLst>
              </p:cNvPr>
              <p:cNvSpPr/>
              <p:nvPr/>
            </p:nvSpPr>
            <p:spPr>
              <a:xfrm>
                <a:off x="5802011" y="6084841"/>
                <a:ext cx="6189323" cy="369332"/>
              </a:xfrm>
              <a:prstGeom prst="rect">
                <a:avLst/>
              </a:prstGeom>
            </p:spPr>
            <p:txBody>
              <a:bodyPr wrap="none">
                <a:spAutoFit/>
              </a:bodyPr>
              <a:lstStyle/>
              <a:p>
                <a:r>
                  <a:rPr lang="en-US" dirty="0"/>
                  <a:t>Where </a:t>
                </a:r>
                <a14:m>
                  <m:oMath xmlns:m="http://schemas.openxmlformats.org/officeDocument/2006/math">
                    <m:r>
                      <m:rPr>
                        <m:sty m:val="p"/>
                      </m:rPr>
                      <a:rPr lang="en-US" b="0" i="0" smtClean="0">
                        <a:latin typeface="Cambria Math" panose="02040503050406030204" pitchFamily="18" charset="0"/>
                      </a:rPr>
                      <m:t>e</m:t>
                    </m:r>
                    <m:d>
                      <m:dPr>
                        <m:ctrlPr>
                          <a:rPr lang="en-US" b="0" i="1" smtClean="0">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𝒖</m:t>
                            </m:r>
                          </m:e>
                          <m:sub>
                            <m:r>
                              <a:rPr lang="en-US" altLang="zh-CN" b="1" i="1">
                                <a:latin typeface="Cambria Math" panose="02040503050406030204" pitchFamily="18" charset="0"/>
                              </a:rPr>
                              <m:t>𝟎𝟏</m:t>
                            </m:r>
                          </m:sub>
                        </m:sSub>
                      </m:e>
                    </m:d>
                    <m:r>
                      <a:rPr lang="en-US" b="0" i="1" smtClean="0">
                        <a:latin typeface="Cambria Math" panose="02040503050406030204" pitchFamily="18" charset="0"/>
                      </a:rPr>
                      <m:t>=</m:t>
                    </m:r>
                    <m:r>
                      <a:rPr lang="en-US" altLang="zh-CN" i="1">
                        <a:latin typeface="Cambria Math" panose="02040503050406030204" pitchFamily="18" charset="0"/>
                      </a:rPr>
                      <m:t>𝑡</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𝟎</m:t>
                            </m:r>
                          </m:sub>
                        </m:sSub>
                        <m:r>
                          <a:rPr lang="en-US" altLang="zh-CN"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𝟏</m:t>
                            </m:r>
                          </m:sub>
                        </m:sSub>
                      </m:e>
                    </m:d>
                    <m:r>
                      <a:rPr lang="en-US" altLang="zh-CN" b="1" i="1" smtClean="0">
                        <a:latin typeface="Cambria Math" panose="02040503050406030204" pitchFamily="18" charset="0"/>
                      </a:rPr>
                      <m:t>−</m:t>
                    </m:r>
                  </m:oMath>
                </a14:m>
                <a:r>
                  <a:rPr lang="en-US" altLang="zh-CN" b="1" dirty="0"/>
                  <a:t> </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𝒖</m:t>
                        </m:r>
                      </m:e>
                      <m:sub>
                        <m:r>
                          <a:rPr lang="en-US" altLang="zh-CN" b="1" i="1">
                            <a:latin typeface="Cambria Math" panose="02040503050406030204" pitchFamily="18" charset="0"/>
                          </a:rPr>
                          <m:t>𝟎𝟏</m:t>
                        </m:r>
                      </m:sub>
                    </m:sSub>
                  </m:oMath>
                </a14:m>
                <a:r>
                  <a:rPr lang="en-US" dirty="0"/>
                  <a:t>, </a:t>
                </a:r>
                <a14:m>
                  <m:oMath xmlns:m="http://schemas.openxmlformats.org/officeDocument/2006/math">
                    <m:r>
                      <m:rPr>
                        <m:sty m:val="p"/>
                      </m:rPr>
                      <a:rPr lang="en-US" b="0" i="0" smtClean="0">
                        <a:latin typeface="Cambria Math" panose="02040503050406030204" pitchFamily="18" charset="0"/>
                      </a:rPr>
                      <m:t>e</m:t>
                    </m:r>
                    <m:d>
                      <m:dPr>
                        <m:ctrlPr>
                          <a:rPr lang="en-US" b="0"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a:latin typeface="Cambria Math" panose="02040503050406030204" pitchFamily="18" charset="0"/>
                              </a:rPr>
                              <m:t>𝟎</m:t>
                            </m:r>
                            <m:r>
                              <a:rPr lang="en-US" altLang="zh-CN" b="1" i="1" smtClean="0">
                                <a:latin typeface="Cambria Math" panose="02040503050406030204" pitchFamily="18" charset="0"/>
                              </a:rPr>
                              <m:t>𝟎</m:t>
                            </m:r>
                          </m:sub>
                        </m:sSub>
                      </m:e>
                    </m:d>
                    <m:r>
                      <a:rPr lang="en-US" b="0" i="1" smtClean="0">
                        <a:latin typeface="Cambria Math" panose="02040503050406030204" pitchFamily="18" charset="0"/>
                      </a:rPr>
                      <m:t>=</m:t>
                    </m:r>
                    <m:r>
                      <a:rPr lang="en-US" altLang="zh-CN" b="0" i="1" smtClean="0">
                        <a:latin typeface="Cambria Math" panose="02040503050406030204" pitchFamily="18" charset="0"/>
                      </a:rPr>
                      <m:t>𝑧</m:t>
                    </m:r>
                    <m:d>
                      <m:dPr>
                        <m:ctrlPr>
                          <a:rPr lang="en-US" altLang="zh-CN" b="0" i="1" smtClean="0">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a:latin typeface="Cambria Math" panose="02040503050406030204" pitchFamily="18" charset="0"/>
                              </a:rPr>
                              <m:t>𝟎</m:t>
                            </m:r>
                          </m:sub>
                        </m:sSub>
                      </m:e>
                    </m:d>
                    <m:r>
                      <a:rPr lang="en-US" altLang="zh-CN" b="0"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𝒎</m:t>
                        </m:r>
                      </m:e>
                      <m:sub>
                        <m:r>
                          <a:rPr lang="en-US" altLang="zh-CN" b="1" i="1">
                            <a:latin typeface="Cambria Math" panose="02040503050406030204" pitchFamily="18" charset="0"/>
                          </a:rPr>
                          <m:t>𝟎𝟎</m:t>
                        </m:r>
                      </m:sub>
                    </m:sSub>
                  </m:oMath>
                </a14:m>
                <a:endParaRPr lang="en-US" dirty="0"/>
              </a:p>
            </p:txBody>
          </p:sp>
        </mc:Choice>
        <mc:Fallback xmlns="">
          <p:sp>
            <p:nvSpPr>
              <p:cNvPr id="57" name="矩形 56">
                <a:extLst>
                  <a:ext uri="{FF2B5EF4-FFF2-40B4-BE49-F238E27FC236}">
                    <a16:creationId xmlns:a16="http://schemas.microsoft.com/office/drawing/2014/main" id="{11036F1F-00D4-4AB3-890D-2ADEE88B8FFB}"/>
                  </a:ext>
                </a:extLst>
              </p:cNvPr>
              <p:cNvSpPr>
                <a:spLocks noRot="1" noChangeAspect="1" noMove="1" noResize="1" noEditPoints="1" noAdjustHandles="1" noChangeArrowheads="1" noChangeShapeType="1" noTextEdit="1"/>
              </p:cNvSpPr>
              <p:nvPr/>
            </p:nvSpPr>
            <p:spPr>
              <a:xfrm>
                <a:off x="5802011" y="6084841"/>
                <a:ext cx="6189323" cy="369332"/>
              </a:xfrm>
              <a:prstGeom prst="rect">
                <a:avLst/>
              </a:prstGeom>
              <a:blipFill>
                <a:blip r:embed="rId21"/>
                <a:stretch>
                  <a:fillRect l="-887" t="-8197" b="-24590"/>
                </a:stretch>
              </a:blipFill>
            </p:spPr>
            <p:txBody>
              <a:bodyPr/>
              <a:lstStyle/>
              <a:p>
                <a:r>
                  <a:rPr lang="en-US">
                    <a:noFill/>
                  </a:rPr>
                  <a:t> </a:t>
                </a:r>
              </a:p>
            </p:txBody>
          </p:sp>
        </mc:Fallback>
      </mc:AlternateContent>
      <p:sp>
        <p:nvSpPr>
          <p:cNvPr id="58" name="箭头: 右 57">
            <a:extLst>
              <a:ext uri="{FF2B5EF4-FFF2-40B4-BE49-F238E27FC236}">
                <a16:creationId xmlns:a16="http://schemas.microsoft.com/office/drawing/2014/main" id="{2CE3C75C-D522-4956-B85B-7EBC2BB87C4F}"/>
              </a:ext>
            </a:extLst>
          </p:cNvPr>
          <p:cNvSpPr/>
          <p:nvPr/>
        </p:nvSpPr>
        <p:spPr>
          <a:xfrm rot="10800000">
            <a:off x="5040060" y="5633620"/>
            <a:ext cx="937766" cy="46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文本框 58">
            <a:extLst>
              <a:ext uri="{FF2B5EF4-FFF2-40B4-BE49-F238E27FC236}">
                <a16:creationId xmlns:a16="http://schemas.microsoft.com/office/drawing/2014/main" id="{AA14B279-BBDE-41C5-9C37-FF72878EB289}"/>
              </a:ext>
            </a:extLst>
          </p:cNvPr>
          <p:cNvSpPr txBox="1"/>
          <p:nvPr/>
        </p:nvSpPr>
        <p:spPr>
          <a:xfrm>
            <a:off x="788680" y="5197083"/>
            <a:ext cx="4931881" cy="461665"/>
          </a:xfrm>
          <a:prstGeom prst="rect">
            <a:avLst/>
          </a:prstGeom>
          <a:noFill/>
        </p:spPr>
        <p:txBody>
          <a:bodyPr wrap="square" rtlCol="0">
            <a:spAutoFit/>
          </a:bodyPr>
          <a:lstStyle/>
          <a:p>
            <a:r>
              <a:rPr lang="en-US" sz="2400" dirty="0"/>
              <a:t>Iteratively Solve Linearized System</a:t>
            </a:r>
          </a:p>
        </p:txBody>
      </p:sp>
      <mc:AlternateContent xmlns:mc="http://schemas.openxmlformats.org/markup-compatibility/2006" xmlns:a14="http://schemas.microsoft.com/office/drawing/2010/main">
        <mc:Choice Requires="a14">
          <p:sp>
            <p:nvSpPr>
              <p:cNvPr id="60" name="矩形 59">
                <a:extLst>
                  <a:ext uri="{FF2B5EF4-FFF2-40B4-BE49-F238E27FC236}">
                    <a16:creationId xmlns:a16="http://schemas.microsoft.com/office/drawing/2014/main" id="{2E9967FF-AB9D-4A24-8FE7-C14DE1D83C72}"/>
                  </a:ext>
                </a:extLst>
              </p:cNvPr>
              <p:cNvSpPr/>
              <p:nvPr/>
            </p:nvSpPr>
            <p:spPr>
              <a:xfrm>
                <a:off x="1397788" y="5750802"/>
                <a:ext cx="29152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𝝁</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𝑎𝑟𝑔𝑚𝑖𝑛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1" i="1" smtClean="0">
                              <a:latin typeface="Cambria Math" panose="02040503050406030204" pitchFamily="18" charset="0"/>
                            </a:rPr>
                            <m:t>𝑨</m:t>
                          </m:r>
                          <m:r>
                            <a:rPr lang="en-US" b="1" i="1" smtClean="0">
                              <a:latin typeface="Cambria Math" panose="02040503050406030204" pitchFamily="18" charset="0"/>
                              <a:ea typeface="Cambria Math" panose="02040503050406030204" pitchFamily="18" charset="0"/>
                            </a:rPr>
                            <m:t>𝝁</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𝒃</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m:oMathPara>
                </a14:m>
                <a:endParaRPr lang="en-US" dirty="0"/>
              </a:p>
            </p:txBody>
          </p:sp>
        </mc:Choice>
        <mc:Fallback xmlns="">
          <p:sp>
            <p:nvSpPr>
              <p:cNvPr id="60" name="矩形 59">
                <a:extLst>
                  <a:ext uri="{FF2B5EF4-FFF2-40B4-BE49-F238E27FC236}">
                    <a16:creationId xmlns:a16="http://schemas.microsoft.com/office/drawing/2014/main" id="{2E9967FF-AB9D-4A24-8FE7-C14DE1D83C72}"/>
                  </a:ext>
                </a:extLst>
              </p:cNvPr>
              <p:cNvSpPr>
                <a:spLocks noRot="1" noChangeAspect="1" noMove="1" noResize="1" noEditPoints="1" noAdjustHandles="1" noChangeArrowheads="1" noChangeShapeType="1" noTextEdit="1"/>
              </p:cNvSpPr>
              <p:nvPr/>
            </p:nvSpPr>
            <p:spPr>
              <a:xfrm>
                <a:off x="1397788" y="5750802"/>
                <a:ext cx="2915222" cy="369332"/>
              </a:xfrm>
              <a:prstGeom prst="rect">
                <a:avLst/>
              </a:prstGeom>
              <a:blipFill>
                <a:blip r:embed="rId22"/>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402173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5" grpId="0"/>
      <p:bldP spid="56" grpId="0"/>
      <p:bldP spid="57" grpId="0"/>
      <p:bldP spid="58" grpId="0" animBg="1"/>
      <p:bldP spid="59" grpId="0"/>
      <p:bldP spid="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3B6F24E-FF2A-4694-9C04-FDBA3A765F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1360" y="998883"/>
            <a:ext cx="5061858" cy="339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a:extLst>
              <a:ext uri="{FF2B5EF4-FFF2-40B4-BE49-F238E27FC236}">
                <a16:creationId xmlns:a16="http://schemas.microsoft.com/office/drawing/2014/main" id="{B882461F-2E45-4B1A-83EF-D2B476553CDA}"/>
              </a:ext>
            </a:extLst>
          </p:cNvPr>
          <p:cNvSpPr txBox="1"/>
          <p:nvPr/>
        </p:nvSpPr>
        <p:spPr>
          <a:xfrm>
            <a:off x="856021" y="595340"/>
            <a:ext cx="2132315" cy="584775"/>
          </a:xfrm>
          <a:prstGeom prst="rect">
            <a:avLst/>
          </a:prstGeom>
          <a:noFill/>
        </p:spPr>
        <p:txBody>
          <a:bodyPr wrap="none" rtlCol="0">
            <a:spAutoFit/>
          </a:bodyPr>
          <a:lstStyle/>
          <a:p>
            <a:r>
              <a:rPr lang="en-US" sz="3200" dirty="0"/>
              <a:t>G2O Model</a:t>
            </a:r>
          </a:p>
        </p:txBody>
      </p:sp>
      <p:grpSp>
        <p:nvGrpSpPr>
          <p:cNvPr id="8" name="组合 7">
            <a:extLst>
              <a:ext uri="{FF2B5EF4-FFF2-40B4-BE49-F238E27FC236}">
                <a16:creationId xmlns:a16="http://schemas.microsoft.com/office/drawing/2014/main" id="{B0724517-D778-4D06-BCDB-B0E5D674310E}"/>
              </a:ext>
            </a:extLst>
          </p:cNvPr>
          <p:cNvGrpSpPr/>
          <p:nvPr/>
        </p:nvGrpSpPr>
        <p:grpSpPr>
          <a:xfrm>
            <a:off x="708827" y="1350279"/>
            <a:ext cx="4843065" cy="3128407"/>
            <a:chOff x="730395" y="1690688"/>
            <a:chExt cx="4843065" cy="3128407"/>
          </a:xfrm>
        </p:grpSpPr>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9F2B144-A92B-4DB4-8914-688AB8E59DD0}"/>
                    </a:ext>
                  </a:extLst>
                </p:cNvPr>
                <p:cNvSpPr txBox="1"/>
                <p:nvPr/>
              </p:nvSpPr>
              <p:spPr>
                <a:xfrm>
                  <a:off x="730395" y="169068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7" name="文本框 16">
                  <a:extLst>
                    <a:ext uri="{FF2B5EF4-FFF2-40B4-BE49-F238E27FC236}">
                      <a16:creationId xmlns:a16="http://schemas.microsoft.com/office/drawing/2014/main" id="{8B47BA90-6B44-4318-98AF-846E00C3BD16}"/>
                    </a:ext>
                  </a:extLst>
                </p:cNvPr>
                <p:cNvSpPr txBox="1">
                  <a:spLocks noRot="1" noChangeAspect="1" noMove="1" noResize="1" noEditPoints="1" noAdjustHandles="1" noChangeArrowheads="1" noChangeShapeType="1" noTextEdit="1"/>
                </p:cNvSpPr>
                <p:nvPr/>
              </p:nvSpPr>
              <p:spPr>
                <a:xfrm>
                  <a:off x="730395" y="1690688"/>
                  <a:ext cx="533400" cy="461665"/>
                </a:xfrm>
                <a:prstGeom prst="rect">
                  <a:avLst/>
                </a:prstGeom>
                <a:blipFill>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DBF660D-CE7B-4E30-9B12-0B9EC9122508}"/>
                    </a:ext>
                  </a:extLst>
                </p:cNvPr>
                <p:cNvSpPr txBox="1"/>
                <p:nvPr/>
              </p:nvSpPr>
              <p:spPr>
                <a:xfrm>
                  <a:off x="2797320"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18" name="文本框 17">
                  <a:extLst>
                    <a:ext uri="{FF2B5EF4-FFF2-40B4-BE49-F238E27FC236}">
                      <a16:creationId xmlns:a16="http://schemas.microsoft.com/office/drawing/2014/main" id="{76A41127-C6C6-4506-9B0E-0C4803E3D0C6}"/>
                    </a:ext>
                  </a:extLst>
                </p:cNvPr>
                <p:cNvSpPr txBox="1">
                  <a:spLocks noRot="1" noChangeAspect="1" noMove="1" noResize="1" noEditPoints="1" noAdjustHandles="1" noChangeArrowheads="1" noChangeShapeType="1" noTextEdit="1"/>
                </p:cNvSpPr>
                <p:nvPr/>
              </p:nvSpPr>
              <p:spPr>
                <a:xfrm>
                  <a:off x="2797320" y="1690689"/>
                  <a:ext cx="533400" cy="461665"/>
                </a:xfrm>
                <a:prstGeom prst="rect">
                  <a:avLst/>
                </a:prstGeom>
                <a:blipFill>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8EF6542-4CE6-4D8F-BBCA-7672B8D33AF5}"/>
                    </a:ext>
                  </a:extLst>
                </p:cNvPr>
                <p:cNvSpPr txBox="1"/>
                <p:nvPr/>
              </p:nvSpPr>
              <p:spPr>
                <a:xfrm>
                  <a:off x="4864245"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19" name="文本框 18">
                  <a:extLst>
                    <a:ext uri="{FF2B5EF4-FFF2-40B4-BE49-F238E27FC236}">
                      <a16:creationId xmlns:a16="http://schemas.microsoft.com/office/drawing/2014/main" id="{C6ED2992-D88A-48BD-9621-2B3BFA51DF84}"/>
                    </a:ext>
                  </a:extLst>
                </p:cNvPr>
                <p:cNvSpPr txBox="1">
                  <a:spLocks noRot="1" noChangeAspect="1" noMove="1" noResize="1" noEditPoints="1" noAdjustHandles="1" noChangeArrowheads="1" noChangeShapeType="1" noTextEdit="1"/>
                </p:cNvSpPr>
                <p:nvPr/>
              </p:nvSpPr>
              <p:spPr>
                <a:xfrm>
                  <a:off x="4864245" y="1690689"/>
                  <a:ext cx="533400" cy="461665"/>
                </a:xfrm>
                <a:prstGeom prst="rect">
                  <a:avLst/>
                </a:prstGeom>
                <a:blipFill>
                  <a:blip r:embed="rId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5398264-15AE-4291-9126-E74958A2C192}"/>
                    </a:ext>
                  </a:extLst>
                </p:cNvPr>
                <p:cNvSpPr txBox="1"/>
                <p:nvPr/>
              </p:nvSpPr>
              <p:spPr>
                <a:xfrm>
                  <a:off x="1834196" y="4297382"/>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𝟑</m:t>
                            </m:r>
                          </m:sub>
                        </m:sSub>
                      </m:oMath>
                    </m:oMathPara>
                  </a14:m>
                  <a:endParaRPr lang="en-US" sz="2400" b="1" dirty="0"/>
                </a:p>
              </p:txBody>
            </p:sp>
          </mc:Choice>
          <mc:Fallback xmlns="">
            <p:sp>
              <p:nvSpPr>
                <p:cNvPr id="12" name="文本框 11">
                  <a:extLst>
                    <a:ext uri="{FF2B5EF4-FFF2-40B4-BE49-F238E27FC236}">
                      <a16:creationId xmlns:a16="http://schemas.microsoft.com/office/drawing/2014/main" id="{F5398264-15AE-4291-9126-E74958A2C192}"/>
                    </a:ext>
                  </a:extLst>
                </p:cNvPr>
                <p:cNvSpPr txBox="1">
                  <a:spLocks noRot="1" noChangeAspect="1" noMove="1" noResize="1" noEditPoints="1" noAdjustHandles="1" noChangeArrowheads="1" noChangeShapeType="1" noTextEdit="1"/>
                </p:cNvSpPr>
                <p:nvPr/>
              </p:nvSpPr>
              <p:spPr>
                <a:xfrm>
                  <a:off x="1834196" y="4297382"/>
                  <a:ext cx="533400" cy="461665"/>
                </a:xfrm>
                <a:prstGeom prst="rect">
                  <a:avLst/>
                </a:prstGeom>
                <a:blipFill>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FE00BC1-BFF9-4C16-AB87-46157529864C}"/>
                    </a:ext>
                  </a:extLst>
                </p:cNvPr>
                <p:cNvSpPr txBox="1"/>
                <p:nvPr/>
              </p:nvSpPr>
              <p:spPr>
                <a:xfrm>
                  <a:off x="4136244" y="435743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𝟒</m:t>
                            </m:r>
                          </m:sub>
                        </m:sSub>
                      </m:oMath>
                    </m:oMathPara>
                  </a14:m>
                  <a:endParaRPr lang="en-US" sz="2400" b="1" dirty="0"/>
                </a:p>
              </p:txBody>
            </p:sp>
          </mc:Choice>
          <mc:Fallback xmlns="">
            <p:sp>
              <p:nvSpPr>
                <p:cNvPr id="13" name="文本框 12">
                  <a:extLst>
                    <a:ext uri="{FF2B5EF4-FFF2-40B4-BE49-F238E27FC236}">
                      <a16:creationId xmlns:a16="http://schemas.microsoft.com/office/drawing/2014/main" id="{7FE00BC1-BFF9-4C16-AB87-46157529864C}"/>
                    </a:ext>
                  </a:extLst>
                </p:cNvPr>
                <p:cNvSpPr txBox="1">
                  <a:spLocks noRot="1" noChangeAspect="1" noMove="1" noResize="1" noEditPoints="1" noAdjustHandles="1" noChangeArrowheads="1" noChangeShapeType="1" noTextEdit="1"/>
                </p:cNvSpPr>
                <p:nvPr/>
              </p:nvSpPr>
              <p:spPr>
                <a:xfrm>
                  <a:off x="4136244" y="4357430"/>
                  <a:ext cx="533400"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D9EE569-62BA-4430-A3FB-8A280655D2AE}"/>
                    </a:ext>
                  </a:extLst>
                </p:cNvPr>
                <p:cNvSpPr txBox="1"/>
                <p:nvPr/>
              </p:nvSpPr>
              <p:spPr>
                <a:xfrm>
                  <a:off x="1753286" y="196740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1" i="1" smtClean="0">
                                <a:latin typeface="Cambria Math" panose="02040503050406030204" pitchFamily="18" charset="0"/>
                              </a:rPr>
                              <m:t>𝟎𝟏</m:t>
                            </m:r>
                          </m:sub>
                        </m:sSub>
                      </m:oMath>
                    </m:oMathPara>
                  </a14:m>
                  <a:endParaRPr lang="en-US" sz="2400" b="1" dirty="0"/>
                </a:p>
              </p:txBody>
            </p:sp>
          </mc:Choice>
          <mc:Fallback xmlns="">
            <p:sp>
              <p:nvSpPr>
                <p:cNvPr id="14" name="文本框 13">
                  <a:extLst>
                    <a:ext uri="{FF2B5EF4-FFF2-40B4-BE49-F238E27FC236}">
                      <a16:creationId xmlns:a16="http://schemas.microsoft.com/office/drawing/2014/main" id="{DD9EE569-62BA-4430-A3FB-8A280655D2AE}"/>
                    </a:ext>
                  </a:extLst>
                </p:cNvPr>
                <p:cNvSpPr txBox="1">
                  <a:spLocks noRot="1" noChangeAspect="1" noMove="1" noResize="1" noEditPoints="1" noAdjustHandles="1" noChangeArrowheads="1" noChangeShapeType="1" noTextEdit="1"/>
                </p:cNvSpPr>
                <p:nvPr/>
              </p:nvSpPr>
              <p:spPr>
                <a:xfrm>
                  <a:off x="1753286" y="1967409"/>
                  <a:ext cx="533400" cy="461665"/>
                </a:xfrm>
                <a:prstGeom prst="rect">
                  <a:avLst/>
                </a:prstGeom>
                <a:blipFill>
                  <a:blip r:embed="rId11"/>
                  <a:stretch>
                    <a:fillRect r="-12500"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F6AAAC3-67C2-4DA7-A6EB-2BDBE33FA8BE}"/>
                    </a:ext>
                  </a:extLst>
                </p:cNvPr>
                <p:cNvSpPr txBox="1"/>
                <p:nvPr/>
              </p:nvSpPr>
              <p:spPr>
                <a:xfrm>
                  <a:off x="3830782" y="196740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1" i="1" smtClean="0">
                                <a:latin typeface="Cambria Math" panose="02040503050406030204" pitchFamily="18" charset="0"/>
                              </a:rPr>
                              <m:t>𝟏𝟐</m:t>
                            </m:r>
                          </m:sub>
                        </m:sSub>
                      </m:oMath>
                    </m:oMathPara>
                  </a14:m>
                  <a:endParaRPr lang="en-US" sz="2400" b="1" dirty="0"/>
                </a:p>
              </p:txBody>
            </p:sp>
          </mc:Choice>
          <mc:Fallback xmlns="">
            <p:sp>
              <p:nvSpPr>
                <p:cNvPr id="15" name="文本框 14">
                  <a:extLst>
                    <a:ext uri="{FF2B5EF4-FFF2-40B4-BE49-F238E27FC236}">
                      <a16:creationId xmlns:a16="http://schemas.microsoft.com/office/drawing/2014/main" id="{EF6AAAC3-67C2-4DA7-A6EB-2BDBE33FA8BE}"/>
                    </a:ext>
                  </a:extLst>
                </p:cNvPr>
                <p:cNvSpPr txBox="1">
                  <a:spLocks noRot="1" noChangeAspect="1" noMove="1" noResize="1" noEditPoints="1" noAdjustHandles="1" noChangeArrowheads="1" noChangeShapeType="1" noTextEdit="1"/>
                </p:cNvSpPr>
                <p:nvPr/>
              </p:nvSpPr>
              <p:spPr>
                <a:xfrm>
                  <a:off x="3830782" y="1967408"/>
                  <a:ext cx="533400" cy="461665"/>
                </a:xfrm>
                <a:prstGeom prst="rect">
                  <a:avLst/>
                </a:prstGeom>
                <a:blipFill>
                  <a:blip r:embed="rId12"/>
                  <a:stretch>
                    <a:fillRect r="-13793"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A08F454-3DE6-487E-9121-A65B664EAA67}"/>
                    </a:ext>
                  </a:extLst>
                </p:cNvPr>
                <p:cNvSpPr txBox="1"/>
                <p:nvPr/>
              </p:nvSpPr>
              <p:spPr>
                <a:xfrm>
                  <a:off x="949353" y="325506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1" i="1" smtClean="0">
                                <a:latin typeface="Cambria Math" panose="02040503050406030204" pitchFamily="18" charset="0"/>
                              </a:rPr>
                              <m:t>𝟎𝟑</m:t>
                            </m:r>
                          </m:sub>
                        </m:sSub>
                      </m:oMath>
                    </m:oMathPara>
                  </a14:m>
                  <a:endParaRPr lang="en-US" sz="2400" b="1" dirty="0"/>
                </a:p>
              </p:txBody>
            </p:sp>
          </mc:Choice>
          <mc:Fallback xmlns="">
            <p:sp>
              <p:nvSpPr>
                <p:cNvPr id="16" name="文本框 15">
                  <a:extLst>
                    <a:ext uri="{FF2B5EF4-FFF2-40B4-BE49-F238E27FC236}">
                      <a16:creationId xmlns:a16="http://schemas.microsoft.com/office/drawing/2014/main" id="{CA08F454-3DE6-487E-9121-A65B664EAA67}"/>
                    </a:ext>
                  </a:extLst>
                </p:cNvPr>
                <p:cNvSpPr txBox="1">
                  <a:spLocks noRot="1" noChangeAspect="1" noMove="1" noResize="1" noEditPoints="1" noAdjustHandles="1" noChangeArrowheads="1" noChangeShapeType="1" noTextEdit="1"/>
                </p:cNvSpPr>
                <p:nvPr/>
              </p:nvSpPr>
              <p:spPr>
                <a:xfrm>
                  <a:off x="949353" y="3255069"/>
                  <a:ext cx="533400" cy="461665"/>
                </a:xfrm>
                <a:prstGeom prst="rect">
                  <a:avLst/>
                </a:prstGeom>
                <a:blipFill>
                  <a:blip r:embed="rId13"/>
                  <a:stretch>
                    <a:fillRect r="-12500"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9C91A05-CE06-4E8A-B496-CF384E0143D1}"/>
                    </a:ext>
                  </a:extLst>
                </p:cNvPr>
                <p:cNvSpPr txBox="1"/>
                <p:nvPr/>
              </p:nvSpPr>
              <p:spPr>
                <a:xfrm>
                  <a:off x="2588699" y="325507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1" i="1" smtClean="0">
                                <a:latin typeface="Cambria Math" panose="02040503050406030204" pitchFamily="18" charset="0"/>
                              </a:rPr>
                              <m:t>𝟏𝟑</m:t>
                            </m:r>
                          </m:sub>
                        </m:sSub>
                      </m:oMath>
                    </m:oMathPara>
                  </a14:m>
                  <a:endParaRPr lang="en-US" sz="2400" b="1" dirty="0"/>
                </a:p>
              </p:txBody>
            </p:sp>
          </mc:Choice>
          <mc:Fallback xmlns="">
            <p:sp>
              <p:nvSpPr>
                <p:cNvPr id="17" name="文本框 16">
                  <a:extLst>
                    <a:ext uri="{FF2B5EF4-FFF2-40B4-BE49-F238E27FC236}">
                      <a16:creationId xmlns:a16="http://schemas.microsoft.com/office/drawing/2014/main" id="{A9C91A05-CE06-4E8A-B496-CF384E0143D1}"/>
                    </a:ext>
                  </a:extLst>
                </p:cNvPr>
                <p:cNvSpPr txBox="1">
                  <a:spLocks noRot="1" noChangeAspect="1" noMove="1" noResize="1" noEditPoints="1" noAdjustHandles="1" noChangeArrowheads="1" noChangeShapeType="1" noTextEdit="1"/>
                </p:cNvSpPr>
                <p:nvPr/>
              </p:nvSpPr>
              <p:spPr>
                <a:xfrm>
                  <a:off x="2588699" y="3255070"/>
                  <a:ext cx="533400" cy="461665"/>
                </a:xfrm>
                <a:prstGeom prst="rect">
                  <a:avLst/>
                </a:prstGeom>
                <a:blipFill>
                  <a:blip r:embed="rId14"/>
                  <a:stretch>
                    <a:fillRect r="-12500"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CCC6DE5-F3FA-4B00-89A1-5EE05525AFB5}"/>
                    </a:ext>
                  </a:extLst>
                </p:cNvPr>
                <p:cNvSpPr txBox="1"/>
                <p:nvPr/>
              </p:nvSpPr>
              <p:spPr>
                <a:xfrm>
                  <a:off x="3602844" y="295796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1" i="1" smtClean="0">
                                <a:latin typeface="Cambria Math" panose="02040503050406030204" pitchFamily="18" charset="0"/>
                              </a:rPr>
                              <m:t>𝟏𝟒</m:t>
                            </m:r>
                          </m:sub>
                        </m:sSub>
                      </m:oMath>
                    </m:oMathPara>
                  </a14:m>
                  <a:endParaRPr lang="en-US" sz="2400" b="1" dirty="0"/>
                </a:p>
              </p:txBody>
            </p:sp>
          </mc:Choice>
          <mc:Fallback xmlns="">
            <p:sp>
              <p:nvSpPr>
                <p:cNvPr id="18" name="文本框 17">
                  <a:extLst>
                    <a:ext uri="{FF2B5EF4-FFF2-40B4-BE49-F238E27FC236}">
                      <a16:creationId xmlns:a16="http://schemas.microsoft.com/office/drawing/2014/main" id="{ACCC6DE5-F3FA-4B00-89A1-5EE05525AFB5}"/>
                    </a:ext>
                  </a:extLst>
                </p:cNvPr>
                <p:cNvSpPr txBox="1">
                  <a:spLocks noRot="1" noChangeAspect="1" noMove="1" noResize="1" noEditPoints="1" noAdjustHandles="1" noChangeArrowheads="1" noChangeShapeType="1" noTextEdit="1"/>
                </p:cNvSpPr>
                <p:nvPr/>
              </p:nvSpPr>
              <p:spPr>
                <a:xfrm>
                  <a:off x="3602844" y="2957960"/>
                  <a:ext cx="533400" cy="461665"/>
                </a:xfrm>
                <a:prstGeom prst="rect">
                  <a:avLst/>
                </a:prstGeom>
                <a:blipFill>
                  <a:blip r:embed="rId15"/>
                  <a:stretch>
                    <a:fillRect r="-12500"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101D29B-52DA-446B-853D-56D2EB7A168D}"/>
                    </a:ext>
                  </a:extLst>
                </p:cNvPr>
                <p:cNvSpPr txBox="1"/>
                <p:nvPr/>
              </p:nvSpPr>
              <p:spPr>
                <a:xfrm>
                  <a:off x="5040060" y="3048223"/>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1" i="1" smtClean="0">
                                <a:latin typeface="Cambria Math" panose="02040503050406030204" pitchFamily="18" charset="0"/>
                              </a:rPr>
                              <m:t>𝟐𝟒</m:t>
                            </m:r>
                          </m:sub>
                        </m:sSub>
                      </m:oMath>
                    </m:oMathPara>
                  </a14:m>
                  <a:endParaRPr lang="en-US" sz="2400" b="1" dirty="0"/>
                </a:p>
              </p:txBody>
            </p:sp>
          </mc:Choice>
          <mc:Fallback xmlns="">
            <p:sp>
              <p:nvSpPr>
                <p:cNvPr id="19" name="文本框 18">
                  <a:extLst>
                    <a:ext uri="{FF2B5EF4-FFF2-40B4-BE49-F238E27FC236}">
                      <a16:creationId xmlns:a16="http://schemas.microsoft.com/office/drawing/2014/main" id="{2101D29B-52DA-446B-853D-56D2EB7A168D}"/>
                    </a:ext>
                  </a:extLst>
                </p:cNvPr>
                <p:cNvSpPr txBox="1">
                  <a:spLocks noRot="1" noChangeAspect="1" noMove="1" noResize="1" noEditPoints="1" noAdjustHandles="1" noChangeArrowheads="1" noChangeShapeType="1" noTextEdit="1"/>
                </p:cNvSpPr>
                <p:nvPr/>
              </p:nvSpPr>
              <p:spPr>
                <a:xfrm>
                  <a:off x="5040060" y="3048223"/>
                  <a:ext cx="533400" cy="461665"/>
                </a:xfrm>
                <a:prstGeom prst="rect">
                  <a:avLst/>
                </a:prstGeom>
                <a:blipFill>
                  <a:blip r:embed="rId16"/>
                  <a:stretch>
                    <a:fillRect r="-12500" b="-2632"/>
                  </a:stretch>
                </a:blipFill>
              </p:spPr>
              <p:txBody>
                <a:bodyPr/>
                <a:lstStyle/>
                <a:p>
                  <a:r>
                    <a:rPr lang="en-US">
                      <a:noFill/>
                    </a:rPr>
                    <a:t> </a:t>
                  </a:r>
                </a:p>
              </p:txBody>
            </p:sp>
          </mc:Fallback>
        </mc:AlternateContent>
        <p:sp>
          <p:nvSpPr>
            <p:cNvPr id="20" name="椭圆 19">
              <a:extLst>
                <a:ext uri="{FF2B5EF4-FFF2-40B4-BE49-F238E27FC236}">
                  <a16:creationId xmlns:a16="http://schemas.microsoft.com/office/drawing/2014/main" id="{812FABAE-5519-4E6C-B1F2-59D4A0E17E34}"/>
                </a:ext>
              </a:extLst>
            </p:cNvPr>
            <p:cNvSpPr/>
            <p:nvPr/>
          </p:nvSpPr>
          <p:spPr>
            <a:xfrm>
              <a:off x="820630"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椭圆 20">
              <a:extLst>
                <a:ext uri="{FF2B5EF4-FFF2-40B4-BE49-F238E27FC236}">
                  <a16:creationId xmlns:a16="http://schemas.microsoft.com/office/drawing/2014/main" id="{0BC65E23-4A88-41A8-A076-E439A03E696F}"/>
                </a:ext>
              </a:extLst>
            </p:cNvPr>
            <p:cNvSpPr/>
            <p:nvPr/>
          </p:nvSpPr>
          <p:spPr>
            <a:xfrm>
              <a:off x="2797320"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椭圆 21">
              <a:extLst>
                <a:ext uri="{FF2B5EF4-FFF2-40B4-BE49-F238E27FC236}">
                  <a16:creationId xmlns:a16="http://schemas.microsoft.com/office/drawing/2014/main" id="{86A0414C-9718-49B9-AA4B-8FE9DD139B81}"/>
                </a:ext>
              </a:extLst>
            </p:cNvPr>
            <p:cNvSpPr/>
            <p:nvPr/>
          </p:nvSpPr>
          <p:spPr>
            <a:xfrm>
              <a:off x="5093177"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椭圆 22">
              <a:extLst>
                <a:ext uri="{FF2B5EF4-FFF2-40B4-BE49-F238E27FC236}">
                  <a16:creationId xmlns:a16="http://schemas.microsoft.com/office/drawing/2014/main" id="{F25E1C32-0D01-4E7F-9136-128B4851EF70}"/>
                </a:ext>
              </a:extLst>
            </p:cNvPr>
            <p:cNvSpPr/>
            <p:nvPr/>
          </p:nvSpPr>
          <p:spPr>
            <a:xfrm>
              <a:off x="1834196" y="3895765"/>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椭圆 23">
              <a:extLst>
                <a:ext uri="{FF2B5EF4-FFF2-40B4-BE49-F238E27FC236}">
                  <a16:creationId xmlns:a16="http://schemas.microsoft.com/office/drawing/2014/main" id="{5CF38B60-F621-4030-9A1B-BFF13D6049C2}"/>
                </a:ext>
              </a:extLst>
            </p:cNvPr>
            <p:cNvSpPr/>
            <p:nvPr/>
          </p:nvSpPr>
          <p:spPr>
            <a:xfrm>
              <a:off x="4103838" y="3895765"/>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直接箭头连接符 24">
              <a:extLst>
                <a:ext uri="{FF2B5EF4-FFF2-40B4-BE49-F238E27FC236}">
                  <a16:creationId xmlns:a16="http://schemas.microsoft.com/office/drawing/2014/main" id="{4175035B-7646-44F2-82D0-82446DBAAFA7}"/>
                </a:ext>
              </a:extLst>
            </p:cNvPr>
            <p:cNvCxnSpPr>
              <a:cxnSpLocks/>
              <a:stCxn id="20" idx="6"/>
              <a:endCxn id="21" idx="2"/>
            </p:cNvCxnSpPr>
            <p:nvPr/>
          </p:nvCxnSpPr>
          <p:spPr>
            <a:xfrm>
              <a:off x="1282295" y="2525075"/>
              <a:ext cx="1515025"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30A9055F-F773-41E0-9C99-13B4C4F43F71}"/>
                </a:ext>
              </a:extLst>
            </p:cNvPr>
            <p:cNvCxnSpPr>
              <a:cxnSpLocks/>
              <a:stCxn id="21" idx="6"/>
              <a:endCxn id="22" idx="2"/>
            </p:cNvCxnSpPr>
            <p:nvPr/>
          </p:nvCxnSpPr>
          <p:spPr>
            <a:xfrm>
              <a:off x="3258985" y="2525075"/>
              <a:ext cx="1834192"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584C6D5D-A8C9-40D7-A6C4-EB25305F1D18}"/>
                </a:ext>
              </a:extLst>
            </p:cNvPr>
            <p:cNvCxnSpPr>
              <a:cxnSpLocks/>
              <a:stCxn id="20" idx="5"/>
              <a:endCxn id="23" idx="1"/>
            </p:cNvCxnSpPr>
            <p:nvPr/>
          </p:nvCxnSpPr>
          <p:spPr>
            <a:xfrm>
              <a:off x="1214686" y="2688298"/>
              <a:ext cx="687119"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E817FF8C-E6BF-4BC4-B131-9B2006BB3D0B}"/>
                </a:ext>
              </a:extLst>
            </p:cNvPr>
            <p:cNvCxnSpPr>
              <a:cxnSpLocks/>
              <a:stCxn id="21" idx="3"/>
              <a:endCxn id="23" idx="7"/>
            </p:cNvCxnSpPr>
            <p:nvPr/>
          </p:nvCxnSpPr>
          <p:spPr>
            <a:xfrm flipH="1">
              <a:off x="2228252" y="2688298"/>
              <a:ext cx="636677"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3617527F-5A3A-45AA-8367-FE39FCCF72BF}"/>
                </a:ext>
              </a:extLst>
            </p:cNvPr>
            <p:cNvCxnSpPr>
              <a:cxnSpLocks/>
              <a:stCxn id="21" idx="5"/>
              <a:endCxn id="24" idx="1"/>
            </p:cNvCxnSpPr>
            <p:nvPr/>
          </p:nvCxnSpPr>
          <p:spPr>
            <a:xfrm>
              <a:off x="3191376" y="2688298"/>
              <a:ext cx="980071"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855C71C1-3341-4304-B8D9-7AAC2B5E9DE9}"/>
                </a:ext>
              </a:extLst>
            </p:cNvPr>
            <p:cNvCxnSpPr>
              <a:cxnSpLocks/>
              <a:stCxn id="22" idx="4"/>
              <a:endCxn id="24" idx="7"/>
            </p:cNvCxnSpPr>
            <p:nvPr/>
          </p:nvCxnSpPr>
          <p:spPr>
            <a:xfrm flipH="1">
              <a:off x="4497894" y="2755907"/>
              <a:ext cx="826116" cy="1207467"/>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pic>
        <p:nvPicPr>
          <p:cNvPr id="2" name="图片 1">
            <a:extLst>
              <a:ext uri="{FF2B5EF4-FFF2-40B4-BE49-F238E27FC236}">
                <a16:creationId xmlns:a16="http://schemas.microsoft.com/office/drawing/2014/main" id="{9173E5FD-5E38-48E2-A37D-45196DCF925E}"/>
              </a:ext>
            </a:extLst>
          </p:cNvPr>
          <p:cNvPicPr>
            <a:picLocks noChangeAspect="1"/>
          </p:cNvPicPr>
          <p:nvPr/>
        </p:nvPicPr>
        <p:blipFill>
          <a:blip r:embed="rId17"/>
          <a:stretch>
            <a:fillRect/>
          </a:stretch>
        </p:blipFill>
        <p:spPr>
          <a:xfrm>
            <a:off x="5533274" y="4606471"/>
            <a:ext cx="6061300" cy="642257"/>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F8BABC4-4189-474D-9912-B95DC69CB513}"/>
                  </a:ext>
                </a:extLst>
              </p:cNvPr>
              <p:cNvSpPr txBox="1"/>
              <p:nvPr/>
            </p:nvSpPr>
            <p:spPr>
              <a:xfrm>
                <a:off x="6836229" y="5391649"/>
                <a:ext cx="2815770" cy="4655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1" i="0" smtClean="0">
                              <a:latin typeface="Cambria Math" panose="02040503050406030204" pitchFamily="18" charset="0"/>
                            </a:rPr>
                            <m:t>𝐞</m:t>
                          </m:r>
                        </m:e>
                        <m:sub>
                          <m:r>
                            <a:rPr lang="en-US" sz="2800" b="0" i="1" smtClean="0">
                              <a:latin typeface="Cambria Math" panose="02040503050406030204" pitchFamily="18" charset="0"/>
                            </a:rPr>
                            <m:t>𝑖𝑗</m:t>
                          </m:r>
                        </m:sub>
                      </m:sSub>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i="1">
                                  <a:latin typeface="Cambria Math" panose="02040503050406030204" pitchFamily="18" charset="0"/>
                                </a:rPr>
                                <m:t>𝒛</m:t>
                              </m:r>
                            </m:e>
                          </m:acc>
                        </m:e>
                        <m:sub>
                          <m:r>
                            <a:rPr lang="en-US" sz="2800" i="1">
                              <a:latin typeface="Cambria Math" panose="02040503050406030204" pitchFamily="18" charset="0"/>
                            </a:rPr>
                            <m:t>𝑖𝑗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𝒛</m:t>
                          </m:r>
                        </m:e>
                        <m:sub>
                          <m:r>
                            <a:rPr lang="en-US" sz="2800" b="0" i="1" smtClean="0">
                              <a:latin typeface="Cambria Math" panose="02040503050406030204" pitchFamily="18" charset="0"/>
                            </a:rPr>
                            <m:t>𝑖𝑗</m:t>
                          </m:r>
                        </m:sub>
                      </m:sSub>
                    </m:oMath>
                  </m:oMathPara>
                </a14:m>
                <a:endParaRPr lang="en-US" sz="2800" dirty="0"/>
              </a:p>
            </p:txBody>
          </p:sp>
        </mc:Choice>
        <mc:Fallback xmlns="">
          <p:sp>
            <p:nvSpPr>
              <p:cNvPr id="3" name="文本框 2">
                <a:extLst>
                  <a:ext uri="{FF2B5EF4-FFF2-40B4-BE49-F238E27FC236}">
                    <a16:creationId xmlns:a16="http://schemas.microsoft.com/office/drawing/2014/main" id="{4F8BABC4-4189-474D-9912-B95DC69CB513}"/>
                  </a:ext>
                </a:extLst>
              </p:cNvPr>
              <p:cNvSpPr txBox="1">
                <a:spLocks noRot="1" noChangeAspect="1" noMove="1" noResize="1" noEditPoints="1" noAdjustHandles="1" noChangeArrowheads="1" noChangeShapeType="1" noTextEdit="1"/>
              </p:cNvSpPr>
              <p:nvPr/>
            </p:nvSpPr>
            <p:spPr>
              <a:xfrm>
                <a:off x="6836229" y="5391649"/>
                <a:ext cx="2815770" cy="4655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93B6B607-5A7F-49C8-8EBD-F9453CB50C0C}"/>
                  </a:ext>
                </a:extLst>
              </p:cNvPr>
              <p:cNvSpPr/>
              <p:nvPr/>
            </p:nvSpPr>
            <p:spPr>
              <a:xfrm>
                <a:off x="7043721" y="6000147"/>
                <a:ext cx="2400785"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i="1">
                                  <a:latin typeface="Cambria Math" panose="02040503050406030204" pitchFamily="18" charset="0"/>
                                </a:rPr>
                                <m:t>𝒛</m:t>
                              </m:r>
                            </m:e>
                          </m:acc>
                        </m:e>
                        <m:sub>
                          <m:r>
                            <a:rPr lang="en-US" sz="2800" i="1">
                              <a:latin typeface="Cambria Math" panose="02040503050406030204" pitchFamily="18" charset="0"/>
                            </a:rPr>
                            <m:t>𝑖𝑗</m:t>
                          </m:r>
                        </m:sub>
                      </m:sSub>
                      <m:r>
                        <a:rPr lang="en-US" sz="2800" b="0" i="1" smtClean="0">
                          <a:latin typeface="Cambria Math" panose="02040503050406030204" pitchFamily="18" charset="0"/>
                        </a:rPr>
                        <m:t>=</m:t>
                      </m:r>
                      <m:r>
                        <a:rPr lang="en-US" sz="2800" b="0" i="1" smtClean="0">
                          <a:latin typeface="Cambria Math" panose="02040503050406030204" pitchFamily="18" charset="0"/>
                        </a:rPr>
                        <m:t>𝑧</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b="1" i="0" smtClean="0">
                              <a:latin typeface="Cambria Math" panose="02040503050406030204" pitchFamily="18" charset="0"/>
                            </a:rPr>
                            <m:t>𝐱</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b="1" i="0" smtClean="0">
                              <a:latin typeface="Cambria Math" panose="02040503050406030204" pitchFamily="18" charset="0"/>
                            </a:rPr>
                            <m:t>𝐱</m:t>
                          </m:r>
                        </m:e>
                        <m:sub>
                          <m:r>
                            <a:rPr lang="en-US" sz="2800" i="1">
                              <a:latin typeface="Cambria Math" panose="02040503050406030204" pitchFamily="18" charset="0"/>
                            </a:rPr>
                            <m:t>𝑗</m:t>
                          </m:r>
                        </m:sub>
                      </m:sSub>
                      <m:r>
                        <a:rPr lang="en-US" sz="2800" b="0" i="1" smtClean="0">
                          <a:latin typeface="Cambria Math" panose="02040503050406030204" pitchFamily="18" charset="0"/>
                        </a:rPr>
                        <m:t>)</m:t>
                      </m:r>
                    </m:oMath>
                  </m:oMathPara>
                </a14:m>
                <a:endParaRPr lang="en-US" sz="2800" dirty="0"/>
              </a:p>
            </p:txBody>
          </p:sp>
        </mc:Choice>
        <mc:Fallback xmlns="">
          <p:sp>
            <p:nvSpPr>
              <p:cNvPr id="31" name="矩形 30">
                <a:extLst>
                  <a:ext uri="{FF2B5EF4-FFF2-40B4-BE49-F238E27FC236}">
                    <a16:creationId xmlns:a16="http://schemas.microsoft.com/office/drawing/2014/main" id="{93B6B607-5A7F-49C8-8EBD-F9453CB50C0C}"/>
                  </a:ext>
                </a:extLst>
              </p:cNvPr>
              <p:cNvSpPr>
                <a:spLocks noRot="1" noChangeAspect="1" noMove="1" noResize="1" noEditPoints="1" noAdjustHandles="1" noChangeArrowheads="1" noChangeShapeType="1" noTextEdit="1"/>
              </p:cNvSpPr>
              <p:nvPr/>
            </p:nvSpPr>
            <p:spPr>
              <a:xfrm>
                <a:off x="7043721" y="6000147"/>
                <a:ext cx="2400785" cy="557910"/>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137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BF6E7-1F7E-43B3-8100-915044BDC964}"/>
              </a:ext>
            </a:extLst>
          </p:cNvPr>
          <p:cNvSpPr>
            <a:spLocks noGrp="1"/>
          </p:cNvSpPr>
          <p:nvPr>
            <p:ph type="title"/>
          </p:nvPr>
        </p:nvSpPr>
        <p:spPr>
          <a:xfrm>
            <a:off x="555873" y="143606"/>
            <a:ext cx="10515600" cy="1325563"/>
          </a:xfrm>
        </p:spPr>
        <p:txBody>
          <a:bodyPr/>
          <a:lstStyle/>
          <a:p>
            <a:r>
              <a:rPr lang="en-US" dirty="0"/>
              <a:t>GTSAM</a:t>
            </a:r>
            <a:r>
              <a:rPr lang="en-US" altLang="zh-CN" dirty="0"/>
              <a:t>: factor graph</a:t>
            </a:r>
            <a:endParaRPr lang="en-US" dirty="0"/>
          </a:p>
        </p:txBody>
      </p:sp>
      <p:sp>
        <p:nvSpPr>
          <p:cNvPr id="63" name="文本框 62">
            <a:extLst>
              <a:ext uri="{FF2B5EF4-FFF2-40B4-BE49-F238E27FC236}">
                <a16:creationId xmlns:a16="http://schemas.microsoft.com/office/drawing/2014/main" id="{9FB32244-EFBA-4F69-B43A-4FC5C1C28DE7}"/>
              </a:ext>
            </a:extLst>
          </p:cNvPr>
          <p:cNvSpPr txBox="1"/>
          <p:nvPr/>
        </p:nvSpPr>
        <p:spPr>
          <a:xfrm>
            <a:off x="887760" y="4820330"/>
            <a:ext cx="10135403" cy="646331"/>
          </a:xfrm>
          <a:prstGeom prst="rect">
            <a:avLst/>
          </a:prstGeom>
          <a:noFill/>
        </p:spPr>
        <p:txBody>
          <a:bodyPr wrap="none" rtlCol="0">
            <a:spAutoFit/>
          </a:bodyPr>
          <a:lstStyle/>
          <a:p>
            <a:r>
              <a:rPr lang="en-US" sz="3600" dirty="0"/>
              <a:t>Bipartite graph with </a:t>
            </a:r>
            <a:r>
              <a:rPr lang="en-US" sz="3600" b="1" i="1" dirty="0"/>
              <a:t>variable nodes </a:t>
            </a:r>
            <a:r>
              <a:rPr lang="en-US" sz="3600" dirty="0"/>
              <a:t>and </a:t>
            </a:r>
            <a:r>
              <a:rPr lang="en-US" sz="3600" b="1" i="1" dirty="0"/>
              <a:t>factor nodes</a:t>
            </a:r>
          </a:p>
        </p:txBody>
      </p:sp>
      <p:sp>
        <p:nvSpPr>
          <p:cNvPr id="65" name="椭圆 64">
            <a:extLst>
              <a:ext uri="{FF2B5EF4-FFF2-40B4-BE49-F238E27FC236}">
                <a16:creationId xmlns:a16="http://schemas.microsoft.com/office/drawing/2014/main" id="{E8AB9CED-23FA-4CB5-8C70-7867DDE9FEEB}"/>
              </a:ext>
            </a:extLst>
          </p:cNvPr>
          <p:cNvSpPr/>
          <p:nvPr/>
        </p:nvSpPr>
        <p:spPr>
          <a:xfrm>
            <a:off x="3392209" y="5975499"/>
            <a:ext cx="362338" cy="362338"/>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直接箭头连接符 65">
            <a:extLst>
              <a:ext uri="{FF2B5EF4-FFF2-40B4-BE49-F238E27FC236}">
                <a16:creationId xmlns:a16="http://schemas.microsoft.com/office/drawing/2014/main" id="{DA1B29AF-D872-44C3-A07E-5D5285462F67}"/>
              </a:ext>
            </a:extLst>
          </p:cNvPr>
          <p:cNvCxnSpPr>
            <a:cxnSpLocks/>
            <a:stCxn id="65" idx="7"/>
          </p:cNvCxnSpPr>
          <p:nvPr/>
        </p:nvCxnSpPr>
        <p:spPr>
          <a:xfrm flipV="1">
            <a:off x="3701484" y="5768012"/>
            <a:ext cx="274680" cy="260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C8DA8A6C-BDC8-4D33-AFED-0938AB8A37F5}"/>
              </a:ext>
            </a:extLst>
          </p:cNvPr>
          <p:cNvCxnSpPr>
            <a:cxnSpLocks/>
            <a:stCxn id="65" idx="6"/>
          </p:cNvCxnSpPr>
          <p:nvPr/>
        </p:nvCxnSpPr>
        <p:spPr>
          <a:xfrm>
            <a:off x="3754547" y="6156668"/>
            <a:ext cx="540861" cy="1103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9F7BE2D8-BF46-4BF9-963F-4AF3FFB3EABC}"/>
              </a:ext>
            </a:extLst>
          </p:cNvPr>
          <p:cNvCxnSpPr>
            <a:cxnSpLocks/>
            <a:stCxn id="65" idx="1"/>
          </p:cNvCxnSpPr>
          <p:nvPr/>
        </p:nvCxnSpPr>
        <p:spPr>
          <a:xfrm flipH="1" flipV="1">
            <a:off x="3182311" y="5768012"/>
            <a:ext cx="262961" cy="260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05192236-D3F2-4632-A1CF-2E639C4B4D80}"/>
              </a:ext>
            </a:extLst>
          </p:cNvPr>
          <p:cNvCxnSpPr>
            <a:cxnSpLocks/>
            <a:stCxn id="65" idx="2"/>
          </p:cNvCxnSpPr>
          <p:nvPr/>
        </p:nvCxnSpPr>
        <p:spPr>
          <a:xfrm flipH="1">
            <a:off x="2905615" y="6156668"/>
            <a:ext cx="486594"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2BB47BA1-B867-46B9-A940-C32CAACDCB5C}"/>
              </a:ext>
            </a:extLst>
          </p:cNvPr>
          <p:cNvCxnSpPr>
            <a:cxnSpLocks/>
          </p:cNvCxnSpPr>
          <p:nvPr/>
        </p:nvCxnSpPr>
        <p:spPr>
          <a:xfrm flipH="1">
            <a:off x="6805789" y="6167700"/>
            <a:ext cx="1054160"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7B43BE9F-71BF-4EF0-83EB-67A6CF24838A}"/>
              </a:ext>
            </a:extLst>
          </p:cNvPr>
          <p:cNvSpPr/>
          <p:nvPr/>
        </p:nvSpPr>
        <p:spPr>
          <a:xfrm>
            <a:off x="7283668" y="6104718"/>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直接箭头连接符 82">
            <a:extLst>
              <a:ext uri="{FF2B5EF4-FFF2-40B4-BE49-F238E27FC236}">
                <a16:creationId xmlns:a16="http://schemas.microsoft.com/office/drawing/2014/main" id="{BBD308FE-01BB-4820-8032-9E5D0C539111}"/>
              </a:ext>
            </a:extLst>
          </p:cNvPr>
          <p:cNvCxnSpPr>
            <a:cxnSpLocks/>
          </p:cNvCxnSpPr>
          <p:nvPr/>
        </p:nvCxnSpPr>
        <p:spPr>
          <a:xfrm flipV="1">
            <a:off x="1809988" y="3547701"/>
            <a:ext cx="776852" cy="290456"/>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5204CF29-DE47-4628-B601-BD7CACF66DDF}"/>
              </a:ext>
            </a:extLst>
          </p:cNvPr>
          <p:cNvSpPr txBox="1"/>
          <p:nvPr/>
        </p:nvSpPr>
        <p:spPr>
          <a:xfrm>
            <a:off x="529586" y="3814876"/>
            <a:ext cx="2000250" cy="646331"/>
          </a:xfrm>
          <a:prstGeom prst="rect">
            <a:avLst/>
          </a:prstGeom>
          <a:noFill/>
        </p:spPr>
        <p:txBody>
          <a:bodyPr wrap="square" rtlCol="0">
            <a:spAutoFit/>
          </a:bodyPr>
          <a:lstStyle/>
          <a:p>
            <a:r>
              <a:rPr lang="en-US" dirty="0"/>
              <a:t>Landmark measurement</a:t>
            </a:r>
          </a:p>
        </p:txBody>
      </p:sp>
      <p:sp>
        <p:nvSpPr>
          <p:cNvPr id="85" name="文本框 84">
            <a:extLst>
              <a:ext uri="{FF2B5EF4-FFF2-40B4-BE49-F238E27FC236}">
                <a16:creationId xmlns:a16="http://schemas.microsoft.com/office/drawing/2014/main" id="{FEBEC0D7-4B1E-40A5-A578-5661799D231B}"/>
              </a:ext>
            </a:extLst>
          </p:cNvPr>
          <p:cNvSpPr txBox="1"/>
          <p:nvPr/>
        </p:nvSpPr>
        <p:spPr>
          <a:xfrm>
            <a:off x="1502352" y="1368071"/>
            <a:ext cx="2000250" cy="646331"/>
          </a:xfrm>
          <a:prstGeom prst="rect">
            <a:avLst/>
          </a:prstGeom>
          <a:noFill/>
        </p:spPr>
        <p:txBody>
          <a:bodyPr wrap="square" rtlCol="0">
            <a:spAutoFit/>
          </a:bodyPr>
          <a:lstStyle/>
          <a:p>
            <a:r>
              <a:rPr lang="en-US" dirty="0"/>
              <a:t>Odometry measurement </a:t>
            </a:r>
          </a:p>
        </p:txBody>
      </p:sp>
      <p:cxnSp>
        <p:nvCxnSpPr>
          <p:cNvPr id="86" name="直接箭头连接符 85">
            <a:extLst>
              <a:ext uri="{FF2B5EF4-FFF2-40B4-BE49-F238E27FC236}">
                <a16:creationId xmlns:a16="http://schemas.microsoft.com/office/drawing/2014/main" id="{542DA08B-74F7-4CBF-9565-7C51C4940A78}"/>
              </a:ext>
            </a:extLst>
          </p:cNvPr>
          <p:cNvCxnSpPr>
            <a:cxnSpLocks/>
          </p:cNvCxnSpPr>
          <p:nvPr/>
        </p:nvCxnSpPr>
        <p:spPr>
          <a:xfrm>
            <a:off x="2518211" y="2015436"/>
            <a:ext cx="413760" cy="561962"/>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94" name="椭圆 93">
            <a:extLst>
              <a:ext uri="{FF2B5EF4-FFF2-40B4-BE49-F238E27FC236}">
                <a16:creationId xmlns:a16="http://schemas.microsoft.com/office/drawing/2014/main" id="{FE3979F0-D749-40FC-B0D8-13830531C6AD}"/>
              </a:ext>
            </a:extLst>
          </p:cNvPr>
          <p:cNvSpPr/>
          <p:nvPr/>
        </p:nvSpPr>
        <p:spPr>
          <a:xfrm>
            <a:off x="3875568" y="2259555"/>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组合 63">
            <a:extLst>
              <a:ext uri="{FF2B5EF4-FFF2-40B4-BE49-F238E27FC236}">
                <a16:creationId xmlns:a16="http://schemas.microsoft.com/office/drawing/2014/main" id="{4F35F922-47C0-496A-AF03-09DEDCE25B19}"/>
              </a:ext>
            </a:extLst>
          </p:cNvPr>
          <p:cNvGrpSpPr/>
          <p:nvPr/>
        </p:nvGrpSpPr>
        <p:grpSpPr>
          <a:xfrm>
            <a:off x="1333083" y="2245466"/>
            <a:ext cx="4480590" cy="2455333"/>
            <a:chOff x="280011" y="1783720"/>
            <a:chExt cx="4480590" cy="2455333"/>
          </a:xfrm>
        </p:grpSpPr>
        <p:grpSp>
          <p:nvGrpSpPr>
            <p:cNvPr id="27" name="组合 26">
              <a:extLst>
                <a:ext uri="{FF2B5EF4-FFF2-40B4-BE49-F238E27FC236}">
                  <a16:creationId xmlns:a16="http://schemas.microsoft.com/office/drawing/2014/main" id="{1A68E6A4-13C5-4B92-A8A6-F4CE4E4A126F}"/>
                </a:ext>
              </a:extLst>
            </p:cNvPr>
            <p:cNvGrpSpPr/>
            <p:nvPr/>
          </p:nvGrpSpPr>
          <p:grpSpPr>
            <a:xfrm>
              <a:off x="959517" y="1783720"/>
              <a:ext cx="3801084" cy="2455333"/>
              <a:chOff x="730395" y="1690688"/>
              <a:chExt cx="4843065" cy="3128407"/>
            </a:xfrm>
          </p:grpSpPr>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F35AC483-D10C-4DF6-8382-8F5A973E6E21}"/>
                      </a:ext>
                    </a:extLst>
                  </p:cNvPr>
                  <p:cNvSpPr txBox="1"/>
                  <p:nvPr/>
                </p:nvSpPr>
                <p:spPr>
                  <a:xfrm>
                    <a:off x="730395" y="169068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7" name="文本框 16">
                    <a:extLst>
                      <a:ext uri="{FF2B5EF4-FFF2-40B4-BE49-F238E27FC236}">
                        <a16:creationId xmlns:a16="http://schemas.microsoft.com/office/drawing/2014/main" id="{8B47BA90-6B44-4318-98AF-846E00C3BD16}"/>
                      </a:ext>
                    </a:extLst>
                  </p:cNvPr>
                  <p:cNvSpPr txBox="1">
                    <a:spLocks noRot="1" noChangeAspect="1" noMove="1" noResize="1" noEditPoints="1" noAdjustHandles="1" noChangeArrowheads="1" noChangeShapeType="1" noTextEdit="1"/>
                  </p:cNvSpPr>
                  <p:nvPr/>
                </p:nvSpPr>
                <p:spPr>
                  <a:xfrm>
                    <a:off x="730395" y="1690688"/>
                    <a:ext cx="533400" cy="461665"/>
                  </a:xfrm>
                  <a:prstGeom prst="rect">
                    <a:avLst/>
                  </a:prstGeom>
                  <a:blipFill>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5D0823DA-5ADA-474C-8C67-C27BADEECECF}"/>
                      </a:ext>
                    </a:extLst>
                  </p:cNvPr>
                  <p:cNvSpPr txBox="1"/>
                  <p:nvPr/>
                </p:nvSpPr>
                <p:spPr>
                  <a:xfrm>
                    <a:off x="2797320"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18" name="文本框 17">
                    <a:extLst>
                      <a:ext uri="{FF2B5EF4-FFF2-40B4-BE49-F238E27FC236}">
                        <a16:creationId xmlns:a16="http://schemas.microsoft.com/office/drawing/2014/main" id="{76A41127-C6C6-4506-9B0E-0C4803E3D0C6}"/>
                      </a:ext>
                    </a:extLst>
                  </p:cNvPr>
                  <p:cNvSpPr txBox="1">
                    <a:spLocks noRot="1" noChangeAspect="1" noMove="1" noResize="1" noEditPoints="1" noAdjustHandles="1" noChangeArrowheads="1" noChangeShapeType="1" noTextEdit="1"/>
                  </p:cNvSpPr>
                  <p:nvPr/>
                </p:nvSpPr>
                <p:spPr>
                  <a:xfrm>
                    <a:off x="2797320" y="1690689"/>
                    <a:ext cx="533400" cy="461665"/>
                  </a:xfrm>
                  <a:prstGeom prst="rect">
                    <a:avLst/>
                  </a:prstGeom>
                  <a:blipFill>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84E138F5-95DE-4D7B-908D-9A9847C48C4C}"/>
                      </a:ext>
                    </a:extLst>
                  </p:cNvPr>
                  <p:cNvSpPr txBox="1"/>
                  <p:nvPr/>
                </p:nvSpPr>
                <p:spPr>
                  <a:xfrm>
                    <a:off x="4864245"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19" name="文本框 18">
                    <a:extLst>
                      <a:ext uri="{FF2B5EF4-FFF2-40B4-BE49-F238E27FC236}">
                        <a16:creationId xmlns:a16="http://schemas.microsoft.com/office/drawing/2014/main" id="{C6ED2992-D88A-48BD-9621-2B3BFA51DF84}"/>
                      </a:ext>
                    </a:extLst>
                  </p:cNvPr>
                  <p:cNvSpPr txBox="1">
                    <a:spLocks noRot="1" noChangeAspect="1" noMove="1" noResize="1" noEditPoints="1" noAdjustHandles="1" noChangeArrowheads="1" noChangeShapeType="1" noTextEdit="1"/>
                  </p:cNvSpPr>
                  <p:nvPr/>
                </p:nvSpPr>
                <p:spPr>
                  <a:xfrm>
                    <a:off x="4864245" y="1690689"/>
                    <a:ext cx="533400" cy="461665"/>
                  </a:xfrm>
                  <a:prstGeom prst="rect">
                    <a:avLst/>
                  </a:prstGeom>
                  <a:blipFill>
                    <a:blip r:embed="rId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5325327-FCAA-4328-A505-245DA4913B71}"/>
                      </a:ext>
                    </a:extLst>
                  </p:cNvPr>
                  <p:cNvSpPr txBox="1"/>
                  <p:nvPr/>
                </p:nvSpPr>
                <p:spPr>
                  <a:xfrm>
                    <a:off x="1834196" y="4297382"/>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𝟑</m:t>
                              </m:r>
                            </m:sub>
                          </m:sSub>
                        </m:oMath>
                      </m:oMathPara>
                    </a14:m>
                    <a:endParaRPr lang="en-US" sz="2400" b="1" dirty="0"/>
                  </a:p>
                </p:txBody>
              </p:sp>
            </mc:Choice>
            <mc:Fallback xmlns="">
              <p:sp>
                <p:nvSpPr>
                  <p:cNvPr id="12" name="文本框 11">
                    <a:extLst>
                      <a:ext uri="{FF2B5EF4-FFF2-40B4-BE49-F238E27FC236}">
                        <a16:creationId xmlns:a16="http://schemas.microsoft.com/office/drawing/2014/main" id="{F5398264-15AE-4291-9126-E74958A2C192}"/>
                      </a:ext>
                    </a:extLst>
                  </p:cNvPr>
                  <p:cNvSpPr txBox="1">
                    <a:spLocks noRot="1" noChangeAspect="1" noMove="1" noResize="1" noEditPoints="1" noAdjustHandles="1" noChangeArrowheads="1" noChangeShapeType="1" noTextEdit="1"/>
                  </p:cNvSpPr>
                  <p:nvPr/>
                </p:nvSpPr>
                <p:spPr>
                  <a:xfrm>
                    <a:off x="1834196" y="4297382"/>
                    <a:ext cx="533400" cy="461665"/>
                  </a:xfrm>
                  <a:prstGeom prst="rect">
                    <a:avLst/>
                  </a:prstGeom>
                  <a:blipFill>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C5DD6FF-D962-4602-8921-F6D5C5523CA5}"/>
                      </a:ext>
                    </a:extLst>
                  </p:cNvPr>
                  <p:cNvSpPr txBox="1"/>
                  <p:nvPr/>
                </p:nvSpPr>
                <p:spPr>
                  <a:xfrm>
                    <a:off x="4136244" y="435743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𝟒</m:t>
                              </m:r>
                            </m:sub>
                          </m:sSub>
                        </m:oMath>
                      </m:oMathPara>
                    </a14:m>
                    <a:endParaRPr lang="en-US" sz="2400" b="1" dirty="0"/>
                  </a:p>
                </p:txBody>
              </p:sp>
            </mc:Choice>
            <mc:Fallback xmlns="">
              <p:sp>
                <p:nvSpPr>
                  <p:cNvPr id="13" name="文本框 12">
                    <a:extLst>
                      <a:ext uri="{FF2B5EF4-FFF2-40B4-BE49-F238E27FC236}">
                        <a16:creationId xmlns:a16="http://schemas.microsoft.com/office/drawing/2014/main" id="{7FE00BC1-BFF9-4C16-AB87-46157529864C}"/>
                      </a:ext>
                    </a:extLst>
                  </p:cNvPr>
                  <p:cNvSpPr txBox="1">
                    <a:spLocks noRot="1" noChangeAspect="1" noMove="1" noResize="1" noEditPoints="1" noAdjustHandles="1" noChangeArrowheads="1" noChangeShapeType="1" noTextEdit="1"/>
                  </p:cNvSpPr>
                  <p:nvPr/>
                </p:nvSpPr>
                <p:spPr>
                  <a:xfrm>
                    <a:off x="4136244" y="4357430"/>
                    <a:ext cx="533400"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7E765642-CEEE-4F60-BC4C-07DE2EBBD1C4}"/>
                      </a:ext>
                    </a:extLst>
                  </p:cNvPr>
                  <p:cNvSpPr txBox="1"/>
                  <p:nvPr/>
                </p:nvSpPr>
                <p:spPr>
                  <a:xfrm>
                    <a:off x="1753286" y="1918264"/>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33" name="文本框 32">
                    <a:extLst>
                      <a:ext uri="{FF2B5EF4-FFF2-40B4-BE49-F238E27FC236}">
                        <a16:creationId xmlns:a16="http://schemas.microsoft.com/office/drawing/2014/main" id="{7E765642-CEEE-4F60-BC4C-07DE2EBBD1C4}"/>
                      </a:ext>
                    </a:extLst>
                  </p:cNvPr>
                  <p:cNvSpPr txBox="1">
                    <a:spLocks noRot="1" noChangeAspect="1" noMove="1" noResize="1" noEditPoints="1" noAdjustHandles="1" noChangeArrowheads="1" noChangeShapeType="1" noTextEdit="1"/>
                  </p:cNvSpPr>
                  <p:nvPr/>
                </p:nvSpPr>
                <p:spPr>
                  <a:xfrm>
                    <a:off x="1753286" y="1918264"/>
                    <a:ext cx="533399" cy="588220"/>
                  </a:xfrm>
                  <a:prstGeom prst="rect">
                    <a:avLst/>
                  </a:prstGeom>
                  <a:blipFill>
                    <a:blip r:embed="rId11"/>
                    <a:stretch>
                      <a:fillRect r="-18841"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C9E4CCD3-4036-4001-9CDE-53EADB08D7E1}"/>
                      </a:ext>
                    </a:extLst>
                  </p:cNvPr>
                  <p:cNvSpPr txBox="1"/>
                  <p:nvPr/>
                </p:nvSpPr>
                <p:spPr>
                  <a:xfrm>
                    <a:off x="3878967" y="1897746"/>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34" name="文本框 33">
                    <a:extLst>
                      <a:ext uri="{FF2B5EF4-FFF2-40B4-BE49-F238E27FC236}">
                        <a16:creationId xmlns:a16="http://schemas.microsoft.com/office/drawing/2014/main" id="{C9E4CCD3-4036-4001-9CDE-53EADB08D7E1}"/>
                      </a:ext>
                    </a:extLst>
                  </p:cNvPr>
                  <p:cNvSpPr txBox="1">
                    <a:spLocks noRot="1" noChangeAspect="1" noMove="1" noResize="1" noEditPoints="1" noAdjustHandles="1" noChangeArrowheads="1" noChangeShapeType="1" noTextEdit="1"/>
                  </p:cNvSpPr>
                  <p:nvPr/>
                </p:nvSpPr>
                <p:spPr>
                  <a:xfrm>
                    <a:off x="3878967" y="1897746"/>
                    <a:ext cx="533399" cy="588220"/>
                  </a:xfrm>
                  <a:prstGeom prst="rect">
                    <a:avLst/>
                  </a:prstGeom>
                  <a:blipFill>
                    <a:blip r:embed="rId12"/>
                    <a:stretch>
                      <a:fillRect r="-20588"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B6AA9E4D-76AC-460E-B72A-C408CD109DCE}"/>
                      </a:ext>
                    </a:extLst>
                  </p:cNvPr>
                  <p:cNvSpPr txBox="1"/>
                  <p:nvPr/>
                </p:nvSpPr>
                <p:spPr>
                  <a:xfrm>
                    <a:off x="1023591" y="3321870"/>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35" name="文本框 34">
                    <a:extLst>
                      <a:ext uri="{FF2B5EF4-FFF2-40B4-BE49-F238E27FC236}">
                        <a16:creationId xmlns:a16="http://schemas.microsoft.com/office/drawing/2014/main" id="{B6AA9E4D-76AC-460E-B72A-C408CD109DCE}"/>
                      </a:ext>
                    </a:extLst>
                  </p:cNvPr>
                  <p:cNvSpPr txBox="1">
                    <a:spLocks noRot="1" noChangeAspect="1" noMove="1" noResize="1" noEditPoints="1" noAdjustHandles="1" noChangeArrowheads="1" noChangeShapeType="1" noTextEdit="1"/>
                  </p:cNvSpPr>
                  <p:nvPr/>
                </p:nvSpPr>
                <p:spPr>
                  <a:xfrm>
                    <a:off x="1023591" y="3321870"/>
                    <a:ext cx="533399" cy="588220"/>
                  </a:xfrm>
                  <a:prstGeom prst="rect">
                    <a:avLst/>
                  </a:prstGeom>
                  <a:blipFill>
                    <a:blip r:embed="rId13"/>
                    <a:stretch>
                      <a:fillRect r="-39130"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0B190FEE-12FC-43D8-AE86-17ABF4BE7813}"/>
                      </a:ext>
                    </a:extLst>
                  </p:cNvPr>
                  <p:cNvSpPr txBox="1"/>
                  <p:nvPr/>
                </p:nvSpPr>
                <p:spPr>
                  <a:xfrm>
                    <a:off x="2588700" y="3255071"/>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36" name="文本框 35">
                    <a:extLst>
                      <a:ext uri="{FF2B5EF4-FFF2-40B4-BE49-F238E27FC236}">
                        <a16:creationId xmlns:a16="http://schemas.microsoft.com/office/drawing/2014/main" id="{0B190FEE-12FC-43D8-AE86-17ABF4BE7813}"/>
                      </a:ext>
                    </a:extLst>
                  </p:cNvPr>
                  <p:cNvSpPr txBox="1">
                    <a:spLocks noRot="1" noChangeAspect="1" noMove="1" noResize="1" noEditPoints="1" noAdjustHandles="1" noChangeArrowheads="1" noChangeShapeType="1" noTextEdit="1"/>
                  </p:cNvSpPr>
                  <p:nvPr/>
                </p:nvSpPr>
                <p:spPr>
                  <a:xfrm>
                    <a:off x="2588700" y="3255071"/>
                    <a:ext cx="533399" cy="588220"/>
                  </a:xfrm>
                  <a:prstGeom prst="rect">
                    <a:avLst/>
                  </a:prstGeom>
                  <a:blipFill>
                    <a:blip r:embed="rId14"/>
                    <a:stretch>
                      <a:fillRect r="-39130"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D270B9E6-2101-4B3E-9192-B0FFC9A09814}"/>
                      </a:ext>
                    </a:extLst>
                  </p:cNvPr>
                  <p:cNvSpPr txBox="1"/>
                  <p:nvPr/>
                </p:nvSpPr>
                <p:spPr>
                  <a:xfrm>
                    <a:off x="3681411" y="2957987"/>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37" name="文本框 36">
                    <a:extLst>
                      <a:ext uri="{FF2B5EF4-FFF2-40B4-BE49-F238E27FC236}">
                        <a16:creationId xmlns:a16="http://schemas.microsoft.com/office/drawing/2014/main" id="{D270B9E6-2101-4B3E-9192-B0FFC9A09814}"/>
                      </a:ext>
                    </a:extLst>
                  </p:cNvPr>
                  <p:cNvSpPr txBox="1">
                    <a:spLocks noRot="1" noChangeAspect="1" noMove="1" noResize="1" noEditPoints="1" noAdjustHandles="1" noChangeArrowheads="1" noChangeShapeType="1" noTextEdit="1"/>
                  </p:cNvSpPr>
                  <p:nvPr/>
                </p:nvSpPr>
                <p:spPr>
                  <a:xfrm>
                    <a:off x="3681411" y="2957987"/>
                    <a:ext cx="533399" cy="588220"/>
                  </a:xfrm>
                  <a:prstGeom prst="rect">
                    <a:avLst/>
                  </a:prstGeom>
                  <a:blipFill>
                    <a:blip r:embed="rId15"/>
                    <a:stretch>
                      <a:fillRect r="-39130"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187F78ED-5FF2-428E-8934-009D368C562B}"/>
                      </a:ext>
                    </a:extLst>
                  </p:cNvPr>
                  <p:cNvSpPr txBox="1"/>
                  <p:nvPr/>
                </p:nvSpPr>
                <p:spPr>
                  <a:xfrm>
                    <a:off x="5040061" y="3048224"/>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𝟑</m:t>
                              </m:r>
                            </m:sub>
                          </m:sSub>
                        </m:oMath>
                      </m:oMathPara>
                    </a14:m>
                    <a:endParaRPr lang="en-US" sz="2400" b="1" dirty="0"/>
                  </a:p>
                </p:txBody>
              </p:sp>
            </mc:Choice>
            <mc:Fallback xmlns="">
              <p:sp>
                <p:nvSpPr>
                  <p:cNvPr id="38" name="文本框 37">
                    <a:extLst>
                      <a:ext uri="{FF2B5EF4-FFF2-40B4-BE49-F238E27FC236}">
                        <a16:creationId xmlns:a16="http://schemas.microsoft.com/office/drawing/2014/main" id="{187F78ED-5FF2-428E-8934-009D368C562B}"/>
                      </a:ext>
                    </a:extLst>
                  </p:cNvPr>
                  <p:cNvSpPr txBox="1">
                    <a:spLocks noRot="1" noChangeAspect="1" noMove="1" noResize="1" noEditPoints="1" noAdjustHandles="1" noChangeArrowheads="1" noChangeShapeType="1" noTextEdit="1"/>
                  </p:cNvSpPr>
                  <p:nvPr/>
                </p:nvSpPr>
                <p:spPr>
                  <a:xfrm>
                    <a:off x="5040061" y="3048224"/>
                    <a:ext cx="533399" cy="588220"/>
                  </a:xfrm>
                  <a:prstGeom prst="rect">
                    <a:avLst/>
                  </a:prstGeom>
                  <a:blipFill>
                    <a:blip r:embed="rId16"/>
                    <a:stretch>
                      <a:fillRect r="-39130" b="-2632"/>
                    </a:stretch>
                  </a:blipFill>
                </p:spPr>
                <p:txBody>
                  <a:bodyPr/>
                  <a:lstStyle/>
                  <a:p>
                    <a:r>
                      <a:rPr lang="en-US">
                        <a:noFill/>
                      </a:rPr>
                      <a:t> </a:t>
                    </a:r>
                  </a:p>
                </p:txBody>
              </p:sp>
            </mc:Fallback>
          </mc:AlternateContent>
          <p:sp>
            <p:nvSpPr>
              <p:cNvPr id="39" name="椭圆 38">
                <a:extLst>
                  <a:ext uri="{FF2B5EF4-FFF2-40B4-BE49-F238E27FC236}">
                    <a16:creationId xmlns:a16="http://schemas.microsoft.com/office/drawing/2014/main" id="{B373805C-6669-4072-99B1-E8D9C3FA8C87}"/>
                  </a:ext>
                </a:extLst>
              </p:cNvPr>
              <p:cNvSpPr/>
              <p:nvPr/>
            </p:nvSpPr>
            <p:spPr>
              <a:xfrm>
                <a:off x="820630" y="2294242"/>
                <a:ext cx="461665" cy="461665"/>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椭圆 39">
                <a:extLst>
                  <a:ext uri="{FF2B5EF4-FFF2-40B4-BE49-F238E27FC236}">
                    <a16:creationId xmlns:a16="http://schemas.microsoft.com/office/drawing/2014/main" id="{64422278-A2DC-44F6-9693-C8262CD2471E}"/>
                  </a:ext>
                </a:extLst>
              </p:cNvPr>
              <p:cNvSpPr/>
              <p:nvPr/>
            </p:nvSpPr>
            <p:spPr>
              <a:xfrm>
                <a:off x="2797320" y="2294242"/>
                <a:ext cx="461665" cy="461665"/>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椭圆 40">
                <a:extLst>
                  <a:ext uri="{FF2B5EF4-FFF2-40B4-BE49-F238E27FC236}">
                    <a16:creationId xmlns:a16="http://schemas.microsoft.com/office/drawing/2014/main" id="{60EB9CAB-E990-42CE-B189-BA014BA70F0B}"/>
                  </a:ext>
                </a:extLst>
              </p:cNvPr>
              <p:cNvSpPr/>
              <p:nvPr/>
            </p:nvSpPr>
            <p:spPr>
              <a:xfrm>
                <a:off x="5093177" y="2294242"/>
                <a:ext cx="461665" cy="461665"/>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椭圆 41">
                <a:extLst>
                  <a:ext uri="{FF2B5EF4-FFF2-40B4-BE49-F238E27FC236}">
                    <a16:creationId xmlns:a16="http://schemas.microsoft.com/office/drawing/2014/main" id="{82204A5A-63CF-480A-9AD1-5DF11CA1BE01}"/>
                  </a:ext>
                </a:extLst>
              </p:cNvPr>
              <p:cNvSpPr/>
              <p:nvPr/>
            </p:nvSpPr>
            <p:spPr>
              <a:xfrm>
                <a:off x="1834196"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椭圆 42">
                <a:extLst>
                  <a:ext uri="{FF2B5EF4-FFF2-40B4-BE49-F238E27FC236}">
                    <a16:creationId xmlns:a16="http://schemas.microsoft.com/office/drawing/2014/main" id="{1ED7E779-C80C-475F-9305-1BDC4982DEA3}"/>
                  </a:ext>
                </a:extLst>
              </p:cNvPr>
              <p:cNvSpPr/>
              <p:nvPr/>
            </p:nvSpPr>
            <p:spPr>
              <a:xfrm>
                <a:off x="4103838"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直接箭头连接符 44">
                <a:extLst>
                  <a:ext uri="{FF2B5EF4-FFF2-40B4-BE49-F238E27FC236}">
                    <a16:creationId xmlns:a16="http://schemas.microsoft.com/office/drawing/2014/main" id="{20BC4C63-C8E9-406F-9EB7-8EF5A9347B00}"/>
                  </a:ext>
                </a:extLst>
              </p:cNvPr>
              <p:cNvCxnSpPr>
                <a:cxnSpLocks/>
                <a:stCxn id="40" idx="6"/>
                <a:endCxn id="41" idx="2"/>
              </p:cNvCxnSpPr>
              <p:nvPr/>
            </p:nvCxnSpPr>
            <p:spPr>
              <a:xfrm>
                <a:off x="3258985" y="2525075"/>
                <a:ext cx="1834192"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49112001-9C24-4EC0-B6A8-2641C712314B}"/>
                  </a:ext>
                </a:extLst>
              </p:cNvPr>
              <p:cNvCxnSpPr>
                <a:cxnSpLocks/>
                <a:stCxn id="39" idx="5"/>
                <a:endCxn id="42" idx="1"/>
              </p:cNvCxnSpPr>
              <p:nvPr/>
            </p:nvCxnSpPr>
            <p:spPr>
              <a:xfrm>
                <a:off x="1214686" y="2688298"/>
                <a:ext cx="687119" cy="127507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71B009A1-E27D-47D9-AB81-8D772A00B9BD}"/>
                  </a:ext>
                </a:extLst>
              </p:cNvPr>
              <p:cNvCxnSpPr>
                <a:cxnSpLocks/>
                <a:stCxn id="40" idx="3"/>
                <a:endCxn id="42" idx="7"/>
              </p:cNvCxnSpPr>
              <p:nvPr/>
            </p:nvCxnSpPr>
            <p:spPr>
              <a:xfrm flipH="1">
                <a:off x="2228252" y="2688298"/>
                <a:ext cx="636677" cy="127507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324C4CC6-FEA4-4A7B-BE22-6672B633104E}"/>
                  </a:ext>
                </a:extLst>
              </p:cNvPr>
              <p:cNvCxnSpPr>
                <a:cxnSpLocks/>
                <a:stCxn id="40" idx="5"/>
                <a:endCxn id="43" idx="1"/>
              </p:cNvCxnSpPr>
              <p:nvPr/>
            </p:nvCxnSpPr>
            <p:spPr>
              <a:xfrm>
                <a:off x="3191376" y="2688298"/>
                <a:ext cx="980071" cy="127507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0EDA6DAA-F200-42B7-976A-275B2617AF4A}"/>
                  </a:ext>
                </a:extLst>
              </p:cNvPr>
              <p:cNvCxnSpPr>
                <a:cxnSpLocks/>
                <a:stCxn id="41" idx="4"/>
                <a:endCxn id="43" idx="7"/>
              </p:cNvCxnSpPr>
              <p:nvPr/>
            </p:nvCxnSpPr>
            <p:spPr>
              <a:xfrm flipH="1">
                <a:off x="4497894" y="2755907"/>
                <a:ext cx="826116" cy="12074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51" name="直接连接符 50">
              <a:extLst>
                <a:ext uri="{FF2B5EF4-FFF2-40B4-BE49-F238E27FC236}">
                  <a16:creationId xmlns:a16="http://schemas.microsoft.com/office/drawing/2014/main" id="{A951AE53-F397-449F-BAED-E0848EC4A123}"/>
                </a:ext>
              </a:extLst>
            </p:cNvPr>
            <p:cNvCxnSpPr>
              <a:stCxn id="39" idx="6"/>
              <a:endCxn id="40" idx="2"/>
            </p:cNvCxnSpPr>
            <p:nvPr/>
          </p:nvCxnSpPr>
          <p:spPr>
            <a:xfrm>
              <a:off x="1392676" y="2438589"/>
              <a:ext cx="11890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A32A8E13-C571-4784-8909-C4F375A3F138}"/>
                </a:ext>
              </a:extLst>
            </p:cNvPr>
            <p:cNvCxnSpPr>
              <a:cxnSpLocks/>
              <a:endCxn id="39" idx="2"/>
            </p:cNvCxnSpPr>
            <p:nvPr/>
          </p:nvCxnSpPr>
          <p:spPr>
            <a:xfrm>
              <a:off x="622570" y="2438589"/>
              <a:ext cx="407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C0A74F5C-D6A3-4433-8569-4D4D57370E2F}"/>
                </a:ext>
              </a:extLst>
            </p:cNvPr>
            <p:cNvSpPr/>
            <p:nvPr/>
          </p:nvSpPr>
          <p:spPr>
            <a:xfrm>
              <a:off x="1969187" y="2375607"/>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椭圆 55">
              <a:extLst>
                <a:ext uri="{FF2B5EF4-FFF2-40B4-BE49-F238E27FC236}">
                  <a16:creationId xmlns:a16="http://schemas.microsoft.com/office/drawing/2014/main" id="{CCBBE8F8-D311-4713-B6F7-7E5EE75A8F14}"/>
                </a:ext>
              </a:extLst>
            </p:cNvPr>
            <p:cNvSpPr/>
            <p:nvPr/>
          </p:nvSpPr>
          <p:spPr>
            <a:xfrm>
              <a:off x="3600078" y="2391093"/>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椭圆 56">
              <a:extLst>
                <a:ext uri="{FF2B5EF4-FFF2-40B4-BE49-F238E27FC236}">
                  <a16:creationId xmlns:a16="http://schemas.microsoft.com/office/drawing/2014/main" id="{9C31FBDB-549D-40A4-8A1D-164316FA76F0}"/>
                </a:ext>
              </a:extLst>
            </p:cNvPr>
            <p:cNvSpPr/>
            <p:nvPr/>
          </p:nvSpPr>
          <p:spPr>
            <a:xfrm>
              <a:off x="4203492" y="3030617"/>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椭圆 57">
              <a:extLst>
                <a:ext uri="{FF2B5EF4-FFF2-40B4-BE49-F238E27FC236}">
                  <a16:creationId xmlns:a16="http://schemas.microsoft.com/office/drawing/2014/main" id="{7FFA8C54-04A8-4FAA-ADF1-833405CA6CE2}"/>
                </a:ext>
              </a:extLst>
            </p:cNvPr>
            <p:cNvSpPr/>
            <p:nvPr/>
          </p:nvSpPr>
          <p:spPr>
            <a:xfrm>
              <a:off x="3208001" y="3009193"/>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椭圆 58">
              <a:extLst>
                <a:ext uri="{FF2B5EF4-FFF2-40B4-BE49-F238E27FC236}">
                  <a16:creationId xmlns:a16="http://schemas.microsoft.com/office/drawing/2014/main" id="{967175AB-A1A8-4256-993B-48AC2C3FDD27}"/>
                </a:ext>
              </a:extLst>
            </p:cNvPr>
            <p:cNvSpPr/>
            <p:nvPr/>
          </p:nvSpPr>
          <p:spPr>
            <a:xfrm>
              <a:off x="2308865" y="3004085"/>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椭圆 59">
              <a:extLst>
                <a:ext uri="{FF2B5EF4-FFF2-40B4-BE49-F238E27FC236}">
                  <a16:creationId xmlns:a16="http://schemas.microsoft.com/office/drawing/2014/main" id="{B37E433B-E809-46BD-B358-B7BC5B4B0F06}"/>
                </a:ext>
              </a:extLst>
            </p:cNvPr>
            <p:cNvSpPr/>
            <p:nvPr/>
          </p:nvSpPr>
          <p:spPr>
            <a:xfrm>
              <a:off x="1546274" y="3004085"/>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椭圆 60">
              <a:extLst>
                <a:ext uri="{FF2B5EF4-FFF2-40B4-BE49-F238E27FC236}">
                  <a16:creationId xmlns:a16="http://schemas.microsoft.com/office/drawing/2014/main" id="{EDC80BB1-4B59-45B5-A63E-AB438B2E6D42}"/>
                </a:ext>
              </a:extLst>
            </p:cNvPr>
            <p:cNvSpPr/>
            <p:nvPr/>
          </p:nvSpPr>
          <p:spPr>
            <a:xfrm>
              <a:off x="597176" y="2375607"/>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04C5C16B-BE93-460B-95DE-C50516CF597D}"/>
                    </a:ext>
                  </a:extLst>
                </p:cNvPr>
                <p:cNvSpPr txBox="1"/>
                <p:nvPr/>
              </p:nvSpPr>
              <p:spPr>
                <a:xfrm>
                  <a:off x="280011" y="1917386"/>
                  <a:ext cx="4186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𝒑</m:t>
                        </m:r>
                      </m:oMath>
                    </m:oMathPara>
                  </a14:m>
                  <a:endParaRPr lang="en-US" sz="2400" b="1" dirty="0"/>
                </a:p>
              </p:txBody>
            </p:sp>
          </mc:Choice>
          <mc:Fallback xmlns="">
            <p:sp>
              <p:nvSpPr>
                <p:cNvPr id="62" name="文本框 61">
                  <a:extLst>
                    <a:ext uri="{FF2B5EF4-FFF2-40B4-BE49-F238E27FC236}">
                      <a16:creationId xmlns:a16="http://schemas.microsoft.com/office/drawing/2014/main" id="{04C5C16B-BE93-460B-95DE-C50516CF597D}"/>
                    </a:ext>
                  </a:extLst>
                </p:cNvPr>
                <p:cNvSpPr txBox="1">
                  <a:spLocks noRot="1" noChangeAspect="1" noMove="1" noResize="1" noEditPoints="1" noAdjustHandles="1" noChangeArrowheads="1" noChangeShapeType="1" noTextEdit="1"/>
                </p:cNvSpPr>
                <p:nvPr/>
              </p:nvSpPr>
              <p:spPr>
                <a:xfrm>
                  <a:off x="280011" y="1917386"/>
                  <a:ext cx="418639" cy="461665"/>
                </a:xfrm>
                <a:prstGeom prst="rect">
                  <a:avLst/>
                </a:prstGeom>
                <a:blipFill>
                  <a:blip r:embed="rId17"/>
                  <a:stretch>
                    <a:fillRect b="-10526"/>
                  </a:stretch>
                </a:blipFill>
              </p:spPr>
              <p:txBody>
                <a:bodyPr/>
                <a:lstStyle/>
                <a:p>
                  <a:r>
                    <a:rPr lang="en-US">
                      <a:noFill/>
                    </a:rPr>
                    <a:t> </a:t>
                  </a:r>
                </a:p>
              </p:txBody>
            </p:sp>
          </mc:Fallback>
        </mc:AlternateContent>
      </p:grpSp>
      <p:sp>
        <p:nvSpPr>
          <p:cNvPr id="93" name="任意多边形: 形状 92">
            <a:extLst>
              <a:ext uri="{FF2B5EF4-FFF2-40B4-BE49-F238E27FC236}">
                <a16:creationId xmlns:a16="http://schemas.microsoft.com/office/drawing/2014/main" id="{5BA32B43-2121-40DD-AB43-FA9FFA225FCF}"/>
              </a:ext>
            </a:extLst>
          </p:cNvPr>
          <p:cNvSpPr/>
          <p:nvPr/>
        </p:nvSpPr>
        <p:spPr>
          <a:xfrm>
            <a:off x="2370667" y="2319841"/>
            <a:ext cx="3166533" cy="457226"/>
          </a:xfrm>
          <a:custGeom>
            <a:avLst/>
            <a:gdLst>
              <a:gd name="connsiteX0" fmla="*/ 0 w 3166533"/>
              <a:gd name="connsiteY0" fmla="*/ 440292 h 457226"/>
              <a:gd name="connsiteX1" fmla="*/ 1574800 w 3166533"/>
              <a:gd name="connsiteY1" fmla="*/ 26 h 457226"/>
              <a:gd name="connsiteX2" fmla="*/ 3166533 w 3166533"/>
              <a:gd name="connsiteY2" fmla="*/ 457226 h 457226"/>
            </a:gdLst>
            <a:ahLst/>
            <a:cxnLst>
              <a:cxn ang="0">
                <a:pos x="connsiteX0" y="connsiteY0"/>
              </a:cxn>
              <a:cxn ang="0">
                <a:pos x="connsiteX1" y="connsiteY1"/>
              </a:cxn>
              <a:cxn ang="0">
                <a:pos x="connsiteX2" y="connsiteY2"/>
              </a:cxn>
            </a:cxnLst>
            <a:rect l="l" t="t" r="r" b="b"/>
            <a:pathLst>
              <a:path w="3166533" h="457226">
                <a:moveTo>
                  <a:pt x="0" y="440292"/>
                </a:moveTo>
                <a:cubicBezTo>
                  <a:pt x="523522" y="218748"/>
                  <a:pt x="1047045" y="-2796"/>
                  <a:pt x="1574800" y="26"/>
                </a:cubicBezTo>
                <a:cubicBezTo>
                  <a:pt x="2102555" y="2848"/>
                  <a:pt x="2667000" y="347159"/>
                  <a:pt x="3166533" y="45722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EF08E3A3-2C52-4C4F-AEC3-DDA88DEB4B5F}"/>
                  </a:ext>
                </a:extLst>
              </p:cNvPr>
              <p:cNvSpPr txBox="1"/>
              <p:nvPr/>
            </p:nvSpPr>
            <p:spPr>
              <a:xfrm>
                <a:off x="3976164" y="1898071"/>
                <a:ext cx="4186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𝒄</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95" name="文本框 94">
                <a:extLst>
                  <a:ext uri="{FF2B5EF4-FFF2-40B4-BE49-F238E27FC236}">
                    <a16:creationId xmlns:a16="http://schemas.microsoft.com/office/drawing/2014/main" id="{EF08E3A3-2C52-4C4F-AEC3-DDA88DEB4B5F}"/>
                  </a:ext>
                </a:extLst>
              </p:cNvPr>
              <p:cNvSpPr txBox="1">
                <a:spLocks noRot="1" noChangeAspect="1" noMove="1" noResize="1" noEditPoints="1" noAdjustHandles="1" noChangeArrowheads="1" noChangeShapeType="1" noTextEdit="1"/>
              </p:cNvSpPr>
              <p:nvPr/>
            </p:nvSpPr>
            <p:spPr>
              <a:xfrm>
                <a:off x="3976164" y="1898071"/>
                <a:ext cx="418639" cy="461665"/>
              </a:xfrm>
              <a:prstGeom prst="rect">
                <a:avLst/>
              </a:prstGeom>
              <a:blipFill>
                <a:blip r:embed="rId18"/>
                <a:stretch>
                  <a:fillRect r="-8696" b="-2632"/>
                </a:stretch>
              </a:blipFill>
            </p:spPr>
            <p:txBody>
              <a:bodyPr/>
              <a:lstStyle/>
              <a:p>
                <a:r>
                  <a:rPr lang="en-US">
                    <a:noFill/>
                  </a:rPr>
                  <a:t> </a:t>
                </a:r>
              </a:p>
            </p:txBody>
          </p:sp>
        </mc:Fallback>
      </mc:AlternateContent>
      <p:sp>
        <p:nvSpPr>
          <p:cNvPr id="96" name="文本框 95">
            <a:extLst>
              <a:ext uri="{FF2B5EF4-FFF2-40B4-BE49-F238E27FC236}">
                <a16:creationId xmlns:a16="http://schemas.microsoft.com/office/drawing/2014/main" id="{E15BAB71-052D-4134-B5E3-D69D5B88F27F}"/>
              </a:ext>
            </a:extLst>
          </p:cNvPr>
          <p:cNvSpPr txBox="1"/>
          <p:nvPr/>
        </p:nvSpPr>
        <p:spPr>
          <a:xfrm>
            <a:off x="5170785" y="1429874"/>
            <a:ext cx="2000250" cy="646331"/>
          </a:xfrm>
          <a:prstGeom prst="rect">
            <a:avLst/>
          </a:prstGeom>
          <a:noFill/>
        </p:spPr>
        <p:txBody>
          <a:bodyPr wrap="square" rtlCol="0">
            <a:spAutoFit/>
          </a:bodyPr>
          <a:lstStyle/>
          <a:p>
            <a:r>
              <a:rPr lang="en-US" dirty="0"/>
              <a:t>Loop Closure measurement </a:t>
            </a:r>
          </a:p>
        </p:txBody>
      </p:sp>
      <p:cxnSp>
        <p:nvCxnSpPr>
          <p:cNvPr id="97" name="直接箭头连接符 96">
            <a:extLst>
              <a:ext uri="{FF2B5EF4-FFF2-40B4-BE49-F238E27FC236}">
                <a16:creationId xmlns:a16="http://schemas.microsoft.com/office/drawing/2014/main" id="{130B3356-9CAE-43D7-AA71-BE7FADA18653}"/>
              </a:ext>
            </a:extLst>
          </p:cNvPr>
          <p:cNvCxnSpPr>
            <a:cxnSpLocks/>
          </p:cNvCxnSpPr>
          <p:nvPr/>
        </p:nvCxnSpPr>
        <p:spPr>
          <a:xfrm flipH="1">
            <a:off x="4538016" y="1967829"/>
            <a:ext cx="632769" cy="231467"/>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1" name="组合 100">
            <a:extLst>
              <a:ext uri="{FF2B5EF4-FFF2-40B4-BE49-F238E27FC236}">
                <a16:creationId xmlns:a16="http://schemas.microsoft.com/office/drawing/2014/main" id="{E8C708C4-B1FF-433A-81BD-809D21FA4DE1}"/>
              </a:ext>
            </a:extLst>
          </p:cNvPr>
          <p:cNvGrpSpPr/>
          <p:nvPr/>
        </p:nvGrpSpPr>
        <p:grpSpPr>
          <a:xfrm>
            <a:off x="8144873" y="772738"/>
            <a:ext cx="3225279" cy="1946428"/>
            <a:chOff x="489471" y="1235642"/>
            <a:chExt cx="10606511" cy="5442973"/>
          </a:xfrm>
        </p:grpSpPr>
        <p:pic>
          <p:nvPicPr>
            <p:cNvPr id="102" name="图片 101">
              <a:extLst>
                <a:ext uri="{FF2B5EF4-FFF2-40B4-BE49-F238E27FC236}">
                  <a16:creationId xmlns:a16="http://schemas.microsoft.com/office/drawing/2014/main" id="{5D367FFD-594D-4F6E-A3CA-EC39A2387885}"/>
                </a:ext>
              </a:extLst>
            </p:cNvPr>
            <p:cNvPicPr>
              <a:picLocks noChangeAspect="1"/>
            </p:cNvPicPr>
            <p:nvPr/>
          </p:nvPicPr>
          <p:blipFill rotWithShape="1">
            <a:blip r:embed="rId19">
              <a:extLst>
                <a:ext uri="{28A0092B-C50C-407E-A947-70E740481C1C}">
                  <a14:useLocalDpi xmlns:a14="http://schemas.microsoft.com/office/drawing/2010/main" val="0"/>
                </a:ext>
              </a:extLst>
            </a:blip>
            <a:srcRect l="22986" r="25764"/>
            <a:stretch/>
          </p:blipFill>
          <p:spPr>
            <a:xfrm>
              <a:off x="2764601" y="4212766"/>
              <a:ext cx="1557336" cy="2465849"/>
            </a:xfrm>
            <a:prstGeom prst="rect">
              <a:avLst/>
            </a:prstGeom>
          </p:spPr>
        </p:pic>
        <p:pic>
          <p:nvPicPr>
            <p:cNvPr id="103" name="图片 102">
              <a:extLst>
                <a:ext uri="{FF2B5EF4-FFF2-40B4-BE49-F238E27FC236}">
                  <a16:creationId xmlns:a16="http://schemas.microsoft.com/office/drawing/2014/main" id="{697A8E6C-49CF-4F39-B656-1A0FFCD3B9A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571261" y="3986544"/>
              <a:ext cx="2630950" cy="2630950"/>
            </a:xfrm>
            <a:prstGeom prst="rect">
              <a:avLst/>
            </a:prstGeom>
          </p:spPr>
        </p:pic>
        <p:cxnSp>
          <p:nvCxnSpPr>
            <p:cNvPr id="104" name="直接连接符 103">
              <a:extLst>
                <a:ext uri="{FF2B5EF4-FFF2-40B4-BE49-F238E27FC236}">
                  <a16:creationId xmlns:a16="http://schemas.microsoft.com/office/drawing/2014/main" id="{0D47C49E-02DD-43D1-A298-177B448CC275}"/>
                </a:ext>
              </a:extLst>
            </p:cNvPr>
            <p:cNvCxnSpPr>
              <a:cxnSpLocks/>
            </p:cNvCxnSpPr>
            <p:nvPr/>
          </p:nvCxnSpPr>
          <p:spPr>
            <a:xfrm>
              <a:off x="2014538" y="3586163"/>
              <a:ext cx="750063" cy="626603"/>
            </a:xfrm>
            <a:prstGeom prst="line">
              <a:avLst/>
            </a:prstGeom>
            <a:ln w="41275"/>
          </p:spPr>
          <p:style>
            <a:lnRef idx="1">
              <a:schemeClr val="accent1"/>
            </a:lnRef>
            <a:fillRef idx="0">
              <a:schemeClr val="accent1"/>
            </a:fillRef>
            <a:effectRef idx="0">
              <a:schemeClr val="accent1"/>
            </a:effectRef>
            <a:fontRef idx="minor">
              <a:schemeClr val="tx1"/>
            </a:fontRef>
          </p:style>
        </p:cxnSp>
        <p:pic>
          <p:nvPicPr>
            <p:cNvPr id="105" name="图片 104">
              <a:extLst>
                <a:ext uri="{FF2B5EF4-FFF2-40B4-BE49-F238E27FC236}">
                  <a16:creationId xmlns:a16="http://schemas.microsoft.com/office/drawing/2014/main" id="{4F0EDED1-949F-4B26-A36C-7F7A4C46CB8D}"/>
                </a:ext>
              </a:extLst>
            </p:cNvPr>
            <p:cNvPicPr>
              <a:picLocks noChangeAspect="1"/>
            </p:cNvPicPr>
            <p:nvPr/>
          </p:nvPicPr>
          <p:blipFill rotWithShape="1">
            <a:blip r:embed="rId21">
              <a:extLst>
                <a:ext uri="{28A0092B-C50C-407E-A947-70E740481C1C}">
                  <a14:useLocalDpi xmlns:a14="http://schemas.microsoft.com/office/drawing/2010/main" val="0"/>
                </a:ext>
              </a:extLst>
            </a:blip>
            <a:srcRect r="1964"/>
            <a:stretch/>
          </p:blipFill>
          <p:spPr>
            <a:xfrm>
              <a:off x="489471" y="1249825"/>
              <a:ext cx="2078583" cy="2336338"/>
            </a:xfrm>
            <a:prstGeom prst="rect">
              <a:avLst/>
            </a:prstGeom>
            <a:effectLst/>
          </p:spPr>
        </p:pic>
        <p:pic>
          <p:nvPicPr>
            <p:cNvPr id="106" name="图片 105">
              <a:extLst>
                <a:ext uri="{FF2B5EF4-FFF2-40B4-BE49-F238E27FC236}">
                  <a16:creationId xmlns:a16="http://schemas.microsoft.com/office/drawing/2014/main" id="{F087420B-6C2C-46F5-92DD-1B1399F34A86}"/>
                </a:ext>
              </a:extLst>
            </p:cNvPr>
            <p:cNvPicPr>
              <a:picLocks noChangeAspect="1"/>
            </p:cNvPicPr>
            <p:nvPr/>
          </p:nvPicPr>
          <p:blipFill rotWithShape="1">
            <a:blip r:embed="rId21">
              <a:extLst>
                <a:ext uri="{28A0092B-C50C-407E-A947-70E740481C1C}">
                  <a14:useLocalDpi xmlns:a14="http://schemas.microsoft.com/office/drawing/2010/main" val="0"/>
                </a:ext>
              </a:extLst>
            </a:blip>
            <a:srcRect r="1964"/>
            <a:stretch/>
          </p:blipFill>
          <p:spPr>
            <a:xfrm>
              <a:off x="4709387" y="1235642"/>
              <a:ext cx="2078583" cy="2336338"/>
            </a:xfrm>
            <a:prstGeom prst="rect">
              <a:avLst/>
            </a:prstGeom>
            <a:effectLst/>
          </p:spPr>
        </p:pic>
        <p:pic>
          <p:nvPicPr>
            <p:cNvPr id="107" name="图片 106">
              <a:extLst>
                <a:ext uri="{FF2B5EF4-FFF2-40B4-BE49-F238E27FC236}">
                  <a16:creationId xmlns:a16="http://schemas.microsoft.com/office/drawing/2014/main" id="{9B459027-31D1-4174-A97C-C4C3B8FB598D}"/>
                </a:ext>
              </a:extLst>
            </p:cNvPr>
            <p:cNvPicPr>
              <a:picLocks noChangeAspect="1"/>
            </p:cNvPicPr>
            <p:nvPr/>
          </p:nvPicPr>
          <p:blipFill rotWithShape="1">
            <a:blip r:embed="rId21">
              <a:extLst>
                <a:ext uri="{28A0092B-C50C-407E-A947-70E740481C1C}">
                  <a14:useLocalDpi xmlns:a14="http://schemas.microsoft.com/office/drawing/2010/main" val="0"/>
                </a:ext>
              </a:extLst>
            </a:blip>
            <a:srcRect r="1964"/>
            <a:stretch/>
          </p:blipFill>
          <p:spPr>
            <a:xfrm>
              <a:off x="9017399" y="1249825"/>
              <a:ext cx="2078583" cy="2336338"/>
            </a:xfrm>
            <a:prstGeom prst="rect">
              <a:avLst/>
            </a:prstGeom>
            <a:effectLst/>
          </p:spPr>
        </p:pic>
        <p:cxnSp>
          <p:nvCxnSpPr>
            <p:cNvPr id="108" name="直接连接符 107">
              <a:extLst>
                <a:ext uri="{FF2B5EF4-FFF2-40B4-BE49-F238E27FC236}">
                  <a16:creationId xmlns:a16="http://schemas.microsoft.com/office/drawing/2014/main" id="{B4A99B50-D61D-4CB0-BCDC-1D9F597E791C}"/>
                </a:ext>
              </a:extLst>
            </p:cNvPr>
            <p:cNvCxnSpPr>
              <a:cxnSpLocks/>
            </p:cNvCxnSpPr>
            <p:nvPr/>
          </p:nvCxnSpPr>
          <p:spPr>
            <a:xfrm flipH="1">
              <a:off x="4321938" y="3586163"/>
              <a:ext cx="764412" cy="626603"/>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7899EB33-7E52-4967-AD60-819BA89F1858}"/>
                </a:ext>
              </a:extLst>
            </p:cNvPr>
            <p:cNvCxnSpPr>
              <a:cxnSpLocks/>
            </p:cNvCxnSpPr>
            <p:nvPr/>
          </p:nvCxnSpPr>
          <p:spPr>
            <a:xfrm>
              <a:off x="6237703" y="3633555"/>
              <a:ext cx="867949" cy="73842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6C40ED0C-2F99-4493-811F-78F61FC7C866}"/>
                </a:ext>
              </a:extLst>
            </p:cNvPr>
            <p:cNvCxnSpPr>
              <a:cxnSpLocks/>
            </p:cNvCxnSpPr>
            <p:nvPr/>
          </p:nvCxnSpPr>
          <p:spPr>
            <a:xfrm flipH="1">
              <a:off x="8472489" y="3586163"/>
              <a:ext cx="714374" cy="785812"/>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A6749713-7BA8-40ED-B058-464FDB729691}"/>
                </a:ext>
              </a:extLst>
            </p:cNvPr>
            <p:cNvCxnSpPr>
              <a:cxnSpLocks/>
            </p:cNvCxnSpPr>
            <p:nvPr/>
          </p:nvCxnSpPr>
          <p:spPr>
            <a:xfrm flipH="1">
              <a:off x="2643045" y="2417994"/>
              <a:ext cx="1989659"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2" name="直接连接符 111">
            <a:extLst>
              <a:ext uri="{FF2B5EF4-FFF2-40B4-BE49-F238E27FC236}">
                <a16:creationId xmlns:a16="http://schemas.microsoft.com/office/drawing/2014/main" id="{BAF4890B-CE8C-41AC-A678-00B5CB9F5B0A}"/>
              </a:ext>
            </a:extLst>
          </p:cNvPr>
          <p:cNvCxnSpPr>
            <a:cxnSpLocks/>
          </p:cNvCxnSpPr>
          <p:nvPr/>
        </p:nvCxnSpPr>
        <p:spPr>
          <a:xfrm flipH="1">
            <a:off x="10074006" y="1195552"/>
            <a:ext cx="605025"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任意多边形: 形状 112">
            <a:extLst>
              <a:ext uri="{FF2B5EF4-FFF2-40B4-BE49-F238E27FC236}">
                <a16:creationId xmlns:a16="http://schemas.microsoft.com/office/drawing/2014/main" id="{B4D634A9-0CD1-433E-81DC-C02DA8E4589A}"/>
              </a:ext>
            </a:extLst>
          </p:cNvPr>
          <p:cNvSpPr/>
          <p:nvPr/>
        </p:nvSpPr>
        <p:spPr>
          <a:xfrm>
            <a:off x="8608623" y="286654"/>
            <a:ext cx="2462850" cy="464064"/>
          </a:xfrm>
          <a:custGeom>
            <a:avLst/>
            <a:gdLst>
              <a:gd name="connsiteX0" fmla="*/ 0 w 3166533"/>
              <a:gd name="connsiteY0" fmla="*/ 440292 h 457226"/>
              <a:gd name="connsiteX1" fmla="*/ 1574800 w 3166533"/>
              <a:gd name="connsiteY1" fmla="*/ 26 h 457226"/>
              <a:gd name="connsiteX2" fmla="*/ 3166533 w 3166533"/>
              <a:gd name="connsiteY2" fmla="*/ 457226 h 457226"/>
            </a:gdLst>
            <a:ahLst/>
            <a:cxnLst>
              <a:cxn ang="0">
                <a:pos x="connsiteX0" y="connsiteY0"/>
              </a:cxn>
              <a:cxn ang="0">
                <a:pos x="connsiteX1" y="connsiteY1"/>
              </a:cxn>
              <a:cxn ang="0">
                <a:pos x="connsiteX2" y="connsiteY2"/>
              </a:cxn>
            </a:cxnLst>
            <a:rect l="l" t="t" r="r" b="b"/>
            <a:pathLst>
              <a:path w="3166533" h="457226">
                <a:moveTo>
                  <a:pt x="0" y="440292"/>
                </a:moveTo>
                <a:cubicBezTo>
                  <a:pt x="523522" y="218748"/>
                  <a:pt x="1047045" y="-2796"/>
                  <a:pt x="1574800" y="26"/>
                </a:cubicBezTo>
                <a:cubicBezTo>
                  <a:pt x="2102555" y="2848"/>
                  <a:pt x="2667000" y="347159"/>
                  <a:pt x="3166533" y="45722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直接箭头连接符 67">
            <a:extLst>
              <a:ext uri="{FF2B5EF4-FFF2-40B4-BE49-F238E27FC236}">
                <a16:creationId xmlns:a16="http://schemas.microsoft.com/office/drawing/2014/main" id="{71814AD9-02AA-461C-8915-1DD701629332}"/>
              </a:ext>
            </a:extLst>
          </p:cNvPr>
          <p:cNvCxnSpPr>
            <a:cxnSpLocks/>
          </p:cNvCxnSpPr>
          <p:nvPr/>
        </p:nvCxnSpPr>
        <p:spPr>
          <a:xfrm flipV="1">
            <a:off x="7386372" y="5882309"/>
            <a:ext cx="287178" cy="2743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BBED5D44-2D16-482C-BD91-B9BA999479F3}"/>
              </a:ext>
            </a:extLst>
          </p:cNvPr>
          <p:cNvCxnSpPr>
            <a:cxnSpLocks/>
          </p:cNvCxnSpPr>
          <p:nvPr/>
        </p:nvCxnSpPr>
        <p:spPr>
          <a:xfrm flipH="1" flipV="1">
            <a:off x="7085455" y="5882309"/>
            <a:ext cx="262961" cy="260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par>
                                <p:cTn id="11" presetID="10"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500"/>
                                        <p:tgtEl>
                                          <p:spTgt spid="66"/>
                                        </p:tgtEl>
                                      </p:cBhvr>
                                    </p:animEffect>
                                  </p:childTnLst>
                                </p:cTn>
                              </p:par>
                              <p:par>
                                <p:cTn id="14" presetID="10" presetClass="entr" presetSubtype="0"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par>
                                <p:cTn id="20" presetID="10" presetClass="entr" presetSubtype="0"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nodeType="with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500"/>
                                        <p:tgtEl>
                                          <p:spTgt spid="82"/>
                                        </p:tgtEl>
                                      </p:cBhvr>
                                    </p:animEffect>
                                  </p:childTnLst>
                                </p:cTn>
                              </p:par>
                              <p:par>
                                <p:cTn id="29" presetID="10" presetClass="entr" presetSubtype="0"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fade">
                                      <p:cBhvr>
                                        <p:cTn id="39" dur="500"/>
                                        <p:tgtEl>
                                          <p:spTgt spid="85"/>
                                        </p:tgtEl>
                                      </p:cBhvr>
                                    </p:animEffect>
                                  </p:childTnLst>
                                </p:cTn>
                              </p:par>
                              <p:par>
                                <p:cTn id="40" presetID="10" presetClass="entr" presetSubtype="0" fill="hold" nodeType="with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fade">
                                      <p:cBhvr>
                                        <p:cTn id="42" dur="500"/>
                                        <p:tgtEl>
                                          <p:spTgt spid="86"/>
                                        </p:tgtEl>
                                      </p:cBhvr>
                                    </p:animEffect>
                                  </p:childTnLst>
                                </p:cTn>
                              </p:par>
                              <p:par>
                                <p:cTn id="43" presetID="10" presetClass="entr" presetSubtype="0" fill="hold" nodeType="with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500"/>
                                        <p:tgtEl>
                                          <p:spTgt spid="8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fade">
                                      <p:cBhvr>
                                        <p:cTn id="48" dur="500"/>
                                        <p:tgtEl>
                                          <p:spTgt spid="8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fade">
                                      <p:cBhvr>
                                        <p:cTn id="53" dur="500"/>
                                        <p:tgtEl>
                                          <p:spTgt spid="9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6"/>
                                        </p:tgtEl>
                                        <p:attrNameLst>
                                          <p:attrName>style.visibility</p:attrName>
                                        </p:attrNameLst>
                                      </p:cBhvr>
                                      <p:to>
                                        <p:strVal val="visible"/>
                                      </p:to>
                                    </p:set>
                                    <p:animEffect transition="in" filter="fade">
                                      <p:cBhvr>
                                        <p:cTn id="56" dur="500"/>
                                        <p:tgtEl>
                                          <p:spTgt spid="9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animEffect transition="in" filter="fade">
                                      <p:cBhvr>
                                        <p:cTn id="59" dur="500"/>
                                        <p:tgtEl>
                                          <p:spTgt spid="9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5"/>
                                        </p:tgtEl>
                                        <p:attrNameLst>
                                          <p:attrName>style.visibility</p:attrName>
                                        </p:attrNameLst>
                                      </p:cBhvr>
                                      <p:to>
                                        <p:strVal val="visible"/>
                                      </p:to>
                                    </p:set>
                                    <p:animEffect transition="in" filter="fade">
                                      <p:cBhvr>
                                        <p:cTn id="6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5" grpId="0" animBg="1"/>
      <p:bldP spid="82" grpId="0" animBg="1"/>
      <p:bldP spid="84" grpId="0"/>
      <p:bldP spid="85" grpId="0"/>
      <p:bldP spid="93" grpId="0" animBg="1"/>
      <p:bldP spid="95" grpId="0"/>
      <p:bldP spid="9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9C3E5-214A-4FBD-B710-86388E711C65}"/>
              </a:ext>
            </a:extLst>
          </p:cNvPr>
          <p:cNvSpPr>
            <a:spLocks noGrp="1"/>
          </p:cNvSpPr>
          <p:nvPr>
            <p:ph type="title"/>
          </p:nvPr>
        </p:nvSpPr>
        <p:spPr>
          <a:xfrm>
            <a:off x="488444" y="-263243"/>
            <a:ext cx="10515600" cy="1325563"/>
          </a:xfrm>
        </p:spPr>
        <p:txBody>
          <a:bodyPr/>
          <a:lstStyle/>
          <a:p>
            <a:r>
              <a:rPr lang="en-US" dirty="0"/>
              <a:t>Nonlinear Least-Squares</a:t>
            </a:r>
          </a:p>
        </p:txBody>
      </p:sp>
      <p:grpSp>
        <p:nvGrpSpPr>
          <p:cNvPr id="4" name="组合 3">
            <a:extLst>
              <a:ext uri="{FF2B5EF4-FFF2-40B4-BE49-F238E27FC236}">
                <a16:creationId xmlns:a16="http://schemas.microsoft.com/office/drawing/2014/main" id="{6EE3EB7E-1E42-4D78-805D-B5AB18BD0E4B}"/>
              </a:ext>
            </a:extLst>
          </p:cNvPr>
          <p:cNvGrpSpPr/>
          <p:nvPr/>
        </p:nvGrpSpPr>
        <p:grpSpPr>
          <a:xfrm>
            <a:off x="1187956" y="678143"/>
            <a:ext cx="3729983" cy="2238272"/>
            <a:chOff x="1333083" y="1898071"/>
            <a:chExt cx="4480590" cy="2802728"/>
          </a:xfrm>
        </p:grpSpPr>
        <p:grpSp>
          <p:nvGrpSpPr>
            <p:cNvPr id="5" name="组合 4">
              <a:extLst>
                <a:ext uri="{FF2B5EF4-FFF2-40B4-BE49-F238E27FC236}">
                  <a16:creationId xmlns:a16="http://schemas.microsoft.com/office/drawing/2014/main" id="{EB52EB19-0F60-4FFD-8BA7-B20B77D6C102}"/>
                </a:ext>
              </a:extLst>
            </p:cNvPr>
            <p:cNvGrpSpPr/>
            <p:nvPr/>
          </p:nvGrpSpPr>
          <p:grpSpPr>
            <a:xfrm>
              <a:off x="1333083" y="2245466"/>
              <a:ext cx="4480590" cy="2455333"/>
              <a:chOff x="280011" y="1783720"/>
              <a:chExt cx="4480590" cy="2455333"/>
            </a:xfrm>
          </p:grpSpPr>
          <p:grpSp>
            <p:nvGrpSpPr>
              <p:cNvPr id="8" name="组合 7">
                <a:extLst>
                  <a:ext uri="{FF2B5EF4-FFF2-40B4-BE49-F238E27FC236}">
                    <a16:creationId xmlns:a16="http://schemas.microsoft.com/office/drawing/2014/main" id="{6F810C1A-08E9-4EB5-A42A-5E9A73A563DF}"/>
                  </a:ext>
                </a:extLst>
              </p:cNvPr>
              <p:cNvGrpSpPr/>
              <p:nvPr/>
            </p:nvGrpSpPr>
            <p:grpSpPr>
              <a:xfrm>
                <a:off x="959517" y="1783720"/>
                <a:ext cx="3801084" cy="2455333"/>
                <a:chOff x="730395" y="1690688"/>
                <a:chExt cx="4843065" cy="3128407"/>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F5BE288-D4DE-45A3-ACC0-49C4EA3C5862}"/>
                        </a:ext>
                      </a:extLst>
                    </p:cNvPr>
                    <p:cNvSpPr txBox="1"/>
                    <p:nvPr/>
                  </p:nvSpPr>
                  <p:spPr>
                    <a:xfrm>
                      <a:off x="730395" y="169068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7" name="文本框 16">
                      <a:extLst>
                        <a:ext uri="{FF2B5EF4-FFF2-40B4-BE49-F238E27FC236}">
                          <a16:creationId xmlns:a16="http://schemas.microsoft.com/office/drawing/2014/main" id="{8B47BA90-6B44-4318-98AF-846E00C3BD16}"/>
                        </a:ext>
                      </a:extLst>
                    </p:cNvPr>
                    <p:cNvSpPr txBox="1">
                      <a:spLocks noRot="1" noChangeAspect="1" noMove="1" noResize="1" noEditPoints="1" noAdjustHandles="1" noChangeArrowheads="1" noChangeShapeType="1" noTextEdit="1"/>
                    </p:cNvSpPr>
                    <p:nvPr/>
                  </p:nvSpPr>
                  <p:spPr>
                    <a:xfrm>
                      <a:off x="730395" y="1690688"/>
                      <a:ext cx="533400" cy="461665"/>
                    </a:xfrm>
                    <a:prstGeom prst="rect">
                      <a:avLst/>
                    </a:prstGeom>
                    <a:blipFill>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6C26BE1-7777-452F-8923-4879AF479347}"/>
                        </a:ext>
                      </a:extLst>
                    </p:cNvPr>
                    <p:cNvSpPr txBox="1"/>
                    <p:nvPr/>
                  </p:nvSpPr>
                  <p:spPr>
                    <a:xfrm>
                      <a:off x="2797320"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18" name="文本框 17">
                      <a:extLst>
                        <a:ext uri="{FF2B5EF4-FFF2-40B4-BE49-F238E27FC236}">
                          <a16:creationId xmlns:a16="http://schemas.microsoft.com/office/drawing/2014/main" id="{76A41127-C6C6-4506-9B0E-0C4803E3D0C6}"/>
                        </a:ext>
                      </a:extLst>
                    </p:cNvPr>
                    <p:cNvSpPr txBox="1">
                      <a:spLocks noRot="1" noChangeAspect="1" noMove="1" noResize="1" noEditPoints="1" noAdjustHandles="1" noChangeArrowheads="1" noChangeShapeType="1" noTextEdit="1"/>
                    </p:cNvSpPr>
                    <p:nvPr/>
                  </p:nvSpPr>
                  <p:spPr>
                    <a:xfrm>
                      <a:off x="2797320" y="1690689"/>
                      <a:ext cx="533400" cy="461665"/>
                    </a:xfrm>
                    <a:prstGeom prst="rect">
                      <a:avLst/>
                    </a:prstGeom>
                    <a:blipFill>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7BA80845-49BC-4FF2-86D5-54A1D1D304A4}"/>
                        </a:ext>
                      </a:extLst>
                    </p:cNvPr>
                    <p:cNvSpPr txBox="1"/>
                    <p:nvPr/>
                  </p:nvSpPr>
                  <p:spPr>
                    <a:xfrm>
                      <a:off x="4864245"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19" name="文本框 18">
                      <a:extLst>
                        <a:ext uri="{FF2B5EF4-FFF2-40B4-BE49-F238E27FC236}">
                          <a16:creationId xmlns:a16="http://schemas.microsoft.com/office/drawing/2014/main" id="{C6ED2992-D88A-48BD-9621-2B3BFA51DF84}"/>
                        </a:ext>
                      </a:extLst>
                    </p:cNvPr>
                    <p:cNvSpPr txBox="1">
                      <a:spLocks noRot="1" noChangeAspect="1" noMove="1" noResize="1" noEditPoints="1" noAdjustHandles="1" noChangeArrowheads="1" noChangeShapeType="1" noTextEdit="1"/>
                    </p:cNvSpPr>
                    <p:nvPr/>
                  </p:nvSpPr>
                  <p:spPr>
                    <a:xfrm>
                      <a:off x="4864245" y="1690689"/>
                      <a:ext cx="533400" cy="461665"/>
                    </a:xfrm>
                    <a:prstGeom prst="rect">
                      <a:avLst/>
                    </a:prstGeom>
                    <a:blipFill>
                      <a:blip r:embed="rId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CFCBFDFF-DF37-4468-8D32-70ADDAE531B3}"/>
                        </a:ext>
                      </a:extLst>
                    </p:cNvPr>
                    <p:cNvSpPr txBox="1"/>
                    <p:nvPr/>
                  </p:nvSpPr>
                  <p:spPr>
                    <a:xfrm>
                      <a:off x="1834196" y="4297382"/>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𝟑</m:t>
                                </m:r>
                              </m:sub>
                            </m:sSub>
                          </m:oMath>
                        </m:oMathPara>
                      </a14:m>
                      <a:endParaRPr lang="en-US" sz="2400" b="1" dirty="0"/>
                    </a:p>
                  </p:txBody>
                </p:sp>
              </mc:Choice>
              <mc:Fallback xmlns="">
                <p:sp>
                  <p:nvSpPr>
                    <p:cNvPr id="12" name="文本框 11">
                      <a:extLst>
                        <a:ext uri="{FF2B5EF4-FFF2-40B4-BE49-F238E27FC236}">
                          <a16:creationId xmlns:a16="http://schemas.microsoft.com/office/drawing/2014/main" id="{F5398264-15AE-4291-9126-E74958A2C192}"/>
                        </a:ext>
                      </a:extLst>
                    </p:cNvPr>
                    <p:cNvSpPr txBox="1">
                      <a:spLocks noRot="1" noChangeAspect="1" noMove="1" noResize="1" noEditPoints="1" noAdjustHandles="1" noChangeArrowheads="1" noChangeShapeType="1" noTextEdit="1"/>
                    </p:cNvSpPr>
                    <p:nvPr/>
                  </p:nvSpPr>
                  <p:spPr>
                    <a:xfrm>
                      <a:off x="1834196" y="4297382"/>
                      <a:ext cx="533400" cy="461665"/>
                    </a:xfrm>
                    <a:prstGeom prst="rect">
                      <a:avLst/>
                    </a:prstGeom>
                    <a:blipFill>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F841FDDE-EA9B-4D0C-AF4A-C1EBAFE82494}"/>
                        </a:ext>
                      </a:extLst>
                    </p:cNvPr>
                    <p:cNvSpPr txBox="1"/>
                    <p:nvPr/>
                  </p:nvSpPr>
                  <p:spPr>
                    <a:xfrm>
                      <a:off x="4136244" y="435743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𝟒</m:t>
                                </m:r>
                              </m:sub>
                            </m:sSub>
                          </m:oMath>
                        </m:oMathPara>
                      </a14:m>
                      <a:endParaRPr lang="en-US" sz="2400" b="1" dirty="0"/>
                    </a:p>
                  </p:txBody>
                </p:sp>
              </mc:Choice>
              <mc:Fallback xmlns="">
                <p:sp>
                  <p:nvSpPr>
                    <p:cNvPr id="13" name="文本框 12">
                      <a:extLst>
                        <a:ext uri="{FF2B5EF4-FFF2-40B4-BE49-F238E27FC236}">
                          <a16:creationId xmlns:a16="http://schemas.microsoft.com/office/drawing/2014/main" id="{7FE00BC1-BFF9-4C16-AB87-46157529864C}"/>
                        </a:ext>
                      </a:extLst>
                    </p:cNvPr>
                    <p:cNvSpPr txBox="1">
                      <a:spLocks noRot="1" noChangeAspect="1" noMove="1" noResize="1" noEditPoints="1" noAdjustHandles="1" noChangeArrowheads="1" noChangeShapeType="1" noTextEdit="1"/>
                    </p:cNvSpPr>
                    <p:nvPr/>
                  </p:nvSpPr>
                  <p:spPr>
                    <a:xfrm>
                      <a:off x="4136244" y="4357430"/>
                      <a:ext cx="533400"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5E84548C-6B39-4C60-B6A9-2B3FE42B3B55}"/>
                        </a:ext>
                      </a:extLst>
                    </p:cNvPr>
                    <p:cNvSpPr txBox="1"/>
                    <p:nvPr/>
                  </p:nvSpPr>
                  <p:spPr>
                    <a:xfrm>
                      <a:off x="1831183" y="1836283"/>
                      <a:ext cx="533400"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24" name="文本框 23">
                      <a:extLst>
                        <a:ext uri="{FF2B5EF4-FFF2-40B4-BE49-F238E27FC236}">
                          <a16:creationId xmlns:a16="http://schemas.microsoft.com/office/drawing/2014/main" id="{5E84548C-6B39-4C60-B6A9-2B3FE42B3B55}"/>
                        </a:ext>
                      </a:extLst>
                    </p:cNvPr>
                    <p:cNvSpPr txBox="1">
                      <a:spLocks noRot="1" noChangeAspect="1" noMove="1" noResize="1" noEditPoints="1" noAdjustHandles="1" noChangeArrowheads="1" noChangeShapeType="1" noTextEdit="1"/>
                    </p:cNvSpPr>
                    <p:nvPr/>
                  </p:nvSpPr>
                  <p:spPr>
                    <a:xfrm>
                      <a:off x="1831183" y="1836283"/>
                      <a:ext cx="533400" cy="588220"/>
                    </a:xfrm>
                    <a:prstGeom prst="rect">
                      <a:avLst/>
                    </a:prstGeom>
                    <a:blipFill>
                      <a:blip r:embed="rId11"/>
                      <a:stretch>
                        <a:fillRect r="-43860"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B752E3A1-92A4-4C5D-A3C5-BB48C72E79AE}"/>
                        </a:ext>
                      </a:extLst>
                    </p:cNvPr>
                    <p:cNvSpPr txBox="1"/>
                    <p:nvPr/>
                  </p:nvSpPr>
                  <p:spPr>
                    <a:xfrm>
                      <a:off x="3878967" y="1897746"/>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25" name="文本框 24">
                      <a:extLst>
                        <a:ext uri="{FF2B5EF4-FFF2-40B4-BE49-F238E27FC236}">
                          <a16:creationId xmlns:a16="http://schemas.microsoft.com/office/drawing/2014/main" id="{B752E3A1-92A4-4C5D-A3C5-BB48C72E79AE}"/>
                        </a:ext>
                      </a:extLst>
                    </p:cNvPr>
                    <p:cNvSpPr txBox="1">
                      <a:spLocks noRot="1" noChangeAspect="1" noMove="1" noResize="1" noEditPoints="1" noAdjustHandles="1" noChangeArrowheads="1" noChangeShapeType="1" noTextEdit="1"/>
                    </p:cNvSpPr>
                    <p:nvPr/>
                  </p:nvSpPr>
                  <p:spPr>
                    <a:xfrm>
                      <a:off x="3878967" y="1897746"/>
                      <a:ext cx="533399" cy="588220"/>
                    </a:xfrm>
                    <a:prstGeom prst="rect">
                      <a:avLst/>
                    </a:prstGeom>
                    <a:blipFill>
                      <a:blip r:embed="rId12"/>
                      <a:stretch>
                        <a:fillRect r="-43860"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97771E8B-707C-455D-8FF0-B97288F5DFAB}"/>
                        </a:ext>
                      </a:extLst>
                    </p:cNvPr>
                    <p:cNvSpPr txBox="1"/>
                    <p:nvPr/>
                  </p:nvSpPr>
                  <p:spPr>
                    <a:xfrm>
                      <a:off x="1023591" y="3321870"/>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26" name="文本框 25">
                      <a:extLst>
                        <a:ext uri="{FF2B5EF4-FFF2-40B4-BE49-F238E27FC236}">
                          <a16:creationId xmlns:a16="http://schemas.microsoft.com/office/drawing/2014/main" id="{97771E8B-707C-455D-8FF0-B97288F5DFAB}"/>
                        </a:ext>
                      </a:extLst>
                    </p:cNvPr>
                    <p:cNvSpPr txBox="1">
                      <a:spLocks noRot="1" noChangeAspect="1" noMove="1" noResize="1" noEditPoints="1" noAdjustHandles="1" noChangeArrowheads="1" noChangeShapeType="1" noTextEdit="1"/>
                    </p:cNvSpPr>
                    <p:nvPr/>
                  </p:nvSpPr>
                  <p:spPr>
                    <a:xfrm>
                      <a:off x="1023591" y="3321870"/>
                      <a:ext cx="533399" cy="588220"/>
                    </a:xfrm>
                    <a:prstGeom prst="rect">
                      <a:avLst/>
                    </a:prstGeom>
                    <a:blipFill>
                      <a:blip r:embed="rId13"/>
                      <a:stretch>
                        <a:fillRect r="-68421"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26A3EB15-A653-4785-8327-3C8CA8F3D224}"/>
                        </a:ext>
                      </a:extLst>
                    </p:cNvPr>
                    <p:cNvSpPr txBox="1"/>
                    <p:nvPr/>
                  </p:nvSpPr>
                  <p:spPr>
                    <a:xfrm>
                      <a:off x="2588700" y="3255071"/>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27" name="文本框 26">
                      <a:extLst>
                        <a:ext uri="{FF2B5EF4-FFF2-40B4-BE49-F238E27FC236}">
                          <a16:creationId xmlns:a16="http://schemas.microsoft.com/office/drawing/2014/main" id="{26A3EB15-A653-4785-8327-3C8CA8F3D224}"/>
                        </a:ext>
                      </a:extLst>
                    </p:cNvPr>
                    <p:cNvSpPr txBox="1">
                      <a:spLocks noRot="1" noChangeAspect="1" noMove="1" noResize="1" noEditPoints="1" noAdjustHandles="1" noChangeArrowheads="1" noChangeShapeType="1" noTextEdit="1"/>
                    </p:cNvSpPr>
                    <p:nvPr/>
                  </p:nvSpPr>
                  <p:spPr>
                    <a:xfrm>
                      <a:off x="2588700" y="3255071"/>
                      <a:ext cx="533399" cy="588220"/>
                    </a:xfrm>
                    <a:prstGeom prst="rect">
                      <a:avLst/>
                    </a:prstGeom>
                    <a:blipFill>
                      <a:blip r:embed="rId14"/>
                      <a:stretch>
                        <a:fillRect r="-68421"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0FC834B4-F2AF-4753-949C-9CACF1D35EE9}"/>
                        </a:ext>
                      </a:extLst>
                    </p:cNvPr>
                    <p:cNvSpPr txBox="1"/>
                    <p:nvPr/>
                  </p:nvSpPr>
                  <p:spPr>
                    <a:xfrm>
                      <a:off x="3681411" y="2957987"/>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28" name="文本框 27">
                      <a:extLst>
                        <a:ext uri="{FF2B5EF4-FFF2-40B4-BE49-F238E27FC236}">
                          <a16:creationId xmlns:a16="http://schemas.microsoft.com/office/drawing/2014/main" id="{0FC834B4-F2AF-4753-949C-9CACF1D35EE9}"/>
                        </a:ext>
                      </a:extLst>
                    </p:cNvPr>
                    <p:cNvSpPr txBox="1">
                      <a:spLocks noRot="1" noChangeAspect="1" noMove="1" noResize="1" noEditPoints="1" noAdjustHandles="1" noChangeArrowheads="1" noChangeShapeType="1" noTextEdit="1"/>
                    </p:cNvSpPr>
                    <p:nvPr/>
                  </p:nvSpPr>
                  <p:spPr>
                    <a:xfrm>
                      <a:off x="3681411" y="2957987"/>
                      <a:ext cx="533399" cy="588220"/>
                    </a:xfrm>
                    <a:prstGeom prst="rect">
                      <a:avLst/>
                    </a:prstGeom>
                    <a:blipFill>
                      <a:blip r:embed="rId15"/>
                      <a:stretch>
                        <a:fillRect r="-68421"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49531CBF-22A0-489C-A3F6-88A27E5F7182}"/>
                        </a:ext>
                      </a:extLst>
                    </p:cNvPr>
                    <p:cNvSpPr txBox="1"/>
                    <p:nvPr/>
                  </p:nvSpPr>
                  <p:spPr>
                    <a:xfrm>
                      <a:off x="5040061" y="3048224"/>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𝟑</m:t>
                                </m:r>
                              </m:sub>
                            </m:sSub>
                          </m:oMath>
                        </m:oMathPara>
                      </a14:m>
                      <a:endParaRPr lang="en-US" sz="2400" b="1" dirty="0"/>
                    </a:p>
                  </p:txBody>
                </p:sp>
              </mc:Choice>
              <mc:Fallback xmlns="">
                <p:sp>
                  <p:nvSpPr>
                    <p:cNvPr id="29" name="文本框 28">
                      <a:extLst>
                        <a:ext uri="{FF2B5EF4-FFF2-40B4-BE49-F238E27FC236}">
                          <a16:creationId xmlns:a16="http://schemas.microsoft.com/office/drawing/2014/main" id="{49531CBF-22A0-489C-A3F6-88A27E5F7182}"/>
                        </a:ext>
                      </a:extLst>
                    </p:cNvPr>
                    <p:cNvSpPr txBox="1">
                      <a:spLocks noRot="1" noChangeAspect="1" noMove="1" noResize="1" noEditPoints="1" noAdjustHandles="1" noChangeArrowheads="1" noChangeShapeType="1" noTextEdit="1"/>
                    </p:cNvSpPr>
                    <p:nvPr/>
                  </p:nvSpPr>
                  <p:spPr>
                    <a:xfrm>
                      <a:off x="5040061" y="3048224"/>
                      <a:ext cx="533399" cy="588220"/>
                    </a:xfrm>
                    <a:prstGeom prst="rect">
                      <a:avLst/>
                    </a:prstGeom>
                    <a:blipFill>
                      <a:blip r:embed="rId16"/>
                      <a:stretch>
                        <a:fillRect r="-68421" b="-27869"/>
                      </a:stretch>
                    </a:blipFill>
                  </p:spPr>
                  <p:txBody>
                    <a:bodyPr/>
                    <a:lstStyle/>
                    <a:p>
                      <a:r>
                        <a:rPr lang="en-US">
                          <a:noFill/>
                        </a:rPr>
                        <a:t> </a:t>
                      </a:r>
                    </a:p>
                  </p:txBody>
                </p:sp>
              </mc:Fallback>
            </mc:AlternateContent>
            <p:sp>
              <p:nvSpPr>
                <p:cNvPr id="30" name="椭圆 29">
                  <a:extLst>
                    <a:ext uri="{FF2B5EF4-FFF2-40B4-BE49-F238E27FC236}">
                      <a16:creationId xmlns:a16="http://schemas.microsoft.com/office/drawing/2014/main" id="{2FE287B0-A61D-4628-A5FC-9570680E671B}"/>
                    </a:ext>
                  </a:extLst>
                </p:cNvPr>
                <p:cNvSpPr/>
                <p:nvPr/>
              </p:nvSpPr>
              <p:spPr>
                <a:xfrm>
                  <a:off x="820630" y="2294242"/>
                  <a:ext cx="461665" cy="461665"/>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椭圆 30">
                  <a:extLst>
                    <a:ext uri="{FF2B5EF4-FFF2-40B4-BE49-F238E27FC236}">
                      <a16:creationId xmlns:a16="http://schemas.microsoft.com/office/drawing/2014/main" id="{317C14A3-85FC-46AB-AE55-49E37FC7961B}"/>
                    </a:ext>
                  </a:extLst>
                </p:cNvPr>
                <p:cNvSpPr/>
                <p:nvPr/>
              </p:nvSpPr>
              <p:spPr>
                <a:xfrm>
                  <a:off x="2797320" y="2294242"/>
                  <a:ext cx="461665" cy="461665"/>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椭圆 31">
                  <a:extLst>
                    <a:ext uri="{FF2B5EF4-FFF2-40B4-BE49-F238E27FC236}">
                      <a16:creationId xmlns:a16="http://schemas.microsoft.com/office/drawing/2014/main" id="{3ADABE06-D76E-40A1-A967-3DCD4B37BDFC}"/>
                    </a:ext>
                  </a:extLst>
                </p:cNvPr>
                <p:cNvSpPr/>
                <p:nvPr/>
              </p:nvSpPr>
              <p:spPr>
                <a:xfrm>
                  <a:off x="5093177" y="2294242"/>
                  <a:ext cx="461665" cy="461665"/>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椭圆 32">
                  <a:extLst>
                    <a:ext uri="{FF2B5EF4-FFF2-40B4-BE49-F238E27FC236}">
                      <a16:creationId xmlns:a16="http://schemas.microsoft.com/office/drawing/2014/main" id="{8620526B-35AA-4056-BF83-ADF0B3B2AFA8}"/>
                    </a:ext>
                  </a:extLst>
                </p:cNvPr>
                <p:cNvSpPr/>
                <p:nvPr/>
              </p:nvSpPr>
              <p:spPr>
                <a:xfrm>
                  <a:off x="1834196"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椭圆 33">
                  <a:extLst>
                    <a:ext uri="{FF2B5EF4-FFF2-40B4-BE49-F238E27FC236}">
                      <a16:creationId xmlns:a16="http://schemas.microsoft.com/office/drawing/2014/main" id="{95928FCA-C2BF-46CE-9093-51AF5C703070}"/>
                    </a:ext>
                  </a:extLst>
                </p:cNvPr>
                <p:cNvSpPr/>
                <p:nvPr/>
              </p:nvSpPr>
              <p:spPr>
                <a:xfrm>
                  <a:off x="4103838"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直接箭头连接符 34">
                  <a:extLst>
                    <a:ext uri="{FF2B5EF4-FFF2-40B4-BE49-F238E27FC236}">
                      <a16:creationId xmlns:a16="http://schemas.microsoft.com/office/drawing/2014/main" id="{6DF9FFD9-E2FC-4016-A366-CE7BC6FC2705}"/>
                    </a:ext>
                  </a:extLst>
                </p:cNvPr>
                <p:cNvCxnSpPr>
                  <a:cxnSpLocks/>
                  <a:stCxn id="31" idx="6"/>
                  <a:endCxn id="32" idx="2"/>
                </p:cNvCxnSpPr>
                <p:nvPr/>
              </p:nvCxnSpPr>
              <p:spPr>
                <a:xfrm>
                  <a:off x="3258985" y="2525075"/>
                  <a:ext cx="1834192"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220837E6-4D7A-4EFD-8F7D-1A9EA6E8A39B}"/>
                    </a:ext>
                  </a:extLst>
                </p:cNvPr>
                <p:cNvCxnSpPr>
                  <a:cxnSpLocks/>
                  <a:stCxn id="30" idx="5"/>
                  <a:endCxn id="33" idx="1"/>
                </p:cNvCxnSpPr>
                <p:nvPr/>
              </p:nvCxnSpPr>
              <p:spPr>
                <a:xfrm>
                  <a:off x="1214686" y="2688298"/>
                  <a:ext cx="687119" cy="127507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30D28A70-C606-468F-841E-22304D2BFA14}"/>
                    </a:ext>
                  </a:extLst>
                </p:cNvPr>
                <p:cNvCxnSpPr>
                  <a:cxnSpLocks/>
                  <a:stCxn id="31" idx="3"/>
                  <a:endCxn id="33" idx="7"/>
                </p:cNvCxnSpPr>
                <p:nvPr/>
              </p:nvCxnSpPr>
              <p:spPr>
                <a:xfrm flipH="1">
                  <a:off x="2228252" y="2688298"/>
                  <a:ext cx="636677" cy="127507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85D40319-F567-43D6-9CF7-E4148B3A96AC}"/>
                    </a:ext>
                  </a:extLst>
                </p:cNvPr>
                <p:cNvCxnSpPr>
                  <a:cxnSpLocks/>
                  <a:stCxn id="31" idx="5"/>
                  <a:endCxn id="34" idx="1"/>
                </p:cNvCxnSpPr>
                <p:nvPr/>
              </p:nvCxnSpPr>
              <p:spPr>
                <a:xfrm>
                  <a:off x="3191376" y="2688298"/>
                  <a:ext cx="980071" cy="127507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FDC98BE-2724-42CE-A74C-68E3ED3CAAAA}"/>
                    </a:ext>
                  </a:extLst>
                </p:cNvPr>
                <p:cNvCxnSpPr>
                  <a:cxnSpLocks/>
                  <a:stCxn id="32" idx="4"/>
                  <a:endCxn id="34" idx="7"/>
                </p:cNvCxnSpPr>
                <p:nvPr/>
              </p:nvCxnSpPr>
              <p:spPr>
                <a:xfrm flipH="1">
                  <a:off x="4497894" y="2755907"/>
                  <a:ext cx="826116" cy="12074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9" name="直接连接符 8">
                <a:extLst>
                  <a:ext uri="{FF2B5EF4-FFF2-40B4-BE49-F238E27FC236}">
                    <a16:creationId xmlns:a16="http://schemas.microsoft.com/office/drawing/2014/main" id="{A73A024D-D9DD-4C09-AAC7-2136E2505262}"/>
                  </a:ext>
                </a:extLst>
              </p:cNvPr>
              <p:cNvCxnSpPr>
                <a:stCxn id="30" idx="6"/>
                <a:endCxn id="31" idx="2"/>
              </p:cNvCxnSpPr>
              <p:nvPr/>
            </p:nvCxnSpPr>
            <p:spPr>
              <a:xfrm>
                <a:off x="1392676" y="2438589"/>
                <a:ext cx="11890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CFF803F-F7A7-4C39-B8D5-E0382A073B58}"/>
                  </a:ext>
                </a:extLst>
              </p:cNvPr>
              <p:cNvCxnSpPr>
                <a:cxnSpLocks/>
                <a:endCxn id="30" idx="2"/>
              </p:cNvCxnSpPr>
              <p:nvPr/>
            </p:nvCxnSpPr>
            <p:spPr>
              <a:xfrm>
                <a:off x="622570" y="2438589"/>
                <a:ext cx="407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DEE52242-BBA9-4A51-B111-94AB3B1C15FD}"/>
                  </a:ext>
                </a:extLst>
              </p:cNvPr>
              <p:cNvSpPr/>
              <p:nvPr/>
            </p:nvSpPr>
            <p:spPr>
              <a:xfrm>
                <a:off x="1969187" y="2375607"/>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695DAB43-4F80-4242-9D68-4BCE0A48A361}"/>
                  </a:ext>
                </a:extLst>
              </p:cNvPr>
              <p:cNvSpPr/>
              <p:nvPr/>
            </p:nvSpPr>
            <p:spPr>
              <a:xfrm>
                <a:off x="3600078" y="2391093"/>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椭圆 12">
                <a:extLst>
                  <a:ext uri="{FF2B5EF4-FFF2-40B4-BE49-F238E27FC236}">
                    <a16:creationId xmlns:a16="http://schemas.microsoft.com/office/drawing/2014/main" id="{90F93575-9714-4765-9926-0309FB5FC140}"/>
                  </a:ext>
                </a:extLst>
              </p:cNvPr>
              <p:cNvSpPr/>
              <p:nvPr/>
            </p:nvSpPr>
            <p:spPr>
              <a:xfrm>
                <a:off x="4203492" y="3030617"/>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椭圆 13">
                <a:extLst>
                  <a:ext uri="{FF2B5EF4-FFF2-40B4-BE49-F238E27FC236}">
                    <a16:creationId xmlns:a16="http://schemas.microsoft.com/office/drawing/2014/main" id="{4E9F5F20-A499-4E4A-BC6A-4E559BBE977B}"/>
                  </a:ext>
                </a:extLst>
              </p:cNvPr>
              <p:cNvSpPr/>
              <p:nvPr/>
            </p:nvSpPr>
            <p:spPr>
              <a:xfrm>
                <a:off x="3208001" y="3009193"/>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椭圆 14">
                <a:extLst>
                  <a:ext uri="{FF2B5EF4-FFF2-40B4-BE49-F238E27FC236}">
                    <a16:creationId xmlns:a16="http://schemas.microsoft.com/office/drawing/2014/main" id="{AD6F1E10-08E9-4E74-87DC-6D5A53870025}"/>
                  </a:ext>
                </a:extLst>
              </p:cNvPr>
              <p:cNvSpPr/>
              <p:nvPr/>
            </p:nvSpPr>
            <p:spPr>
              <a:xfrm>
                <a:off x="2308865" y="3004085"/>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椭圆 15">
                <a:extLst>
                  <a:ext uri="{FF2B5EF4-FFF2-40B4-BE49-F238E27FC236}">
                    <a16:creationId xmlns:a16="http://schemas.microsoft.com/office/drawing/2014/main" id="{6FD8FB06-655E-4FAE-99D5-D65A9BB0CC58}"/>
                  </a:ext>
                </a:extLst>
              </p:cNvPr>
              <p:cNvSpPr/>
              <p:nvPr/>
            </p:nvSpPr>
            <p:spPr>
              <a:xfrm>
                <a:off x="1546274" y="3004085"/>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椭圆 16">
                <a:extLst>
                  <a:ext uri="{FF2B5EF4-FFF2-40B4-BE49-F238E27FC236}">
                    <a16:creationId xmlns:a16="http://schemas.microsoft.com/office/drawing/2014/main" id="{A183C8AF-FD65-464B-84BA-A1D930903033}"/>
                  </a:ext>
                </a:extLst>
              </p:cNvPr>
              <p:cNvSpPr/>
              <p:nvPr/>
            </p:nvSpPr>
            <p:spPr>
              <a:xfrm>
                <a:off x="597176" y="2375607"/>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7388C76-F1C5-42CA-9AD6-4839B41D0562}"/>
                      </a:ext>
                    </a:extLst>
                  </p:cNvPr>
                  <p:cNvSpPr txBox="1"/>
                  <p:nvPr/>
                </p:nvSpPr>
                <p:spPr>
                  <a:xfrm>
                    <a:off x="280011" y="1917386"/>
                    <a:ext cx="4186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𝒑</m:t>
                          </m:r>
                        </m:oMath>
                      </m:oMathPara>
                    </a14:m>
                    <a:endParaRPr lang="en-US" sz="2400" b="1" dirty="0"/>
                  </a:p>
                </p:txBody>
              </p:sp>
            </mc:Choice>
            <mc:Fallback xmlns="">
              <p:sp>
                <p:nvSpPr>
                  <p:cNvPr id="18" name="文本框 17">
                    <a:extLst>
                      <a:ext uri="{FF2B5EF4-FFF2-40B4-BE49-F238E27FC236}">
                        <a16:creationId xmlns:a16="http://schemas.microsoft.com/office/drawing/2014/main" id="{F7388C76-F1C5-42CA-9AD6-4839B41D0562}"/>
                      </a:ext>
                    </a:extLst>
                  </p:cNvPr>
                  <p:cNvSpPr txBox="1">
                    <a:spLocks noRot="1" noChangeAspect="1" noMove="1" noResize="1" noEditPoints="1" noAdjustHandles="1" noChangeArrowheads="1" noChangeShapeType="1" noTextEdit="1"/>
                  </p:cNvSpPr>
                  <p:nvPr/>
                </p:nvSpPr>
                <p:spPr>
                  <a:xfrm>
                    <a:off x="280011" y="1917386"/>
                    <a:ext cx="418639" cy="461665"/>
                  </a:xfrm>
                  <a:prstGeom prst="rect">
                    <a:avLst/>
                  </a:prstGeom>
                  <a:blipFill>
                    <a:blip r:embed="rId17"/>
                    <a:stretch>
                      <a:fillRect l="-7018" r="-12281" b="-37705"/>
                    </a:stretch>
                  </a:blipFill>
                </p:spPr>
                <p:txBody>
                  <a:bodyPr/>
                  <a:lstStyle/>
                  <a:p>
                    <a:r>
                      <a:rPr lang="en-US">
                        <a:noFill/>
                      </a:rPr>
                      <a:t> </a:t>
                    </a:r>
                  </a:p>
                </p:txBody>
              </p:sp>
            </mc:Fallback>
          </mc:AlternateContent>
        </p:grpSp>
        <p:sp>
          <p:nvSpPr>
            <p:cNvPr id="6" name="任意多边形: 形状 5">
              <a:extLst>
                <a:ext uri="{FF2B5EF4-FFF2-40B4-BE49-F238E27FC236}">
                  <a16:creationId xmlns:a16="http://schemas.microsoft.com/office/drawing/2014/main" id="{28427EE3-9201-4EE0-ADC2-842F4F1962C9}"/>
                </a:ext>
              </a:extLst>
            </p:cNvPr>
            <p:cNvSpPr/>
            <p:nvPr/>
          </p:nvSpPr>
          <p:spPr>
            <a:xfrm>
              <a:off x="2370667" y="2319841"/>
              <a:ext cx="3166533" cy="457226"/>
            </a:xfrm>
            <a:custGeom>
              <a:avLst/>
              <a:gdLst>
                <a:gd name="connsiteX0" fmla="*/ 0 w 3166533"/>
                <a:gd name="connsiteY0" fmla="*/ 440292 h 457226"/>
                <a:gd name="connsiteX1" fmla="*/ 1574800 w 3166533"/>
                <a:gd name="connsiteY1" fmla="*/ 26 h 457226"/>
                <a:gd name="connsiteX2" fmla="*/ 3166533 w 3166533"/>
                <a:gd name="connsiteY2" fmla="*/ 457226 h 457226"/>
              </a:gdLst>
              <a:ahLst/>
              <a:cxnLst>
                <a:cxn ang="0">
                  <a:pos x="connsiteX0" y="connsiteY0"/>
                </a:cxn>
                <a:cxn ang="0">
                  <a:pos x="connsiteX1" y="connsiteY1"/>
                </a:cxn>
                <a:cxn ang="0">
                  <a:pos x="connsiteX2" y="connsiteY2"/>
                </a:cxn>
              </a:cxnLst>
              <a:rect l="l" t="t" r="r" b="b"/>
              <a:pathLst>
                <a:path w="3166533" h="457226">
                  <a:moveTo>
                    <a:pt x="0" y="440292"/>
                  </a:moveTo>
                  <a:cubicBezTo>
                    <a:pt x="523522" y="218748"/>
                    <a:pt x="1047045" y="-2796"/>
                    <a:pt x="1574800" y="26"/>
                  </a:cubicBezTo>
                  <a:cubicBezTo>
                    <a:pt x="2102555" y="2848"/>
                    <a:pt x="2667000" y="347159"/>
                    <a:pt x="3166533" y="45722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86B76D8-9F35-46C2-A75C-397A2943B13C}"/>
                    </a:ext>
                  </a:extLst>
                </p:cNvPr>
                <p:cNvSpPr txBox="1"/>
                <p:nvPr/>
              </p:nvSpPr>
              <p:spPr>
                <a:xfrm>
                  <a:off x="3976164" y="1898071"/>
                  <a:ext cx="4186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𝒄</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7" name="文本框 6">
                  <a:extLst>
                    <a:ext uri="{FF2B5EF4-FFF2-40B4-BE49-F238E27FC236}">
                      <a16:creationId xmlns:a16="http://schemas.microsoft.com/office/drawing/2014/main" id="{F86B76D8-9F35-46C2-A75C-397A2943B13C}"/>
                    </a:ext>
                  </a:extLst>
                </p:cNvPr>
                <p:cNvSpPr txBox="1">
                  <a:spLocks noRot="1" noChangeAspect="1" noMove="1" noResize="1" noEditPoints="1" noAdjustHandles="1" noChangeArrowheads="1" noChangeShapeType="1" noTextEdit="1"/>
                </p:cNvSpPr>
                <p:nvPr/>
              </p:nvSpPr>
              <p:spPr>
                <a:xfrm>
                  <a:off x="3976164" y="1898071"/>
                  <a:ext cx="418639" cy="461665"/>
                </a:xfrm>
                <a:prstGeom prst="rect">
                  <a:avLst/>
                </a:prstGeom>
                <a:blipFill>
                  <a:blip r:embed="rId18"/>
                  <a:stretch>
                    <a:fillRect r="-31579" b="-27869"/>
                  </a:stretch>
                </a:blipFill>
              </p:spPr>
              <p:txBody>
                <a:bodyPr/>
                <a:lstStyle/>
                <a:p>
                  <a:r>
                    <a:rPr lang="en-US">
                      <a:noFill/>
                    </a:rPr>
                    <a:t> </a:t>
                  </a:r>
                </a:p>
              </p:txBody>
            </p:sp>
          </mc:Fallback>
        </mc:AlternateContent>
      </p:grpSp>
      <p:pic>
        <p:nvPicPr>
          <p:cNvPr id="41" name="图片 40">
            <a:extLst>
              <a:ext uri="{FF2B5EF4-FFF2-40B4-BE49-F238E27FC236}">
                <a16:creationId xmlns:a16="http://schemas.microsoft.com/office/drawing/2014/main" id="{C63C4BA2-FDC2-4C9F-9C0E-170E255EFD80}"/>
              </a:ext>
            </a:extLst>
          </p:cNvPr>
          <p:cNvPicPr>
            <a:picLocks noChangeAspect="1"/>
          </p:cNvPicPr>
          <p:nvPr/>
        </p:nvPicPr>
        <p:blipFill>
          <a:blip r:embed="rId19"/>
          <a:stretch>
            <a:fillRect/>
          </a:stretch>
        </p:blipFill>
        <p:spPr>
          <a:xfrm>
            <a:off x="1588595" y="3000790"/>
            <a:ext cx="3705274" cy="1427946"/>
          </a:xfrm>
          <a:prstGeom prst="rect">
            <a:avLst/>
          </a:prstGeom>
        </p:spPr>
      </p:pic>
      <p:pic>
        <p:nvPicPr>
          <p:cNvPr id="42" name="图片 41">
            <a:extLst>
              <a:ext uri="{FF2B5EF4-FFF2-40B4-BE49-F238E27FC236}">
                <a16:creationId xmlns:a16="http://schemas.microsoft.com/office/drawing/2014/main" id="{7AA82BF0-3A55-47B1-AE10-18686E82D114}"/>
              </a:ext>
            </a:extLst>
          </p:cNvPr>
          <p:cNvPicPr>
            <a:picLocks noChangeAspect="1"/>
          </p:cNvPicPr>
          <p:nvPr/>
        </p:nvPicPr>
        <p:blipFill>
          <a:blip r:embed="rId20"/>
          <a:stretch>
            <a:fillRect/>
          </a:stretch>
        </p:blipFill>
        <p:spPr>
          <a:xfrm>
            <a:off x="2246773" y="4417492"/>
            <a:ext cx="2343150" cy="533400"/>
          </a:xfrm>
          <a:prstGeom prst="rect">
            <a:avLst/>
          </a:prstGeom>
        </p:spPr>
      </p:pic>
      <p:pic>
        <p:nvPicPr>
          <p:cNvPr id="43" name="图片 42">
            <a:extLst>
              <a:ext uri="{FF2B5EF4-FFF2-40B4-BE49-F238E27FC236}">
                <a16:creationId xmlns:a16="http://schemas.microsoft.com/office/drawing/2014/main" id="{0D9354A9-7D97-494C-9CD4-7A046F7E7A31}"/>
              </a:ext>
            </a:extLst>
          </p:cNvPr>
          <p:cNvPicPr>
            <a:picLocks noChangeAspect="1"/>
          </p:cNvPicPr>
          <p:nvPr/>
        </p:nvPicPr>
        <p:blipFill>
          <a:blip r:embed="rId21"/>
          <a:stretch>
            <a:fillRect/>
          </a:stretch>
        </p:blipFill>
        <p:spPr>
          <a:xfrm>
            <a:off x="1979353" y="4903852"/>
            <a:ext cx="3171825" cy="857250"/>
          </a:xfrm>
          <a:prstGeom prst="rect">
            <a:avLst/>
          </a:prstGeom>
        </p:spPr>
      </p:pic>
      <p:pic>
        <p:nvPicPr>
          <p:cNvPr id="44" name="图片 43">
            <a:extLst>
              <a:ext uri="{FF2B5EF4-FFF2-40B4-BE49-F238E27FC236}">
                <a16:creationId xmlns:a16="http://schemas.microsoft.com/office/drawing/2014/main" id="{6460E70C-191D-4E18-9A12-36E547106DFF}"/>
              </a:ext>
            </a:extLst>
          </p:cNvPr>
          <p:cNvPicPr>
            <a:picLocks noChangeAspect="1"/>
          </p:cNvPicPr>
          <p:nvPr/>
        </p:nvPicPr>
        <p:blipFill>
          <a:blip r:embed="rId22"/>
          <a:stretch>
            <a:fillRect/>
          </a:stretch>
        </p:blipFill>
        <p:spPr>
          <a:xfrm>
            <a:off x="1798371" y="5762625"/>
            <a:ext cx="2552700" cy="1095375"/>
          </a:xfrm>
          <a:prstGeom prst="rect">
            <a:avLst/>
          </a:prstGeom>
        </p:spPr>
      </p:pic>
      <p:sp>
        <p:nvSpPr>
          <p:cNvPr id="45" name="椭圆 44">
            <a:extLst>
              <a:ext uri="{FF2B5EF4-FFF2-40B4-BE49-F238E27FC236}">
                <a16:creationId xmlns:a16="http://schemas.microsoft.com/office/drawing/2014/main" id="{71A7F232-4EA8-46AF-B015-94A43455497F}"/>
              </a:ext>
            </a:extLst>
          </p:cNvPr>
          <p:cNvSpPr/>
          <p:nvPr/>
        </p:nvSpPr>
        <p:spPr>
          <a:xfrm>
            <a:off x="3271691" y="954822"/>
            <a:ext cx="104862" cy="100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图片 45">
            <a:extLst>
              <a:ext uri="{FF2B5EF4-FFF2-40B4-BE49-F238E27FC236}">
                <a16:creationId xmlns:a16="http://schemas.microsoft.com/office/drawing/2014/main" id="{A86AE8C6-9078-49CB-9593-929BE728497B}"/>
              </a:ext>
            </a:extLst>
          </p:cNvPr>
          <p:cNvPicPr>
            <a:picLocks noChangeAspect="1"/>
          </p:cNvPicPr>
          <p:nvPr/>
        </p:nvPicPr>
        <p:blipFill>
          <a:blip r:embed="rId23"/>
          <a:stretch>
            <a:fillRect/>
          </a:stretch>
        </p:blipFill>
        <p:spPr>
          <a:xfrm>
            <a:off x="6980989" y="196178"/>
            <a:ext cx="3171825" cy="6465643"/>
          </a:xfrm>
          <a:prstGeom prst="rect">
            <a:avLst/>
          </a:prstGeom>
        </p:spPr>
      </p:pic>
    </p:spTree>
    <p:extLst>
      <p:ext uri="{BB962C8B-B14F-4D97-AF65-F5344CB8AC3E}">
        <p14:creationId xmlns:p14="http://schemas.microsoft.com/office/powerpoint/2010/main" val="418069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E5B80-BE67-4DCC-B292-4B0043EA844D}"/>
              </a:ext>
            </a:extLst>
          </p:cNvPr>
          <p:cNvSpPr>
            <a:spLocks noGrp="1"/>
          </p:cNvSpPr>
          <p:nvPr>
            <p:ph type="title"/>
          </p:nvPr>
        </p:nvSpPr>
        <p:spPr>
          <a:xfrm>
            <a:off x="838200" y="-135464"/>
            <a:ext cx="10515600" cy="1325563"/>
          </a:xfrm>
        </p:spPr>
        <p:txBody>
          <a:bodyPr/>
          <a:lstStyle/>
          <a:p>
            <a:r>
              <a:rPr lang="en-US" dirty="0"/>
              <a:t>Solving the Linear Least Squares System</a:t>
            </a:r>
          </a:p>
        </p:txBody>
      </p:sp>
      <p:pic>
        <p:nvPicPr>
          <p:cNvPr id="4" name="图片 3">
            <a:extLst>
              <a:ext uri="{FF2B5EF4-FFF2-40B4-BE49-F238E27FC236}">
                <a16:creationId xmlns:a16="http://schemas.microsoft.com/office/drawing/2014/main" id="{70ABDB9B-35A8-4B5E-92FC-03DFD723495A}"/>
              </a:ext>
            </a:extLst>
          </p:cNvPr>
          <p:cNvPicPr>
            <a:picLocks noChangeAspect="1"/>
          </p:cNvPicPr>
          <p:nvPr/>
        </p:nvPicPr>
        <p:blipFill rotWithShape="1">
          <a:blip r:embed="rId3"/>
          <a:srcRect r="35966"/>
          <a:stretch/>
        </p:blipFill>
        <p:spPr>
          <a:xfrm>
            <a:off x="504899" y="909121"/>
            <a:ext cx="2354243" cy="5320971"/>
          </a:xfrm>
          <a:prstGeom prst="rect">
            <a:avLst/>
          </a:prstGeom>
        </p:spPr>
      </p:pic>
      <p:pic>
        <p:nvPicPr>
          <p:cNvPr id="6" name="图片 5">
            <a:extLst>
              <a:ext uri="{FF2B5EF4-FFF2-40B4-BE49-F238E27FC236}">
                <a16:creationId xmlns:a16="http://schemas.microsoft.com/office/drawing/2014/main" id="{F98455D7-186D-4008-A769-B21BDD47A9B6}"/>
              </a:ext>
            </a:extLst>
          </p:cNvPr>
          <p:cNvPicPr>
            <a:picLocks noChangeAspect="1"/>
          </p:cNvPicPr>
          <p:nvPr/>
        </p:nvPicPr>
        <p:blipFill>
          <a:blip r:embed="rId4"/>
          <a:stretch>
            <a:fillRect/>
          </a:stretch>
        </p:blipFill>
        <p:spPr>
          <a:xfrm>
            <a:off x="3569304" y="1136310"/>
            <a:ext cx="3647863" cy="588365"/>
          </a:xfrm>
          <a:prstGeom prst="rect">
            <a:avLst/>
          </a:prstGeom>
        </p:spPr>
      </p:pic>
      <p:pic>
        <p:nvPicPr>
          <p:cNvPr id="7" name="图片 6">
            <a:extLst>
              <a:ext uri="{FF2B5EF4-FFF2-40B4-BE49-F238E27FC236}">
                <a16:creationId xmlns:a16="http://schemas.microsoft.com/office/drawing/2014/main" id="{E9300F78-6F00-4422-B35E-8C69734A5BBF}"/>
              </a:ext>
            </a:extLst>
          </p:cNvPr>
          <p:cNvPicPr>
            <a:picLocks noChangeAspect="1"/>
          </p:cNvPicPr>
          <p:nvPr/>
        </p:nvPicPr>
        <p:blipFill>
          <a:blip r:embed="rId5"/>
          <a:stretch>
            <a:fillRect/>
          </a:stretch>
        </p:blipFill>
        <p:spPr>
          <a:xfrm>
            <a:off x="8337020" y="1090025"/>
            <a:ext cx="2563915" cy="2382076"/>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EFEBE99-567D-45F6-87CF-419571863AF2}"/>
                  </a:ext>
                </a:extLst>
              </p:cNvPr>
              <p:cNvSpPr txBox="1"/>
              <p:nvPr/>
            </p:nvSpPr>
            <p:spPr>
              <a:xfrm>
                <a:off x="3802832" y="1788789"/>
                <a:ext cx="2649508" cy="954107"/>
              </a:xfrm>
              <a:prstGeom prst="rect">
                <a:avLst/>
              </a:prstGeom>
              <a:noFill/>
            </p:spPr>
            <p:txBody>
              <a:bodyPr wrap="none" rtlCol="0">
                <a:spAutoFit/>
              </a:bodyPr>
              <a:lstStyle/>
              <a:p>
                <a:r>
                  <a:rPr lang="en-US" sz="2800" dirty="0"/>
                  <a:t>Normal Equation</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𝑇</m:t>
                          </m:r>
                        </m:sup>
                      </m:sSup>
                      <m:r>
                        <a:rPr lang="en-US" sz="2800" b="0" i="1" smtClean="0">
                          <a:latin typeface="Cambria Math" panose="02040503050406030204" pitchFamily="18" charset="0"/>
                        </a:rPr>
                        <m:t>𝑏</m:t>
                      </m:r>
                    </m:oMath>
                  </m:oMathPara>
                </a14:m>
                <a:endParaRPr lang="en-US" sz="2800" dirty="0"/>
              </a:p>
            </p:txBody>
          </p:sp>
        </mc:Choice>
        <mc:Fallback xmlns="">
          <p:sp>
            <p:nvSpPr>
              <p:cNvPr id="8" name="文本框 7">
                <a:extLst>
                  <a:ext uri="{FF2B5EF4-FFF2-40B4-BE49-F238E27FC236}">
                    <a16:creationId xmlns:a16="http://schemas.microsoft.com/office/drawing/2014/main" id="{BEFEBE99-567D-45F6-87CF-419571863AF2}"/>
                  </a:ext>
                </a:extLst>
              </p:cNvPr>
              <p:cNvSpPr txBox="1">
                <a:spLocks noRot="1" noChangeAspect="1" noMove="1" noResize="1" noEditPoints="1" noAdjustHandles="1" noChangeArrowheads="1" noChangeShapeType="1" noTextEdit="1"/>
              </p:cNvSpPr>
              <p:nvPr/>
            </p:nvSpPr>
            <p:spPr>
              <a:xfrm>
                <a:off x="3802832" y="1788789"/>
                <a:ext cx="2649508" cy="954107"/>
              </a:xfrm>
              <a:prstGeom prst="rect">
                <a:avLst/>
              </a:prstGeom>
              <a:blipFill>
                <a:blip r:embed="rId6"/>
                <a:stretch>
                  <a:fillRect l="-4839" t="-5732" r="-2995"/>
                </a:stretch>
              </a:blipFill>
            </p:spPr>
            <p:txBody>
              <a:bodyPr/>
              <a:lstStyle/>
              <a:p>
                <a:r>
                  <a:rPr lang="en-US">
                    <a:noFill/>
                  </a:rPr>
                  <a:t> </a:t>
                </a:r>
              </a:p>
            </p:txBody>
          </p:sp>
        </mc:Fallback>
      </mc:AlternateContent>
      <p:sp>
        <p:nvSpPr>
          <p:cNvPr id="9" name="文本框 8">
            <a:extLst>
              <a:ext uri="{FF2B5EF4-FFF2-40B4-BE49-F238E27FC236}">
                <a16:creationId xmlns:a16="http://schemas.microsoft.com/office/drawing/2014/main" id="{D3D2A47C-935B-4F4C-90AE-599C80AA3C63}"/>
              </a:ext>
            </a:extLst>
          </p:cNvPr>
          <p:cNvSpPr txBox="1"/>
          <p:nvPr/>
        </p:nvSpPr>
        <p:spPr>
          <a:xfrm>
            <a:off x="8101734" y="3407984"/>
            <a:ext cx="3034485" cy="523220"/>
          </a:xfrm>
          <a:prstGeom prst="rect">
            <a:avLst/>
          </a:prstGeom>
          <a:noFill/>
        </p:spPr>
        <p:txBody>
          <a:bodyPr wrap="none" rtlCol="0">
            <a:spAutoFit/>
          </a:bodyPr>
          <a:lstStyle/>
          <a:p>
            <a:r>
              <a:rPr lang="en-US" sz="2800" dirty="0"/>
              <a:t>Information Matrix </a:t>
            </a:r>
          </a:p>
        </p:txBody>
      </p:sp>
      <p:sp>
        <p:nvSpPr>
          <p:cNvPr id="10" name="文本框 9">
            <a:extLst>
              <a:ext uri="{FF2B5EF4-FFF2-40B4-BE49-F238E27FC236}">
                <a16:creationId xmlns:a16="http://schemas.microsoft.com/office/drawing/2014/main" id="{1457CFDB-D207-4551-8FE8-621161CA173F}"/>
              </a:ext>
            </a:extLst>
          </p:cNvPr>
          <p:cNvSpPr txBox="1"/>
          <p:nvPr/>
        </p:nvSpPr>
        <p:spPr>
          <a:xfrm>
            <a:off x="-9112" y="6260612"/>
            <a:ext cx="3578416" cy="523220"/>
          </a:xfrm>
          <a:prstGeom prst="rect">
            <a:avLst/>
          </a:prstGeom>
          <a:noFill/>
        </p:spPr>
        <p:txBody>
          <a:bodyPr wrap="none" rtlCol="0">
            <a:spAutoFit/>
          </a:bodyPr>
          <a:lstStyle/>
          <a:p>
            <a:r>
              <a:rPr lang="en-US" sz="2800" dirty="0"/>
              <a:t>M</a:t>
            </a:r>
            <a:r>
              <a:rPr lang="en-US" altLang="zh-CN" sz="2800" dirty="0"/>
              <a:t>easurement Jacobian</a:t>
            </a:r>
            <a:endParaRPr lang="en-US" sz="2800"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C33CFE5-586B-48D1-A82B-47E90B16DF54}"/>
                  </a:ext>
                </a:extLst>
              </p:cNvPr>
              <p:cNvSpPr txBox="1"/>
              <p:nvPr/>
            </p:nvSpPr>
            <p:spPr>
              <a:xfrm>
                <a:off x="3869773" y="3653743"/>
                <a:ext cx="3046924" cy="1815882"/>
              </a:xfrm>
              <a:prstGeom prst="rect">
                <a:avLst/>
              </a:prstGeom>
              <a:noFill/>
            </p:spPr>
            <p:txBody>
              <a:bodyPr wrap="none" rtlCol="0">
                <a:spAutoFit/>
              </a:bodyPr>
              <a:lstStyle/>
              <a:p>
                <a:r>
                  <a:rPr lang="en-US" sz="2800" dirty="0"/>
                  <a:t>Matrix factorization</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rPr>
                          </m:ctrlPr>
                        </m:sSupPr>
                        <m:e>
                          <m:r>
                            <a:rPr lang="en-US" sz="2800" b="0" i="1" smtClean="0">
                              <a:latin typeface="Cambria Math" panose="02040503050406030204" pitchFamily="18" charset="0"/>
                            </a:rPr>
                            <m:t>𝑅</m:t>
                          </m:r>
                        </m:e>
                        <m:sup>
                          <m:r>
                            <a:rPr lang="en-US" sz="2800" i="1">
                              <a:latin typeface="Cambria Math" panose="02040503050406030204" pitchFamily="18" charset="0"/>
                            </a:rPr>
                            <m:t>𝑇</m:t>
                          </m:r>
                        </m:sup>
                      </m:sSup>
                      <m:r>
                        <a:rPr lang="en-US" sz="2800" b="0" i="1" smtClean="0">
                          <a:latin typeface="Cambria Math" panose="02040503050406030204" pitchFamily="18" charset="0"/>
                        </a:rPr>
                        <m:t>𝑅</m:t>
                      </m:r>
                    </m:oMath>
                  </m:oMathPara>
                </a14:m>
                <a:endParaRPr lang="en-US" sz="2800" dirty="0"/>
              </a:p>
              <a:p>
                <a:r>
                  <a:rPr lang="en-US" altLang="zh-CN" sz="2800" dirty="0"/>
                  <a:t>first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𝑅</m:t>
                        </m:r>
                      </m:e>
                      <m:sup>
                        <m:r>
                          <a:rPr lang="en-US" sz="2800" i="1">
                            <a:latin typeface="Cambria Math" panose="02040503050406030204" pitchFamily="18" charset="0"/>
                          </a:rPr>
                          <m:t>𝑇</m:t>
                        </m:r>
                      </m:sup>
                    </m:sSup>
                    <m:r>
                      <a:rPr lang="en-US" sz="2800" b="0" i="1" smtClean="0">
                        <a:latin typeface="Cambria Math" panose="02040503050406030204" pitchFamily="18" charset="0"/>
                      </a:rPr>
                      <m:t>𝑦</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𝑇</m:t>
                        </m:r>
                      </m:sup>
                    </m:sSup>
                    <m:r>
                      <a:rPr lang="en-US" sz="2800" i="1">
                        <a:latin typeface="Cambria Math" panose="02040503050406030204" pitchFamily="18" charset="0"/>
                      </a:rPr>
                      <m:t>𝑏</m:t>
                    </m:r>
                  </m:oMath>
                </a14:m>
                <a:endParaRPr lang="en-US" sz="2800" i="1" dirty="0">
                  <a:latin typeface="Cambria Math" panose="02040503050406030204" pitchFamily="18" charset="0"/>
                </a:endParaRPr>
              </a:p>
              <a:p>
                <a:r>
                  <a:rPr lang="en-US" sz="2800" dirty="0"/>
                  <a:t>second </a:t>
                </a:r>
                <a14:m>
                  <m:oMath xmlns:m="http://schemas.openxmlformats.org/officeDocument/2006/math">
                    <m:r>
                      <a:rPr lang="en-US" sz="2800" b="0" i="1" smtClean="0">
                        <a:latin typeface="Cambria Math" panose="02040503050406030204" pitchFamily="18" charset="0"/>
                      </a:rPr>
                      <m:t>𝑅</m:t>
                    </m:r>
                    <m:r>
                      <a:rPr lang="en-US" sz="2800" i="1">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a14:m>
                <a:endParaRPr lang="en-US" sz="2800" dirty="0"/>
              </a:p>
            </p:txBody>
          </p:sp>
        </mc:Choice>
        <mc:Fallback xmlns="">
          <p:sp>
            <p:nvSpPr>
              <p:cNvPr id="11" name="文本框 10">
                <a:extLst>
                  <a:ext uri="{FF2B5EF4-FFF2-40B4-BE49-F238E27FC236}">
                    <a16:creationId xmlns:a16="http://schemas.microsoft.com/office/drawing/2014/main" id="{EC33CFE5-586B-48D1-A82B-47E90B16DF54}"/>
                  </a:ext>
                </a:extLst>
              </p:cNvPr>
              <p:cNvSpPr txBox="1">
                <a:spLocks noRot="1" noChangeAspect="1" noMove="1" noResize="1" noEditPoints="1" noAdjustHandles="1" noChangeArrowheads="1" noChangeShapeType="1" noTextEdit="1"/>
              </p:cNvSpPr>
              <p:nvPr/>
            </p:nvSpPr>
            <p:spPr>
              <a:xfrm>
                <a:off x="3869773" y="3653743"/>
                <a:ext cx="3046924" cy="1815882"/>
              </a:xfrm>
              <a:prstGeom prst="rect">
                <a:avLst/>
              </a:prstGeom>
              <a:blipFill>
                <a:blip r:embed="rId7"/>
                <a:stretch>
                  <a:fillRect l="-4200" t="-3020" r="-2600" b="-8725"/>
                </a:stretch>
              </a:blipFill>
            </p:spPr>
            <p:txBody>
              <a:bodyPr/>
              <a:lstStyle/>
              <a:p>
                <a:r>
                  <a:rPr lang="en-US">
                    <a:noFill/>
                  </a:rPr>
                  <a:t> </a:t>
                </a:r>
              </a:p>
            </p:txBody>
          </p:sp>
        </mc:Fallback>
      </mc:AlternateContent>
      <p:pic>
        <p:nvPicPr>
          <p:cNvPr id="12" name="图片 11">
            <a:extLst>
              <a:ext uri="{FF2B5EF4-FFF2-40B4-BE49-F238E27FC236}">
                <a16:creationId xmlns:a16="http://schemas.microsoft.com/office/drawing/2014/main" id="{4208EFB9-B22B-4F94-9364-2000E895CBEE}"/>
              </a:ext>
            </a:extLst>
          </p:cNvPr>
          <p:cNvPicPr>
            <a:picLocks noChangeAspect="1"/>
          </p:cNvPicPr>
          <p:nvPr/>
        </p:nvPicPr>
        <p:blipFill>
          <a:blip r:embed="rId8"/>
          <a:stretch>
            <a:fillRect/>
          </a:stretch>
        </p:blipFill>
        <p:spPr>
          <a:xfrm>
            <a:off x="8288898" y="3863305"/>
            <a:ext cx="2510949" cy="2351804"/>
          </a:xfrm>
          <a:prstGeom prst="rect">
            <a:avLst/>
          </a:prstGeom>
        </p:spPr>
      </p:pic>
      <p:sp>
        <p:nvSpPr>
          <p:cNvPr id="13" name="文本框 12">
            <a:extLst>
              <a:ext uri="{FF2B5EF4-FFF2-40B4-BE49-F238E27FC236}">
                <a16:creationId xmlns:a16="http://schemas.microsoft.com/office/drawing/2014/main" id="{F7DC1A18-C93A-48AF-B541-B0D043DC9D68}"/>
              </a:ext>
            </a:extLst>
          </p:cNvPr>
          <p:cNvSpPr txBox="1"/>
          <p:nvPr/>
        </p:nvSpPr>
        <p:spPr>
          <a:xfrm>
            <a:off x="6988762" y="6083093"/>
            <a:ext cx="4828951" cy="523220"/>
          </a:xfrm>
          <a:prstGeom prst="rect">
            <a:avLst/>
          </a:prstGeom>
          <a:noFill/>
        </p:spPr>
        <p:txBody>
          <a:bodyPr wrap="none" rtlCol="0">
            <a:spAutoFit/>
          </a:bodyPr>
          <a:lstStyle/>
          <a:p>
            <a:r>
              <a:rPr lang="en-US" sz="2800" dirty="0"/>
              <a:t>Square root Information Matrix </a:t>
            </a:r>
          </a:p>
        </p:txBody>
      </p:sp>
      <p:sp>
        <p:nvSpPr>
          <p:cNvPr id="14" name="文本框 13">
            <a:extLst>
              <a:ext uri="{FF2B5EF4-FFF2-40B4-BE49-F238E27FC236}">
                <a16:creationId xmlns:a16="http://schemas.microsoft.com/office/drawing/2014/main" id="{DE5AA47D-1827-49B6-A5AA-BF82846BA329}"/>
              </a:ext>
            </a:extLst>
          </p:cNvPr>
          <p:cNvSpPr txBox="1"/>
          <p:nvPr/>
        </p:nvSpPr>
        <p:spPr>
          <a:xfrm>
            <a:off x="2803517" y="2893064"/>
            <a:ext cx="4413650" cy="523220"/>
          </a:xfrm>
          <a:prstGeom prst="rect">
            <a:avLst/>
          </a:prstGeom>
          <a:noFill/>
        </p:spPr>
        <p:txBody>
          <a:bodyPr wrap="square" rtlCol="0">
            <a:spAutoFit/>
          </a:bodyPr>
          <a:lstStyle/>
          <a:p>
            <a:pPr marL="342900" indent="-342900">
              <a:buFont typeface="Arial" panose="020B0604020202020204" pitchFamily="34" charset="0"/>
              <a:buChar char="•"/>
            </a:pPr>
            <a:r>
              <a:rPr lang="en-US" sz="2800" b="1" dirty="0"/>
              <a:t>Cholesky decomposition</a:t>
            </a:r>
          </a:p>
        </p:txBody>
      </p:sp>
    </p:spTree>
    <p:extLst>
      <p:ext uri="{BB962C8B-B14F-4D97-AF65-F5344CB8AC3E}">
        <p14:creationId xmlns:p14="http://schemas.microsoft.com/office/powerpoint/2010/main" val="70338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5B2A0-2810-4ACD-AE19-6174DFA33DD7}"/>
              </a:ext>
            </a:extLst>
          </p:cNvPr>
          <p:cNvSpPr>
            <a:spLocks noGrp="1"/>
          </p:cNvSpPr>
          <p:nvPr>
            <p:ph type="title"/>
          </p:nvPr>
        </p:nvSpPr>
        <p:spPr>
          <a:xfrm>
            <a:off x="838200" y="341007"/>
            <a:ext cx="10515600" cy="1325563"/>
          </a:xfrm>
        </p:spPr>
        <p:txBody>
          <a:bodyPr/>
          <a:lstStyle/>
          <a:p>
            <a:r>
              <a:rPr lang="en-US" dirty="0"/>
              <a:t>Retaining Sparsity: Variable Ordering </a:t>
            </a:r>
          </a:p>
        </p:txBody>
      </p:sp>
      <p:sp>
        <p:nvSpPr>
          <p:cNvPr id="6" name="文本框 5">
            <a:extLst>
              <a:ext uri="{FF2B5EF4-FFF2-40B4-BE49-F238E27FC236}">
                <a16:creationId xmlns:a16="http://schemas.microsoft.com/office/drawing/2014/main" id="{9E50A176-B3AA-433D-A597-8755764FF68C}"/>
              </a:ext>
            </a:extLst>
          </p:cNvPr>
          <p:cNvSpPr txBox="1"/>
          <p:nvPr/>
        </p:nvSpPr>
        <p:spPr>
          <a:xfrm>
            <a:off x="7433733" y="1913467"/>
            <a:ext cx="3098800" cy="523220"/>
          </a:xfrm>
          <a:prstGeom prst="rect">
            <a:avLst/>
          </a:prstGeom>
          <a:noFill/>
        </p:spPr>
        <p:txBody>
          <a:bodyPr wrap="square" rtlCol="0">
            <a:spAutoFit/>
          </a:bodyPr>
          <a:lstStyle/>
          <a:p>
            <a:r>
              <a:rPr lang="en-US" sz="2800" dirty="0"/>
              <a:t>Default Ordering </a:t>
            </a:r>
          </a:p>
        </p:txBody>
      </p:sp>
      <p:sp>
        <p:nvSpPr>
          <p:cNvPr id="7" name="箭头: 右 6">
            <a:extLst>
              <a:ext uri="{FF2B5EF4-FFF2-40B4-BE49-F238E27FC236}">
                <a16:creationId xmlns:a16="http://schemas.microsoft.com/office/drawing/2014/main" id="{4BD86D70-9A12-451F-94E1-172A33F61244}"/>
              </a:ext>
            </a:extLst>
          </p:cNvPr>
          <p:cNvSpPr/>
          <p:nvPr/>
        </p:nvSpPr>
        <p:spPr>
          <a:xfrm>
            <a:off x="3098800" y="2436687"/>
            <a:ext cx="1346231" cy="3701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864F0D28-8C2B-45BB-B437-7B44DB41C403}"/>
              </a:ext>
            </a:extLst>
          </p:cNvPr>
          <p:cNvSpPr txBox="1"/>
          <p:nvPr/>
        </p:nvSpPr>
        <p:spPr>
          <a:xfrm>
            <a:off x="3280935" y="1975022"/>
            <a:ext cx="1164096" cy="461665"/>
          </a:xfrm>
          <a:prstGeom prst="rect">
            <a:avLst/>
          </a:prstGeom>
          <a:noFill/>
        </p:spPr>
        <p:txBody>
          <a:bodyPr wrap="square" rtlCol="0">
            <a:spAutoFit/>
          </a:bodyPr>
          <a:lstStyle/>
          <a:p>
            <a:r>
              <a:rPr lang="en-US" sz="2400" dirty="0">
                <a:solidFill>
                  <a:srgbClr val="FF0000"/>
                </a:solidFill>
              </a:rPr>
              <a:t>factor</a:t>
            </a:r>
          </a:p>
        </p:txBody>
      </p:sp>
      <p:sp>
        <p:nvSpPr>
          <p:cNvPr id="9" name="箭头: 右 8">
            <a:extLst>
              <a:ext uri="{FF2B5EF4-FFF2-40B4-BE49-F238E27FC236}">
                <a16:creationId xmlns:a16="http://schemas.microsoft.com/office/drawing/2014/main" id="{68061A12-3061-4E4B-A49A-B7E61313011B}"/>
              </a:ext>
            </a:extLst>
          </p:cNvPr>
          <p:cNvSpPr/>
          <p:nvPr/>
        </p:nvSpPr>
        <p:spPr>
          <a:xfrm rot="5400000">
            <a:off x="1501821" y="3990181"/>
            <a:ext cx="684822" cy="34167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框 9">
            <a:extLst>
              <a:ext uri="{FF2B5EF4-FFF2-40B4-BE49-F238E27FC236}">
                <a16:creationId xmlns:a16="http://schemas.microsoft.com/office/drawing/2014/main" id="{8C487B70-7219-4040-9CB0-86C88B013BD6}"/>
              </a:ext>
            </a:extLst>
          </p:cNvPr>
          <p:cNvSpPr txBox="1"/>
          <p:nvPr/>
        </p:nvSpPr>
        <p:spPr>
          <a:xfrm>
            <a:off x="2015067" y="3843818"/>
            <a:ext cx="1346230" cy="461665"/>
          </a:xfrm>
          <a:prstGeom prst="rect">
            <a:avLst/>
          </a:prstGeom>
          <a:noFill/>
        </p:spPr>
        <p:txBody>
          <a:bodyPr wrap="square" rtlCol="0">
            <a:spAutoFit/>
          </a:bodyPr>
          <a:lstStyle/>
          <a:p>
            <a:r>
              <a:rPr lang="en-US" altLang="zh-CN" sz="2400" dirty="0">
                <a:solidFill>
                  <a:srgbClr val="FF0000"/>
                </a:solidFill>
              </a:rPr>
              <a:t>permute</a:t>
            </a:r>
            <a:endParaRPr lang="en-US" sz="2400" dirty="0">
              <a:solidFill>
                <a:srgbClr val="FF0000"/>
              </a:solidFill>
            </a:endParaRPr>
          </a:p>
        </p:txBody>
      </p:sp>
      <p:pic>
        <p:nvPicPr>
          <p:cNvPr id="11" name="图片 10">
            <a:extLst>
              <a:ext uri="{FF2B5EF4-FFF2-40B4-BE49-F238E27FC236}">
                <a16:creationId xmlns:a16="http://schemas.microsoft.com/office/drawing/2014/main" id="{D4F2F30B-25E6-44E4-A5EF-3DF904E6C020}"/>
              </a:ext>
            </a:extLst>
          </p:cNvPr>
          <p:cNvPicPr>
            <a:picLocks noChangeAspect="1"/>
          </p:cNvPicPr>
          <p:nvPr/>
        </p:nvPicPr>
        <p:blipFill>
          <a:blip r:embed="rId3"/>
          <a:stretch>
            <a:fillRect/>
          </a:stretch>
        </p:blipFill>
        <p:spPr>
          <a:xfrm>
            <a:off x="822025" y="1436074"/>
            <a:ext cx="2181225" cy="2209800"/>
          </a:xfrm>
          <a:prstGeom prst="rect">
            <a:avLst/>
          </a:prstGeom>
        </p:spPr>
      </p:pic>
      <p:pic>
        <p:nvPicPr>
          <p:cNvPr id="12" name="图片 11">
            <a:extLst>
              <a:ext uri="{FF2B5EF4-FFF2-40B4-BE49-F238E27FC236}">
                <a16:creationId xmlns:a16="http://schemas.microsoft.com/office/drawing/2014/main" id="{A4EF2ED2-8D03-4286-97A4-426DC2B5D6B8}"/>
              </a:ext>
            </a:extLst>
          </p:cNvPr>
          <p:cNvPicPr>
            <a:picLocks noChangeAspect="1"/>
          </p:cNvPicPr>
          <p:nvPr/>
        </p:nvPicPr>
        <p:blipFill>
          <a:blip r:embed="rId4"/>
          <a:stretch>
            <a:fillRect/>
          </a:stretch>
        </p:blipFill>
        <p:spPr>
          <a:xfrm>
            <a:off x="4716520" y="1436074"/>
            <a:ext cx="2238375" cy="2209800"/>
          </a:xfrm>
          <a:prstGeom prst="rect">
            <a:avLst/>
          </a:prstGeom>
        </p:spPr>
      </p:pic>
      <p:pic>
        <p:nvPicPr>
          <p:cNvPr id="13" name="图片 12">
            <a:extLst>
              <a:ext uri="{FF2B5EF4-FFF2-40B4-BE49-F238E27FC236}">
                <a16:creationId xmlns:a16="http://schemas.microsoft.com/office/drawing/2014/main" id="{69000A64-AE2C-45B5-B2ED-2922B44010BC}"/>
              </a:ext>
            </a:extLst>
          </p:cNvPr>
          <p:cNvPicPr>
            <a:picLocks noChangeAspect="1"/>
          </p:cNvPicPr>
          <p:nvPr/>
        </p:nvPicPr>
        <p:blipFill>
          <a:blip r:embed="rId5"/>
          <a:stretch>
            <a:fillRect/>
          </a:stretch>
        </p:blipFill>
        <p:spPr>
          <a:xfrm>
            <a:off x="774400" y="4528640"/>
            <a:ext cx="2228850" cy="2219325"/>
          </a:xfrm>
          <a:prstGeom prst="rect">
            <a:avLst/>
          </a:prstGeom>
        </p:spPr>
      </p:pic>
      <p:pic>
        <p:nvPicPr>
          <p:cNvPr id="14" name="图片 13">
            <a:extLst>
              <a:ext uri="{FF2B5EF4-FFF2-40B4-BE49-F238E27FC236}">
                <a16:creationId xmlns:a16="http://schemas.microsoft.com/office/drawing/2014/main" id="{B77BD041-AD36-43C2-B2F1-9FBDEDF8BA32}"/>
              </a:ext>
            </a:extLst>
          </p:cNvPr>
          <p:cNvPicPr>
            <a:picLocks noChangeAspect="1"/>
          </p:cNvPicPr>
          <p:nvPr/>
        </p:nvPicPr>
        <p:blipFill>
          <a:blip r:embed="rId6"/>
          <a:stretch>
            <a:fillRect/>
          </a:stretch>
        </p:blipFill>
        <p:spPr>
          <a:xfrm>
            <a:off x="4697470" y="4503427"/>
            <a:ext cx="2257425" cy="2228850"/>
          </a:xfrm>
          <a:prstGeom prst="rect">
            <a:avLst/>
          </a:prstGeom>
        </p:spPr>
      </p:pic>
      <p:sp>
        <p:nvSpPr>
          <p:cNvPr id="15" name="箭头: 右 14">
            <a:extLst>
              <a:ext uri="{FF2B5EF4-FFF2-40B4-BE49-F238E27FC236}">
                <a16:creationId xmlns:a16="http://schemas.microsoft.com/office/drawing/2014/main" id="{7282409C-01C8-4BC7-B2BC-8E6B1D88313A}"/>
              </a:ext>
            </a:extLst>
          </p:cNvPr>
          <p:cNvSpPr/>
          <p:nvPr/>
        </p:nvSpPr>
        <p:spPr>
          <a:xfrm>
            <a:off x="3098800" y="5342509"/>
            <a:ext cx="1346231" cy="3701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文本框 15">
            <a:extLst>
              <a:ext uri="{FF2B5EF4-FFF2-40B4-BE49-F238E27FC236}">
                <a16:creationId xmlns:a16="http://schemas.microsoft.com/office/drawing/2014/main" id="{DC93A8BB-7F1E-49DD-B918-1C3441738353}"/>
              </a:ext>
            </a:extLst>
          </p:cNvPr>
          <p:cNvSpPr txBox="1"/>
          <p:nvPr/>
        </p:nvSpPr>
        <p:spPr>
          <a:xfrm>
            <a:off x="3280935" y="4880844"/>
            <a:ext cx="1164096" cy="461665"/>
          </a:xfrm>
          <a:prstGeom prst="rect">
            <a:avLst/>
          </a:prstGeom>
          <a:noFill/>
        </p:spPr>
        <p:txBody>
          <a:bodyPr wrap="square" rtlCol="0">
            <a:spAutoFit/>
          </a:bodyPr>
          <a:lstStyle/>
          <a:p>
            <a:r>
              <a:rPr lang="en-US" sz="2400" dirty="0">
                <a:solidFill>
                  <a:srgbClr val="FF0000"/>
                </a:solidFill>
              </a:rPr>
              <a:t>factor</a:t>
            </a:r>
          </a:p>
        </p:txBody>
      </p:sp>
      <p:sp>
        <p:nvSpPr>
          <p:cNvPr id="17" name="文本框 16">
            <a:extLst>
              <a:ext uri="{FF2B5EF4-FFF2-40B4-BE49-F238E27FC236}">
                <a16:creationId xmlns:a16="http://schemas.microsoft.com/office/drawing/2014/main" id="{B110507D-DF72-4B95-BBD0-480150A56FFF}"/>
              </a:ext>
            </a:extLst>
          </p:cNvPr>
          <p:cNvSpPr txBox="1"/>
          <p:nvPr/>
        </p:nvSpPr>
        <p:spPr>
          <a:xfrm>
            <a:off x="7433733" y="4882089"/>
            <a:ext cx="3098800" cy="954107"/>
          </a:xfrm>
          <a:prstGeom prst="rect">
            <a:avLst/>
          </a:prstGeom>
          <a:noFill/>
        </p:spPr>
        <p:txBody>
          <a:bodyPr wrap="square" rtlCol="0">
            <a:spAutoFit/>
          </a:bodyPr>
          <a:lstStyle/>
          <a:p>
            <a:r>
              <a:rPr lang="en-US" sz="2800" dirty="0"/>
              <a:t>Ordering based on </a:t>
            </a:r>
          </a:p>
          <a:p>
            <a:r>
              <a:rPr lang="en-US" sz="2800" dirty="0"/>
              <a:t>COLAMD heuristic </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7FED50F-9150-4CDE-BC84-0497A90521B4}"/>
                  </a:ext>
                </a:extLst>
              </p:cNvPr>
              <p:cNvSpPr txBox="1"/>
              <p:nvPr/>
            </p:nvSpPr>
            <p:spPr>
              <a:xfrm>
                <a:off x="7459671" y="2758738"/>
                <a:ext cx="3046924" cy="1815882"/>
              </a:xfrm>
              <a:prstGeom prst="rect">
                <a:avLst/>
              </a:prstGeom>
              <a:noFill/>
            </p:spPr>
            <p:txBody>
              <a:bodyPr wrap="none" rtlCol="0">
                <a:spAutoFit/>
              </a:bodyPr>
              <a:lstStyle/>
              <a:p>
                <a:r>
                  <a:rPr lang="en-US" sz="2800" dirty="0"/>
                  <a:t>Matrix factorization</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rPr>
                          </m:ctrlPr>
                        </m:sSupPr>
                        <m:e>
                          <m:r>
                            <a:rPr lang="en-US" sz="2800" b="0" i="1" smtClean="0">
                              <a:latin typeface="Cambria Math" panose="02040503050406030204" pitchFamily="18" charset="0"/>
                            </a:rPr>
                            <m:t>𝑅</m:t>
                          </m:r>
                        </m:e>
                        <m:sup>
                          <m:r>
                            <a:rPr lang="en-US" sz="2800" i="1">
                              <a:latin typeface="Cambria Math" panose="02040503050406030204" pitchFamily="18" charset="0"/>
                            </a:rPr>
                            <m:t>𝑇</m:t>
                          </m:r>
                        </m:sup>
                      </m:sSup>
                      <m:r>
                        <a:rPr lang="en-US" sz="2800" b="0" i="1" smtClean="0">
                          <a:latin typeface="Cambria Math" panose="02040503050406030204" pitchFamily="18" charset="0"/>
                        </a:rPr>
                        <m:t>𝑅</m:t>
                      </m:r>
                    </m:oMath>
                  </m:oMathPara>
                </a14:m>
                <a:endParaRPr lang="en-US" sz="2800" dirty="0"/>
              </a:p>
              <a:p>
                <a:r>
                  <a:rPr lang="en-US" altLang="zh-CN" sz="2800" dirty="0"/>
                  <a:t>first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𝑅</m:t>
                        </m:r>
                      </m:e>
                      <m:sup>
                        <m:r>
                          <a:rPr lang="en-US" sz="2800" i="1">
                            <a:latin typeface="Cambria Math" panose="02040503050406030204" pitchFamily="18" charset="0"/>
                          </a:rPr>
                          <m:t>𝑇</m:t>
                        </m:r>
                      </m:sup>
                    </m:sSup>
                    <m:r>
                      <a:rPr lang="en-US" sz="2800" b="0" i="1" smtClean="0">
                        <a:latin typeface="Cambria Math" panose="02040503050406030204" pitchFamily="18" charset="0"/>
                      </a:rPr>
                      <m:t>𝑦</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𝑇</m:t>
                        </m:r>
                      </m:sup>
                    </m:sSup>
                    <m:r>
                      <a:rPr lang="en-US" sz="2800" i="1">
                        <a:latin typeface="Cambria Math" panose="02040503050406030204" pitchFamily="18" charset="0"/>
                      </a:rPr>
                      <m:t>𝑏</m:t>
                    </m:r>
                  </m:oMath>
                </a14:m>
                <a:endParaRPr lang="en-US" sz="2800" i="1" dirty="0">
                  <a:latin typeface="Cambria Math" panose="02040503050406030204" pitchFamily="18" charset="0"/>
                </a:endParaRPr>
              </a:p>
              <a:p>
                <a:r>
                  <a:rPr lang="en-US" sz="2800" dirty="0"/>
                  <a:t>second </a:t>
                </a:r>
                <a14:m>
                  <m:oMath xmlns:m="http://schemas.openxmlformats.org/officeDocument/2006/math">
                    <m:r>
                      <a:rPr lang="en-US" sz="2800" b="0" i="1" smtClean="0">
                        <a:latin typeface="Cambria Math" panose="02040503050406030204" pitchFamily="18" charset="0"/>
                      </a:rPr>
                      <m:t>𝑅</m:t>
                    </m:r>
                    <m:r>
                      <a:rPr lang="en-US" sz="2800" i="1">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a14:m>
                <a:endParaRPr lang="en-US" sz="2800" dirty="0"/>
              </a:p>
            </p:txBody>
          </p:sp>
        </mc:Choice>
        <mc:Fallback xmlns="">
          <p:sp>
            <p:nvSpPr>
              <p:cNvPr id="18" name="文本框 17">
                <a:extLst>
                  <a:ext uri="{FF2B5EF4-FFF2-40B4-BE49-F238E27FC236}">
                    <a16:creationId xmlns:a16="http://schemas.microsoft.com/office/drawing/2014/main" id="{F7FED50F-9150-4CDE-BC84-0497A90521B4}"/>
                  </a:ext>
                </a:extLst>
              </p:cNvPr>
              <p:cNvSpPr txBox="1">
                <a:spLocks noRot="1" noChangeAspect="1" noMove="1" noResize="1" noEditPoints="1" noAdjustHandles="1" noChangeArrowheads="1" noChangeShapeType="1" noTextEdit="1"/>
              </p:cNvSpPr>
              <p:nvPr/>
            </p:nvSpPr>
            <p:spPr>
              <a:xfrm>
                <a:off x="7459671" y="2758738"/>
                <a:ext cx="3046924" cy="1815882"/>
              </a:xfrm>
              <a:prstGeom prst="rect">
                <a:avLst/>
              </a:prstGeom>
              <a:blipFill>
                <a:blip r:embed="rId7"/>
                <a:stretch>
                  <a:fillRect l="-4200" t="-3367" r="-2600" b="-9091"/>
                </a:stretch>
              </a:blipFill>
            </p:spPr>
            <p:txBody>
              <a:bodyPr/>
              <a:lstStyle/>
              <a:p>
                <a:r>
                  <a:rPr lang="en-US">
                    <a:noFill/>
                  </a:rPr>
                  <a:t> </a:t>
                </a:r>
              </a:p>
            </p:txBody>
          </p:sp>
        </mc:Fallback>
      </mc:AlternateContent>
    </p:spTree>
    <p:extLst>
      <p:ext uri="{BB962C8B-B14F-4D97-AF65-F5344CB8AC3E}">
        <p14:creationId xmlns:p14="http://schemas.microsoft.com/office/powerpoint/2010/main" val="303618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5" grpId="0" animBg="1"/>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E5B80-BE67-4DCC-B292-4B0043EA844D}"/>
              </a:ext>
            </a:extLst>
          </p:cNvPr>
          <p:cNvSpPr>
            <a:spLocks noGrp="1"/>
          </p:cNvSpPr>
          <p:nvPr>
            <p:ph type="title"/>
          </p:nvPr>
        </p:nvSpPr>
        <p:spPr>
          <a:xfrm>
            <a:off x="838200" y="-135464"/>
            <a:ext cx="10515600" cy="1325563"/>
          </a:xfrm>
        </p:spPr>
        <p:txBody>
          <a:bodyPr/>
          <a:lstStyle/>
          <a:p>
            <a:r>
              <a:rPr lang="en-US" dirty="0"/>
              <a:t>Solving the Linear Least Squares System</a:t>
            </a:r>
          </a:p>
        </p:txBody>
      </p:sp>
      <p:pic>
        <p:nvPicPr>
          <p:cNvPr id="4" name="图片 3">
            <a:extLst>
              <a:ext uri="{FF2B5EF4-FFF2-40B4-BE49-F238E27FC236}">
                <a16:creationId xmlns:a16="http://schemas.microsoft.com/office/drawing/2014/main" id="{70ABDB9B-35A8-4B5E-92FC-03DFD723495A}"/>
              </a:ext>
            </a:extLst>
          </p:cNvPr>
          <p:cNvPicPr>
            <a:picLocks noChangeAspect="1"/>
          </p:cNvPicPr>
          <p:nvPr/>
        </p:nvPicPr>
        <p:blipFill rotWithShape="1">
          <a:blip r:embed="rId3"/>
          <a:srcRect r="35966"/>
          <a:stretch/>
        </p:blipFill>
        <p:spPr>
          <a:xfrm>
            <a:off x="504899" y="909121"/>
            <a:ext cx="2354243" cy="5320971"/>
          </a:xfrm>
          <a:prstGeom prst="rect">
            <a:avLst/>
          </a:prstGeom>
        </p:spPr>
      </p:pic>
      <p:pic>
        <p:nvPicPr>
          <p:cNvPr id="6" name="图片 5">
            <a:extLst>
              <a:ext uri="{FF2B5EF4-FFF2-40B4-BE49-F238E27FC236}">
                <a16:creationId xmlns:a16="http://schemas.microsoft.com/office/drawing/2014/main" id="{F98455D7-186D-4008-A769-B21BDD47A9B6}"/>
              </a:ext>
            </a:extLst>
          </p:cNvPr>
          <p:cNvPicPr>
            <a:picLocks noChangeAspect="1"/>
          </p:cNvPicPr>
          <p:nvPr/>
        </p:nvPicPr>
        <p:blipFill>
          <a:blip r:embed="rId4"/>
          <a:stretch>
            <a:fillRect/>
          </a:stretch>
        </p:blipFill>
        <p:spPr>
          <a:xfrm>
            <a:off x="3569304" y="1317315"/>
            <a:ext cx="3647863" cy="588365"/>
          </a:xfrm>
          <a:prstGeom prst="rect">
            <a:avLst/>
          </a:prstGeom>
        </p:spPr>
      </p:pic>
      <p:sp>
        <p:nvSpPr>
          <p:cNvPr id="10" name="文本框 9">
            <a:extLst>
              <a:ext uri="{FF2B5EF4-FFF2-40B4-BE49-F238E27FC236}">
                <a16:creationId xmlns:a16="http://schemas.microsoft.com/office/drawing/2014/main" id="{1457CFDB-D207-4551-8FE8-621161CA173F}"/>
              </a:ext>
            </a:extLst>
          </p:cNvPr>
          <p:cNvSpPr txBox="1"/>
          <p:nvPr/>
        </p:nvSpPr>
        <p:spPr>
          <a:xfrm>
            <a:off x="-9112" y="6260612"/>
            <a:ext cx="3578416" cy="523220"/>
          </a:xfrm>
          <a:prstGeom prst="rect">
            <a:avLst/>
          </a:prstGeom>
          <a:noFill/>
        </p:spPr>
        <p:txBody>
          <a:bodyPr wrap="none" rtlCol="0">
            <a:spAutoFit/>
          </a:bodyPr>
          <a:lstStyle/>
          <a:p>
            <a:r>
              <a:rPr lang="en-US" sz="2800" dirty="0"/>
              <a:t>M</a:t>
            </a:r>
            <a:r>
              <a:rPr lang="en-US" altLang="zh-CN" sz="2800" dirty="0"/>
              <a:t>easurement Jacobian</a:t>
            </a:r>
            <a:endParaRPr lang="en-US" sz="2800" dirty="0"/>
          </a:p>
        </p:txBody>
      </p:sp>
      <p:pic>
        <p:nvPicPr>
          <p:cNvPr id="12" name="图片 11">
            <a:extLst>
              <a:ext uri="{FF2B5EF4-FFF2-40B4-BE49-F238E27FC236}">
                <a16:creationId xmlns:a16="http://schemas.microsoft.com/office/drawing/2014/main" id="{4208EFB9-B22B-4F94-9364-2000E895CBEE}"/>
              </a:ext>
            </a:extLst>
          </p:cNvPr>
          <p:cNvPicPr>
            <a:picLocks noChangeAspect="1"/>
          </p:cNvPicPr>
          <p:nvPr/>
        </p:nvPicPr>
        <p:blipFill>
          <a:blip r:embed="rId5"/>
          <a:stretch>
            <a:fillRect/>
          </a:stretch>
        </p:blipFill>
        <p:spPr>
          <a:xfrm>
            <a:off x="4137761" y="2585347"/>
            <a:ext cx="2510949" cy="2351804"/>
          </a:xfrm>
          <a:prstGeom prst="rect">
            <a:avLst/>
          </a:prstGeom>
        </p:spPr>
      </p:pic>
      <p:sp>
        <p:nvSpPr>
          <p:cNvPr id="13" name="文本框 12">
            <a:extLst>
              <a:ext uri="{FF2B5EF4-FFF2-40B4-BE49-F238E27FC236}">
                <a16:creationId xmlns:a16="http://schemas.microsoft.com/office/drawing/2014/main" id="{F7DC1A18-C93A-48AF-B541-B0D043DC9D68}"/>
              </a:ext>
            </a:extLst>
          </p:cNvPr>
          <p:cNvSpPr txBox="1"/>
          <p:nvPr/>
        </p:nvSpPr>
        <p:spPr>
          <a:xfrm>
            <a:off x="3099724" y="2969540"/>
            <a:ext cx="622286" cy="523220"/>
          </a:xfrm>
          <a:prstGeom prst="rect">
            <a:avLst/>
          </a:prstGeom>
          <a:noFill/>
        </p:spPr>
        <p:txBody>
          <a:bodyPr wrap="none" rtlCol="0">
            <a:spAutoFit/>
          </a:bodyPr>
          <a:lstStyle/>
          <a:p>
            <a:r>
              <a:rPr lang="en-US" sz="2800" dirty="0"/>
              <a:t>QR</a:t>
            </a:r>
          </a:p>
        </p:txBody>
      </p:sp>
      <p:sp>
        <p:nvSpPr>
          <p:cNvPr id="15" name="文本框 14">
            <a:extLst>
              <a:ext uri="{FF2B5EF4-FFF2-40B4-BE49-F238E27FC236}">
                <a16:creationId xmlns:a16="http://schemas.microsoft.com/office/drawing/2014/main" id="{93CDDA3D-9A7E-4757-B844-148245EC6A8C}"/>
              </a:ext>
            </a:extLst>
          </p:cNvPr>
          <p:cNvSpPr txBox="1"/>
          <p:nvPr/>
        </p:nvSpPr>
        <p:spPr>
          <a:xfrm>
            <a:off x="7927329" y="1256095"/>
            <a:ext cx="4413650" cy="523220"/>
          </a:xfrm>
          <a:prstGeom prst="rect">
            <a:avLst/>
          </a:prstGeom>
          <a:noFill/>
        </p:spPr>
        <p:txBody>
          <a:bodyPr wrap="square" rtlCol="0">
            <a:spAutoFit/>
          </a:bodyPr>
          <a:lstStyle/>
          <a:p>
            <a:pPr marL="342900" indent="-342900">
              <a:buFont typeface="Arial" panose="020B0604020202020204" pitchFamily="34" charset="0"/>
              <a:buChar char="•"/>
            </a:pPr>
            <a:r>
              <a:rPr lang="en-US" sz="2800" b="1" dirty="0"/>
              <a:t>QR decomposition</a:t>
            </a:r>
          </a:p>
        </p:txBody>
      </p:sp>
      <p:pic>
        <p:nvPicPr>
          <p:cNvPr id="3" name="图片 2">
            <a:extLst>
              <a:ext uri="{FF2B5EF4-FFF2-40B4-BE49-F238E27FC236}">
                <a16:creationId xmlns:a16="http://schemas.microsoft.com/office/drawing/2014/main" id="{F97B052D-3CA8-4608-9542-3B9A00553780}"/>
              </a:ext>
            </a:extLst>
          </p:cNvPr>
          <p:cNvPicPr>
            <a:picLocks noChangeAspect="1"/>
          </p:cNvPicPr>
          <p:nvPr/>
        </p:nvPicPr>
        <p:blipFill>
          <a:blip r:embed="rId6"/>
          <a:stretch>
            <a:fillRect/>
          </a:stretch>
        </p:blipFill>
        <p:spPr>
          <a:xfrm>
            <a:off x="6857926" y="1905680"/>
            <a:ext cx="4829175" cy="1104900"/>
          </a:xfrm>
          <a:prstGeom prst="rect">
            <a:avLst/>
          </a:prstGeom>
        </p:spPr>
      </p:pic>
      <p:sp>
        <p:nvSpPr>
          <p:cNvPr id="17" name="箭头: 右 16">
            <a:extLst>
              <a:ext uri="{FF2B5EF4-FFF2-40B4-BE49-F238E27FC236}">
                <a16:creationId xmlns:a16="http://schemas.microsoft.com/office/drawing/2014/main" id="{0E7F5D5A-6004-4664-BDD7-857BF8E04126}"/>
              </a:ext>
            </a:extLst>
          </p:cNvPr>
          <p:cNvSpPr/>
          <p:nvPr/>
        </p:nvSpPr>
        <p:spPr>
          <a:xfrm>
            <a:off x="2859142" y="3514199"/>
            <a:ext cx="1346231" cy="3701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图片 17">
            <a:extLst>
              <a:ext uri="{FF2B5EF4-FFF2-40B4-BE49-F238E27FC236}">
                <a16:creationId xmlns:a16="http://schemas.microsoft.com/office/drawing/2014/main" id="{7D339495-ECCE-46D3-AB6D-FA74A7949D9C}"/>
              </a:ext>
            </a:extLst>
          </p:cNvPr>
          <p:cNvPicPr>
            <a:picLocks noChangeAspect="1"/>
          </p:cNvPicPr>
          <p:nvPr/>
        </p:nvPicPr>
        <p:blipFill>
          <a:blip r:embed="rId7"/>
          <a:stretch>
            <a:fillRect/>
          </a:stretch>
        </p:blipFill>
        <p:spPr>
          <a:xfrm>
            <a:off x="6559197" y="3034907"/>
            <a:ext cx="5384246" cy="3142281"/>
          </a:xfrm>
          <a:prstGeom prst="rect">
            <a:avLst/>
          </a:prstGeom>
        </p:spPr>
      </p:pic>
      <p:pic>
        <p:nvPicPr>
          <p:cNvPr id="20" name="图片 19">
            <a:extLst>
              <a:ext uri="{FF2B5EF4-FFF2-40B4-BE49-F238E27FC236}">
                <a16:creationId xmlns:a16="http://schemas.microsoft.com/office/drawing/2014/main" id="{A1E76B76-1450-4DA3-B191-0D9C81C00400}"/>
              </a:ext>
            </a:extLst>
          </p:cNvPr>
          <p:cNvPicPr>
            <a:picLocks noChangeAspect="1"/>
          </p:cNvPicPr>
          <p:nvPr/>
        </p:nvPicPr>
        <p:blipFill>
          <a:blip r:embed="rId8"/>
          <a:stretch>
            <a:fillRect/>
          </a:stretch>
        </p:blipFill>
        <p:spPr>
          <a:xfrm>
            <a:off x="8622698" y="6126348"/>
            <a:ext cx="2153444" cy="598179"/>
          </a:xfrm>
          <a:prstGeom prst="rect">
            <a:avLst/>
          </a:prstGeom>
        </p:spPr>
      </p:pic>
      <p:sp>
        <p:nvSpPr>
          <p:cNvPr id="21" name="文本框 20">
            <a:extLst>
              <a:ext uri="{FF2B5EF4-FFF2-40B4-BE49-F238E27FC236}">
                <a16:creationId xmlns:a16="http://schemas.microsoft.com/office/drawing/2014/main" id="{15FF8E21-6FA7-42ED-BC3D-4791DFC8E914}"/>
              </a:ext>
            </a:extLst>
          </p:cNvPr>
          <p:cNvSpPr txBox="1"/>
          <p:nvPr/>
        </p:nvSpPr>
        <p:spPr>
          <a:xfrm>
            <a:off x="2929915" y="3945786"/>
            <a:ext cx="2576593" cy="830997"/>
          </a:xfrm>
          <a:prstGeom prst="rect">
            <a:avLst/>
          </a:prstGeom>
          <a:noFill/>
        </p:spPr>
        <p:txBody>
          <a:bodyPr wrap="square" rtlCol="0">
            <a:spAutoFit/>
          </a:bodyPr>
          <a:lstStyle/>
          <a:p>
            <a:r>
              <a:rPr lang="en-US" sz="2400" b="1" i="1" dirty="0">
                <a:solidFill>
                  <a:srgbClr val="FF0000"/>
                </a:solidFill>
              </a:rPr>
              <a:t>Givens</a:t>
            </a:r>
          </a:p>
          <a:p>
            <a:r>
              <a:rPr lang="en-US" sz="2400" b="1" i="1" dirty="0">
                <a:solidFill>
                  <a:srgbClr val="FF0000"/>
                </a:solidFill>
              </a:rPr>
              <a:t>rotations</a:t>
            </a:r>
          </a:p>
        </p:txBody>
      </p:sp>
    </p:spTree>
    <p:extLst>
      <p:ext uri="{BB962C8B-B14F-4D97-AF65-F5344CB8AC3E}">
        <p14:creationId xmlns:p14="http://schemas.microsoft.com/office/powerpoint/2010/main" val="379060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A5D26-F91F-43F8-AE2D-F4BB7112B6F1}"/>
              </a:ext>
            </a:extLst>
          </p:cNvPr>
          <p:cNvSpPr>
            <a:spLocks noGrp="1"/>
          </p:cNvSpPr>
          <p:nvPr>
            <p:ph type="title"/>
          </p:nvPr>
        </p:nvSpPr>
        <p:spPr>
          <a:xfrm>
            <a:off x="838200" y="0"/>
            <a:ext cx="10515600" cy="1325563"/>
          </a:xfrm>
        </p:spPr>
        <p:txBody>
          <a:bodyPr/>
          <a:lstStyle/>
          <a:p>
            <a:r>
              <a:rPr lang="en-US" dirty="0"/>
              <a:t>Retaining Sparsity: Variable Ordering </a:t>
            </a:r>
          </a:p>
        </p:txBody>
      </p:sp>
      <p:pic>
        <p:nvPicPr>
          <p:cNvPr id="4" name="图片 3">
            <a:extLst>
              <a:ext uri="{FF2B5EF4-FFF2-40B4-BE49-F238E27FC236}">
                <a16:creationId xmlns:a16="http://schemas.microsoft.com/office/drawing/2014/main" id="{9EC291C5-7C6C-4A10-B035-1A4445CAECA7}"/>
              </a:ext>
            </a:extLst>
          </p:cNvPr>
          <p:cNvPicPr>
            <a:picLocks noChangeAspect="1"/>
          </p:cNvPicPr>
          <p:nvPr/>
        </p:nvPicPr>
        <p:blipFill>
          <a:blip r:embed="rId3"/>
          <a:stretch>
            <a:fillRect/>
          </a:stretch>
        </p:blipFill>
        <p:spPr>
          <a:xfrm>
            <a:off x="1354619" y="982835"/>
            <a:ext cx="1930468" cy="2656324"/>
          </a:xfrm>
          <a:prstGeom prst="rect">
            <a:avLst/>
          </a:prstGeom>
        </p:spPr>
      </p:pic>
      <p:pic>
        <p:nvPicPr>
          <p:cNvPr id="5" name="图片 4">
            <a:extLst>
              <a:ext uri="{FF2B5EF4-FFF2-40B4-BE49-F238E27FC236}">
                <a16:creationId xmlns:a16="http://schemas.microsoft.com/office/drawing/2014/main" id="{BD3E6ADF-DCD1-456C-A3F2-029AAC100A9F}"/>
              </a:ext>
            </a:extLst>
          </p:cNvPr>
          <p:cNvPicPr>
            <a:picLocks noChangeAspect="1"/>
          </p:cNvPicPr>
          <p:nvPr/>
        </p:nvPicPr>
        <p:blipFill>
          <a:blip r:embed="rId4"/>
          <a:stretch>
            <a:fillRect/>
          </a:stretch>
        </p:blipFill>
        <p:spPr>
          <a:xfrm>
            <a:off x="5000589" y="1210019"/>
            <a:ext cx="2257309" cy="2449793"/>
          </a:xfrm>
          <a:prstGeom prst="rect">
            <a:avLst/>
          </a:prstGeom>
        </p:spPr>
      </p:pic>
      <p:sp>
        <p:nvSpPr>
          <p:cNvPr id="6" name="箭头: 右 5">
            <a:extLst>
              <a:ext uri="{FF2B5EF4-FFF2-40B4-BE49-F238E27FC236}">
                <a16:creationId xmlns:a16="http://schemas.microsoft.com/office/drawing/2014/main" id="{9E30006B-992B-4E08-8FFF-87062F0B7353}"/>
              </a:ext>
            </a:extLst>
          </p:cNvPr>
          <p:cNvSpPr/>
          <p:nvPr/>
        </p:nvSpPr>
        <p:spPr>
          <a:xfrm>
            <a:off x="3525931" y="2331864"/>
            <a:ext cx="1346231" cy="3701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8690F380-5CB7-45EC-BC14-F248F87D46CE}"/>
              </a:ext>
            </a:extLst>
          </p:cNvPr>
          <p:cNvSpPr txBox="1"/>
          <p:nvPr/>
        </p:nvSpPr>
        <p:spPr>
          <a:xfrm>
            <a:off x="3887904" y="1739532"/>
            <a:ext cx="622286" cy="523220"/>
          </a:xfrm>
          <a:prstGeom prst="rect">
            <a:avLst/>
          </a:prstGeom>
          <a:noFill/>
        </p:spPr>
        <p:txBody>
          <a:bodyPr wrap="none" rtlCol="0">
            <a:spAutoFit/>
          </a:bodyPr>
          <a:lstStyle/>
          <a:p>
            <a:r>
              <a:rPr lang="en-US" sz="2800" dirty="0">
                <a:solidFill>
                  <a:srgbClr val="FF0000"/>
                </a:solidFill>
              </a:rPr>
              <a:t>QR</a:t>
            </a:r>
          </a:p>
        </p:txBody>
      </p:sp>
      <p:sp>
        <p:nvSpPr>
          <p:cNvPr id="9" name="文本框 8">
            <a:extLst>
              <a:ext uri="{FF2B5EF4-FFF2-40B4-BE49-F238E27FC236}">
                <a16:creationId xmlns:a16="http://schemas.microsoft.com/office/drawing/2014/main" id="{1074B858-074A-4732-B8C4-C40F5BA9BEC2}"/>
              </a:ext>
            </a:extLst>
          </p:cNvPr>
          <p:cNvSpPr txBox="1"/>
          <p:nvPr/>
        </p:nvSpPr>
        <p:spPr>
          <a:xfrm>
            <a:off x="2695583" y="3477438"/>
            <a:ext cx="1346230" cy="461665"/>
          </a:xfrm>
          <a:prstGeom prst="rect">
            <a:avLst/>
          </a:prstGeom>
          <a:noFill/>
        </p:spPr>
        <p:txBody>
          <a:bodyPr wrap="square" rtlCol="0">
            <a:spAutoFit/>
          </a:bodyPr>
          <a:lstStyle/>
          <a:p>
            <a:r>
              <a:rPr lang="en-US" altLang="zh-CN" sz="2400" dirty="0">
                <a:solidFill>
                  <a:srgbClr val="FF0000"/>
                </a:solidFill>
              </a:rPr>
              <a:t>permute</a:t>
            </a:r>
            <a:endParaRPr lang="en-US" sz="2400" dirty="0">
              <a:solidFill>
                <a:srgbClr val="FF0000"/>
              </a:solidFill>
            </a:endParaRPr>
          </a:p>
        </p:txBody>
      </p:sp>
      <p:pic>
        <p:nvPicPr>
          <p:cNvPr id="10" name="图片 9">
            <a:extLst>
              <a:ext uri="{FF2B5EF4-FFF2-40B4-BE49-F238E27FC236}">
                <a16:creationId xmlns:a16="http://schemas.microsoft.com/office/drawing/2014/main" id="{65366CAF-5D17-4080-8048-8E101EAC2DA3}"/>
              </a:ext>
            </a:extLst>
          </p:cNvPr>
          <p:cNvPicPr>
            <a:picLocks noChangeAspect="1"/>
          </p:cNvPicPr>
          <p:nvPr/>
        </p:nvPicPr>
        <p:blipFill>
          <a:blip r:embed="rId5"/>
          <a:stretch>
            <a:fillRect/>
          </a:stretch>
        </p:blipFill>
        <p:spPr>
          <a:xfrm>
            <a:off x="1438229" y="4067744"/>
            <a:ext cx="1930469" cy="2790256"/>
          </a:xfrm>
          <a:prstGeom prst="rect">
            <a:avLst/>
          </a:prstGeom>
        </p:spPr>
      </p:pic>
      <p:sp>
        <p:nvSpPr>
          <p:cNvPr id="8" name="箭头: 右 7">
            <a:extLst>
              <a:ext uri="{FF2B5EF4-FFF2-40B4-BE49-F238E27FC236}">
                <a16:creationId xmlns:a16="http://schemas.microsoft.com/office/drawing/2014/main" id="{3D7664D7-C865-45B6-A727-83C94B34AC03}"/>
              </a:ext>
            </a:extLst>
          </p:cNvPr>
          <p:cNvSpPr/>
          <p:nvPr/>
        </p:nvSpPr>
        <p:spPr>
          <a:xfrm rot="5400000">
            <a:off x="2033231" y="3671039"/>
            <a:ext cx="573243" cy="41701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图片 10">
            <a:extLst>
              <a:ext uri="{FF2B5EF4-FFF2-40B4-BE49-F238E27FC236}">
                <a16:creationId xmlns:a16="http://schemas.microsoft.com/office/drawing/2014/main" id="{7453ADDC-6CD9-4C42-A31A-70EB043F1231}"/>
              </a:ext>
            </a:extLst>
          </p:cNvPr>
          <p:cNvPicPr>
            <a:picLocks noChangeAspect="1"/>
          </p:cNvPicPr>
          <p:nvPr/>
        </p:nvPicPr>
        <p:blipFill>
          <a:blip r:embed="rId6"/>
          <a:stretch>
            <a:fillRect/>
          </a:stretch>
        </p:blipFill>
        <p:spPr>
          <a:xfrm>
            <a:off x="5016598" y="4166168"/>
            <a:ext cx="2241300" cy="2449793"/>
          </a:xfrm>
          <a:prstGeom prst="rect">
            <a:avLst/>
          </a:prstGeom>
        </p:spPr>
      </p:pic>
      <p:sp>
        <p:nvSpPr>
          <p:cNvPr id="12" name="箭头: 右 11">
            <a:extLst>
              <a:ext uri="{FF2B5EF4-FFF2-40B4-BE49-F238E27FC236}">
                <a16:creationId xmlns:a16="http://schemas.microsoft.com/office/drawing/2014/main" id="{4136A6D0-EE3D-4BBC-973F-FA5E4C83250F}"/>
              </a:ext>
            </a:extLst>
          </p:cNvPr>
          <p:cNvSpPr/>
          <p:nvPr/>
        </p:nvSpPr>
        <p:spPr>
          <a:xfrm>
            <a:off x="3525932" y="5051754"/>
            <a:ext cx="1346231" cy="3701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0B248FFE-E9B6-458F-9138-7513C0A8CAFA}"/>
              </a:ext>
            </a:extLst>
          </p:cNvPr>
          <p:cNvSpPr txBox="1"/>
          <p:nvPr/>
        </p:nvSpPr>
        <p:spPr>
          <a:xfrm>
            <a:off x="3887905" y="4459422"/>
            <a:ext cx="622286" cy="523220"/>
          </a:xfrm>
          <a:prstGeom prst="rect">
            <a:avLst/>
          </a:prstGeom>
          <a:noFill/>
        </p:spPr>
        <p:txBody>
          <a:bodyPr wrap="none" rtlCol="0">
            <a:spAutoFit/>
          </a:bodyPr>
          <a:lstStyle/>
          <a:p>
            <a:r>
              <a:rPr lang="en-US" sz="2800" dirty="0">
                <a:solidFill>
                  <a:srgbClr val="FF0000"/>
                </a:solidFill>
              </a:rPr>
              <a:t>QR</a:t>
            </a:r>
          </a:p>
        </p:txBody>
      </p:sp>
      <p:sp>
        <p:nvSpPr>
          <p:cNvPr id="14" name="文本框 13">
            <a:extLst>
              <a:ext uri="{FF2B5EF4-FFF2-40B4-BE49-F238E27FC236}">
                <a16:creationId xmlns:a16="http://schemas.microsoft.com/office/drawing/2014/main" id="{BE7DB029-55CB-4061-A737-92122A1E1446}"/>
              </a:ext>
            </a:extLst>
          </p:cNvPr>
          <p:cNvSpPr txBox="1"/>
          <p:nvPr/>
        </p:nvSpPr>
        <p:spPr>
          <a:xfrm>
            <a:off x="7934869" y="1697531"/>
            <a:ext cx="3098800" cy="523220"/>
          </a:xfrm>
          <a:prstGeom prst="rect">
            <a:avLst/>
          </a:prstGeom>
          <a:noFill/>
        </p:spPr>
        <p:txBody>
          <a:bodyPr wrap="square" rtlCol="0">
            <a:spAutoFit/>
          </a:bodyPr>
          <a:lstStyle/>
          <a:p>
            <a:r>
              <a:rPr lang="en-US" sz="2800" dirty="0"/>
              <a:t>Default Ordering </a:t>
            </a:r>
          </a:p>
        </p:txBody>
      </p:sp>
      <p:pic>
        <p:nvPicPr>
          <p:cNvPr id="15" name="图片 14">
            <a:extLst>
              <a:ext uri="{FF2B5EF4-FFF2-40B4-BE49-F238E27FC236}">
                <a16:creationId xmlns:a16="http://schemas.microsoft.com/office/drawing/2014/main" id="{6EB03CA1-F134-4DD6-9BF9-6473A6A6A70D}"/>
              </a:ext>
            </a:extLst>
          </p:cNvPr>
          <p:cNvPicPr>
            <a:picLocks noChangeAspect="1"/>
          </p:cNvPicPr>
          <p:nvPr/>
        </p:nvPicPr>
        <p:blipFill>
          <a:blip r:embed="rId7"/>
          <a:stretch>
            <a:fillRect/>
          </a:stretch>
        </p:blipFill>
        <p:spPr>
          <a:xfrm>
            <a:off x="7257898" y="2562139"/>
            <a:ext cx="4829175" cy="1104900"/>
          </a:xfrm>
          <a:prstGeom prst="rect">
            <a:avLst/>
          </a:prstGeom>
        </p:spPr>
      </p:pic>
      <p:pic>
        <p:nvPicPr>
          <p:cNvPr id="16" name="图片 15">
            <a:extLst>
              <a:ext uri="{FF2B5EF4-FFF2-40B4-BE49-F238E27FC236}">
                <a16:creationId xmlns:a16="http://schemas.microsoft.com/office/drawing/2014/main" id="{749C542A-8D15-4B1C-B8D1-FAA619504DDA}"/>
              </a:ext>
            </a:extLst>
          </p:cNvPr>
          <p:cNvPicPr>
            <a:picLocks noChangeAspect="1"/>
          </p:cNvPicPr>
          <p:nvPr/>
        </p:nvPicPr>
        <p:blipFill>
          <a:blip r:embed="rId8"/>
          <a:stretch>
            <a:fillRect/>
          </a:stretch>
        </p:blipFill>
        <p:spPr>
          <a:xfrm>
            <a:off x="8600327" y="3768654"/>
            <a:ext cx="2153444" cy="598179"/>
          </a:xfrm>
          <a:prstGeom prst="rect">
            <a:avLst/>
          </a:prstGeom>
        </p:spPr>
      </p:pic>
      <p:sp>
        <p:nvSpPr>
          <p:cNvPr id="17" name="文本框 16">
            <a:extLst>
              <a:ext uri="{FF2B5EF4-FFF2-40B4-BE49-F238E27FC236}">
                <a16:creationId xmlns:a16="http://schemas.microsoft.com/office/drawing/2014/main" id="{B8897015-F671-479A-95DF-F55E4D4E5F6E}"/>
              </a:ext>
            </a:extLst>
          </p:cNvPr>
          <p:cNvSpPr txBox="1"/>
          <p:nvPr/>
        </p:nvSpPr>
        <p:spPr>
          <a:xfrm>
            <a:off x="7934869" y="4683415"/>
            <a:ext cx="3920067" cy="954107"/>
          </a:xfrm>
          <a:prstGeom prst="rect">
            <a:avLst/>
          </a:prstGeom>
          <a:noFill/>
        </p:spPr>
        <p:txBody>
          <a:bodyPr wrap="square" rtlCol="0">
            <a:spAutoFit/>
          </a:bodyPr>
          <a:lstStyle/>
          <a:p>
            <a:r>
              <a:rPr lang="en-US" sz="2800" dirty="0"/>
              <a:t>Ordering based on </a:t>
            </a:r>
          </a:p>
          <a:p>
            <a:r>
              <a:rPr lang="en-US" sz="2800" dirty="0"/>
              <a:t>COLAMD heuristic </a:t>
            </a:r>
          </a:p>
        </p:txBody>
      </p:sp>
    </p:spTree>
    <p:extLst>
      <p:ext uri="{BB962C8B-B14F-4D97-AF65-F5344CB8AC3E}">
        <p14:creationId xmlns:p14="http://schemas.microsoft.com/office/powerpoint/2010/main" val="100639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P spid="12" grpId="0" animBg="1"/>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FE4E5-524F-47E9-939B-456DE1D22A06}"/>
              </a:ext>
            </a:extLst>
          </p:cNvPr>
          <p:cNvSpPr>
            <a:spLocks noGrp="1"/>
          </p:cNvSpPr>
          <p:nvPr>
            <p:ph type="title"/>
          </p:nvPr>
        </p:nvSpPr>
        <p:spPr>
          <a:xfrm>
            <a:off x="838200" y="18255"/>
            <a:ext cx="10515600" cy="1325563"/>
          </a:xfrm>
        </p:spPr>
        <p:txBody>
          <a:bodyPr/>
          <a:lstStyle/>
          <a:p>
            <a:r>
              <a:rPr lang="en-US" dirty="0"/>
              <a:t>Links between methods</a:t>
            </a:r>
          </a:p>
        </p:txBody>
      </p:sp>
      <p:pic>
        <p:nvPicPr>
          <p:cNvPr id="5" name="图片 4">
            <a:extLst>
              <a:ext uri="{FF2B5EF4-FFF2-40B4-BE49-F238E27FC236}">
                <a16:creationId xmlns:a16="http://schemas.microsoft.com/office/drawing/2014/main" id="{3059BA5E-BCC4-44C4-BBAA-77E0549C3ACD}"/>
              </a:ext>
            </a:extLst>
          </p:cNvPr>
          <p:cNvPicPr>
            <a:picLocks noChangeAspect="1"/>
          </p:cNvPicPr>
          <p:nvPr/>
        </p:nvPicPr>
        <p:blipFill>
          <a:blip r:embed="rId3"/>
          <a:stretch>
            <a:fillRect/>
          </a:stretch>
        </p:blipFill>
        <p:spPr>
          <a:xfrm>
            <a:off x="704384" y="1500284"/>
            <a:ext cx="9006007" cy="619163"/>
          </a:xfrm>
          <a:prstGeom prst="rect">
            <a:avLst/>
          </a:prstGeom>
        </p:spPr>
      </p:pic>
      <p:pic>
        <p:nvPicPr>
          <p:cNvPr id="6" name="图片 5">
            <a:extLst>
              <a:ext uri="{FF2B5EF4-FFF2-40B4-BE49-F238E27FC236}">
                <a16:creationId xmlns:a16="http://schemas.microsoft.com/office/drawing/2014/main" id="{FE07C085-07FF-40F3-A0BB-7F95E336CD5D}"/>
              </a:ext>
            </a:extLst>
          </p:cNvPr>
          <p:cNvPicPr>
            <a:picLocks noChangeAspect="1"/>
          </p:cNvPicPr>
          <p:nvPr/>
        </p:nvPicPr>
        <p:blipFill>
          <a:blip r:embed="rId4"/>
          <a:stretch>
            <a:fillRect/>
          </a:stretch>
        </p:blipFill>
        <p:spPr>
          <a:xfrm>
            <a:off x="4501542" y="2069980"/>
            <a:ext cx="2509886" cy="1173453"/>
          </a:xfrm>
          <a:prstGeom prst="rect">
            <a:avLst/>
          </a:prstGeom>
        </p:spPr>
      </p:pic>
      <p:pic>
        <p:nvPicPr>
          <p:cNvPr id="7" name="图片 6">
            <a:extLst>
              <a:ext uri="{FF2B5EF4-FFF2-40B4-BE49-F238E27FC236}">
                <a16:creationId xmlns:a16="http://schemas.microsoft.com/office/drawing/2014/main" id="{40685D90-A191-434E-BEEE-C0B5D70DCD5A}"/>
              </a:ext>
            </a:extLst>
          </p:cNvPr>
          <p:cNvPicPr>
            <a:picLocks noChangeAspect="1"/>
          </p:cNvPicPr>
          <p:nvPr/>
        </p:nvPicPr>
        <p:blipFill>
          <a:blip r:embed="rId5"/>
          <a:stretch>
            <a:fillRect/>
          </a:stretch>
        </p:blipFill>
        <p:spPr>
          <a:xfrm>
            <a:off x="592872" y="3243433"/>
            <a:ext cx="6633117" cy="1408577"/>
          </a:xfrm>
          <a:prstGeom prst="rect">
            <a:avLst/>
          </a:prstGeom>
        </p:spPr>
      </p:pic>
      <p:pic>
        <p:nvPicPr>
          <p:cNvPr id="8" name="图片 7">
            <a:extLst>
              <a:ext uri="{FF2B5EF4-FFF2-40B4-BE49-F238E27FC236}">
                <a16:creationId xmlns:a16="http://schemas.microsoft.com/office/drawing/2014/main" id="{0E5C27C6-2CD1-4E87-B72D-9DD1B5755D8E}"/>
              </a:ext>
            </a:extLst>
          </p:cNvPr>
          <p:cNvPicPr>
            <a:picLocks noChangeAspect="1"/>
          </p:cNvPicPr>
          <p:nvPr/>
        </p:nvPicPr>
        <p:blipFill>
          <a:blip r:embed="rId6"/>
          <a:stretch>
            <a:fillRect/>
          </a:stretch>
        </p:blipFill>
        <p:spPr>
          <a:xfrm>
            <a:off x="569957" y="4913157"/>
            <a:ext cx="10373056" cy="1325563"/>
          </a:xfrm>
          <a:prstGeom prst="rect">
            <a:avLst/>
          </a:prstGeom>
        </p:spPr>
      </p:pic>
      <p:sp>
        <p:nvSpPr>
          <p:cNvPr id="9" name="文本框 8">
            <a:extLst>
              <a:ext uri="{FF2B5EF4-FFF2-40B4-BE49-F238E27FC236}">
                <a16:creationId xmlns:a16="http://schemas.microsoft.com/office/drawing/2014/main" id="{4DC0BAD5-1474-4C37-BF14-A0B55D5CB458}"/>
              </a:ext>
            </a:extLst>
          </p:cNvPr>
          <p:cNvSpPr txBox="1"/>
          <p:nvPr/>
        </p:nvSpPr>
        <p:spPr>
          <a:xfrm>
            <a:off x="0" y="2217453"/>
            <a:ext cx="3868560" cy="523220"/>
          </a:xfrm>
          <a:prstGeom prst="rect">
            <a:avLst/>
          </a:prstGeom>
          <a:noFill/>
        </p:spPr>
        <p:txBody>
          <a:bodyPr wrap="none" rtlCol="0">
            <a:spAutoFit/>
          </a:bodyPr>
          <a:lstStyle/>
          <a:p>
            <a:r>
              <a:rPr lang="en-US" sz="2800" dirty="0">
                <a:solidFill>
                  <a:srgbClr val="FF0000"/>
                </a:solidFill>
              </a:rPr>
              <a:t>M</a:t>
            </a:r>
            <a:r>
              <a:rPr lang="en-US" altLang="zh-CN" sz="2800" dirty="0">
                <a:solidFill>
                  <a:srgbClr val="FF0000"/>
                </a:solidFill>
              </a:rPr>
              <a:t>easurement Jacobian </a:t>
            </a:r>
            <a:r>
              <a:rPr lang="en-US" altLang="zh-CN" sz="2800" b="1" dirty="0">
                <a:solidFill>
                  <a:srgbClr val="FF0000"/>
                </a:solidFill>
              </a:rPr>
              <a:t>A</a:t>
            </a:r>
            <a:endParaRPr lang="en-US" sz="2800" b="1" dirty="0">
              <a:solidFill>
                <a:srgbClr val="FF0000"/>
              </a:solidFill>
            </a:endParaRPr>
          </a:p>
        </p:txBody>
      </p:sp>
      <p:sp>
        <p:nvSpPr>
          <p:cNvPr id="10" name="文本框 9">
            <a:extLst>
              <a:ext uri="{FF2B5EF4-FFF2-40B4-BE49-F238E27FC236}">
                <a16:creationId xmlns:a16="http://schemas.microsoft.com/office/drawing/2014/main" id="{C6E55D19-9948-402D-85F3-F2147F3EF806}"/>
              </a:ext>
            </a:extLst>
          </p:cNvPr>
          <p:cNvSpPr txBox="1"/>
          <p:nvPr/>
        </p:nvSpPr>
        <p:spPr>
          <a:xfrm>
            <a:off x="7921183" y="584881"/>
            <a:ext cx="3258905" cy="523220"/>
          </a:xfrm>
          <a:prstGeom prst="rect">
            <a:avLst/>
          </a:prstGeom>
          <a:noFill/>
        </p:spPr>
        <p:txBody>
          <a:bodyPr wrap="none" rtlCol="0">
            <a:spAutoFit/>
          </a:bodyPr>
          <a:lstStyle/>
          <a:p>
            <a:r>
              <a:rPr lang="en-US" sz="2800" dirty="0">
                <a:solidFill>
                  <a:srgbClr val="FF0000"/>
                </a:solidFill>
              </a:rPr>
              <a:t>Information Matrix </a:t>
            </a:r>
            <a:r>
              <a:rPr lang="en-US" sz="2800" b="1" dirty="0">
                <a:solidFill>
                  <a:srgbClr val="FF0000"/>
                </a:solidFill>
              </a:rPr>
              <a:t>H</a:t>
            </a:r>
          </a:p>
        </p:txBody>
      </p:sp>
      <p:sp>
        <p:nvSpPr>
          <p:cNvPr id="11" name="文本框 10">
            <a:extLst>
              <a:ext uri="{FF2B5EF4-FFF2-40B4-BE49-F238E27FC236}">
                <a16:creationId xmlns:a16="http://schemas.microsoft.com/office/drawing/2014/main" id="{B8BE9173-A071-4107-A2D6-39E23F956F86}"/>
              </a:ext>
            </a:extLst>
          </p:cNvPr>
          <p:cNvSpPr txBox="1"/>
          <p:nvPr/>
        </p:nvSpPr>
        <p:spPr>
          <a:xfrm>
            <a:off x="6968102" y="3371108"/>
            <a:ext cx="5484578" cy="523220"/>
          </a:xfrm>
          <a:prstGeom prst="rect">
            <a:avLst/>
          </a:prstGeom>
          <a:noFill/>
        </p:spPr>
        <p:txBody>
          <a:bodyPr wrap="none" rtlCol="0">
            <a:spAutoFit/>
          </a:bodyPr>
          <a:lstStyle/>
          <a:p>
            <a:r>
              <a:rPr lang="en-US" sz="2800" dirty="0">
                <a:solidFill>
                  <a:srgbClr val="FF0000"/>
                </a:solidFill>
              </a:rPr>
              <a:t>Squared Root Information Matrix </a:t>
            </a:r>
            <a:r>
              <a:rPr lang="en-US" sz="2800" b="1" dirty="0">
                <a:solidFill>
                  <a:srgbClr val="FF0000"/>
                </a:solidFill>
              </a:rPr>
              <a:t>R</a:t>
            </a:r>
          </a:p>
        </p:txBody>
      </p:sp>
    </p:spTree>
    <p:extLst>
      <p:ext uri="{BB962C8B-B14F-4D97-AF65-F5344CB8AC3E}">
        <p14:creationId xmlns:p14="http://schemas.microsoft.com/office/powerpoint/2010/main" val="354788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0A65D-A1B4-492E-93F3-571565733B9B}"/>
              </a:ext>
            </a:extLst>
          </p:cNvPr>
          <p:cNvSpPr>
            <a:spLocks noGrp="1"/>
          </p:cNvSpPr>
          <p:nvPr>
            <p:ph type="title"/>
          </p:nvPr>
        </p:nvSpPr>
        <p:spPr/>
        <p:txBody>
          <a:bodyPr/>
          <a:lstStyle/>
          <a:p>
            <a:r>
              <a:rPr lang="en-US" dirty="0"/>
              <a:t>Links between methods</a:t>
            </a:r>
          </a:p>
        </p:txBody>
      </p:sp>
      <p:pic>
        <p:nvPicPr>
          <p:cNvPr id="4" name="图片 3">
            <a:extLst>
              <a:ext uri="{FF2B5EF4-FFF2-40B4-BE49-F238E27FC236}">
                <a16:creationId xmlns:a16="http://schemas.microsoft.com/office/drawing/2014/main" id="{FA0D7573-3905-402E-A89A-E6981AD05F52}"/>
              </a:ext>
            </a:extLst>
          </p:cNvPr>
          <p:cNvPicPr>
            <a:picLocks noChangeAspect="1"/>
          </p:cNvPicPr>
          <p:nvPr/>
        </p:nvPicPr>
        <p:blipFill>
          <a:blip r:embed="rId3"/>
          <a:stretch>
            <a:fillRect/>
          </a:stretch>
        </p:blipFill>
        <p:spPr>
          <a:xfrm>
            <a:off x="281603" y="2405407"/>
            <a:ext cx="4693933" cy="2434613"/>
          </a:xfrm>
          <a:prstGeom prst="rect">
            <a:avLst/>
          </a:prstGeom>
        </p:spPr>
      </p:pic>
      <p:pic>
        <p:nvPicPr>
          <p:cNvPr id="5" name="图片 4">
            <a:extLst>
              <a:ext uri="{FF2B5EF4-FFF2-40B4-BE49-F238E27FC236}">
                <a16:creationId xmlns:a16="http://schemas.microsoft.com/office/drawing/2014/main" id="{0AC0FFD9-9AFD-4390-A4BE-696CF93C02F1}"/>
              </a:ext>
            </a:extLst>
          </p:cNvPr>
          <p:cNvPicPr>
            <a:picLocks noChangeAspect="1"/>
          </p:cNvPicPr>
          <p:nvPr/>
        </p:nvPicPr>
        <p:blipFill>
          <a:blip r:embed="rId4"/>
          <a:stretch>
            <a:fillRect/>
          </a:stretch>
        </p:blipFill>
        <p:spPr>
          <a:xfrm>
            <a:off x="4700392" y="2405407"/>
            <a:ext cx="7521345" cy="1049490"/>
          </a:xfrm>
          <a:prstGeom prst="rect">
            <a:avLst/>
          </a:prstGeom>
        </p:spPr>
      </p:pic>
      <p:pic>
        <p:nvPicPr>
          <p:cNvPr id="6" name="图片 5">
            <a:extLst>
              <a:ext uri="{FF2B5EF4-FFF2-40B4-BE49-F238E27FC236}">
                <a16:creationId xmlns:a16="http://schemas.microsoft.com/office/drawing/2014/main" id="{47C4825D-2EBD-44D2-A3DF-A64E1969A142}"/>
              </a:ext>
            </a:extLst>
          </p:cNvPr>
          <p:cNvPicPr>
            <a:picLocks noChangeAspect="1"/>
          </p:cNvPicPr>
          <p:nvPr/>
        </p:nvPicPr>
        <p:blipFill>
          <a:blip r:embed="rId5"/>
          <a:stretch>
            <a:fillRect/>
          </a:stretch>
        </p:blipFill>
        <p:spPr>
          <a:xfrm>
            <a:off x="5043227" y="3798035"/>
            <a:ext cx="7148773" cy="1309223"/>
          </a:xfrm>
          <a:prstGeom prst="rect">
            <a:avLst/>
          </a:prstGeom>
        </p:spPr>
      </p:pic>
      <p:sp>
        <p:nvSpPr>
          <p:cNvPr id="8" name="矩形 7">
            <a:extLst>
              <a:ext uri="{FF2B5EF4-FFF2-40B4-BE49-F238E27FC236}">
                <a16:creationId xmlns:a16="http://schemas.microsoft.com/office/drawing/2014/main" id="{0293AD8B-FB80-4205-A0E9-8B5032783767}"/>
              </a:ext>
            </a:extLst>
          </p:cNvPr>
          <p:cNvSpPr/>
          <p:nvPr/>
        </p:nvSpPr>
        <p:spPr>
          <a:xfrm>
            <a:off x="2480860" y="1698191"/>
            <a:ext cx="9582801" cy="175670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73266274-9780-40F2-9A6E-80EF7EA4D255}"/>
              </a:ext>
            </a:extLst>
          </p:cNvPr>
          <p:cNvSpPr/>
          <p:nvPr/>
        </p:nvSpPr>
        <p:spPr>
          <a:xfrm>
            <a:off x="2480861" y="3798033"/>
            <a:ext cx="9582801" cy="1756706"/>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框 9">
            <a:extLst>
              <a:ext uri="{FF2B5EF4-FFF2-40B4-BE49-F238E27FC236}">
                <a16:creationId xmlns:a16="http://schemas.microsoft.com/office/drawing/2014/main" id="{0B478380-23FB-47AB-B700-F4A072136851}"/>
              </a:ext>
            </a:extLst>
          </p:cNvPr>
          <p:cNvSpPr txBox="1"/>
          <p:nvPr/>
        </p:nvSpPr>
        <p:spPr>
          <a:xfrm>
            <a:off x="2628569" y="1769883"/>
            <a:ext cx="1844733" cy="584775"/>
          </a:xfrm>
          <a:prstGeom prst="rect">
            <a:avLst/>
          </a:prstGeom>
          <a:noFill/>
        </p:spPr>
        <p:txBody>
          <a:bodyPr wrap="square" rtlCol="0">
            <a:spAutoFit/>
          </a:bodyPr>
          <a:lstStyle/>
          <a:p>
            <a:r>
              <a:rPr lang="en-US" sz="3200" b="1" dirty="0">
                <a:solidFill>
                  <a:srgbClr val="FF0000"/>
                </a:solidFill>
              </a:rPr>
              <a:t>GTSAM</a:t>
            </a:r>
          </a:p>
        </p:txBody>
      </p:sp>
      <p:sp>
        <p:nvSpPr>
          <p:cNvPr id="11" name="文本框 10">
            <a:extLst>
              <a:ext uri="{FF2B5EF4-FFF2-40B4-BE49-F238E27FC236}">
                <a16:creationId xmlns:a16="http://schemas.microsoft.com/office/drawing/2014/main" id="{491F20E1-3E0A-444D-8863-3143D1045D41}"/>
              </a:ext>
            </a:extLst>
          </p:cNvPr>
          <p:cNvSpPr txBox="1"/>
          <p:nvPr/>
        </p:nvSpPr>
        <p:spPr>
          <a:xfrm>
            <a:off x="2570067" y="4840020"/>
            <a:ext cx="1844733" cy="584775"/>
          </a:xfrm>
          <a:prstGeom prst="rect">
            <a:avLst/>
          </a:prstGeom>
          <a:noFill/>
        </p:spPr>
        <p:txBody>
          <a:bodyPr wrap="square" rtlCol="0">
            <a:spAutoFit/>
          </a:bodyPr>
          <a:lstStyle/>
          <a:p>
            <a:r>
              <a:rPr lang="en-US" sz="3200" b="1" dirty="0">
                <a:solidFill>
                  <a:srgbClr val="0070C0"/>
                </a:solidFill>
              </a:rPr>
              <a:t>G2O</a:t>
            </a:r>
          </a:p>
        </p:txBody>
      </p:sp>
    </p:spTree>
    <p:extLst>
      <p:ext uri="{BB962C8B-B14F-4D97-AF65-F5344CB8AC3E}">
        <p14:creationId xmlns:p14="http://schemas.microsoft.com/office/powerpoint/2010/main" val="315103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831E4-5983-4432-B579-394DCB2AEAF9}"/>
              </a:ext>
            </a:extLst>
          </p:cNvPr>
          <p:cNvSpPr>
            <a:spLocks noGrp="1"/>
          </p:cNvSpPr>
          <p:nvPr>
            <p:ph type="title"/>
          </p:nvPr>
        </p:nvSpPr>
        <p:spPr/>
        <p:txBody>
          <a:bodyPr/>
          <a:lstStyle/>
          <a:p>
            <a:r>
              <a:rPr lang="en-US" dirty="0"/>
              <a:t>H</a:t>
            </a:r>
            <a:r>
              <a:rPr lang="en-US" altLang="zh-CN" dirty="0"/>
              <a:t>essian Matrix = Information Matrix? </a:t>
            </a:r>
            <a:endParaRPr lang="en-US" dirty="0"/>
          </a:p>
        </p:txBody>
      </p:sp>
      <p:pic>
        <p:nvPicPr>
          <p:cNvPr id="4" name="图片 3">
            <a:extLst>
              <a:ext uri="{FF2B5EF4-FFF2-40B4-BE49-F238E27FC236}">
                <a16:creationId xmlns:a16="http://schemas.microsoft.com/office/drawing/2014/main" id="{50D65D78-0A51-4BE1-B8D8-F5988EA3DCD9}"/>
              </a:ext>
            </a:extLst>
          </p:cNvPr>
          <p:cNvPicPr>
            <a:picLocks noChangeAspect="1"/>
          </p:cNvPicPr>
          <p:nvPr/>
        </p:nvPicPr>
        <p:blipFill>
          <a:blip r:embed="rId3"/>
          <a:stretch>
            <a:fillRect/>
          </a:stretch>
        </p:blipFill>
        <p:spPr>
          <a:xfrm>
            <a:off x="2438399" y="2282181"/>
            <a:ext cx="6299199" cy="4210694"/>
          </a:xfrm>
          <a:prstGeom prst="rect">
            <a:avLst/>
          </a:prstGeom>
        </p:spPr>
      </p:pic>
      <p:pic>
        <p:nvPicPr>
          <p:cNvPr id="5" name="图片 4">
            <a:extLst>
              <a:ext uri="{FF2B5EF4-FFF2-40B4-BE49-F238E27FC236}">
                <a16:creationId xmlns:a16="http://schemas.microsoft.com/office/drawing/2014/main" id="{065D9E9F-4390-4386-984F-9FD9BD6582F8}"/>
              </a:ext>
            </a:extLst>
          </p:cNvPr>
          <p:cNvPicPr>
            <a:picLocks noChangeAspect="1"/>
          </p:cNvPicPr>
          <p:nvPr/>
        </p:nvPicPr>
        <p:blipFill>
          <a:blip r:embed="rId4"/>
          <a:stretch>
            <a:fillRect/>
          </a:stretch>
        </p:blipFill>
        <p:spPr>
          <a:xfrm>
            <a:off x="726287" y="1570565"/>
            <a:ext cx="11213294" cy="546102"/>
          </a:xfrm>
          <a:prstGeom prst="rect">
            <a:avLst/>
          </a:prstGeom>
        </p:spPr>
      </p:pic>
    </p:spTree>
    <p:extLst>
      <p:ext uri="{BB962C8B-B14F-4D97-AF65-F5344CB8AC3E}">
        <p14:creationId xmlns:p14="http://schemas.microsoft.com/office/powerpoint/2010/main" val="4250488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50411-8E41-4260-A8D7-6587E35F6B9F}"/>
              </a:ext>
            </a:extLst>
          </p:cNvPr>
          <p:cNvSpPr>
            <a:spLocks noGrp="1"/>
          </p:cNvSpPr>
          <p:nvPr>
            <p:ph type="title"/>
          </p:nvPr>
        </p:nvSpPr>
        <p:spPr>
          <a:xfrm>
            <a:off x="852274" y="372842"/>
            <a:ext cx="10515600" cy="1325563"/>
          </a:xfrm>
        </p:spPr>
        <p:txBody>
          <a:bodyPr/>
          <a:lstStyle/>
          <a:p>
            <a:r>
              <a:rPr lang="en-US" dirty="0"/>
              <a:t>A</a:t>
            </a:r>
            <a:r>
              <a:rPr lang="en-US" altLang="zh-CN" dirty="0"/>
              <a:t>lgorithms</a:t>
            </a:r>
            <a:endParaRPr lang="en-US" dirty="0"/>
          </a:p>
        </p:txBody>
      </p:sp>
      <p:grpSp>
        <p:nvGrpSpPr>
          <p:cNvPr id="4" name="组合 3">
            <a:extLst>
              <a:ext uri="{FF2B5EF4-FFF2-40B4-BE49-F238E27FC236}">
                <a16:creationId xmlns:a16="http://schemas.microsoft.com/office/drawing/2014/main" id="{F0E0BB33-6F67-40A1-BF12-0F134B7D74EC}"/>
              </a:ext>
            </a:extLst>
          </p:cNvPr>
          <p:cNvGrpSpPr/>
          <p:nvPr/>
        </p:nvGrpSpPr>
        <p:grpSpPr>
          <a:xfrm>
            <a:off x="4282068" y="160514"/>
            <a:ext cx="7317059" cy="1750217"/>
            <a:chOff x="281603" y="2405407"/>
            <a:chExt cx="11940134" cy="2701851"/>
          </a:xfrm>
        </p:grpSpPr>
        <p:pic>
          <p:nvPicPr>
            <p:cNvPr id="5" name="图片 4">
              <a:extLst>
                <a:ext uri="{FF2B5EF4-FFF2-40B4-BE49-F238E27FC236}">
                  <a16:creationId xmlns:a16="http://schemas.microsoft.com/office/drawing/2014/main" id="{D0FBB8E6-B501-4F36-AF57-3F8B2651F051}"/>
                </a:ext>
              </a:extLst>
            </p:cNvPr>
            <p:cNvPicPr>
              <a:picLocks noChangeAspect="1"/>
            </p:cNvPicPr>
            <p:nvPr/>
          </p:nvPicPr>
          <p:blipFill>
            <a:blip r:embed="rId3"/>
            <a:stretch>
              <a:fillRect/>
            </a:stretch>
          </p:blipFill>
          <p:spPr>
            <a:xfrm>
              <a:off x="281603" y="2405407"/>
              <a:ext cx="4693933" cy="2434613"/>
            </a:xfrm>
            <a:prstGeom prst="rect">
              <a:avLst/>
            </a:prstGeom>
          </p:spPr>
        </p:pic>
        <p:pic>
          <p:nvPicPr>
            <p:cNvPr id="6" name="图片 5">
              <a:extLst>
                <a:ext uri="{FF2B5EF4-FFF2-40B4-BE49-F238E27FC236}">
                  <a16:creationId xmlns:a16="http://schemas.microsoft.com/office/drawing/2014/main" id="{FB3CCD92-A29C-44BA-99EF-5B1FB40F1C85}"/>
                </a:ext>
              </a:extLst>
            </p:cNvPr>
            <p:cNvPicPr>
              <a:picLocks noChangeAspect="1"/>
            </p:cNvPicPr>
            <p:nvPr/>
          </p:nvPicPr>
          <p:blipFill>
            <a:blip r:embed="rId4"/>
            <a:stretch>
              <a:fillRect/>
            </a:stretch>
          </p:blipFill>
          <p:spPr>
            <a:xfrm>
              <a:off x="4700392" y="2405407"/>
              <a:ext cx="7521345" cy="1049490"/>
            </a:xfrm>
            <a:prstGeom prst="rect">
              <a:avLst/>
            </a:prstGeom>
          </p:spPr>
        </p:pic>
        <p:pic>
          <p:nvPicPr>
            <p:cNvPr id="7" name="图片 6">
              <a:extLst>
                <a:ext uri="{FF2B5EF4-FFF2-40B4-BE49-F238E27FC236}">
                  <a16:creationId xmlns:a16="http://schemas.microsoft.com/office/drawing/2014/main" id="{202C7C69-9DE7-485E-B750-2C1054115635}"/>
                </a:ext>
              </a:extLst>
            </p:cNvPr>
            <p:cNvPicPr>
              <a:picLocks noChangeAspect="1"/>
            </p:cNvPicPr>
            <p:nvPr/>
          </p:nvPicPr>
          <p:blipFill>
            <a:blip r:embed="rId5"/>
            <a:stretch>
              <a:fillRect/>
            </a:stretch>
          </p:blipFill>
          <p:spPr>
            <a:xfrm>
              <a:off x="5043227" y="3798035"/>
              <a:ext cx="7148773" cy="1309223"/>
            </a:xfrm>
            <a:prstGeom prst="rect">
              <a:avLst/>
            </a:prstGeom>
          </p:spPr>
        </p:pic>
      </p:grpSp>
      <p:pic>
        <p:nvPicPr>
          <p:cNvPr id="9" name="图片 8">
            <a:extLst>
              <a:ext uri="{FF2B5EF4-FFF2-40B4-BE49-F238E27FC236}">
                <a16:creationId xmlns:a16="http://schemas.microsoft.com/office/drawing/2014/main" id="{BF1E3BAC-998E-4442-8B24-ADB9C995F69A}"/>
              </a:ext>
            </a:extLst>
          </p:cNvPr>
          <p:cNvPicPr>
            <a:picLocks noChangeAspect="1"/>
          </p:cNvPicPr>
          <p:nvPr/>
        </p:nvPicPr>
        <p:blipFill>
          <a:blip r:embed="rId6"/>
          <a:stretch>
            <a:fillRect/>
          </a:stretch>
        </p:blipFill>
        <p:spPr>
          <a:xfrm>
            <a:off x="6028385" y="2707189"/>
            <a:ext cx="5991813" cy="3123601"/>
          </a:xfrm>
          <a:prstGeom prst="rect">
            <a:avLst/>
          </a:prstGeom>
        </p:spPr>
      </p:pic>
      <p:sp>
        <p:nvSpPr>
          <p:cNvPr id="10" name="文本框 9">
            <a:extLst>
              <a:ext uri="{FF2B5EF4-FFF2-40B4-BE49-F238E27FC236}">
                <a16:creationId xmlns:a16="http://schemas.microsoft.com/office/drawing/2014/main" id="{C0F7D143-ADA7-4F45-8753-70C7675C8C47}"/>
              </a:ext>
            </a:extLst>
          </p:cNvPr>
          <p:cNvSpPr txBox="1"/>
          <p:nvPr/>
        </p:nvSpPr>
        <p:spPr>
          <a:xfrm>
            <a:off x="852274" y="2047350"/>
            <a:ext cx="4413650" cy="523220"/>
          </a:xfrm>
          <a:prstGeom prst="rect">
            <a:avLst/>
          </a:prstGeom>
          <a:noFill/>
        </p:spPr>
        <p:txBody>
          <a:bodyPr wrap="square" rtlCol="0">
            <a:spAutoFit/>
          </a:bodyPr>
          <a:lstStyle/>
          <a:p>
            <a:pPr marL="342900" indent="-342900">
              <a:buFont typeface="Arial" panose="020B0604020202020204" pitchFamily="34" charset="0"/>
              <a:buChar char="•"/>
            </a:pPr>
            <a:r>
              <a:rPr lang="en-US" sz="2800" b="1" dirty="0"/>
              <a:t>QR decomposition</a:t>
            </a:r>
          </a:p>
        </p:txBody>
      </p:sp>
      <p:sp>
        <p:nvSpPr>
          <p:cNvPr id="11" name="文本框 10">
            <a:extLst>
              <a:ext uri="{FF2B5EF4-FFF2-40B4-BE49-F238E27FC236}">
                <a16:creationId xmlns:a16="http://schemas.microsoft.com/office/drawing/2014/main" id="{271D8CA4-1738-4A6C-AECE-21D6918EAC66}"/>
              </a:ext>
            </a:extLst>
          </p:cNvPr>
          <p:cNvSpPr txBox="1"/>
          <p:nvPr/>
        </p:nvSpPr>
        <p:spPr>
          <a:xfrm>
            <a:off x="6028385" y="2047350"/>
            <a:ext cx="4413650" cy="523220"/>
          </a:xfrm>
          <a:prstGeom prst="rect">
            <a:avLst/>
          </a:prstGeom>
          <a:noFill/>
        </p:spPr>
        <p:txBody>
          <a:bodyPr wrap="square" rtlCol="0">
            <a:spAutoFit/>
          </a:bodyPr>
          <a:lstStyle/>
          <a:p>
            <a:pPr marL="342900" indent="-342900">
              <a:buFont typeface="Arial" panose="020B0604020202020204" pitchFamily="34" charset="0"/>
              <a:buChar char="•"/>
            </a:pPr>
            <a:r>
              <a:rPr lang="en-US" sz="2800" b="1" dirty="0"/>
              <a:t>Cholesky decomposition</a:t>
            </a:r>
          </a:p>
        </p:txBody>
      </p:sp>
      <p:pic>
        <p:nvPicPr>
          <p:cNvPr id="12" name="图片 11">
            <a:extLst>
              <a:ext uri="{FF2B5EF4-FFF2-40B4-BE49-F238E27FC236}">
                <a16:creationId xmlns:a16="http://schemas.microsoft.com/office/drawing/2014/main" id="{6AC9E4E1-9BC2-4A6A-8D4F-C35D18C2E3B9}"/>
              </a:ext>
            </a:extLst>
          </p:cNvPr>
          <p:cNvPicPr>
            <a:picLocks noChangeAspect="1"/>
          </p:cNvPicPr>
          <p:nvPr/>
        </p:nvPicPr>
        <p:blipFill>
          <a:blip r:embed="rId7"/>
          <a:stretch>
            <a:fillRect/>
          </a:stretch>
        </p:blipFill>
        <p:spPr>
          <a:xfrm>
            <a:off x="442334" y="2880302"/>
            <a:ext cx="5057042" cy="2528521"/>
          </a:xfrm>
          <a:prstGeom prst="rect">
            <a:avLst/>
          </a:prstGeom>
        </p:spPr>
      </p:pic>
      <p:sp>
        <p:nvSpPr>
          <p:cNvPr id="13" name="矩形 12">
            <a:extLst>
              <a:ext uri="{FF2B5EF4-FFF2-40B4-BE49-F238E27FC236}">
                <a16:creationId xmlns:a16="http://schemas.microsoft.com/office/drawing/2014/main" id="{379B2F63-ECE9-4F7F-BB29-13DD63B5AE02}"/>
              </a:ext>
            </a:extLst>
          </p:cNvPr>
          <p:cNvSpPr/>
          <p:nvPr/>
        </p:nvSpPr>
        <p:spPr>
          <a:xfrm>
            <a:off x="6028385" y="2707189"/>
            <a:ext cx="6163615" cy="3314470"/>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a:extLst>
              <a:ext uri="{FF2B5EF4-FFF2-40B4-BE49-F238E27FC236}">
                <a16:creationId xmlns:a16="http://schemas.microsoft.com/office/drawing/2014/main" id="{E8562B03-3E96-4E8D-A6DF-01CA0223DE11}"/>
              </a:ext>
            </a:extLst>
          </p:cNvPr>
          <p:cNvSpPr/>
          <p:nvPr/>
        </p:nvSpPr>
        <p:spPr>
          <a:xfrm>
            <a:off x="442334" y="2665389"/>
            <a:ext cx="5057042" cy="331447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文本框 14">
            <a:extLst>
              <a:ext uri="{FF2B5EF4-FFF2-40B4-BE49-F238E27FC236}">
                <a16:creationId xmlns:a16="http://schemas.microsoft.com/office/drawing/2014/main" id="{2A30A782-031B-4CC2-9F17-38BF6CCF814C}"/>
              </a:ext>
            </a:extLst>
          </p:cNvPr>
          <p:cNvSpPr txBox="1"/>
          <p:nvPr/>
        </p:nvSpPr>
        <p:spPr>
          <a:xfrm>
            <a:off x="9523141" y="2880302"/>
            <a:ext cx="1844733" cy="584775"/>
          </a:xfrm>
          <a:prstGeom prst="rect">
            <a:avLst/>
          </a:prstGeom>
          <a:noFill/>
        </p:spPr>
        <p:txBody>
          <a:bodyPr wrap="square" rtlCol="0">
            <a:spAutoFit/>
          </a:bodyPr>
          <a:lstStyle/>
          <a:p>
            <a:r>
              <a:rPr lang="en-US" sz="3200" b="1" dirty="0">
                <a:solidFill>
                  <a:srgbClr val="0070C0"/>
                </a:solidFill>
              </a:rPr>
              <a:t>G2O</a:t>
            </a:r>
          </a:p>
        </p:txBody>
      </p:sp>
      <p:sp>
        <p:nvSpPr>
          <p:cNvPr id="16" name="文本框 15">
            <a:extLst>
              <a:ext uri="{FF2B5EF4-FFF2-40B4-BE49-F238E27FC236}">
                <a16:creationId xmlns:a16="http://schemas.microsoft.com/office/drawing/2014/main" id="{5373A1D0-A194-4873-8DA7-0C26A450B634}"/>
              </a:ext>
            </a:extLst>
          </p:cNvPr>
          <p:cNvSpPr txBox="1"/>
          <p:nvPr/>
        </p:nvSpPr>
        <p:spPr>
          <a:xfrm>
            <a:off x="4022743" y="2779907"/>
            <a:ext cx="1844733" cy="584775"/>
          </a:xfrm>
          <a:prstGeom prst="rect">
            <a:avLst/>
          </a:prstGeom>
          <a:noFill/>
        </p:spPr>
        <p:txBody>
          <a:bodyPr wrap="square" rtlCol="0">
            <a:spAutoFit/>
          </a:bodyPr>
          <a:lstStyle/>
          <a:p>
            <a:r>
              <a:rPr lang="en-US" sz="3200" b="1" dirty="0">
                <a:solidFill>
                  <a:srgbClr val="FF0000"/>
                </a:solidFill>
              </a:rPr>
              <a:t>GTSAM</a:t>
            </a:r>
          </a:p>
        </p:txBody>
      </p:sp>
    </p:spTree>
    <p:extLst>
      <p:ext uri="{BB962C8B-B14F-4D97-AF65-F5344CB8AC3E}">
        <p14:creationId xmlns:p14="http://schemas.microsoft.com/office/powerpoint/2010/main" val="50469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0A725-B0EF-4478-A2A2-E6BD56DC4C2A}"/>
              </a:ext>
            </a:extLst>
          </p:cNvPr>
          <p:cNvSpPr>
            <a:spLocks noGrp="1"/>
          </p:cNvSpPr>
          <p:nvPr>
            <p:ph type="title"/>
          </p:nvPr>
        </p:nvSpPr>
        <p:spPr/>
        <p:txBody>
          <a:bodyPr/>
          <a:lstStyle/>
          <a:p>
            <a:r>
              <a:rPr lang="en-US" dirty="0"/>
              <a:t>Case Study</a:t>
            </a:r>
          </a:p>
        </p:txBody>
      </p:sp>
      <p:pic>
        <p:nvPicPr>
          <p:cNvPr id="4" name="图片 3">
            <a:extLst>
              <a:ext uri="{FF2B5EF4-FFF2-40B4-BE49-F238E27FC236}">
                <a16:creationId xmlns:a16="http://schemas.microsoft.com/office/drawing/2014/main" id="{CEFDECFF-0F92-47A9-B152-53C896363F2B}"/>
              </a:ext>
            </a:extLst>
          </p:cNvPr>
          <p:cNvPicPr>
            <a:picLocks noChangeAspect="1"/>
          </p:cNvPicPr>
          <p:nvPr/>
        </p:nvPicPr>
        <p:blipFill>
          <a:blip r:embed="rId2"/>
          <a:stretch>
            <a:fillRect/>
          </a:stretch>
        </p:blipFill>
        <p:spPr>
          <a:xfrm>
            <a:off x="1418760" y="1402847"/>
            <a:ext cx="7019606" cy="575682"/>
          </a:xfrm>
          <a:prstGeom prst="rect">
            <a:avLst/>
          </a:prstGeom>
        </p:spPr>
      </p:pic>
      <p:pic>
        <p:nvPicPr>
          <p:cNvPr id="5" name="图片 4">
            <a:extLst>
              <a:ext uri="{FF2B5EF4-FFF2-40B4-BE49-F238E27FC236}">
                <a16:creationId xmlns:a16="http://schemas.microsoft.com/office/drawing/2014/main" id="{C16704AC-01FE-4107-BBFD-5FA539D6AE7B}"/>
              </a:ext>
            </a:extLst>
          </p:cNvPr>
          <p:cNvPicPr>
            <a:picLocks noChangeAspect="1"/>
          </p:cNvPicPr>
          <p:nvPr/>
        </p:nvPicPr>
        <p:blipFill>
          <a:blip r:embed="rId3"/>
          <a:stretch>
            <a:fillRect/>
          </a:stretch>
        </p:blipFill>
        <p:spPr>
          <a:xfrm>
            <a:off x="1075395" y="2172630"/>
            <a:ext cx="10599271" cy="3210854"/>
          </a:xfrm>
          <a:prstGeom prst="rect">
            <a:avLst/>
          </a:prstGeom>
        </p:spPr>
      </p:pic>
    </p:spTree>
    <p:extLst>
      <p:ext uri="{BB962C8B-B14F-4D97-AF65-F5344CB8AC3E}">
        <p14:creationId xmlns:p14="http://schemas.microsoft.com/office/powerpoint/2010/main" val="3832689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6DE702-D674-41BE-B12B-070FC2A78464}"/>
              </a:ext>
            </a:extLst>
          </p:cNvPr>
          <p:cNvSpPr>
            <a:spLocks noGrp="1"/>
          </p:cNvSpPr>
          <p:nvPr>
            <p:ph type="title"/>
          </p:nvPr>
        </p:nvSpPr>
        <p:spPr/>
        <p:txBody>
          <a:bodyPr/>
          <a:lstStyle/>
          <a:p>
            <a:r>
              <a:rPr lang="en-US" dirty="0"/>
              <a:t>Case Study</a:t>
            </a:r>
          </a:p>
        </p:txBody>
      </p:sp>
      <p:pic>
        <p:nvPicPr>
          <p:cNvPr id="4" name="图片 3">
            <a:extLst>
              <a:ext uri="{FF2B5EF4-FFF2-40B4-BE49-F238E27FC236}">
                <a16:creationId xmlns:a16="http://schemas.microsoft.com/office/drawing/2014/main" id="{B2A027F6-DF6E-4E1D-BE0C-98B8D5B075B7}"/>
              </a:ext>
            </a:extLst>
          </p:cNvPr>
          <p:cNvPicPr>
            <a:picLocks noChangeAspect="1"/>
          </p:cNvPicPr>
          <p:nvPr/>
        </p:nvPicPr>
        <p:blipFill>
          <a:blip r:embed="rId2"/>
          <a:stretch>
            <a:fillRect/>
          </a:stretch>
        </p:blipFill>
        <p:spPr>
          <a:xfrm>
            <a:off x="638339" y="1457944"/>
            <a:ext cx="10915321" cy="4811907"/>
          </a:xfrm>
          <a:prstGeom prst="rect">
            <a:avLst/>
          </a:prstGeom>
        </p:spPr>
      </p:pic>
    </p:spTree>
    <p:extLst>
      <p:ext uri="{BB962C8B-B14F-4D97-AF65-F5344CB8AC3E}">
        <p14:creationId xmlns:p14="http://schemas.microsoft.com/office/powerpoint/2010/main" val="3213485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B6DE702-D674-41BE-B12B-070FC2A7846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Case Study</a:t>
            </a:r>
          </a:p>
        </p:txBody>
      </p:sp>
      <p:pic>
        <p:nvPicPr>
          <p:cNvPr id="3" name="图片 2">
            <a:extLst>
              <a:ext uri="{FF2B5EF4-FFF2-40B4-BE49-F238E27FC236}">
                <a16:creationId xmlns:a16="http://schemas.microsoft.com/office/drawing/2014/main" id="{B8C0FFFA-A7A2-419D-84F4-29E5D81F6BF3}"/>
              </a:ext>
            </a:extLst>
          </p:cNvPr>
          <p:cNvPicPr>
            <a:picLocks noChangeAspect="1"/>
          </p:cNvPicPr>
          <p:nvPr/>
        </p:nvPicPr>
        <p:blipFill>
          <a:blip r:embed="rId2"/>
          <a:stretch>
            <a:fillRect/>
          </a:stretch>
        </p:blipFill>
        <p:spPr>
          <a:xfrm>
            <a:off x="844110" y="1675227"/>
            <a:ext cx="10503780" cy="4394199"/>
          </a:xfrm>
          <a:prstGeom prst="rect">
            <a:avLst/>
          </a:prstGeom>
        </p:spPr>
      </p:pic>
    </p:spTree>
    <p:extLst>
      <p:ext uri="{BB962C8B-B14F-4D97-AF65-F5344CB8AC3E}">
        <p14:creationId xmlns:p14="http://schemas.microsoft.com/office/powerpoint/2010/main" val="1144022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6C57E32-47DD-49C6-9472-819A27640AE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Case Study</a:t>
            </a:r>
          </a:p>
        </p:txBody>
      </p:sp>
      <p:pic>
        <p:nvPicPr>
          <p:cNvPr id="7" name="图片 3">
            <a:extLst>
              <a:ext uri="{FF2B5EF4-FFF2-40B4-BE49-F238E27FC236}">
                <a16:creationId xmlns:a16="http://schemas.microsoft.com/office/drawing/2014/main" id="{76DA1936-490C-4BDE-989E-F266B8831335}"/>
              </a:ext>
            </a:extLst>
          </p:cNvPr>
          <p:cNvPicPr>
            <a:picLocks noGrp="1" noChangeAspect="1"/>
          </p:cNvPicPr>
          <p:nvPr>
            <p:ph idx="1"/>
          </p:nvPr>
        </p:nvPicPr>
        <p:blipFill>
          <a:blip r:embed="rId2"/>
          <a:stretch>
            <a:fillRect/>
          </a:stretch>
        </p:blipFill>
        <p:spPr>
          <a:xfrm>
            <a:off x="63226" y="2121408"/>
            <a:ext cx="11791165" cy="3325108"/>
          </a:xfrm>
          <a:prstGeom prst="rect">
            <a:avLst/>
          </a:prstGeom>
        </p:spPr>
      </p:pic>
    </p:spTree>
    <p:extLst>
      <p:ext uri="{BB962C8B-B14F-4D97-AF65-F5344CB8AC3E}">
        <p14:creationId xmlns:p14="http://schemas.microsoft.com/office/powerpoint/2010/main" val="3948058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578097D-DDF0-47C6-94CB-39BCBC7DF4DF}"/>
              </a:ext>
            </a:extLst>
          </p:cNvPr>
          <p:cNvPicPr>
            <a:picLocks noChangeAspect="1"/>
          </p:cNvPicPr>
          <p:nvPr/>
        </p:nvPicPr>
        <p:blipFill>
          <a:blip r:embed="rId3"/>
          <a:stretch>
            <a:fillRect/>
          </a:stretch>
        </p:blipFill>
        <p:spPr>
          <a:xfrm>
            <a:off x="439564" y="0"/>
            <a:ext cx="11134455" cy="3702205"/>
          </a:xfrm>
          <a:prstGeom prst="rect">
            <a:avLst/>
          </a:prstGeom>
        </p:spPr>
      </p:pic>
      <p:pic>
        <p:nvPicPr>
          <p:cNvPr id="5" name="图片 4">
            <a:extLst>
              <a:ext uri="{FF2B5EF4-FFF2-40B4-BE49-F238E27FC236}">
                <a16:creationId xmlns:a16="http://schemas.microsoft.com/office/drawing/2014/main" id="{8366A6BA-97EA-492E-B0A1-3059AE9278B4}"/>
              </a:ext>
            </a:extLst>
          </p:cNvPr>
          <p:cNvPicPr>
            <a:picLocks noChangeAspect="1"/>
          </p:cNvPicPr>
          <p:nvPr/>
        </p:nvPicPr>
        <p:blipFill>
          <a:blip r:embed="rId4"/>
          <a:stretch>
            <a:fillRect/>
          </a:stretch>
        </p:blipFill>
        <p:spPr>
          <a:xfrm>
            <a:off x="439564" y="3702205"/>
            <a:ext cx="11658614" cy="3118678"/>
          </a:xfrm>
          <a:prstGeom prst="rect">
            <a:avLst/>
          </a:prstGeom>
        </p:spPr>
      </p:pic>
    </p:spTree>
    <p:extLst>
      <p:ext uri="{BB962C8B-B14F-4D97-AF65-F5344CB8AC3E}">
        <p14:creationId xmlns:p14="http://schemas.microsoft.com/office/powerpoint/2010/main" val="131224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CAF24FC-9933-4D2A-A8DF-C448024757A0}"/>
              </a:ext>
            </a:extLst>
          </p:cNvPr>
          <p:cNvPicPr>
            <a:picLocks noChangeAspect="1"/>
          </p:cNvPicPr>
          <p:nvPr/>
        </p:nvPicPr>
        <p:blipFill>
          <a:blip r:embed="rId3"/>
          <a:stretch>
            <a:fillRect/>
          </a:stretch>
        </p:blipFill>
        <p:spPr>
          <a:xfrm>
            <a:off x="5942786" y="3115574"/>
            <a:ext cx="5245719" cy="557561"/>
          </a:xfrm>
          <a:prstGeom prst="rect">
            <a:avLst/>
          </a:prstGeom>
        </p:spPr>
      </p:pic>
      <p:sp>
        <p:nvSpPr>
          <p:cNvPr id="2" name="标题 1">
            <a:extLst>
              <a:ext uri="{FF2B5EF4-FFF2-40B4-BE49-F238E27FC236}">
                <a16:creationId xmlns:a16="http://schemas.microsoft.com/office/drawing/2014/main" id="{77D68625-620C-40B0-A6DB-722F299BDEE4}"/>
              </a:ext>
            </a:extLst>
          </p:cNvPr>
          <p:cNvSpPr>
            <a:spLocks noGrp="1"/>
          </p:cNvSpPr>
          <p:nvPr>
            <p:ph type="title"/>
          </p:nvPr>
        </p:nvSpPr>
        <p:spPr>
          <a:xfrm>
            <a:off x="838200" y="-148593"/>
            <a:ext cx="10515600" cy="1325563"/>
          </a:xfrm>
        </p:spPr>
        <p:txBody>
          <a:bodyPr/>
          <a:lstStyle/>
          <a:p>
            <a:r>
              <a:rPr lang="en-US" dirty="0" err="1"/>
              <a:t>iSAM</a:t>
            </a:r>
            <a:r>
              <a:rPr lang="en-US" dirty="0"/>
              <a:t> [</a:t>
            </a:r>
            <a:r>
              <a:rPr lang="en-US" dirty="0" err="1"/>
              <a:t>Kaess</a:t>
            </a:r>
            <a:r>
              <a:rPr lang="en-US" dirty="0"/>
              <a:t> et al., TRO 08]</a:t>
            </a:r>
          </a:p>
        </p:txBody>
      </p:sp>
      <p:sp>
        <p:nvSpPr>
          <p:cNvPr id="3" name="内容占位符 2">
            <a:extLst>
              <a:ext uri="{FF2B5EF4-FFF2-40B4-BE49-F238E27FC236}">
                <a16:creationId xmlns:a16="http://schemas.microsoft.com/office/drawing/2014/main" id="{364E936F-579D-4FEB-B83A-B2D7A8CC3EC6}"/>
              </a:ext>
            </a:extLst>
          </p:cNvPr>
          <p:cNvSpPr>
            <a:spLocks noGrp="1"/>
          </p:cNvSpPr>
          <p:nvPr>
            <p:ph idx="1"/>
          </p:nvPr>
        </p:nvSpPr>
        <p:spPr>
          <a:xfrm>
            <a:off x="908353" y="960032"/>
            <a:ext cx="5584902" cy="4351338"/>
          </a:xfrm>
        </p:spPr>
        <p:txBody>
          <a:bodyPr/>
          <a:lstStyle/>
          <a:p>
            <a:r>
              <a:rPr lang="en-US" dirty="0"/>
              <a:t>Growing system</a:t>
            </a:r>
          </a:p>
          <a:p>
            <a:pPr lvl="1"/>
            <a:r>
              <a:rPr lang="en-US" dirty="0"/>
              <a:t>Batch solution becomes expensive</a:t>
            </a:r>
          </a:p>
          <a:p>
            <a:r>
              <a:rPr lang="en-US" dirty="0"/>
              <a:t>Incremental system</a:t>
            </a:r>
          </a:p>
          <a:p>
            <a:pPr lvl="1"/>
            <a:r>
              <a:rPr lang="en-US" dirty="0"/>
              <a:t>Given R from previous step, how to add new measurements ?</a:t>
            </a:r>
          </a:p>
          <a:p>
            <a:r>
              <a:rPr lang="en-US" dirty="0"/>
              <a:t>Key idea:</a:t>
            </a:r>
          </a:p>
          <a:p>
            <a:pPr lvl="1"/>
            <a:r>
              <a:rPr lang="en-US" dirty="0"/>
              <a:t>Append to existing matrix R</a:t>
            </a:r>
          </a:p>
          <a:p>
            <a:pPr lvl="1"/>
            <a:r>
              <a:rPr lang="en-US" dirty="0"/>
              <a:t>Using Givens rotations</a:t>
            </a:r>
          </a:p>
        </p:txBody>
      </p:sp>
      <p:pic>
        <p:nvPicPr>
          <p:cNvPr id="5" name="图片 4">
            <a:extLst>
              <a:ext uri="{FF2B5EF4-FFF2-40B4-BE49-F238E27FC236}">
                <a16:creationId xmlns:a16="http://schemas.microsoft.com/office/drawing/2014/main" id="{479A4254-8425-47B5-AC6F-CAF9F71BAFB1}"/>
              </a:ext>
            </a:extLst>
          </p:cNvPr>
          <p:cNvPicPr>
            <a:picLocks noChangeAspect="1"/>
          </p:cNvPicPr>
          <p:nvPr/>
        </p:nvPicPr>
        <p:blipFill>
          <a:blip r:embed="rId4"/>
          <a:stretch>
            <a:fillRect/>
          </a:stretch>
        </p:blipFill>
        <p:spPr>
          <a:xfrm>
            <a:off x="8286734" y="555236"/>
            <a:ext cx="3067066" cy="2873764"/>
          </a:xfrm>
          <a:prstGeom prst="rect">
            <a:avLst/>
          </a:prstGeom>
        </p:spPr>
      </p:pic>
      <p:pic>
        <p:nvPicPr>
          <p:cNvPr id="7" name="图片 6">
            <a:extLst>
              <a:ext uri="{FF2B5EF4-FFF2-40B4-BE49-F238E27FC236}">
                <a16:creationId xmlns:a16="http://schemas.microsoft.com/office/drawing/2014/main" id="{7CFC1846-77BD-4DF8-92F4-E3AB7929A5ED}"/>
              </a:ext>
            </a:extLst>
          </p:cNvPr>
          <p:cNvPicPr>
            <a:picLocks noChangeAspect="1"/>
          </p:cNvPicPr>
          <p:nvPr/>
        </p:nvPicPr>
        <p:blipFill>
          <a:blip r:embed="rId5"/>
          <a:stretch>
            <a:fillRect/>
          </a:stretch>
        </p:blipFill>
        <p:spPr>
          <a:xfrm>
            <a:off x="697442" y="4448415"/>
            <a:ext cx="7589292" cy="2376605"/>
          </a:xfrm>
          <a:prstGeom prst="rect">
            <a:avLst/>
          </a:prstGeom>
        </p:spPr>
      </p:pic>
      <p:pic>
        <p:nvPicPr>
          <p:cNvPr id="8" name="图片 7">
            <a:extLst>
              <a:ext uri="{FF2B5EF4-FFF2-40B4-BE49-F238E27FC236}">
                <a16:creationId xmlns:a16="http://schemas.microsoft.com/office/drawing/2014/main" id="{EAA8CB6E-D3E9-4C55-98FC-02CC42CD3695}"/>
              </a:ext>
            </a:extLst>
          </p:cNvPr>
          <p:cNvPicPr>
            <a:picLocks noChangeAspect="1"/>
          </p:cNvPicPr>
          <p:nvPr/>
        </p:nvPicPr>
        <p:blipFill>
          <a:blip r:embed="rId6"/>
          <a:stretch>
            <a:fillRect/>
          </a:stretch>
        </p:blipFill>
        <p:spPr>
          <a:xfrm>
            <a:off x="8286734" y="4173228"/>
            <a:ext cx="2960406" cy="2651792"/>
          </a:xfrm>
          <a:prstGeom prst="rect">
            <a:avLst/>
          </a:prstGeom>
        </p:spPr>
      </p:pic>
    </p:spTree>
    <p:extLst>
      <p:ext uri="{BB962C8B-B14F-4D97-AF65-F5344CB8AC3E}">
        <p14:creationId xmlns:p14="http://schemas.microsoft.com/office/powerpoint/2010/main" val="46296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3461A-4618-4EFA-B73D-F7C9EAE0A9D3}"/>
              </a:ext>
            </a:extLst>
          </p:cNvPr>
          <p:cNvSpPr>
            <a:spLocks noGrp="1"/>
          </p:cNvSpPr>
          <p:nvPr>
            <p:ph type="title"/>
          </p:nvPr>
        </p:nvSpPr>
        <p:spPr/>
        <p:txBody>
          <a:bodyPr/>
          <a:lstStyle/>
          <a:p>
            <a:r>
              <a:rPr lang="en-US" dirty="0"/>
              <a:t>Materials </a:t>
            </a:r>
          </a:p>
        </p:txBody>
      </p:sp>
      <p:sp>
        <p:nvSpPr>
          <p:cNvPr id="3" name="内容占位符 2">
            <a:extLst>
              <a:ext uri="{FF2B5EF4-FFF2-40B4-BE49-F238E27FC236}">
                <a16:creationId xmlns:a16="http://schemas.microsoft.com/office/drawing/2014/main" id="{AD2E3EE8-B0FB-4090-9536-10C2522EDA22}"/>
              </a:ext>
            </a:extLst>
          </p:cNvPr>
          <p:cNvSpPr>
            <a:spLocks noGrp="1"/>
          </p:cNvSpPr>
          <p:nvPr>
            <p:ph idx="1"/>
          </p:nvPr>
        </p:nvSpPr>
        <p:spPr>
          <a:xfrm>
            <a:off x="838200" y="2506662"/>
            <a:ext cx="10515600" cy="3020681"/>
          </a:xfrm>
        </p:spPr>
        <p:txBody>
          <a:bodyPr/>
          <a:lstStyle/>
          <a:p>
            <a:r>
              <a:rPr lang="en-US" dirty="0"/>
              <a:t>GTSAM 2006 &amp; ISAM 2008 &amp; ISAM2 2011 </a:t>
            </a:r>
          </a:p>
          <a:p>
            <a:r>
              <a:rPr lang="en-US" dirty="0" err="1"/>
              <a:t>gtsam</a:t>
            </a:r>
            <a:r>
              <a:rPr lang="en-US" dirty="0"/>
              <a:t> manual: Factor Graphs and GTSAM: A Hands-on Introduction</a:t>
            </a:r>
          </a:p>
          <a:p>
            <a:r>
              <a:rPr lang="en-US" dirty="0" err="1"/>
              <a:t>gtsam</a:t>
            </a:r>
            <a:r>
              <a:rPr lang="en-US" dirty="0"/>
              <a:t> tutorial &amp; icra16_slam_tutorial_kaess </a:t>
            </a:r>
          </a:p>
          <a:p>
            <a:r>
              <a:rPr lang="en-US" dirty="0"/>
              <a:t>Rosen, David M., Michael </a:t>
            </a:r>
            <a:r>
              <a:rPr lang="en-US" dirty="0" err="1"/>
              <a:t>Kaess</a:t>
            </a:r>
            <a:r>
              <a:rPr lang="en-US" dirty="0"/>
              <a:t>, and John J. Leonard. "Robust incremental online inference over sparse factor graphs: Beyond the Gaussian case." 2013 ICRA</a:t>
            </a:r>
          </a:p>
          <a:p>
            <a:endParaRPr lang="en-US" dirty="0"/>
          </a:p>
          <a:p>
            <a:endParaRPr lang="en-US" dirty="0"/>
          </a:p>
        </p:txBody>
      </p:sp>
      <p:sp>
        <p:nvSpPr>
          <p:cNvPr id="4" name="标题 1">
            <a:extLst>
              <a:ext uri="{FF2B5EF4-FFF2-40B4-BE49-F238E27FC236}">
                <a16:creationId xmlns:a16="http://schemas.microsoft.com/office/drawing/2014/main" id="{2FE19D0D-036E-414A-B71C-801F0E1C7F4E}"/>
              </a:ext>
            </a:extLst>
          </p:cNvPr>
          <p:cNvSpPr txBox="1">
            <a:spLocks/>
          </p:cNvSpPr>
          <p:nvPr/>
        </p:nvSpPr>
        <p:spPr>
          <a:xfrm>
            <a:off x="838200" y="11810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https://github.com/rising-turtle/slam_course</a:t>
            </a:r>
          </a:p>
        </p:txBody>
      </p:sp>
    </p:spTree>
    <p:extLst>
      <p:ext uri="{BB962C8B-B14F-4D97-AF65-F5344CB8AC3E}">
        <p14:creationId xmlns:p14="http://schemas.microsoft.com/office/powerpoint/2010/main" val="2912544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F82FC16-3356-449C-ABA9-F6F076D2B1F8}"/>
              </a:ext>
            </a:extLst>
          </p:cNvPr>
          <p:cNvSpPr/>
          <p:nvPr/>
        </p:nvSpPr>
        <p:spPr>
          <a:xfrm>
            <a:off x="7601309" y="544487"/>
            <a:ext cx="4208332" cy="369332"/>
          </a:xfrm>
          <a:prstGeom prst="rect">
            <a:avLst/>
          </a:prstGeom>
        </p:spPr>
        <p:txBody>
          <a:bodyPr wrap="none">
            <a:spAutoFit/>
          </a:bodyPr>
          <a:lstStyle/>
          <a:p>
            <a:r>
              <a:rPr lang="en-US" dirty="0"/>
              <a:t>https://borg.cc.gatech.edu/download.html</a:t>
            </a:r>
          </a:p>
        </p:txBody>
      </p:sp>
      <p:pic>
        <p:nvPicPr>
          <p:cNvPr id="5" name="图片 4">
            <a:extLst>
              <a:ext uri="{FF2B5EF4-FFF2-40B4-BE49-F238E27FC236}">
                <a16:creationId xmlns:a16="http://schemas.microsoft.com/office/drawing/2014/main" id="{D667DD19-C327-4A05-B84E-B38692B3D656}"/>
              </a:ext>
            </a:extLst>
          </p:cNvPr>
          <p:cNvPicPr>
            <a:picLocks noChangeAspect="1"/>
          </p:cNvPicPr>
          <p:nvPr/>
        </p:nvPicPr>
        <p:blipFill>
          <a:blip r:embed="rId2"/>
          <a:stretch>
            <a:fillRect/>
          </a:stretch>
        </p:blipFill>
        <p:spPr>
          <a:xfrm>
            <a:off x="2008019" y="1685787"/>
            <a:ext cx="7777665" cy="4176242"/>
          </a:xfrm>
          <a:prstGeom prst="rect">
            <a:avLst/>
          </a:prstGeom>
        </p:spPr>
      </p:pic>
      <p:sp>
        <p:nvSpPr>
          <p:cNvPr id="6" name="文本框 5">
            <a:extLst>
              <a:ext uri="{FF2B5EF4-FFF2-40B4-BE49-F238E27FC236}">
                <a16:creationId xmlns:a16="http://schemas.microsoft.com/office/drawing/2014/main" id="{378EF393-7C7F-408E-94B4-03E8F3AED994}"/>
              </a:ext>
            </a:extLst>
          </p:cNvPr>
          <p:cNvSpPr txBox="1"/>
          <p:nvPr/>
        </p:nvSpPr>
        <p:spPr>
          <a:xfrm>
            <a:off x="978568" y="436766"/>
            <a:ext cx="3612125" cy="584775"/>
          </a:xfrm>
          <a:prstGeom prst="rect">
            <a:avLst/>
          </a:prstGeom>
          <a:noFill/>
        </p:spPr>
        <p:txBody>
          <a:bodyPr wrap="square" rtlCol="0">
            <a:spAutoFit/>
          </a:bodyPr>
          <a:lstStyle/>
          <a:p>
            <a:r>
              <a:rPr lang="en-US" sz="3200" dirty="0"/>
              <a:t>Case Study</a:t>
            </a:r>
          </a:p>
        </p:txBody>
      </p:sp>
    </p:spTree>
    <p:extLst>
      <p:ext uri="{BB962C8B-B14F-4D97-AF65-F5344CB8AC3E}">
        <p14:creationId xmlns:p14="http://schemas.microsoft.com/office/powerpoint/2010/main" val="4051558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B992269-5C76-4084-8EDE-B10A7DAF3A37}"/>
              </a:ext>
            </a:extLst>
          </p:cNvPr>
          <p:cNvSpPr>
            <a:spLocks noGrp="1"/>
          </p:cNvSpPr>
          <p:nvPr>
            <p:ph idx="1"/>
          </p:nvPr>
        </p:nvSpPr>
        <p:spPr/>
        <p:txBody>
          <a:bodyPr/>
          <a:lstStyle/>
          <a:p>
            <a:endParaRPr lang="en-US"/>
          </a:p>
        </p:txBody>
      </p:sp>
      <p:pic>
        <p:nvPicPr>
          <p:cNvPr id="4" name="图片 3">
            <a:extLst>
              <a:ext uri="{FF2B5EF4-FFF2-40B4-BE49-F238E27FC236}">
                <a16:creationId xmlns:a16="http://schemas.microsoft.com/office/drawing/2014/main" id="{50594F31-EA94-41F3-A625-6124D832A248}"/>
              </a:ext>
            </a:extLst>
          </p:cNvPr>
          <p:cNvPicPr>
            <a:picLocks noChangeAspect="1"/>
          </p:cNvPicPr>
          <p:nvPr/>
        </p:nvPicPr>
        <p:blipFill>
          <a:blip r:embed="rId3"/>
          <a:stretch>
            <a:fillRect/>
          </a:stretch>
        </p:blipFill>
        <p:spPr>
          <a:xfrm>
            <a:off x="690062" y="953752"/>
            <a:ext cx="10106025" cy="5553075"/>
          </a:xfrm>
          <a:prstGeom prst="rect">
            <a:avLst/>
          </a:prstGeom>
        </p:spPr>
      </p:pic>
      <p:pic>
        <p:nvPicPr>
          <p:cNvPr id="7" name="图片 6">
            <a:extLst>
              <a:ext uri="{FF2B5EF4-FFF2-40B4-BE49-F238E27FC236}">
                <a16:creationId xmlns:a16="http://schemas.microsoft.com/office/drawing/2014/main" id="{C3DCA87B-6597-42C0-AC56-113EC2F3F4A0}"/>
              </a:ext>
            </a:extLst>
          </p:cNvPr>
          <p:cNvPicPr>
            <a:picLocks noChangeAspect="1"/>
          </p:cNvPicPr>
          <p:nvPr/>
        </p:nvPicPr>
        <p:blipFill>
          <a:blip r:embed="rId4"/>
          <a:stretch>
            <a:fillRect/>
          </a:stretch>
        </p:blipFill>
        <p:spPr>
          <a:xfrm>
            <a:off x="8694821" y="0"/>
            <a:ext cx="3497179" cy="1877821"/>
          </a:xfrm>
          <a:prstGeom prst="rect">
            <a:avLst/>
          </a:prstGeom>
        </p:spPr>
      </p:pic>
    </p:spTree>
    <p:extLst>
      <p:ext uri="{BB962C8B-B14F-4D97-AF65-F5344CB8AC3E}">
        <p14:creationId xmlns:p14="http://schemas.microsoft.com/office/powerpoint/2010/main" val="374187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996BA-34C9-4E70-A359-F0FEC84C70D5}"/>
              </a:ext>
            </a:extLst>
          </p:cNvPr>
          <p:cNvSpPr>
            <a:spLocks noGrp="1"/>
          </p:cNvSpPr>
          <p:nvPr>
            <p:ph type="title"/>
          </p:nvPr>
        </p:nvSpPr>
        <p:spPr>
          <a:xfrm>
            <a:off x="838200" y="243742"/>
            <a:ext cx="10515600" cy="1325563"/>
          </a:xfrm>
        </p:spPr>
        <p:txBody>
          <a:bodyPr/>
          <a:lstStyle/>
          <a:p>
            <a:r>
              <a:rPr lang="en-US" dirty="0"/>
              <a:t>Linearized S</a:t>
            </a:r>
            <a:r>
              <a:rPr lang="en-US" altLang="zh-CN" dirty="0"/>
              <a:t>tructure of G2O </a:t>
            </a:r>
            <a:endParaRPr lang="en-US" dirty="0"/>
          </a:p>
        </p:txBody>
      </p:sp>
      <p:pic>
        <p:nvPicPr>
          <p:cNvPr id="4" name="图片 3">
            <a:extLst>
              <a:ext uri="{FF2B5EF4-FFF2-40B4-BE49-F238E27FC236}">
                <a16:creationId xmlns:a16="http://schemas.microsoft.com/office/drawing/2014/main" id="{14617FE1-309A-4D1C-A49E-D7414B9E523B}"/>
              </a:ext>
            </a:extLst>
          </p:cNvPr>
          <p:cNvPicPr>
            <a:picLocks noChangeAspect="1"/>
          </p:cNvPicPr>
          <p:nvPr/>
        </p:nvPicPr>
        <p:blipFill>
          <a:blip r:embed="rId3"/>
          <a:stretch>
            <a:fillRect/>
          </a:stretch>
        </p:blipFill>
        <p:spPr>
          <a:xfrm>
            <a:off x="838200" y="1573928"/>
            <a:ext cx="2038350" cy="514350"/>
          </a:xfrm>
          <a:prstGeom prst="rect">
            <a:avLst/>
          </a:prstGeom>
        </p:spPr>
      </p:pic>
      <p:pic>
        <p:nvPicPr>
          <p:cNvPr id="5" name="图片 4">
            <a:extLst>
              <a:ext uri="{FF2B5EF4-FFF2-40B4-BE49-F238E27FC236}">
                <a16:creationId xmlns:a16="http://schemas.microsoft.com/office/drawing/2014/main" id="{13752DCA-5D63-49BE-BDAA-1F5DCE8DD8C0}"/>
              </a:ext>
            </a:extLst>
          </p:cNvPr>
          <p:cNvPicPr>
            <a:picLocks noChangeAspect="1"/>
          </p:cNvPicPr>
          <p:nvPr/>
        </p:nvPicPr>
        <p:blipFill>
          <a:blip r:embed="rId4"/>
          <a:stretch>
            <a:fillRect/>
          </a:stretch>
        </p:blipFill>
        <p:spPr>
          <a:xfrm>
            <a:off x="838200" y="2075975"/>
            <a:ext cx="2762250" cy="561975"/>
          </a:xfrm>
          <a:prstGeom prst="rect">
            <a:avLst/>
          </a:prstGeom>
        </p:spPr>
      </p:pic>
      <p:pic>
        <p:nvPicPr>
          <p:cNvPr id="6" name="图片 5">
            <a:extLst>
              <a:ext uri="{FF2B5EF4-FFF2-40B4-BE49-F238E27FC236}">
                <a16:creationId xmlns:a16="http://schemas.microsoft.com/office/drawing/2014/main" id="{C5AB3EEC-8F9E-4725-A740-A61D3B1C67D1}"/>
              </a:ext>
            </a:extLst>
          </p:cNvPr>
          <p:cNvPicPr>
            <a:picLocks noChangeAspect="1"/>
          </p:cNvPicPr>
          <p:nvPr/>
        </p:nvPicPr>
        <p:blipFill>
          <a:blip r:embed="rId5"/>
          <a:stretch>
            <a:fillRect/>
          </a:stretch>
        </p:blipFill>
        <p:spPr>
          <a:xfrm>
            <a:off x="6431595" y="1251853"/>
            <a:ext cx="5418078" cy="1325563"/>
          </a:xfrm>
          <a:prstGeom prst="rect">
            <a:avLst/>
          </a:prstGeom>
        </p:spPr>
      </p:pic>
      <p:pic>
        <p:nvPicPr>
          <p:cNvPr id="7" name="图片 6">
            <a:extLst>
              <a:ext uri="{FF2B5EF4-FFF2-40B4-BE49-F238E27FC236}">
                <a16:creationId xmlns:a16="http://schemas.microsoft.com/office/drawing/2014/main" id="{2F05419A-82D9-4314-BE2E-7979CAEE30DF}"/>
              </a:ext>
            </a:extLst>
          </p:cNvPr>
          <p:cNvPicPr>
            <a:picLocks noChangeAspect="1"/>
          </p:cNvPicPr>
          <p:nvPr/>
        </p:nvPicPr>
        <p:blipFill>
          <a:blip r:embed="rId6"/>
          <a:stretch>
            <a:fillRect/>
          </a:stretch>
        </p:blipFill>
        <p:spPr>
          <a:xfrm>
            <a:off x="7386955" y="2682421"/>
            <a:ext cx="2762250" cy="561975"/>
          </a:xfrm>
          <a:prstGeom prst="rect">
            <a:avLst/>
          </a:prstGeom>
        </p:spPr>
      </p:pic>
      <p:sp>
        <p:nvSpPr>
          <p:cNvPr id="8" name="文本框 7">
            <a:extLst>
              <a:ext uri="{FF2B5EF4-FFF2-40B4-BE49-F238E27FC236}">
                <a16:creationId xmlns:a16="http://schemas.microsoft.com/office/drawing/2014/main" id="{C6F597E7-4EFA-473A-80B6-E172E4767445}"/>
              </a:ext>
            </a:extLst>
          </p:cNvPr>
          <p:cNvSpPr txBox="1"/>
          <p:nvPr/>
        </p:nvSpPr>
        <p:spPr>
          <a:xfrm>
            <a:off x="3600450" y="1573928"/>
            <a:ext cx="40100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Gauss Newton</a:t>
            </a:r>
          </a:p>
        </p:txBody>
      </p:sp>
      <p:sp>
        <p:nvSpPr>
          <p:cNvPr id="9" name="文本框 8">
            <a:extLst>
              <a:ext uri="{FF2B5EF4-FFF2-40B4-BE49-F238E27FC236}">
                <a16:creationId xmlns:a16="http://schemas.microsoft.com/office/drawing/2014/main" id="{1E211256-7776-4976-A3C2-BA585DAF8203}"/>
              </a:ext>
            </a:extLst>
          </p:cNvPr>
          <p:cNvSpPr txBox="1"/>
          <p:nvPr/>
        </p:nvSpPr>
        <p:spPr>
          <a:xfrm>
            <a:off x="3600450" y="2067889"/>
            <a:ext cx="40100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Levenberg Marquardt</a:t>
            </a:r>
          </a:p>
        </p:txBody>
      </p:sp>
      <p:pic>
        <p:nvPicPr>
          <p:cNvPr id="10" name="图片 9">
            <a:extLst>
              <a:ext uri="{FF2B5EF4-FFF2-40B4-BE49-F238E27FC236}">
                <a16:creationId xmlns:a16="http://schemas.microsoft.com/office/drawing/2014/main" id="{F1FAC69A-481E-47A7-9124-9D1BE92740BF}"/>
              </a:ext>
            </a:extLst>
          </p:cNvPr>
          <p:cNvPicPr>
            <a:picLocks noChangeAspect="1"/>
          </p:cNvPicPr>
          <p:nvPr/>
        </p:nvPicPr>
        <p:blipFill>
          <a:blip r:embed="rId7"/>
          <a:stretch>
            <a:fillRect/>
          </a:stretch>
        </p:blipFill>
        <p:spPr>
          <a:xfrm>
            <a:off x="7386955" y="3387578"/>
            <a:ext cx="2809106" cy="635745"/>
          </a:xfrm>
          <a:prstGeom prst="rect">
            <a:avLst/>
          </a:prstGeom>
        </p:spPr>
      </p:pic>
      <p:pic>
        <p:nvPicPr>
          <p:cNvPr id="11" name="图片 10">
            <a:extLst>
              <a:ext uri="{FF2B5EF4-FFF2-40B4-BE49-F238E27FC236}">
                <a16:creationId xmlns:a16="http://schemas.microsoft.com/office/drawing/2014/main" id="{1C2EA8E8-F07F-40B4-B9BA-22F7535558AC}"/>
              </a:ext>
            </a:extLst>
          </p:cNvPr>
          <p:cNvPicPr>
            <a:picLocks noChangeAspect="1"/>
          </p:cNvPicPr>
          <p:nvPr/>
        </p:nvPicPr>
        <p:blipFill>
          <a:blip r:embed="rId8"/>
          <a:stretch>
            <a:fillRect/>
          </a:stretch>
        </p:blipFill>
        <p:spPr>
          <a:xfrm>
            <a:off x="838200" y="2630571"/>
            <a:ext cx="4844375" cy="1418353"/>
          </a:xfrm>
          <a:prstGeom prst="rect">
            <a:avLst/>
          </a:prstGeom>
        </p:spPr>
      </p:pic>
      <p:pic>
        <p:nvPicPr>
          <p:cNvPr id="12" name="图片 11">
            <a:extLst>
              <a:ext uri="{FF2B5EF4-FFF2-40B4-BE49-F238E27FC236}">
                <a16:creationId xmlns:a16="http://schemas.microsoft.com/office/drawing/2014/main" id="{C176A481-50A7-4283-A6F1-D0FEE7FEA2D4}"/>
              </a:ext>
            </a:extLst>
          </p:cNvPr>
          <p:cNvPicPr>
            <a:picLocks noChangeAspect="1"/>
          </p:cNvPicPr>
          <p:nvPr/>
        </p:nvPicPr>
        <p:blipFill>
          <a:blip r:embed="rId9"/>
          <a:stretch>
            <a:fillRect/>
          </a:stretch>
        </p:blipFill>
        <p:spPr>
          <a:xfrm>
            <a:off x="740814" y="3875943"/>
            <a:ext cx="8144548" cy="2881917"/>
          </a:xfrm>
          <a:prstGeom prst="rect">
            <a:avLst/>
          </a:prstGeom>
        </p:spPr>
      </p:pic>
      <p:sp>
        <p:nvSpPr>
          <p:cNvPr id="3" name="文本框 2">
            <a:extLst>
              <a:ext uri="{FF2B5EF4-FFF2-40B4-BE49-F238E27FC236}">
                <a16:creationId xmlns:a16="http://schemas.microsoft.com/office/drawing/2014/main" id="{87D859DF-4F9F-4170-98A2-5C205D073166}"/>
              </a:ext>
            </a:extLst>
          </p:cNvPr>
          <p:cNvSpPr txBox="1"/>
          <p:nvPr/>
        </p:nvSpPr>
        <p:spPr>
          <a:xfrm>
            <a:off x="573635" y="3709101"/>
            <a:ext cx="11871583" cy="523220"/>
          </a:xfrm>
          <a:prstGeom prst="rect">
            <a:avLst/>
          </a:prstGeom>
          <a:noFill/>
        </p:spPr>
        <p:txBody>
          <a:bodyPr wrap="none" rtlCol="0">
            <a:spAutoFit/>
          </a:bodyPr>
          <a:lstStyle/>
          <a:p>
            <a:r>
              <a:rPr lang="en-US" sz="2800" b="1" i="1" dirty="0">
                <a:solidFill>
                  <a:srgbClr val="C00000"/>
                </a:solidFill>
              </a:rPr>
              <a:t>Is the information matrix H is also the Hessian matrix of the cost function f(x)? </a:t>
            </a:r>
          </a:p>
        </p:txBody>
      </p:sp>
      <p:pic>
        <p:nvPicPr>
          <p:cNvPr id="14" name="图片 13">
            <a:extLst>
              <a:ext uri="{FF2B5EF4-FFF2-40B4-BE49-F238E27FC236}">
                <a16:creationId xmlns:a16="http://schemas.microsoft.com/office/drawing/2014/main" id="{46ADCE95-6109-4A1C-AC34-1832D45235D1}"/>
              </a:ext>
            </a:extLst>
          </p:cNvPr>
          <p:cNvPicPr>
            <a:picLocks noChangeAspect="1"/>
          </p:cNvPicPr>
          <p:nvPr/>
        </p:nvPicPr>
        <p:blipFill>
          <a:blip r:embed="rId10"/>
          <a:stretch>
            <a:fillRect/>
          </a:stretch>
        </p:blipFill>
        <p:spPr>
          <a:xfrm>
            <a:off x="740814" y="1496484"/>
            <a:ext cx="10860922" cy="2363898"/>
          </a:xfrm>
          <a:prstGeom prst="rect">
            <a:avLst/>
          </a:prstGeom>
        </p:spPr>
      </p:pic>
    </p:spTree>
    <p:extLst>
      <p:ext uri="{BB962C8B-B14F-4D97-AF65-F5344CB8AC3E}">
        <p14:creationId xmlns:p14="http://schemas.microsoft.com/office/powerpoint/2010/main" val="209451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8E729-68F0-4AB7-AEF0-564D3F0C8ADE}"/>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A2B3664A-B356-421E-8BA0-E79EE6FB9F86}"/>
              </a:ext>
            </a:extLst>
          </p:cNvPr>
          <p:cNvSpPr>
            <a:spLocks noGrp="1"/>
          </p:cNvSpPr>
          <p:nvPr>
            <p:ph idx="1"/>
          </p:nvPr>
        </p:nvSpPr>
        <p:spPr/>
        <p:txBody>
          <a:bodyPr/>
          <a:lstStyle/>
          <a:p>
            <a:endParaRPr lang="en-US"/>
          </a:p>
        </p:txBody>
      </p:sp>
      <p:pic>
        <p:nvPicPr>
          <p:cNvPr id="4" name="图片 3">
            <a:extLst>
              <a:ext uri="{FF2B5EF4-FFF2-40B4-BE49-F238E27FC236}">
                <a16:creationId xmlns:a16="http://schemas.microsoft.com/office/drawing/2014/main" id="{42D198C4-0ADC-403B-8654-DD202E5F0806}"/>
              </a:ext>
            </a:extLst>
          </p:cNvPr>
          <p:cNvPicPr>
            <a:picLocks noChangeAspect="1"/>
          </p:cNvPicPr>
          <p:nvPr/>
        </p:nvPicPr>
        <p:blipFill>
          <a:blip r:embed="rId2"/>
          <a:stretch>
            <a:fillRect/>
          </a:stretch>
        </p:blipFill>
        <p:spPr>
          <a:xfrm>
            <a:off x="541599" y="365125"/>
            <a:ext cx="8655792" cy="6047485"/>
          </a:xfrm>
          <a:prstGeom prst="rect">
            <a:avLst/>
          </a:prstGeom>
        </p:spPr>
      </p:pic>
      <p:pic>
        <p:nvPicPr>
          <p:cNvPr id="5" name="图片 4">
            <a:extLst>
              <a:ext uri="{FF2B5EF4-FFF2-40B4-BE49-F238E27FC236}">
                <a16:creationId xmlns:a16="http://schemas.microsoft.com/office/drawing/2014/main" id="{EC1A12AF-EF0A-4DB3-8C02-9BF31964E470}"/>
              </a:ext>
            </a:extLst>
          </p:cNvPr>
          <p:cNvPicPr>
            <a:picLocks noChangeAspect="1"/>
          </p:cNvPicPr>
          <p:nvPr/>
        </p:nvPicPr>
        <p:blipFill>
          <a:blip r:embed="rId3"/>
          <a:stretch>
            <a:fillRect/>
          </a:stretch>
        </p:blipFill>
        <p:spPr>
          <a:xfrm>
            <a:off x="8795262" y="240632"/>
            <a:ext cx="3497179" cy="1877821"/>
          </a:xfrm>
          <a:prstGeom prst="rect">
            <a:avLst/>
          </a:prstGeom>
        </p:spPr>
      </p:pic>
    </p:spTree>
    <p:extLst>
      <p:ext uri="{BB962C8B-B14F-4D97-AF65-F5344CB8AC3E}">
        <p14:creationId xmlns:p14="http://schemas.microsoft.com/office/powerpoint/2010/main" val="147943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08333-A482-49CF-A891-D94880916206}"/>
              </a:ext>
            </a:extLst>
          </p:cNvPr>
          <p:cNvSpPr>
            <a:spLocks noGrp="1"/>
          </p:cNvSpPr>
          <p:nvPr>
            <p:ph type="title"/>
          </p:nvPr>
        </p:nvSpPr>
        <p:spPr/>
        <p:txBody>
          <a:bodyPr/>
          <a:lstStyle/>
          <a:p>
            <a:r>
              <a:rPr lang="en-US" dirty="0"/>
              <a:t>Take </a:t>
            </a:r>
            <a:r>
              <a:rPr lang="en-US" dirty="0" err="1"/>
              <a:t>Fij</a:t>
            </a:r>
            <a:r>
              <a:rPr lang="en-US" dirty="0"/>
              <a:t> as example</a:t>
            </a:r>
          </a:p>
        </p:txBody>
      </p:sp>
      <p:pic>
        <p:nvPicPr>
          <p:cNvPr id="4" name="图片 3">
            <a:extLst>
              <a:ext uri="{FF2B5EF4-FFF2-40B4-BE49-F238E27FC236}">
                <a16:creationId xmlns:a16="http://schemas.microsoft.com/office/drawing/2014/main" id="{20584699-8035-434E-8C60-832595E7C4D5}"/>
              </a:ext>
            </a:extLst>
          </p:cNvPr>
          <p:cNvPicPr>
            <a:picLocks noChangeAspect="1"/>
          </p:cNvPicPr>
          <p:nvPr/>
        </p:nvPicPr>
        <p:blipFill rotWithShape="1">
          <a:blip r:embed="rId3"/>
          <a:srcRect r="32534"/>
          <a:stretch/>
        </p:blipFill>
        <p:spPr>
          <a:xfrm>
            <a:off x="601133" y="1427975"/>
            <a:ext cx="5494867" cy="2881917"/>
          </a:xfrm>
          <a:prstGeom prst="rect">
            <a:avLst/>
          </a:prstGeom>
        </p:spPr>
      </p:pic>
      <p:pic>
        <p:nvPicPr>
          <p:cNvPr id="5" name="图片 4">
            <a:extLst>
              <a:ext uri="{FF2B5EF4-FFF2-40B4-BE49-F238E27FC236}">
                <a16:creationId xmlns:a16="http://schemas.microsoft.com/office/drawing/2014/main" id="{E17A5EFF-3803-4128-AC01-AC89A23C5F79}"/>
              </a:ext>
            </a:extLst>
          </p:cNvPr>
          <p:cNvPicPr>
            <a:picLocks noChangeAspect="1"/>
          </p:cNvPicPr>
          <p:nvPr/>
        </p:nvPicPr>
        <p:blipFill>
          <a:blip r:embed="rId4"/>
          <a:stretch>
            <a:fillRect/>
          </a:stretch>
        </p:blipFill>
        <p:spPr>
          <a:xfrm>
            <a:off x="6444172" y="951142"/>
            <a:ext cx="5300133" cy="3542869"/>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E31606F-2649-4347-8F38-1532F9B7BD4A}"/>
                  </a:ext>
                </a:extLst>
              </p:cNvPr>
              <p:cNvSpPr txBox="1"/>
              <p:nvPr/>
            </p:nvSpPr>
            <p:spPr>
              <a:xfrm>
                <a:off x="838200" y="4705513"/>
                <a:ext cx="2307042" cy="582339"/>
              </a:xfrm>
              <a:prstGeom prst="rect">
                <a:avLst/>
              </a:prstGeom>
              <a:noFill/>
            </p:spPr>
            <p:txBody>
              <a:bodyPr wrap="none" rtlCol="0">
                <a:spAutoFit/>
              </a:bodyPr>
              <a:lstStyle/>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𝑒</m:t>
                            </m:r>
                          </m:e>
                          <m:sub>
                            <m:r>
                              <a:rPr lang="en-US" i="1">
                                <a:latin typeface="Cambria Math" panose="02040503050406030204" pitchFamily="18" charset="0"/>
                                <a:ea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m:t>
                            </m:r>
                          </m:sub>
                        </m:sSub>
                      </m:den>
                    </m:f>
                    <m:r>
                      <a:rPr lang="en-US" b="0"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𝑨</m:t>
                        </m:r>
                      </m:e>
                      <m:sub>
                        <m:r>
                          <a:rPr lang="en-US" b="1" i="1">
                            <a:latin typeface="Cambria Math" panose="02040503050406030204" pitchFamily="18" charset="0"/>
                          </a:rPr>
                          <m:t>𝒊𝒋</m:t>
                        </m:r>
                      </m:sub>
                    </m:sSub>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𝑒</m:t>
                            </m:r>
                          </m:e>
                          <m:sub>
                            <m:r>
                              <a:rPr lang="en-US" i="1">
                                <a:latin typeface="Cambria Math" panose="02040503050406030204" pitchFamily="18" charset="0"/>
                                <a:ea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𝑗</m:t>
                            </m:r>
                          </m:sub>
                        </m:sSub>
                      </m:den>
                    </m:f>
                    <m:r>
                      <a:rPr lang="en-US" i="1">
                        <a:latin typeface="Cambria Math" panose="02040503050406030204" pitchFamily="18" charset="0"/>
                      </a:rPr>
                      <m:t>=</m:t>
                    </m:r>
                    <m:sSub>
                      <m:sSubPr>
                        <m:ctrlPr>
                          <a:rPr lang="en-US" b="1" i="1">
                            <a:latin typeface="Cambria Math" panose="02040503050406030204" pitchFamily="18" charset="0"/>
                          </a:rPr>
                        </m:ctrlPr>
                      </m:sSubPr>
                      <m:e>
                        <m:r>
                          <a:rPr lang="en-US" b="1" i="1" smtClean="0">
                            <a:latin typeface="Cambria Math" panose="02040503050406030204" pitchFamily="18" charset="0"/>
                          </a:rPr>
                          <m:t>𝑩</m:t>
                        </m:r>
                      </m:e>
                      <m:sub>
                        <m:r>
                          <a:rPr lang="en-US" b="1" i="1">
                            <a:latin typeface="Cambria Math" panose="02040503050406030204" pitchFamily="18" charset="0"/>
                          </a:rPr>
                          <m:t>𝒊𝒋</m:t>
                        </m:r>
                      </m:sub>
                    </m:sSub>
                  </m:oMath>
                </a14:m>
                <a:r>
                  <a:rPr lang="en-US" dirty="0"/>
                  <a:t>,</a:t>
                </a:r>
              </a:p>
            </p:txBody>
          </p:sp>
        </mc:Choice>
        <mc:Fallback xmlns="">
          <p:sp>
            <p:nvSpPr>
              <p:cNvPr id="6" name="文本框 5">
                <a:extLst>
                  <a:ext uri="{FF2B5EF4-FFF2-40B4-BE49-F238E27FC236}">
                    <a16:creationId xmlns:a16="http://schemas.microsoft.com/office/drawing/2014/main" id="{9E31606F-2649-4347-8F38-1532F9B7BD4A}"/>
                  </a:ext>
                </a:extLst>
              </p:cNvPr>
              <p:cNvSpPr txBox="1">
                <a:spLocks noRot="1" noChangeAspect="1" noMove="1" noResize="1" noEditPoints="1" noAdjustHandles="1" noChangeArrowheads="1" noChangeShapeType="1" noTextEdit="1"/>
              </p:cNvSpPr>
              <p:nvPr/>
            </p:nvSpPr>
            <p:spPr>
              <a:xfrm>
                <a:off x="838200" y="4705513"/>
                <a:ext cx="2307042" cy="582339"/>
              </a:xfrm>
              <a:prstGeom prst="rect">
                <a:avLst/>
              </a:prstGeom>
              <a:blipFill>
                <a:blip r:embed="rId5"/>
                <a:stretch>
                  <a:fillRect r="-1058" b="-4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3777E8F-C690-4E39-963C-A1530EA8CABD}"/>
                  </a:ext>
                </a:extLst>
              </p:cNvPr>
              <p:cNvSpPr txBox="1"/>
              <p:nvPr/>
            </p:nvSpPr>
            <p:spPr>
              <a:xfrm>
                <a:off x="690033" y="4276527"/>
                <a:ext cx="4230004" cy="3956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m:rPr>
                              <m:sty m:val="p"/>
                            </m:rPr>
                            <a:rPr lang="el-GR" b="0" i="1" smtClean="0">
                              <a:latin typeface="Cambria Math" panose="02040503050406030204" pitchFamily="18" charset="0"/>
                            </a:rPr>
                            <m:t>Δ</m:t>
                          </m:r>
                          <m:r>
                            <a:rPr lang="en-US" b="1" i="1" smtClean="0">
                              <a:latin typeface="Cambria Math" panose="02040503050406030204" pitchFamily="18" charset="0"/>
                            </a:rPr>
                            <m:t>𝒙</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𝑒</m:t>
                          </m:r>
                        </m:e>
                        <m:sub>
                          <m:r>
                            <a:rPr lang="en-US" b="0" i="1" smtClean="0">
                              <a:latin typeface="Cambria Math" panose="02040503050406030204" pitchFamily="18" charset="0"/>
                              <a:ea typeface="Cambria Math" panose="02040503050406030204" pitchFamily="18" charset="0"/>
                            </a:rPr>
                            <m:t>𝑖𝑗</m:t>
                          </m:r>
                        </m:sub>
                      </m:sSub>
                      <m:d>
                        <m:dPr>
                          <m:ctrlPr>
                            <a:rPr lang="en-US" b="0" i="1" smtClean="0">
                              <a:latin typeface="Cambria Math" panose="02040503050406030204" pitchFamily="18" charset="0"/>
                              <a:ea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𝑨</m:t>
                          </m:r>
                        </m:e>
                        <m:sub>
                          <m:r>
                            <a:rPr lang="en-US" b="1" i="1" smtClean="0">
                              <a:latin typeface="Cambria Math" panose="02040503050406030204" pitchFamily="18" charset="0"/>
                            </a:rPr>
                            <m:t>𝒊𝒋</m:t>
                          </m:r>
                        </m:sub>
                      </m:sSub>
                      <m:sSub>
                        <m:sSubPr>
                          <m:ctrlPr>
                            <a:rPr lang="en-US" b="1" i="1" smtClean="0">
                              <a:latin typeface="Cambria Math" panose="02040503050406030204" pitchFamily="18" charset="0"/>
                            </a:rPr>
                          </m:ctrlPr>
                        </m:sSubPr>
                        <m:e>
                          <m:r>
                            <m:rPr>
                              <m:sty m:val="p"/>
                            </m:rPr>
                            <a:rPr lang="el-GR" i="1">
                              <a:latin typeface="Cambria Math" panose="02040503050406030204" pitchFamily="18" charset="0"/>
                            </a:rPr>
                            <m:t>Δ</m:t>
                          </m:r>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smtClean="0">
                              <a:latin typeface="Cambria Math" panose="02040503050406030204" pitchFamily="18" charset="0"/>
                            </a:rPr>
                            <m:t>𝑩</m:t>
                          </m:r>
                        </m:e>
                        <m:sub>
                          <m:r>
                            <a:rPr lang="en-US" b="1" i="1">
                              <a:latin typeface="Cambria Math" panose="02040503050406030204" pitchFamily="18" charset="0"/>
                            </a:rPr>
                            <m:t>𝒊𝒋</m:t>
                          </m:r>
                        </m:sub>
                      </m:sSub>
                      <m:sSub>
                        <m:sSubPr>
                          <m:ctrlPr>
                            <a:rPr lang="en-US" b="1" i="1">
                              <a:latin typeface="Cambria Math" panose="02040503050406030204" pitchFamily="18" charset="0"/>
                            </a:rPr>
                          </m:ctrlPr>
                        </m:sSubPr>
                        <m:e>
                          <m:r>
                            <m:rPr>
                              <m:sty m:val="p"/>
                            </m:rPr>
                            <a:rPr lang="el-GR" i="1">
                              <a:latin typeface="Cambria Math" panose="02040503050406030204" pitchFamily="18" charset="0"/>
                            </a:rPr>
                            <m:t>Δ</m:t>
                          </m:r>
                          <m:r>
                            <a:rPr lang="en-US" b="1" i="1">
                              <a:latin typeface="Cambria Math" panose="02040503050406030204" pitchFamily="18" charset="0"/>
                            </a:rPr>
                            <m:t>𝒙</m:t>
                          </m:r>
                        </m:e>
                        <m:sub>
                          <m:r>
                            <a:rPr lang="en-US" b="1" i="1" smtClean="0">
                              <a:latin typeface="Cambria Math" panose="02040503050406030204" pitchFamily="18" charset="0"/>
                            </a:rPr>
                            <m:t>𝒋</m:t>
                          </m:r>
                        </m:sub>
                      </m:sSub>
                    </m:oMath>
                  </m:oMathPara>
                </a14:m>
                <a:endParaRPr lang="en-US" dirty="0"/>
              </a:p>
            </p:txBody>
          </p:sp>
        </mc:Choice>
        <mc:Fallback xmlns="">
          <p:sp>
            <p:nvSpPr>
              <p:cNvPr id="7" name="文本框 6">
                <a:extLst>
                  <a:ext uri="{FF2B5EF4-FFF2-40B4-BE49-F238E27FC236}">
                    <a16:creationId xmlns:a16="http://schemas.microsoft.com/office/drawing/2014/main" id="{23777E8F-C690-4E39-963C-A1530EA8CABD}"/>
                  </a:ext>
                </a:extLst>
              </p:cNvPr>
              <p:cNvSpPr txBox="1">
                <a:spLocks noRot="1" noChangeAspect="1" noMove="1" noResize="1" noEditPoints="1" noAdjustHandles="1" noChangeArrowheads="1" noChangeShapeType="1" noTextEdit="1"/>
              </p:cNvSpPr>
              <p:nvPr/>
            </p:nvSpPr>
            <p:spPr>
              <a:xfrm>
                <a:off x="690033" y="4276527"/>
                <a:ext cx="4230004" cy="395621"/>
              </a:xfrm>
              <a:prstGeom prst="rect">
                <a:avLst/>
              </a:prstGeom>
              <a:blipFill>
                <a:blip r:embed="rId6"/>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2B04E289-D6BF-48CC-9157-046E733231E0}"/>
                  </a:ext>
                </a:extLst>
              </p:cNvPr>
              <p:cNvSpPr/>
              <p:nvPr/>
            </p:nvSpPr>
            <p:spPr>
              <a:xfrm>
                <a:off x="690033" y="5740256"/>
                <a:ext cx="1642886" cy="415755"/>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𝑖𝑗</m:t>
                        </m:r>
                      </m:sub>
                    </m:sSub>
                    <m:r>
                      <a:rPr lang="en-US" i="1">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up>
                        <m:r>
                          <a:rPr lang="en-US" b="0" i="1" smtClean="0">
                            <a:latin typeface="Cambria Math" panose="02040503050406030204" pitchFamily="18" charset="0"/>
                          </a:rPr>
                          <m:t>𝑇</m:t>
                        </m:r>
                      </m:sup>
                    </m:sSubSup>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Ω</m:t>
                        </m:r>
                      </m:e>
                      <m:sub>
                        <m:r>
                          <a:rPr lang="en-US" b="0" i="1" smtClean="0">
                            <a:latin typeface="Cambria Math" panose="02040503050406030204" pitchFamily="18" charset="0"/>
                          </a:rPr>
                          <m:t>𝑖𝑗</m:t>
                        </m:r>
                      </m:sub>
                    </m:sSub>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a14:m>
                <a:r>
                  <a:rPr lang="en-US" dirty="0"/>
                  <a:t> </a:t>
                </a:r>
              </a:p>
            </p:txBody>
          </p:sp>
        </mc:Choice>
        <mc:Fallback xmlns="">
          <p:sp>
            <p:nvSpPr>
              <p:cNvPr id="8" name="矩形 7">
                <a:extLst>
                  <a:ext uri="{FF2B5EF4-FFF2-40B4-BE49-F238E27FC236}">
                    <a16:creationId xmlns:a16="http://schemas.microsoft.com/office/drawing/2014/main" id="{2B04E289-D6BF-48CC-9157-046E733231E0}"/>
                  </a:ext>
                </a:extLst>
              </p:cNvPr>
              <p:cNvSpPr>
                <a:spLocks noRot="1" noChangeAspect="1" noMove="1" noResize="1" noEditPoints="1" noAdjustHandles="1" noChangeArrowheads="1" noChangeShapeType="1" noTextEdit="1"/>
              </p:cNvSpPr>
              <p:nvPr/>
            </p:nvSpPr>
            <p:spPr>
              <a:xfrm>
                <a:off x="690033" y="5740256"/>
                <a:ext cx="1642886" cy="415755"/>
              </a:xfrm>
              <a:prstGeom prst="rect">
                <a:avLst/>
              </a:prstGeom>
              <a:blipFill>
                <a:blip r:embed="rId7"/>
                <a:stretch>
                  <a:fillRect b="-7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269C5D63-FC81-45B1-AA2B-06AC6E27D282}"/>
                  </a:ext>
                </a:extLst>
              </p:cNvPr>
              <p:cNvSpPr/>
              <p:nvPr/>
            </p:nvSpPr>
            <p:spPr>
              <a:xfrm>
                <a:off x="2736892" y="5341781"/>
                <a:ext cx="1943994" cy="67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𝐹</m:t>
                              </m:r>
                            </m:e>
                            <m:sub>
                              <m:r>
                                <a:rPr lang="en-US" i="1">
                                  <a:latin typeface="Cambria Math" panose="02040503050406030204" pitchFamily="18" charset="0"/>
                                  <a:ea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Sup>
                            <m:sSubSupPr>
                              <m:ctrlPr>
                                <a:rPr lang="en-US" i="1">
                                  <a:latin typeface="Cambria Math" panose="02040503050406030204" pitchFamily="18" charset="0"/>
                                </a:rPr>
                              </m:ctrlPr>
                            </m:sSubSupPr>
                            <m:e>
                              <m:r>
                                <a:rPr lang="en-US" b="1" i="1" smtClean="0">
                                  <a:latin typeface="Cambria Math" panose="02040503050406030204" pitchFamily="18" charset="0"/>
                                </a:rPr>
                                <m:t>𝑨</m:t>
                              </m:r>
                            </m:e>
                            <m:sub>
                              <m:r>
                                <a:rPr lang="en-US" b="0" i="1">
                                  <a:latin typeface="Cambria Math" panose="02040503050406030204" pitchFamily="18" charset="0"/>
                                </a:rPr>
                                <m:t>𝑖𝑗</m:t>
                              </m:r>
                            </m:sub>
                            <m:sup>
                              <m:r>
                                <a:rPr lang="en-US" b="0" i="1">
                                  <a:latin typeface="Cambria Math" panose="02040503050406030204" pitchFamily="18" charset="0"/>
                                </a:rPr>
                                <m:t>𝑇</m:t>
                              </m:r>
                            </m:sup>
                          </m:sSubSup>
                          <m:sSub>
                            <m:sSubPr>
                              <m:ctrlPr>
                                <a:rPr lang="en-US" i="1">
                                  <a:latin typeface="Cambria Math" panose="02040503050406030204" pitchFamily="18" charset="0"/>
                                </a:rPr>
                              </m:ctrlPr>
                            </m:sSubPr>
                            <m:e>
                              <m:r>
                                <a:rPr lang="el-GR" b="0" i="1">
                                  <a:latin typeface="Cambria Math" panose="02040503050406030204" pitchFamily="18" charset="0"/>
                                </a:rPr>
                                <m:t>𝛺</m:t>
                              </m:r>
                            </m:e>
                            <m:sub>
                              <m:r>
                                <a:rPr lang="en-US" b="0" i="1">
                                  <a:latin typeface="Cambria Math" panose="02040503050406030204" pitchFamily="18" charset="0"/>
                                </a:rPr>
                                <m:t>𝑖𝑗</m:t>
                              </m:r>
                            </m:sub>
                          </m:sSub>
                          <m:r>
                            <a:rPr lang="en-US" b="0" i="1" smtClean="0">
                              <a:latin typeface="Cambria Math" panose="02040503050406030204" pitchFamily="18" charset="0"/>
                            </a:rPr>
                            <m:t>𝑒</m:t>
                          </m:r>
                        </m:e>
                        <m:sub>
                          <m:r>
                            <a:rPr lang="en-US" b="0" i="1">
                              <a:latin typeface="Cambria Math" panose="02040503050406030204" pitchFamily="18" charset="0"/>
                            </a:rPr>
                            <m:t>𝑖𝑗</m:t>
                          </m:r>
                        </m:sub>
                      </m:sSub>
                    </m:oMath>
                  </m:oMathPara>
                </a14:m>
                <a:endParaRPr lang="en-US" dirty="0"/>
              </a:p>
            </p:txBody>
          </p:sp>
        </mc:Choice>
        <mc:Fallback xmlns="">
          <p:sp>
            <p:nvSpPr>
              <p:cNvPr id="10" name="矩形 9">
                <a:extLst>
                  <a:ext uri="{FF2B5EF4-FFF2-40B4-BE49-F238E27FC236}">
                    <a16:creationId xmlns:a16="http://schemas.microsoft.com/office/drawing/2014/main" id="{269C5D63-FC81-45B1-AA2B-06AC6E27D282}"/>
                  </a:ext>
                </a:extLst>
              </p:cNvPr>
              <p:cNvSpPr>
                <a:spLocks noRot="1" noChangeAspect="1" noMove="1" noResize="1" noEditPoints="1" noAdjustHandles="1" noChangeArrowheads="1" noChangeShapeType="1" noTextEdit="1"/>
              </p:cNvSpPr>
              <p:nvPr/>
            </p:nvSpPr>
            <p:spPr>
              <a:xfrm>
                <a:off x="2736892" y="5341781"/>
                <a:ext cx="1943994" cy="67383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4A3A0BD2-884E-4F03-B796-26CEF01C3B5E}"/>
                  </a:ext>
                </a:extLst>
              </p:cNvPr>
              <p:cNvSpPr/>
              <p:nvPr/>
            </p:nvSpPr>
            <p:spPr>
              <a:xfrm>
                <a:off x="2736892" y="6015620"/>
                <a:ext cx="1940275" cy="7051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𝐹</m:t>
                              </m:r>
                            </m:e>
                            <m:sub>
                              <m:r>
                                <a:rPr lang="en-US" i="1">
                                  <a:latin typeface="Cambria Math" panose="02040503050406030204" pitchFamily="18" charset="0"/>
                                  <a:ea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𝑗</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Sup>
                            <m:sSubSupPr>
                              <m:ctrlPr>
                                <a:rPr lang="en-US" i="1">
                                  <a:latin typeface="Cambria Math" panose="02040503050406030204" pitchFamily="18" charset="0"/>
                                </a:rPr>
                              </m:ctrlPr>
                            </m:sSubSupPr>
                            <m:e>
                              <m:r>
                                <a:rPr lang="en-US" b="1" i="1" smtClean="0">
                                  <a:latin typeface="Cambria Math" panose="02040503050406030204" pitchFamily="18" charset="0"/>
                                </a:rPr>
                                <m:t>𝑩</m:t>
                              </m:r>
                            </m:e>
                            <m:sub>
                              <m:r>
                                <a:rPr lang="en-US" b="0" i="1">
                                  <a:latin typeface="Cambria Math" panose="02040503050406030204" pitchFamily="18" charset="0"/>
                                </a:rPr>
                                <m:t>𝑖𝑗</m:t>
                              </m:r>
                            </m:sub>
                            <m:sup>
                              <m:r>
                                <a:rPr lang="en-US" b="0" i="1">
                                  <a:latin typeface="Cambria Math" panose="02040503050406030204" pitchFamily="18" charset="0"/>
                                </a:rPr>
                                <m:t>𝑇</m:t>
                              </m:r>
                            </m:sup>
                          </m:sSubSup>
                          <m:sSub>
                            <m:sSubPr>
                              <m:ctrlPr>
                                <a:rPr lang="en-US" i="1">
                                  <a:latin typeface="Cambria Math" panose="02040503050406030204" pitchFamily="18" charset="0"/>
                                </a:rPr>
                              </m:ctrlPr>
                            </m:sSubPr>
                            <m:e>
                              <m:r>
                                <a:rPr lang="el-GR" b="0" i="1">
                                  <a:latin typeface="Cambria Math" panose="02040503050406030204" pitchFamily="18" charset="0"/>
                                </a:rPr>
                                <m:t>𝛺</m:t>
                              </m:r>
                            </m:e>
                            <m:sub>
                              <m:r>
                                <a:rPr lang="en-US" b="0" i="1">
                                  <a:latin typeface="Cambria Math" panose="02040503050406030204" pitchFamily="18" charset="0"/>
                                </a:rPr>
                                <m:t>𝑖𝑗</m:t>
                              </m:r>
                            </m:sub>
                          </m:sSub>
                          <m:r>
                            <a:rPr lang="en-US" b="0" i="1" smtClean="0">
                              <a:latin typeface="Cambria Math" panose="02040503050406030204" pitchFamily="18" charset="0"/>
                            </a:rPr>
                            <m:t>𝑒</m:t>
                          </m:r>
                        </m:e>
                        <m:sub>
                          <m:r>
                            <a:rPr lang="en-US" b="0" i="1">
                              <a:latin typeface="Cambria Math" panose="02040503050406030204" pitchFamily="18" charset="0"/>
                            </a:rPr>
                            <m:t>𝑖𝑗</m:t>
                          </m:r>
                        </m:sub>
                      </m:sSub>
                    </m:oMath>
                  </m:oMathPara>
                </a14:m>
                <a:endParaRPr lang="en-US" dirty="0"/>
              </a:p>
            </p:txBody>
          </p:sp>
        </mc:Choice>
        <mc:Fallback xmlns="">
          <p:sp>
            <p:nvSpPr>
              <p:cNvPr id="11" name="矩形 10">
                <a:extLst>
                  <a:ext uri="{FF2B5EF4-FFF2-40B4-BE49-F238E27FC236}">
                    <a16:creationId xmlns:a16="http://schemas.microsoft.com/office/drawing/2014/main" id="{4A3A0BD2-884E-4F03-B796-26CEF01C3B5E}"/>
                  </a:ext>
                </a:extLst>
              </p:cNvPr>
              <p:cNvSpPr>
                <a:spLocks noRot="1" noChangeAspect="1" noMove="1" noResize="1" noEditPoints="1" noAdjustHandles="1" noChangeArrowheads="1" noChangeShapeType="1" noTextEdit="1"/>
              </p:cNvSpPr>
              <p:nvPr/>
            </p:nvSpPr>
            <p:spPr>
              <a:xfrm>
                <a:off x="2736892" y="6015620"/>
                <a:ext cx="1940275" cy="70512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BF077D56-77F8-40B1-8296-98ACF761A092}"/>
                  </a:ext>
                </a:extLst>
              </p:cNvPr>
              <p:cNvSpPr/>
              <p:nvPr/>
            </p:nvSpPr>
            <p:spPr>
              <a:xfrm>
                <a:off x="4920037" y="5341781"/>
                <a:ext cx="2087879" cy="729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𝐹</m:t>
                              </m:r>
                            </m:e>
                            <m:sub>
                              <m:r>
                                <a:rPr lang="en-US" i="1">
                                  <a:latin typeface="Cambria Math" panose="02040503050406030204" pitchFamily="18" charset="0"/>
                                  <a:ea typeface="Cambria Math" panose="02040503050406030204" pitchFamily="18" charset="0"/>
                                </a:rPr>
                                <m:t>𝑖𝑗</m:t>
                              </m:r>
                            </m:sub>
                          </m:sSub>
                        </m:num>
                        <m:den>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den>
                      </m:f>
                      <m:r>
                        <a:rPr lang="en-US" i="1">
                          <a:latin typeface="Cambria Math" panose="02040503050406030204" pitchFamily="18" charset="0"/>
                        </a:rPr>
                        <m:t>=</m:t>
                      </m:r>
                      <m:sSub>
                        <m:sSubPr>
                          <m:ctrlPr>
                            <a:rPr lang="en-US" b="1" i="1">
                              <a:latin typeface="Cambria Math" panose="02040503050406030204" pitchFamily="18" charset="0"/>
                            </a:rPr>
                          </m:ctrlPr>
                        </m:sSubPr>
                        <m:e>
                          <m:sSubSup>
                            <m:sSubSupPr>
                              <m:ctrlPr>
                                <a:rPr lang="en-US" i="1">
                                  <a:latin typeface="Cambria Math" panose="02040503050406030204" pitchFamily="18" charset="0"/>
                                </a:rPr>
                              </m:ctrlPr>
                            </m:sSubSupPr>
                            <m:e>
                              <m:r>
                                <a:rPr lang="en-US" b="0" i="1" smtClean="0">
                                  <a:latin typeface="Cambria Math" panose="02040503050406030204" pitchFamily="18" charset="0"/>
                                </a:rPr>
                                <m:t>2</m:t>
                              </m:r>
                              <m:r>
                                <a:rPr lang="en-US" b="1" i="1" smtClean="0">
                                  <a:latin typeface="Cambria Math" panose="02040503050406030204" pitchFamily="18" charset="0"/>
                                </a:rPr>
                                <m:t>𝑨</m:t>
                              </m:r>
                            </m:e>
                            <m:sub>
                              <m:r>
                                <a:rPr lang="en-US" i="1">
                                  <a:latin typeface="Cambria Math" panose="02040503050406030204" pitchFamily="18" charset="0"/>
                                </a:rPr>
                                <m:t>𝑖𝑗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m:rPr>
                                  <m:sty m:val="p"/>
                                </m:rPr>
                                <a:rPr lang="el-GR" i="1">
                                  <a:latin typeface="Cambria Math" panose="02040503050406030204" pitchFamily="18" charset="0"/>
                                </a:rPr>
                                <m:t>Ω</m:t>
                              </m:r>
                            </m:e>
                            <m:sub>
                              <m:r>
                                <a:rPr lang="en-US" i="1">
                                  <a:latin typeface="Cambria Math" panose="02040503050406030204" pitchFamily="18" charset="0"/>
                                </a:rPr>
                                <m:t>𝑖𝑗</m:t>
                              </m:r>
                            </m:sub>
                          </m:sSub>
                          <m:r>
                            <a:rPr lang="en-US" b="1" i="1">
                              <a:latin typeface="Cambria Math" panose="02040503050406030204" pitchFamily="18" charset="0"/>
                            </a:rPr>
                            <m:t>𝑨</m:t>
                          </m:r>
                        </m:e>
                        <m:sub>
                          <m:r>
                            <a:rPr lang="en-US" b="1" i="1">
                              <a:latin typeface="Cambria Math" panose="02040503050406030204" pitchFamily="18" charset="0"/>
                            </a:rPr>
                            <m:t>𝒊𝒋</m:t>
                          </m:r>
                        </m:sub>
                      </m:sSub>
                    </m:oMath>
                  </m:oMathPara>
                </a14:m>
                <a:endParaRPr lang="en-US" b="1" dirty="0"/>
              </a:p>
            </p:txBody>
          </p:sp>
        </mc:Choice>
        <mc:Fallback xmlns="">
          <p:sp>
            <p:nvSpPr>
              <p:cNvPr id="12" name="矩形 11">
                <a:extLst>
                  <a:ext uri="{FF2B5EF4-FFF2-40B4-BE49-F238E27FC236}">
                    <a16:creationId xmlns:a16="http://schemas.microsoft.com/office/drawing/2014/main" id="{BF077D56-77F8-40B1-8296-98ACF761A092}"/>
                  </a:ext>
                </a:extLst>
              </p:cNvPr>
              <p:cNvSpPr>
                <a:spLocks noRot="1" noChangeAspect="1" noMove="1" noResize="1" noEditPoints="1" noAdjustHandles="1" noChangeArrowheads="1" noChangeShapeType="1" noTextEdit="1"/>
              </p:cNvSpPr>
              <p:nvPr/>
            </p:nvSpPr>
            <p:spPr>
              <a:xfrm>
                <a:off x="4920037" y="5341781"/>
                <a:ext cx="2087879" cy="729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DCD2F5FD-C6E9-4576-9DE7-F50D43AACDBE}"/>
                  </a:ext>
                </a:extLst>
              </p:cNvPr>
              <p:cNvSpPr/>
              <p:nvPr/>
            </p:nvSpPr>
            <p:spPr>
              <a:xfrm>
                <a:off x="7247067" y="5330749"/>
                <a:ext cx="2234266" cy="7342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𝐹</m:t>
                              </m:r>
                            </m:e>
                            <m:sub>
                              <m:r>
                                <a:rPr lang="en-US" i="1">
                                  <a:latin typeface="Cambria Math" panose="02040503050406030204" pitchFamily="18" charset="0"/>
                                  <a:ea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𝑗</m:t>
                              </m:r>
                            </m:sub>
                          </m:sSub>
                        </m:den>
                      </m:f>
                      <m:r>
                        <a:rPr lang="en-US" i="1">
                          <a:latin typeface="Cambria Math" panose="02040503050406030204" pitchFamily="18" charset="0"/>
                        </a:rPr>
                        <m:t>=</m:t>
                      </m:r>
                      <m:sSub>
                        <m:sSubPr>
                          <m:ctrlPr>
                            <a:rPr lang="en-US" b="1" i="1">
                              <a:latin typeface="Cambria Math" panose="02040503050406030204" pitchFamily="18" charset="0"/>
                            </a:rPr>
                          </m:ctrlPr>
                        </m:sSubPr>
                        <m:e>
                          <m:sSubSup>
                            <m:sSubSupPr>
                              <m:ctrlPr>
                                <a:rPr lang="en-US" i="1">
                                  <a:latin typeface="Cambria Math" panose="02040503050406030204" pitchFamily="18" charset="0"/>
                                </a:rPr>
                              </m:ctrlPr>
                            </m:sSubSupPr>
                            <m:e>
                              <m:r>
                                <a:rPr lang="en-US" b="0" i="1" smtClean="0">
                                  <a:latin typeface="Cambria Math" panose="02040503050406030204" pitchFamily="18" charset="0"/>
                                </a:rPr>
                                <m:t>2</m:t>
                              </m:r>
                              <m:r>
                                <a:rPr lang="en-US" b="1" i="1" smtClean="0">
                                  <a:latin typeface="Cambria Math" panose="02040503050406030204" pitchFamily="18" charset="0"/>
                                </a:rPr>
                                <m:t>𝑨</m:t>
                              </m:r>
                            </m:e>
                            <m:sub>
                              <m:r>
                                <a:rPr lang="en-US" i="1">
                                  <a:latin typeface="Cambria Math" panose="02040503050406030204" pitchFamily="18" charset="0"/>
                                </a:rPr>
                                <m:t>𝑖𝑗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m:rPr>
                                  <m:sty m:val="p"/>
                                </m:rPr>
                                <a:rPr lang="el-GR" i="1">
                                  <a:latin typeface="Cambria Math" panose="02040503050406030204" pitchFamily="18" charset="0"/>
                                </a:rPr>
                                <m:t>Ω</m:t>
                              </m:r>
                            </m:e>
                            <m:sub>
                              <m:r>
                                <a:rPr lang="en-US" i="1">
                                  <a:latin typeface="Cambria Math" panose="02040503050406030204" pitchFamily="18" charset="0"/>
                                </a:rPr>
                                <m:t>𝑖𝑗</m:t>
                              </m:r>
                            </m:sub>
                          </m:sSub>
                          <m:r>
                            <a:rPr lang="en-US" b="1" i="1" smtClean="0">
                              <a:latin typeface="Cambria Math" panose="02040503050406030204" pitchFamily="18" charset="0"/>
                            </a:rPr>
                            <m:t>𝑩</m:t>
                          </m:r>
                        </m:e>
                        <m:sub>
                          <m:r>
                            <a:rPr lang="en-US" b="1" i="1">
                              <a:latin typeface="Cambria Math" panose="02040503050406030204" pitchFamily="18" charset="0"/>
                            </a:rPr>
                            <m:t>𝒊𝒋</m:t>
                          </m:r>
                        </m:sub>
                      </m:sSub>
                    </m:oMath>
                  </m:oMathPara>
                </a14:m>
                <a:endParaRPr lang="en-US" b="1" dirty="0"/>
              </a:p>
            </p:txBody>
          </p:sp>
        </mc:Choice>
        <mc:Fallback xmlns="">
          <p:sp>
            <p:nvSpPr>
              <p:cNvPr id="13" name="矩形 12">
                <a:extLst>
                  <a:ext uri="{FF2B5EF4-FFF2-40B4-BE49-F238E27FC236}">
                    <a16:creationId xmlns:a16="http://schemas.microsoft.com/office/drawing/2014/main" id="{DCD2F5FD-C6E9-4576-9DE7-F50D43AACDBE}"/>
                  </a:ext>
                </a:extLst>
              </p:cNvPr>
              <p:cNvSpPr>
                <a:spLocks noRot="1" noChangeAspect="1" noMove="1" noResize="1" noEditPoints="1" noAdjustHandles="1" noChangeArrowheads="1" noChangeShapeType="1" noTextEdit="1"/>
              </p:cNvSpPr>
              <p:nvPr/>
            </p:nvSpPr>
            <p:spPr>
              <a:xfrm>
                <a:off x="7247067" y="5330749"/>
                <a:ext cx="2234266" cy="73424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CC85263C-2BE7-4DA6-8B9A-2343F0E2CD5F}"/>
                  </a:ext>
                </a:extLst>
              </p:cNvPr>
              <p:cNvSpPr/>
              <p:nvPr/>
            </p:nvSpPr>
            <p:spPr>
              <a:xfrm>
                <a:off x="7305833" y="6064989"/>
                <a:ext cx="2116733" cy="7604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𝐹</m:t>
                              </m:r>
                            </m:e>
                            <m:sub>
                              <m:r>
                                <a:rPr lang="en-US" i="1">
                                  <a:latin typeface="Cambria Math" panose="02040503050406030204" pitchFamily="18" charset="0"/>
                                  <a:ea typeface="Cambria Math" panose="02040503050406030204" pitchFamily="18" charset="0"/>
                                </a:rPr>
                                <m:t>𝑖𝑗</m:t>
                              </m:r>
                            </m:sub>
                          </m:sSub>
                        </m:num>
                        <m:den>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𝑗</m:t>
                              </m:r>
                            </m:sub>
                            <m:sup>
                              <m:r>
                                <a:rPr lang="en-US" i="1">
                                  <a:latin typeface="Cambria Math" panose="02040503050406030204" pitchFamily="18" charset="0"/>
                                  <a:ea typeface="Cambria Math" panose="02040503050406030204" pitchFamily="18" charset="0"/>
                                </a:rPr>
                                <m:t>2</m:t>
                              </m:r>
                            </m:sup>
                          </m:sSubSup>
                        </m:den>
                      </m:f>
                      <m:r>
                        <a:rPr lang="en-US" i="1">
                          <a:latin typeface="Cambria Math" panose="02040503050406030204" pitchFamily="18" charset="0"/>
                        </a:rPr>
                        <m:t>=</m:t>
                      </m:r>
                      <m:sSub>
                        <m:sSubPr>
                          <m:ctrlPr>
                            <a:rPr lang="en-US" b="1" i="1">
                              <a:latin typeface="Cambria Math" panose="02040503050406030204" pitchFamily="18" charset="0"/>
                            </a:rPr>
                          </m:ctrlPr>
                        </m:sSubPr>
                        <m:e>
                          <m:sSubSup>
                            <m:sSubSupPr>
                              <m:ctrlPr>
                                <a:rPr lang="en-US" i="1">
                                  <a:latin typeface="Cambria Math" panose="02040503050406030204" pitchFamily="18" charset="0"/>
                                </a:rPr>
                              </m:ctrlPr>
                            </m:sSubSupPr>
                            <m:e>
                              <m:r>
                                <a:rPr lang="en-US" b="0" i="1" smtClean="0">
                                  <a:latin typeface="Cambria Math" panose="02040503050406030204" pitchFamily="18" charset="0"/>
                                </a:rPr>
                                <m:t>2</m:t>
                              </m:r>
                              <m:r>
                                <a:rPr lang="en-US" b="1" i="1" smtClean="0">
                                  <a:latin typeface="Cambria Math" panose="02040503050406030204" pitchFamily="18" charset="0"/>
                                </a:rPr>
                                <m:t>𝑩</m:t>
                              </m:r>
                            </m:e>
                            <m:sub>
                              <m:r>
                                <a:rPr lang="en-US" i="1">
                                  <a:latin typeface="Cambria Math" panose="02040503050406030204" pitchFamily="18" charset="0"/>
                                </a:rPr>
                                <m:t>𝑖𝑗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m:rPr>
                                  <m:sty m:val="p"/>
                                </m:rPr>
                                <a:rPr lang="el-GR" i="1">
                                  <a:latin typeface="Cambria Math" panose="02040503050406030204" pitchFamily="18" charset="0"/>
                                </a:rPr>
                                <m:t>Ω</m:t>
                              </m:r>
                            </m:e>
                            <m:sub>
                              <m:r>
                                <a:rPr lang="en-US" i="1">
                                  <a:latin typeface="Cambria Math" panose="02040503050406030204" pitchFamily="18" charset="0"/>
                                </a:rPr>
                                <m:t>𝑖𝑗</m:t>
                              </m:r>
                            </m:sub>
                          </m:sSub>
                          <m:r>
                            <a:rPr lang="en-US" b="1" i="1" smtClean="0">
                              <a:latin typeface="Cambria Math" panose="02040503050406030204" pitchFamily="18" charset="0"/>
                            </a:rPr>
                            <m:t>𝑩</m:t>
                          </m:r>
                        </m:e>
                        <m:sub>
                          <m:r>
                            <a:rPr lang="en-US" b="1" i="1">
                              <a:latin typeface="Cambria Math" panose="02040503050406030204" pitchFamily="18" charset="0"/>
                            </a:rPr>
                            <m:t>𝒊𝒋</m:t>
                          </m:r>
                        </m:sub>
                      </m:sSub>
                    </m:oMath>
                  </m:oMathPara>
                </a14:m>
                <a:endParaRPr lang="en-US" b="1" dirty="0"/>
              </a:p>
            </p:txBody>
          </p:sp>
        </mc:Choice>
        <mc:Fallback xmlns="">
          <p:sp>
            <p:nvSpPr>
              <p:cNvPr id="15" name="矩形 14">
                <a:extLst>
                  <a:ext uri="{FF2B5EF4-FFF2-40B4-BE49-F238E27FC236}">
                    <a16:creationId xmlns:a16="http://schemas.microsoft.com/office/drawing/2014/main" id="{CC85263C-2BE7-4DA6-8B9A-2343F0E2CD5F}"/>
                  </a:ext>
                </a:extLst>
              </p:cNvPr>
              <p:cNvSpPr>
                <a:spLocks noRot="1" noChangeAspect="1" noMove="1" noResize="1" noEditPoints="1" noAdjustHandles="1" noChangeArrowheads="1" noChangeShapeType="1" noTextEdit="1"/>
              </p:cNvSpPr>
              <p:nvPr/>
            </p:nvSpPr>
            <p:spPr>
              <a:xfrm>
                <a:off x="7305833" y="6064989"/>
                <a:ext cx="2116733" cy="76040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26621FF8-49B6-435F-8AE3-A49C7D308E36}"/>
                  </a:ext>
                </a:extLst>
              </p:cNvPr>
              <p:cNvSpPr/>
              <p:nvPr/>
            </p:nvSpPr>
            <p:spPr>
              <a:xfrm>
                <a:off x="4837770" y="6064989"/>
                <a:ext cx="2248693" cy="7342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𝐹</m:t>
                              </m:r>
                            </m:e>
                            <m:sub>
                              <m:r>
                                <a:rPr lang="en-US" i="1">
                                  <a:latin typeface="Cambria Math" panose="02040503050406030204" pitchFamily="18" charset="0"/>
                                  <a:ea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𝑖</m:t>
                              </m:r>
                            </m:sub>
                          </m:sSub>
                        </m:den>
                      </m:f>
                      <m:r>
                        <a:rPr lang="en-US" i="1">
                          <a:latin typeface="Cambria Math" panose="02040503050406030204" pitchFamily="18" charset="0"/>
                        </a:rPr>
                        <m:t>=</m:t>
                      </m:r>
                      <m:sSub>
                        <m:sSubPr>
                          <m:ctrlPr>
                            <a:rPr lang="en-US" b="1" i="1">
                              <a:latin typeface="Cambria Math" panose="02040503050406030204" pitchFamily="18" charset="0"/>
                            </a:rPr>
                          </m:ctrlPr>
                        </m:sSubPr>
                        <m:e>
                          <m:sSubSup>
                            <m:sSubSupPr>
                              <m:ctrlPr>
                                <a:rPr lang="en-US" i="1">
                                  <a:latin typeface="Cambria Math" panose="02040503050406030204" pitchFamily="18" charset="0"/>
                                </a:rPr>
                              </m:ctrlPr>
                            </m:sSubSupPr>
                            <m:e>
                              <m:r>
                                <a:rPr lang="en-US" b="0" i="1" smtClean="0">
                                  <a:latin typeface="Cambria Math" panose="02040503050406030204" pitchFamily="18" charset="0"/>
                                </a:rPr>
                                <m:t>2</m:t>
                              </m:r>
                              <m:r>
                                <a:rPr lang="en-US" b="1" i="1" smtClean="0">
                                  <a:latin typeface="Cambria Math" panose="02040503050406030204" pitchFamily="18" charset="0"/>
                                </a:rPr>
                                <m:t>𝑩</m:t>
                              </m:r>
                            </m:e>
                            <m:sub>
                              <m:r>
                                <a:rPr lang="en-US" i="1">
                                  <a:latin typeface="Cambria Math" panose="02040503050406030204" pitchFamily="18" charset="0"/>
                                </a:rPr>
                                <m:t>𝑖𝑗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m:rPr>
                                  <m:sty m:val="p"/>
                                </m:rPr>
                                <a:rPr lang="el-GR" i="1">
                                  <a:latin typeface="Cambria Math" panose="02040503050406030204" pitchFamily="18" charset="0"/>
                                </a:rPr>
                                <m:t>Ω</m:t>
                              </m:r>
                            </m:e>
                            <m:sub>
                              <m:r>
                                <a:rPr lang="en-US" i="1">
                                  <a:latin typeface="Cambria Math" panose="02040503050406030204" pitchFamily="18" charset="0"/>
                                </a:rPr>
                                <m:t>𝑖𝑗</m:t>
                              </m:r>
                            </m:sub>
                          </m:sSub>
                          <m:r>
                            <a:rPr lang="en-US" b="1" i="1" smtClean="0">
                              <a:latin typeface="Cambria Math" panose="02040503050406030204" pitchFamily="18" charset="0"/>
                            </a:rPr>
                            <m:t>𝑩</m:t>
                          </m:r>
                        </m:e>
                        <m:sub>
                          <m:r>
                            <a:rPr lang="en-US" b="1" i="1">
                              <a:latin typeface="Cambria Math" panose="02040503050406030204" pitchFamily="18" charset="0"/>
                            </a:rPr>
                            <m:t>𝒊𝒋</m:t>
                          </m:r>
                        </m:sub>
                      </m:sSub>
                    </m:oMath>
                  </m:oMathPara>
                </a14:m>
                <a:endParaRPr lang="en-US" b="1" dirty="0"/>
              </a:p>
            </p:txBody>
          </p:sp>
        </mc:Choice>
        <mc:Fallback xmlns="">
          <p:sp>
            <p:nvSpPr>
              <p:cNvPr id="16" name="矩形 15">
                <a:extLst>
                  <a:ext uri="{FF2B5EF4-FFF2-40B4-BE49-F238E27FC236}">
                    <a16:creationId xmlns:a16="http://schemas.microsoft.com/office/drawing/2014/main" id="{26621FF8-49B6-435F-8AE3-A49C7D308E36}"/>
                  </a:ext>
                </a:extLst>
              </p:cNvPr>
              <p:cNvSpPr>
                <a:spLocks noRot="1" noChangeAspect="1" noMove="1" noResize="1" noEditPoints="1" noAdjustHandles="1" noChangeArrowheads="1" noChangeShapeType="1" noTextEdit="1"/>
              </p:cNvSpPr>
              <p:nvPr/>
            </p:nvSpPr>
            <p:spPr>
              <a:xfrm>
                <a:off x="4837770" y="6064989"/>
                <a:ext cx="2248693" cy="734240"/>
              </a:xfrm>
              <a:prstGeom prst="rect">
                <a:avLst/>
              </a:prstGeom>
              <a:blipFill>
                <a:blip r:embed="rId13"/>
                <a:stretch>
                  <a:fillRect/>
                </a:stretch>
              </a:blipFill>
            </p:spPr>
            <p:txBody>
              <a:bodyPr/>
              <a:lstStyle/>
              <a:p>
                <a:r>
                  <a:rPr lang="en-US">
                    <a:noFill/>
                  </a:rPr>
                  <a:t> </a:t>
                </a:r>
              </a:p>
            </p:txBody>
          </p:sp>
        </mc:Fallback>
      </mc:AlternateContent>
      <p:sp>
        <p:nvSpPr>
          <p:cNvPr id="18" name="矩形 17">
            <a:extLst>
              <a:ext uri="{FF2B5EF4-FFF2-40B4-BE49-F238E27FC236}">
                <a16:creationId xmlns:a16="http://schemas.microsoft.com/office/drawing/2014/main" id="{CC3956AC-F206-48A4-A322-7AEC1B870346}"/>
              </a:ext>
            </a:extLst>
          </p:cNvPr>
          <p:cNvSpPr/>
          <p:nvPr/>
        </p:nvSpPr>
        <p:spPr>
          <a:xfrm>
            <a:off x="4834051" y="5330749"/>
            <a:ext cx="4720900" cy="146848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文本框 20">
            <a:extLst>
              <a:ext uri="{FF2B5EF4-FFF2-40B4-BE49-F238E27FC236}">
                <a16:creationId xmlns:a16="http://schemas.microsoft.com/office/drawing/2014/main" id="{85E33639-0ED8-4FBC-8D83-5B439B87814D}"/>
              </a:ext>
            </a:extLst>
          </p:cNvPr>
          <p:cNvSpPr txBox="1"/>
          <p:nvPr/>
        </p:nvSpPr>
        <p:spPr>
          <a:xfrm>
            <a:off x="6193328" y="4536913"/>
            <a:ext cx="1786269" cy="369332"/>
          </a:xfrm>
          <a:prstGeom prst="rect">
            <a:avLst/>
          </a:prstGeom>
          <a:noFill/>
        </p:spPr>
        <p:txBody>
          <a:bodyPr wrap="square" rtlCol="0">
            <a:spAutoFit/>
          </a:bodyPr>
          <a:lstStyle/>
          <a:p>
            <a:r>
              <a:rPr lang="en-US" dirty="0">
                <a:solidFill>
                  <a:srgbClr val="FF0000"/>
                </a:solidFill>
              </a:rPr>
              <a:t>Remove factor 2</a:t>
            </a:r>
          </a:p>
        </p:txBody>
      </p:sp>
      <p:sp>
        <p:nvSpPr>
          <p:cNvPr id="22" name="箭头: 上 21">
            <a:extLst>
              <a:ext uri="{FF2B5EF4-FFF2-40B4-BE49-F238E27FC236}">
                <a16:creationId xmlns:a16="http://schemas.microsoft.com/office/drawing/2014/main" id="{BF51C4F4-2254-4D27-86B8-10D5F1511DA2}"/>
              </a:ext>
            </a:extLst>
          </p:cNvPr>
          <p:cNvSpPr/>
          <p:nvPr/>
        </p:nvSpPr>
        <p:spPr>
          <a:xfrm rot="19623240">
            <a:off x="6010885" y="4200771"/>
            <a:ext cx="251039" cy="1041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箭头: 上 22">
            <a:extLst>
              <a:ext uri="{FF2B5EF4-FFF2-40B4-BE49-F238E27FC236}">
                <a16:creationId xmlns:a16="http://schemas.microsoft.com/office/drawing/2014/main" id="{8C91CD70-D355-424D-B4B0-BAE761C749C3}"/>
              </a:ext>
            </a:extLst>
          </p:cNvPr>
          <p:cNvSpPr/>
          <p:nvPr/>
        </p:nvSpPr>
        <p:spPr>
          <a:xfrm rot="5400000">
            <a:off x="6210601" y="2438028"/>
            <a:ext cx="367450" cy="5470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433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2" grpId="0"/>
      <p:bldP spid="13" grpId="0"/>
      <p:bldP spid="15" grpId="0"/>
      <p:bldP spid="16" grpId="0"/>
      <p:bldP spid="18" grpId="0" animBg="1"/>
      <p:bldP spid="21" grpId="0"/>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73D7689E-BA1D-411B-87C4-A9254C767D45}"/>
              </a:ext>
            </a:extLst>
          </p:cNvPr>
          <p:cNvSpPr>
            <a:spLocks noGrp="1"/>
          </p:cNvSpPr>
          <p:nvPr>
            <p:ph type="title"/>
          </p:nvPr>
        </p:nvSpPr>
        <p:spPr>
          <a:xfrm>
            <a:off x="750242" y="632990"/>
            <a:ext cx="4062643" cy="1043409"/>
          </a:xfrm>
        </p:spPr>
        <p:txBody>
          <a:bodyPr vert="horz" lIns="91440" tIns="45720" rIns="91440" bIns="45720" rtlCol="0" anchor="ctr">
            <a:normAutofit/>
          </a:bodyPr>
          <a:lstStyle/>
          <a:p>
            <a:r>
              <a:rPr lang="en-US" sz="3300" kern="1200">
                <a:solidFill>
                  <a:schemeClr val="tx1"/>
                </a:solidFill>
                <a:latin typeface="+mj-lt"/>
                <a:ea typeface="+mj-ea"/>
                <a:cs typeface="+mj-cs"/>
              </a:rPr>
              <a:t>Graph SLAM non-Gaussian distribution</a:t>
            </a:r>
          </a:p>
        </p:txBody>
      </p:sp>
      <p:sp>
        <p:nvSpPr>
          <p:cNvPr id="5" name="文本框 4">
            <a:extLst>
              <a:ext uri="{FF2B5EF4-FFF2-40B4-BE49-F238E27FC236}">
                <a16:creationId xmlns:a16="http://schemas.microsoft.com/office/drawing/2014/main" id="{D77A74E7-5438-4008-A3D7-993A9BDC344B}"/>
              </a:ext>
            </a:extLst>
          </p:cNvPr>
          <p:cNvSpPr txBox="1"/>
          <p:nvPr/>
        </p:nvSpPr>
        <p:spPr>
          <a:xfrm>
            <a:off x="300280" y="1905493"/>
            <a:ext cx="5125769" cy="275408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dirty="0"/>
              <a:t>1. robust cost function </a:t>
            </a:r>
          </a:p>
          <a:p>
            <a:pPr lvl="1" indent="-228600">
              <a:lnSpc>
                <a:spcPct val="90000"/>
              </a:lnSpc>
              <a:spcAft>
                <a:spcPts val="600"/>
              </a:spcAft>
              <a:buFont typeface="Arial" panose="020B0604020202020204" pitchFamily="34" charset="0"/>
              <a:buChar char="•"/>
            </a:pPr>
            <a:r>
              <a:rPr lang="en-US" sz="2400" dirty="0"/>
              <a:t>[R. Hartley and A. Zisserman 2004]</a:t>
            </a:r>
          </a:p>
          <a:p>
            <a:pPr indent="-228600">
              <a:lnSpc>
                <a:spcPct val="90000"/>
              </a:lnSpc>
              <a:spcAft>
                <a:spcPts val="600"/>
              </a:spcAft>
              <a:buFont typeface="Arial" panose="020B0604020202020204" pitchFamily="34" charset="0"/>
              <a:buChar char="•"/>
            </a:pPr>
            <a:r>
              <a:rPr lang="en-US" sz="2400" dirty="0"/>
              <a:t>2. mixture gaussian model</a:t>
            </a:r>
          </a:p>
          <a:p>
            <a:pPr lvl="1" indent="-228600">
              <a:lnSpc>
                <a:spcPct val="90000"/>
              </a:lnSpc>
              <a:spcAft>
                <a:spcPts val="600"/>
              </a:spcAft>
              <a:buFont typeface="Arial" panose="020B0604020202020204" pitchFamily="34" charset="0"/>
              <a:buChar char="•"/>
            </a:pPr>
            <a:r>
              <a:rPr lang="en-US" sz="2400" dirty="0"/>
              <a:t>[E. Olson and P. Agarwal 2012]</a:t>
            </a:r>
          </a:p>
          <a:p>
            <a:pPr indent="-228600">
              <a:lnSpc>
                <a:spcPct val="90000"/>
              </a:lnSpc>
              <a:spcAft>
                <a:spcPts val="600"/>
              </a:spcAft>
              <a:buFont typeface="Arial" panose="020B0604020202020204" pitchFamily="34" charset="0"/>
              <a:buChar char="•"/>
            </a:pPr>
            <a:r>
              <a:rPr lang="en-US" sz="2400" dirty="0"/>
              <a:t>3. non-gaussian models</a:t>
            </a:r>
          </a:p>
          <a:p>
            <a:pPr lvl="1" indent="-228600">
              <a:lnSpc>
                <a:spcPct val="90000"/>
              </a:lnSpc>
              <a:spcAft>
                <a:spcPts val="600"/>
              </a:spcAft>
              <a:buFont typeface="Arial" panose="020B0604020202020204" pitchFamily="34" charset="0"/>
              <a:buChar char="•"/>
            </a:pPr>
            <a:r>
              <a:rPr lang="en-US" sz="2400" dirty="0"/>
              <a:t>[David M. Rosen et al. 2013]</a:t>
            </a:r>
          </a:p>
        </p:txBody>
      </p:sp>
      <p:pic>
        <p:nvPicPr>
          <p:cNvPr id="4" name="内容占位符 3">
            <a:extLst>
              <a:ext uri="{FF2B5EF4-FFF2-40B4-BE49-F238E27FC236}">
                <a16:creationId xmlns:a16="http://schemas.microsoft.com/office/drawing/2014/main" id="{A0D07A00-0BE6-45B5-872B-76BB5D51E217}"/>
              </a:ext>
            </a:extLst>
          </p:cNvPr>
          <p:cNvPicPr>
            <a:picLocks noGrp="1" noChangeAspect="1"/>
          </p:cNvPicPr>
          <p:nvPr>
            <p:ph idx="1"/>
          </p:nvPr>
        </p:nvPicPr>
        <p:blipFill>
          <a:blip r:embed="rId2"/>
          <a:stretch>
            <a:fillRect/>
          </a:stretch>
        </p:blipFill>
        <p:spPr>
          <a:xfrm>
            <a:off x="6038101" y="1403865"/>
            <a:ext cx="5510771" cy="3757343"/>
          </a:xfrm>
          <a:prstGeom prst="rect">
            <a:avLst/>
          </a:prstGeom>
        </p:spPr>
      </p:pic>
      <p:cxnSp>
        <p:nvCxnSpPr>
          <p:cNvPr id="7" name="直接箭头连接符 6">
            <a:extLst>
              <a:ext uri="{FF2B5EF4-FFF2-40B4-BE49-F238E27FC236}">
                <a16:creationId xmlns:a16="http://schemas.microsoft.com/office/drawing/2014/main" id="{32CAAC10-34F4-4828-95F4-B71ABDC87C60}"/>
              </a:ext>
            </a:extLst>
          </p:cNvPr>
          <p:cNvCxnSpPr>
            <a:cxnSpLocks/>
          </p:cNvCxnSpPr>
          <p:nvPr/>
        </p:nvCxnSpPr>
        <p:spPr>
          <a:xfrm>
            <a:off x="7383439" y="2224586"/>
            <a:ext cx="0" cy="192433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2B4CF48-B2FB-42C4-9C8F-3C6483A94890}"/>
              </a:ext>
            </a:extLst>
          </p:cNvPr>
          <p:cNvCxnSpPr/>
          <p:nvPr/>
        </p:nvCxnSpPr>
        <p:spPr>
          <a:xfrm>
            <a:off x="7206015" y="2210938"/>
            <a:ext cx="40943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A123028-0251-4C9B-8F71-B469F0540DDA}"/>
              </a:ext>
            </a:extLst>
          </p:cNvPr>
          <p:cNvCxnSpPr>
            <a:cxnSpLocks/>
          </p:cNvCxnSpPr>
          <p:nvPr/>
        </p:nvCxnSpPr>
        <p:spPr>
          <a:xfrm>
            <a:off x="7178722" y="4148919"/>
            <a:ext cx="40943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608BF41-D948-431F-9E1E-102D82652C75}"/>
              </a:ext>
            </a:extLst>
          </p:cNvPr>
          <p:cNvSpPr txBox="1"/>
          <p:nvPr/>
        </p:nvSpPr>
        <p:spPr>
          <a:xfrm>
            <a:off x="7028597" y="2918131"/>
            <a:ext cx="559557" cy="369332"/>
          </a:xfrm>
          <a:prstGeom prst="rect">
            <a:avLst/>
          </a:prstGeom>
          <a:noFill/>
        </p:spPr>
        <p:txBody>
          <a:bodyPr wrap="square" rtlCol="0">
            <a:spAutoFit/>
          </a:bodyPr>
          <a:lstStyle/>
          <a:p>
            <a:r>
              <a:rPr lang="en-US" b="1" i="1" dirty="0">
                <a:solidFill>
                  <a:srgbClr val="FF0000"/>
                </a:solidFill>
              </a:rPr>
              <a:t>e</a:t>
            </a:r>
          </a:p>
        </p:txBody>
      </p:sp>
    </p:spTree>
    <p:extLst>
      <p:ext uri="{BB962C8B-B14F-4D97-AF65-F5344CB8AC3E}">
        <p14:creationId xmlns:p14="http://schemas.microsoft.com/office/powerpoint/2010/main" val="24206265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500"/>
                                        <p:tgtEl>
                                          <p:spTgt spid="5">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B82C8B-B41A-4E69-8203-D1D9789AB5C2}"/>
              </a:ext>
            </a:extLst>
          </p:cNvPr>
          <p:cNvSpPr>
            <a:spLocks noGrp="1"/>
          </p:cNvSpPr>
          <p:nvPr>
            <p:ph type="title"/>
          </p:nvPr>
        </p:nvSpPr>
        <p:spPr>
          <a:xfrm>
            <a:off x="592540" y="218282"/>
            <a:ext cx="10515600" cy="1325563"/>
          </a:xfrm>
        </p:spPr>
        <p:txBody>
          <a:bodyPr/>
          <a:lstStyle/>
          <a:p>
            <a:r>
              <a:rPr lang="en-US" dirty="0"/>
              <a:t>General Non-Gaussian Model</a:t>
            </a:r>
          </a:p>
        </p:txBody>
      </p:sp>
      <p:pic>
        <p:nvPicPr>
          <p:cNvPr id="4" name="图片 3">
            <a:extLst>
              <a:ext uri="{FF2B5EF4-FFF2-40B4-BE49-F238E27FC236}">
                <a16:creationId xmlns:a16="http://schemas.microsoft.com/office/drawing/2014/main" id="{D96EAF1F-5242-4AB0-A480-E53648AF31A6}"/>
              </a:ext>
            </a:extLst>
          </p:cNvPr>
          <p:cNvPicPr>
            <a:picLocks noChangeAspect="1"/>
          </p:cNvPicPr>
          <p:nvPr/>
        </p:nvPicPr>
        <p:blipFill>
          <a:blip r:embed="rId2"/>
          <a:stretch>
            <a:fillRect/>
          </a:stretch>
        </p:blipFill>
        <p:spPr>
          <a:xfrm>
            <a:off x="1504380" y="1832283"/>
            <a:ext cx="1485900" cy="695325"/>
          </a:xfrm>
          <a:prstGeom prst="rect">
            <a:avLst/>
          </a:prstGeom>
        </p:spPr>
      </p:pic>
      <p:pic>
        <p:nvPicPr>
          <p:cNvPr id="5" name="图片 4">
            <a:extLst>
              <a:ext uri="{FF2B5EF4-FFF2-40B4-BE49-F238E27FC236}">
                <a16:creationId xmlns:a16="http://schemas.microsoft.com/office/drawing/2014/main" id="{25DF212D-2711-4097-807C-5DE932008C4D}"/>
              </a:ext>
            </a:extLst>
          </p:cNvPr>
          <p:cNvPicPr>
            <a:picLocks noChangeAspect="1"/>
          </p:cNvPicPr>
          <p:nvPr/>
        </p:nvPicPr>
        <p:blipFill>
          <a:blip r:embed="rId3"/>
          <a:stretch>
            <a:fillRect/>
          </a:stretch>
        </p:blipFill>
        <p:spPr>
          <a:xfrm>
            <a:off x="3072168" y="1884670"/>
            <a:ext cx="2114550" cy="647700"/>
          </a:xfrm>
          <a:prstGeom prst="rect">
            <a:avLst/>
          </a:prstGeom>
        </p:spPr>
      </p:pic>
      <p:pic>
        <p:nvPicPr>
          <p:cNvPr id="6" name="图片 5">
            <a:extLst>
              <a:ext uri="{FF2B5EF4-FFF2-40B4-BE49-F238E27FC236}">
                <a16:creationId xmlns:a16="http://schemas.microsoft.com/office/drawing/2014/main" id="{2B796532-6D92-4206-9183-5BA98CB9DCDA}"/>
              </a:ext>
            </a:extLst>
          </p:cNvPr>
          <p:cNvPicPr>
            <a:picLocks noChangeAspect="1"/>
          </p:cNvPicPr>
          <p:nvPr/>
        </p:nvPicPr>
        <p:blipFill>
          <a:blip r:embed="rId4"/>
          <a:stretch>
            <a:fillRect/>
          </a:stretch>
        </p:blipFill>
        <p:spPr>
          <a:xfrm>
            <a:off x="3072168" y="2579995"/>
            <a:ext cx="2324100" cy="762000"/>
          </a:xfrm>
          <a:prstGeom prst="rect">
            <a:avLst/>
          </a:prstGeom>
        </p:spPr>
      </p:pic>
      <p:pic>
        <p:nvPicPr>
          <p:cNvPr id="7" name="图片 6">
            <a:extLst>
              <a:ext uri="{FF2B5EF4-FFF2-40B4-BE49-F238E27FC236}">
                <a16:creationId xmlns:a16="http://schemas.microsoft.com/office/drawing/2014/main" id="{B8212CA1-CF8F-4966-A1DE-3A525EC378CD}"/>
              </a:ext>
            </a:extLst>
          </p:cNvPr>
          <p:cNvPicPr>
            <a:picLocks noChangeAspect="1"/>
          </p:cNvPicPr>
          <p:nvPr/>
        </p:nvPicPr>
        <p:blipFill>
          <a:blip r:embed="rId5"/>
          <a:stretch>
            <a:fillRect/>
          </a:stretch>
        </p:blipFill>
        <p:spPr>
          <a:xfrm>
            <a:off x="2990280" y="3478827"/>
            <a:ext cx="2686050" cy="809625"/>
          </a:xfrm>
          <a:prstGeom prst="rect">
            <a:avLst/>
          </a:prstGeom>
        </p:spPr>
      </p:pic>
      <p:pic>
        <p:nvPicPr>
          <p:cNvPr id="8" name="图片 7">
            <a:extLst>
              <a:ext uri="{FF2B5EF4-FFF2-40B4-BE49-F238E27FC236}">
                <a16:creationId xmlns:a16="http://schemas.microsoft.com/office/drawing/2014/main" id="{35047E52-56E5-4329-BF8C-1D5EA5D58504}"/>
              </a:ext>
            </a:extLst>
          </p:cNvPr>
          <p:cNvPicPr>
            <a:picLocks noChangeAspect="1"/>
          </p:cNvPicPr>
          <p:nvPr/>
        </p:nvPicPr>
        <p:blipFill>
          <a:blip r:embed="rId6"/>
          <a:stretch>
            <a:fillRect/>
          </a:stretch>
        </p:blipFill>
        <p:spPr>
          <a:xfrm>
            <a:off x="1104899" y="4591971"/>
            <a:ext cx="6324600" cy="1285875"/>
          </a:xfrm>
          <a:prstGeom prst="rect">
            <a:avLst/>
          </a:prstGeom>
        </p:spPr>
      </p:pic>
      <p:pic>
        <p:nvPicPr>
          <p:cNvPr id="9" name="图片 8">
            <a:extLst>
              <a:ext uri="{FF2B5EF4-FFF2-40B4-BE49-F238E27FC236}">
                <a16:creationId xmlns:a16="http://schemas.microsoft.com/office/drawing/2014/main" id="{2E6E7692-C09A-4AD3-9264-B03D0D958072}"/>
              </a:ext>
            </a:extLst>
          </p:cNvPr>
          <p:cNvPicPr>
            <a:picLocks noChangeAspect="1"/>
          </p:cNvPicPr>
          <p:nvPr/>
        </p:nvPicPr>
        <p:blipFill>
          <a:blip r:embed="rId7"/>
          <a:stretch>
            <a:fillRect/>
          </a:stretch>
        </p:blipFill>
        <p:spPr>
          <a:xfrm>
            <a:off x="7005284" y="1813232"/>
            <a:ext cx="3581400" cy="733425"/>
          </a:xfrm>
          <a:prstGeom prst="rect">
            <a:avLst/>
          </a:prstGeom>
        </p:spPr>
      </p:pic>
      <p:sp>
        <p:nvSpPr>
          <p:cNvPr id="10" name="箭头: 右 9">
            <a:extLst>
              <a:ext uri="{FF2B5EF4-FFF2-40B4-BE49-F238E27FC236}">
                <a16:creationId xmlns:a16="http://schemas.microsoft.com/office/drawing/2014/main" id="{51B33ED5-82D2-4746-82F9-E56CBD3B0090}"/>
              </a:ext>
            </a:extLst>
          </p:cNvPr>
          <p:cNvSpPr/>
          <p:nvPr/>
        </p:nvSpPr>
        <p:spPr>
          <a:xfrm rot="10800000">
            <a:off x="5676330" y="1884670"/>
            <a:ext cx="1023012" cy="558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EE78A394-DEB1-49B5-AAA1-B890765348F5}"/>
              </a:ext>
            </a:extLst>
          </p:cNvPr>
          <p:cNvSpPr/>
          <p:nvPr/>
        </p:nvSpPr>
        <p:spPr>
          <a:xfrm>
            <a:off x="0" y="6333766"/>
            <a:ext cx="11995037" cy="584775"/>
          </a:xfrm>
          <a:prstGeom prst="rect">
            <a:avLst/>
          </a:prstGeom>
        </p:spPr>
        <p:txBody>
          <a:bodyPr wrap="square">
            <a:spAutoFit/>
          </a:bodyPr>
          <a:lstStyle/>
          <a:p>
            <a:r>
              <a:rPr lang="en-US" sz="1600" dirty="0">
                <a:solidFill>
                  <a:srgbClr val="222222"/>
                </a:solidFill>
                <a:latin typeface="Arial" panose="020B0604020202020204" pitchFamily="34" charset="0"/>
              </a:rPr>
              <a:t>Rosen, David M., Michael </a:t>
            </a:r>
            <a:r>
              <a:rPr lang="en-US" sz="1600" dirty="0" err="1">
                <a:solidFill>
                  <a:srgbClr val="222222"/>
                </a:solidFill>
                <a:latin typeface="Arial" panose="020B0604020202020204" pitchFamily="34" charset="0"/>
              </a:rPr>
              <a:t>Kaess</a:t>
            </a:r>
            <a:r>
              <a:rPr lang="en-US" sz="1600" dirty="0">
                <a:solidFill>
                  <a:srgbClr val="222222"/>
                </a:solidFill>
                <a:latin typeface="Arial" panose="020B0604020202020204" pitchFamily="34" charset="0"/>
              </a:rPr>
              <a:t>, and John J. Leonard. "Robust incremental online inference over sparse factor graphs: Beyond the Gaussian case." </a:t>
            </a:r>
            <a:r>
              <a:rPr lang="en-US" sz="1600" i="1" dirty="0">
                <a:solidFill>
                  <a:srgbClr val="222222"/>
                </a:solidFill>
                <a:latin typeface="Arial" panose="020B0604020202020204" pitchFamily="34" charset="0"/>
              </a:rPr>
              <a:t>2013 ICRA</a:t>
            </a:r>
            <a:r>
              <a:rPr lang="en-US" sz="1600" dirty="0">
                <a:solidFill>
                  <a:srgbClr val="222222"/>
                </a:solidFill>
                <a:latin typeface="Arial" panose="020B0604020202020204" pitchFamily="34" charset="0"/>
              </a:rPr>
              <a:t>. </a:t>
            </a:r>
            <a:endParaRPr lang="en-US" sz="1600" dirty="0"/>
          </a:p>
        </p:txBody>
      </p:sp>
    </p:spTree>
    <p:extLst>
      <p:ext uri="{BB962C8B-B14F-4D97-AF65-F5344CB8AC3E}">
        <p14:creationId xmlns:p14="http://schemas.microsoft.com/office/powerpoint/2010/main" val="36813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E270C-636B-4327-8777-22A97D2C58CA}"/>
              </a:ext>
            </a:extLst>
          </p:cNvPr>
          <p:cNvSpPr>
            <a:spLocks noGrp="1"/>
          </p:cNvSpPr>
          <p:nvPr>
            <p:ph type="title"/>
          </p:nvPr>
        </p:nvSpPr>
        <p:spPr/>
        <p:txBody>
          <a:bodyPr/>
          <a:lstStyle/>
          <a:p>
            <a:r>
              <a:rPr lang="en-US" dirty="0"/>
              <a:t>Case Study</a:t>
            </a:r>
          </a:p>
        </p:txBody>
      </p:sp>
      <p:pic>
        <p:nvPicPr>
          <p:cNvPr id="4" name="图片 3">
            <a:extLst>
              <a:ext uri="{FF2B5EF4-FFF2-40B4-BE49-F238E27FC236}">
                <a16:creationId xmlns:a16="http://schemas.microsoft.com/office/drawing/2014/main" id="{A4C659F5-9BBD-4381-9075-19670A36FA63}"/>
              </a:ext>
            </a:extLst>
          </p:cNvPr>
          <p:cNvPicPr>
            <a:picLocks noChangeAspect="1"/>
          </p:cNvPicPr>
          <p:nvPr/>
        </p:nvPicPr>
        <p:blipFill>
          <a:blip r:embed="rId3"/>
          <a:stretch>
            <a:fillRect/>
          </a:stretch>
        </p:blipFill>
        <p:spPr>
          <a:xfrm>
            <a:off x="7191233" y="95534"/>
            <a:ext cx="4581534" cy="2110475"/>
          </a:xfrm>
          <a:prstGeom prst="rect">
            <a:avLst/>
          </a:prstGeom>
        </p:spPr>
      </p:pic>
      <p:pic>
        <p:nvPicPr>
          <p:cNvPr id="6" name="图片 5">
            <a:extLst>
              <a:ext uri="{FF2B5EF4-FFF2-40B4-BE49-F238E27FC236}">
                <a16:creationId xmlns:a16="http://schemas.microsoft.com/office/drawing/2014/main" id="{9686EE34-9049-4D3F-A485-87F0A136F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33" y="1690688"/>
            <a:ext cx="5346744" cy="3566081"/>
          </a:xfrm>
          <a:prstGeom prst="rect">
            <a:avLst/>
          </a:prstGeom>
        </p:spPr>
      </p:pic>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3236F1-0A46-48B5-AD2A-420418AB79E1}"/>
                  </a:ext>
                </a:extLst>
              </p:cNvPr>
              <p:cNvSpPr/>
              <p:nvPr/>
            </p:nvSpPr>
            <p:spPr>
              <a:xfrm>
                <a:off x="7291507" y="2568095"/>
                <a:ext cx="39920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𝑿</m:t>
                          </m:r>
                        </m:e>
                        <m:sub>
                          <m:r>
                            <a:rPr lang="en-US" b="1" i="1" smtClean="0">
                              <a:latin typeface="Cambria Math" panose="02040503050406030204" pitchFamily="18" charset="0"/>
                            </a:rPr>
                            <m:t>𝑵</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𝑁</m:t>
                              </m:r>
                            </m:sub>
                          </m:sSub>
                        </m:e>
                      </m:d>
                      <m:r>
                        <a:rPr lang="en-US" b="0" i="0" smtClean="0">
                          <a:latin typeface="Cambria Math" panose="02040503050406030204" pitchFamily="18" charset="0"/>
                        </a:rPr>
                        <m:t>, </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1" i="1" smtClean="0">
                              <a:latin typeface="Cambria Math" panose="02040503050406030204" pitchFamily="18" charset="0"/>
                            </a:rPr>
                            <m:t>𝒙</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i="1">
                              <a:latin typeface="Cambria Math" panose="02040503050406030204" pitchFamily="18" charset="0"/>
                            </a:rPr>
                            <m:t>𝑖</m:t>
                          </m:r>
                        </m:sub>
                      </m:sSub>
                    </m:oMath>
                  </m:oMathPara>
                </a14:m>
                <a:endParaRPr lang="en-US" dirty="0"/>
              </a:p>
            </p:txBody>
          </p:sp>
        </mc:Choice>
        <mc:Fallback xmlns="">
          <p:sp>
            <p:nvSpPr>
              <p:cNvPr id="7" name="矩形 6">
                <a:extLst>
                  <a:ext uri="{FF2B5EF4-FFF2-40B4-BE49-F238E27FC236}">
                    <a16:creationId xmlns:a16="http://schemas.microsoft.com/office/drawing/2014/main" id="{4E3236F1-0A46-48B5-AD2A-420418AB79E1}"/>
                  </a:ext>
                </a:extLst>
              </p:cNvPr>
              <p:cNvSpPr>
                <a:spLocks noRot="1" noChangeAspect="1" noMove="1" noResize="1" noEditPoints="1" noAdjustHandles="1" noChangeArrowheads="1" noChangeShapeType="1" noTextEdit="1"/>
              </p:cNvSpPr>
              <p:nvPr/>
            </p:nvSpPr>
            <p:spPr>
              <a:xfrm>
                <a:off x="7291507" y="2568095"/>
                <a:ext cx="3992054" cy="369332"/>
              </a:xfrm>
              <a:prstGeom prst="rect">
                <a:avLst/>
              </a:prstGeom>
              <a:blipFill>
                <a:blip r:embed="rId5"/>
                <a:stretch>
                  <a:fillRect t="-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DA9100F-4CDD-4740-825D-387730BA6424}"/>
                  </a:ext>
                </a:extLst>
              </p:cNvPr>
              <p:cNvSpPr/>
              <p:nvPr/>
            </p:nvSpPr>
            <p:spPr>
              <a:xfrm>
                <a:off x="7291507" y="3543586"/>
                <a:ext cx="3358162" cy="1090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𝜋𝜎</m:t>
                          </m:r>
                          <m:sSup>
                            <m:sSupPr>
                              <m:ctrlPr>
                                <a:rPr lang="en-US" i="1" smtClean="0">
                                  <a:latin typeface="Cambria Math" panose="02040503050406030204" pitchFamily="18" charset="0"/>
                                  <a:ea typeface="Cambria Math" panose="02040503050406030204" pitchFamily="18" charset="0"/>
                                </a:rPr>
                              </m:ctrlPr>
                            </m:sSupPr>
                            <m:e>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1" i="1">
                                                      <a:latin typeface="Cambria Math" panose="02040503050406030204" pitchFamily="18" charset="0"/>
                                                    </a:rPr>
                                                    <m:t>𝒙</m:t>
                                                  </m:r>
                                                </m:e>
                                              </m:acc>
                                            </m:num>
                                            <m:den>
                                              <m:r>
                                                <a:rPr lang="en-US" i="1" smtClean="0">
                                                  <a:latin typeface="Cambria Math" panose="02040503050406030204" pitchFamily="18" charset="0"/>
                                                  <a:ea typeface="Cambria Math" panose="02040503050406030204" pitchFamily="18" charset="0"/>
                                                </a:rPr>
                                                <m:t>𝜎</m:t>
                                              </m:r>
                                            </m:den>
                                          </m:f>
                                        </m:e>
                                      </m:d>
                                    </m:e>
                                    <m:sup>
                                      <m:r>
                                        <a:rPr lang="en-US" b="0" i="1" smtClean="0">
                                          <a:latin typeface="Cambria Math" panose="02040503050406030204" pitchFamily="18" charset="0"/>
                                          <a:ea typeface="Cambria Math" panose="02040503050406030204" pitchFamily="18" charset="0"/>
                                        </a:rPr>
                                        <m:t>2</m:t>
                                      </m:r>
                                    </m:sup>
                                  </m:sSup>
                                </m:e>
                              </m:d>
                            </m:e>
                            <m:sup/>
                          </m:sSup>
                        </m:den>
                      </m:f>
                    </m:oMath>
                  </m:oMathPara>
                </a14:m>
                <a:endParaRPr lang="en-US" dirty="0"/>
              </a:p>
            </p:txBody>
          </p:sp>
        </mc:Choice>
        <mc:Fallback xmlns="">
          <p:sp>
            <p:nvSpPr>
              <p:cNvPr id="8" name="矩形 7">
                <a:extLst>
                  <a:ext uri="{FF2B5EF4-FFF2-40B4-BE49-F238E27FC236}">
                    <a16:creationId xmlns:a16="http://schemas.microsoft.com/office/drawing/2014/main" id="{8DA9100F-4CDD-4740-825D-387730BA6424}"/>
                  </a:ext>
                </a:extLst>
              </p:cNvPr>
              <p:cNvSpPr>
                <a:spLocks noRot="1" noChangeAspect="1" noMove="1" noResize="1" noEditPoints="1" noAdjustHandles="1" noChangeArrowheads="1" noChangeShapeType="1" noTextEdit="1"/>
              </p:cNvSpPr>
              <p:nvPr/>
            </p:nvSpPr>
            <p:spPr>
              <a:xfrm>
                <a:off x="7291507" y="3543586"/>
                <a:ext cx="3358162" cy="109055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7BD1D159-9EA7-4D3E-8177-51A9848F44A3}"/>
                  </a:ext>
                </a:extLst>
              </p:cNvPr>
              <p:cNvSpPr/>
              <p:nvPr/>
            </p:nvSpPr>
            <p:spPr>
              <a:xfrm>
                <a:off x="9287534" y="5988040"/>
                <a:ext cx="2616614" cy="6857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num>
                        <m:den>
                          <m:r>
                            <a:rPr lang="en-US"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1" i="1">
                                  <a:latin typeface="Cambria Math" panose="02040503050406030204" pitchFamily="18" charset="0"/>
                                </a:rPr>
                                <m:t>𝒙</m:t>
                              </m:r>
                            </m:e>
                          </m:acc>
                        </m:den>
                      </m:f>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1" i="1">
                                  <a:latin typeface="Cambria Math" panose="02040503050406030204" pitchFamily="18" charset="0"/>
                                </a:rPr>
                                <m:t>𝒙</m:t>
                              </m:r>
                            </m:e>
                          </m:acc>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b="0" i="1" smtClean="0">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rPr>
                            <m:t>)</m:t>
                          </m:r>
                        </m:den>
                      </m:f>
                    </m:oMath>
                  </m:oMathPara>
                </a14:m>
                <a:endParaRPr lang="en-US" dirty="0"/>
              </a:p>
            </p:txBody>
          </p:sp>
        </mc:Choice>
        <mc:Fallback>
          <p:sp>
            <p:nvSpPr>
              <p:cNvPr id="9" name="矩形 8">
                <a:extLst>
                  <a:ext uri="{FF2B5EF4-FFF2-40B4-BE49-F238E27FC236}">
                    <a16:creationId xmlns:a16="http://schemas.microsoft.com/office/drawing/2014/main" id="{7BD1D159-9EA7-4D3E-8177-51A9848F44A3}"/>
                  </a:ext>
                </a:extLst>
              </p:cNvPr>
              <p:cNvSpPr>
                <a:spLocks noRot="1" noChangeAspect="1" noMove="1" noResize="1" noEditPoints="1" noAdjustHandles="1" noChangeArrowheads="1" noChangeShapeType="1" noTextEdit="1"/>
              </p:cNvSpPr>
              <p:nvPr/>
            </p:nvSpPr>
            <p:spPr>
              <a:xfrm>
                <a:off x="9287534" y="5988040"/>
                <a:ext cx="2616614" cy="6857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AE78799-24DA-4AC9-A7F9-F9F4A0AAA681}"/>
                  </a:ext>
                </a:extLst>
              </p:cNvPr>
              <p:cNvSpPr/>
              <p:nvPr/>
            </p:nvSpPr>
            <p:spPr>
              <a:xfrm>
                <a:off x="5295332" y="4998883"/>
                <a:ext cx="7673567" cy="6560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𝑖</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𝐶</m:t>
                                      </m:r>
                                    </m:e>
                                  </m:d>
                                </m:e>
                              </m:d>
                            </m:e>
                          </m:func>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𝜋</m:t>
                                  </m:r>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e>
                                    <m:sup>
                                      <m:r>
                                        <a:rPr lang="en-US" i="1">
                                          <a:latin typeface="Cambria Math" panose="02040503050406030204" pitchFamily="18" charset="0"/>
                                          <a:ea typeface="Cambria Math" panose="02040503050406030204" pitchFamily="18" charset="0"/>
                                        </a:rPr>
                                        <m:t>2</m:t>
                                      </m:r>
                                    </m:sup>
                                  </m:sSup>
                                </m:e>
                              </m:d>
                            </m:e>
                          </m:func>
                          <m:r>
                            <a:rPr lang="en-US" b="0" i="1" smtClean="0">
                              <a:latin typeface="Cambria Math" panose="02040503050406030204" pitchFamily="18" charset="0"/>
                            </a:rPr>
                            <m:t>−</m:t>
                          </m:r>
                          <m:r>
                            <m:rPr>
                              <m:sty m:val="p"/>
                            </m:rPr>
                            <a:rPr lang="en-US" b="0" i="0" smtClean="0">
                              <a:latin typeface="Cambria Math" panose="02040503050406030204" pitchFamily="18" charset="0"/>
                            </a:rPr>
                            <m:t>ln</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rPr>
                            <m:t>)</m:t>
                          </m:r>
                        </m:e>
                      </m:rad>
                    </m:oMath>
                  </m:oMathPara>
                </a14:m>
                <a:endParaRPr lang="en-US" dirty="0"/>
              </a:p>
            </p:txBody>
          </p:sp>
        </mc:Choice>
        <mc:Fallback xmlns="">
          <p:sp>
            <p:nvSpPr>
              <p:cNvPr id="10" name="矩形 9">
                <a:extLst>
                  <a:ext uri="{FF2B5EF4-FFF2-40B4-BE49-F238E27FC236}">
                    <a16:creationId xmlns:a16="http://schemas.microsoft.com/office/drawing/2014/main" id="{DAE78799-24DA-4AC9-A7F9-F9F4A0AAA681}"/>
                  </a:ext>
                </a:extLst>
              </p:cNvPr>
              <p:cNvSpPr>
                <a:spLocks noRot="1" noChangeAspect="1" noMove="1" noResize="1" noEditPoints="1" noAdjustHandles="1" noChangeArrowheads="1" noChangeShapeType="1" noTextEdit="1"/>
              </p:cNvSpPr>
              <p:nvPr/>
            </p:nvSpPr>
            <p:spPr>
              <a:xfrm>
                <a:off x="5295332" y="4998883"/>
                <a:ext cx="7673567" cy="65601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170F985C-3C3A-4431-8648-DB1FD7F0E701}"/>
                  </a:ext>
                </a:extLst>
              </p:cNvPr>
              <p:cNvSpPr/>
              <p:nvPr/>
            </p:nvSpPr>
            <p:spPr>
              <a:xfrm>
                <a:off x="7376612" y="3034014"/>
                <a:ext cx="1270989" cy="369332"/>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𝐶</m:t>
                    </m:r>
                    <m:r>
                      <a:rPr lang="en-US" b="0" i="0" smtClean="0">
                        <a:latin typeface="Cambria Math" panose="02040503050406030204" pitchFamily="18" charset="0"/>
                      </a:rPr>
                      <m:t>(0,</m:t>
                    </m:r>
                    <m:r>
                      <m:rPr>
                        <m:sty m:val="p"/>
                      </m:rPr>
                      <a:rPr lang="el-GR" b="0" i="1" smtClean="0">
                        <a:latin typeface="Cambria Math" panose="02040503050406030204" pitchFamily="18" charset="0"/>
                        <a:ea typeface="Cambria Math" panose="02040503050406030204" pitchFamily="18" charset="0"/>
                      </a:rPr>
                      <m:t>σ</m:t>
                    </m:r>
                    <m:r>
                      <a:rPr lang="en-US" b="0" i="0" smtClean="0">
                        <a:latin typeface="Cambria Math" panose="02040503050406030204" pitchFamily="18" charset="0"/>
                      </a:rPr>
                      <m:t>)</m:t>
                    </m:r>
                  </m:oMath>
                </a14:m>
                <a:r>
                  <a:rPr lang="en-US" dirty="0"/>
                  <a:t> </a:t>
                </a:r>
              </a:p>
            </p:txBody>
          </p:sp>
        </mc:Choice>
        <mc:Fallback xmlns="">
          <p:sp>
            <p:nvSpPr>
              <p:cNvPr id="11" name="矩形 10">
                <a:extLst>
                  <a:ext uri="{FF2B5EF4-FFF2-40B4-BE49-F238E27FC236}">
                    <a16:creationId xmlns:a16="http://schemas.microsoft.com/office/drawing/2014/main" id="{170F985C-3C3A-4431-8648-DB1FD7F0E701}"/>
                  </a:ext>
                </a:extLst>
              </p:cNvPr>
              <p:cNvSpPr>
                <a:spLocks noRot="1" noChangeAspect="1" noMove="1" noResize="1" noEditPoints="1" noAdjustHandles="1" noChangeArrowheads="1" noChangeShapeType="1" noTextEdit="1"/>
              </p:cNvSpPr>
              <p:nvPr/>
            </p:nvSpPr>
            <p:spPr>
              <a:xfrm>
                <a:off x="7376612" y="3034014"/>
                <a:ext cx="1270989"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AEA3FD2E-4D91-446C-91B0-00D92168690D}"/>
                  </a:ext>
                </a:extLst>
              </p:cNvPr>
              <p:cNvSpPr/>
              <p:nvPr/>
            </p:nvSpPr>
            <p:spPr>
              <a:xfrm>
                <a:off x="6913447" y="5988040"/>
                <a:ext cx="2203424" cy="763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1">
                              <a:latin typeface="Cambria Math" panose="02040503050406030204" pitchFamily="18" charset="0"/>
                            </a:rPr>
                            <m:t>𝒙</m:t>
                          </m:r>
                        </m:e>
                      </m:acc>
                      <m:r>
                        <a:rPr lang="en-US" b="0" i="1" smtClean="0">
                          <a:latin typeface="Cambria Math" panose="02040503050406030204" pitchFamily="18" charset="0"/>
                        </a:rPr>
                        <m:t>=</m:t>
                      </m:r>
                      <m:r>
                        <a:rPr lang="en-US" b="0" i="1" smtClean="0">
                          <a:latin typeface="Cambria Math" panose="02040503050406030204" pitchFamily="18" charset="0"/>
                        </a:rPr>
                        <m:t>𝑎𝑟𝑔𝑚𝑖𝑛</m:t>
                      </m:r>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r>
                                <a:rPr lang="en-US" i="1">
                                  <a:latin typeface="Cambria Math" panose="02040503050406030204" pitchFamily="18" charset="0"/>
                                </a:rPr>
                                <m:t>2</m:t>
                              </m:r>
                            </m:sup>
                          </m:sSubSup>
                        </m:e>
                      </m:nary>
                      <m:r>
                        <a:rPr lang="en-US" b="0" i="1" smtClean="0">
                          <a:latin typeface="Cambria Math" panose="02040503050406030204" pitchFamily="18" charset="0"/>
                        </a:rPr>
                        <m:t>)</m:t>
                      </m:r>
                    </m:oMath>
                  </m:oMathPara>
                </a14:m>
                <a:endParaRPr lang="en-US" dirty="0"/>
              </a:p>
            </p:txBody>
          </p:sp>
        </mc:Choice>
        <mc:Fallback>
          <p:sp>
            <p:nvSpPr>
              <p:cNvPr id="12" name="矩形 11">
                <a:extLst>
                  <a:ext uri="{FF2B5EF4-FFF2-40B4-BE49-F238E27FC236}">
                    <a16:creationId xmlns:a16="http://schemas.microsoft.com/office/drawing/2014/main" id="{AEA3FD2E-4D91-446C-91B0-00D92168690D}"/>
                  </a:ext>
                </a:extLst>
              </p:cNvPr>
              <p:cNvSpPr>
                <a:spLocks noRot="1" noChangeAspect="1" noMove="1" noResize="1" noEditPoints="1" noAdjustHandles="1" noChangeArrowheads="1" noChangeShapeType="1" noTextEdit="1"/>
              </p:cNvSpPr>
              <p:nvPr/>
            </p:nvSpPr>
            <p:spPr>
              <a:xfrm>
                <a:off x="6913447" y="5988040"/>
                <a:ext cx="2203424" cy="763094"/>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955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4B0508A-6CCE-4FD1-88A5-4CE680D7225F}"/>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Case Study </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F4AFE8E2-6DD9-4FBD-B52E-0B58AA12275E}"/>
              </a:ext>
            </a:extLst>
          </p:cNvPr>
          <p:cNvPicPr>
            <a:picLocks noChangeAspect="1"/>
          </p:cNvPicPr>
          <p:nvPr/>
        </p:nvPicPr>
        <p:blipFill>
          <a:blip r:embed="rId2"/>
          <a:stretch>
            <a:fillRect/>
          </a:stretch>
        </p:blipFill>
        <p:spPr>
          <a:xfrm>
            <a:off x="5153822" y="972902"/>
            <a:ext cx="6553545" cy="4920138"/>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306DE8C-35D0-422A-822A-F596A41C0749}"/>
                  </a:ext>
                </a:extLst>
              </p:cNvPr>
              <p:cNvSpPr txBox="1"/>
              <p:nvPr/>
            </p:nvSpPr>
            <p:spPr>
              <a:xfrm>
                <a:off x="1475215" y="4274191"/>
                <a:ext cx="2452826" cy="584775"/>
              </a:xfrm>
              <a:prstGeom prst="rect">
                <a:avLst/>
              </a:prstGeom>
              <a:noFill/>
            </p:spPr>
            <p:txBody>
              <a:bodyPr wrap="square" rtlCol="0">
                <a:spAutoFit/>
              </a:bodyPr>
              <a:lstStyle/>
              <a:p>
                <a14:m>
                  <m:oMath xmlns:m="http://schemas.openxmlformats.org/officeDocument/2006/math">
                    <m:acc>
                      <m:accPr>
                        <m:chr m:val="̂"/>
                        <m:ctrlPr>
                          <a:rPr lang="en-US" sz="3200" i="1" smtClean="0">
                            <a:solidFill>
                              <a:schemeClr val="bg1"/>
                            </a:solidFill>
                            <a:latin typeface="Cambria Math" panose="02040503050406030204" pitchFamily="18" charset="0"/>
                          </a:rPr>
                        </m:ctrlPr>
                      </m:accPr>
                      <m:e>
                        <m:r>
                          <a:rPr lang="en-US" sz="3200" b="1" i="1">
                            <a:solidFill>
                              <a:schemeClr val="bg1"/>
                            </a:solidFill>
                            <a:latin typeface="Cambria Math" panose="02040503050406030204" pitchFamily="18" charset="0"/>
                          </a:rPr>
                          <m:t>𝒙</m:t>
                        </m:r>
                      </m:e>
                    </m:acc>
                  </m:oMath>
                </a14:m>
                <a:r>
                  <a:rPr lang="en-US" sz="3200" dirty="0">
                    <a:solidFill>
                      <a:schemeClr val="bg1"/>
                    </a:solidFill>
                  </a:rPr>
                  <a:t>=5,</a:t>
                </a:r>
                <a:r>
                  <a:rPr lang="el-GR" sz="3200" dirty="0">
                    <a:solidFill>
                      <a:schemeClr val="bg1"/>
                    </a:solidFill>
                    <a:ea typeface="Cambria Math" panose="02040503050406030204" pitchFamily="18" charset="0"/>
                  </a:rPr>
                  <a:t> </a:t>
                </a:r>
                <a14:m>
                  <m:oMath xmlns:m="http://schemas.openxmlformats.org/officeDocument/2006/math">
                    <m:r>
                      <m:rPr>
                        <m:sty m:val="p"/>
                      </m:rPr>
                      <a:rPr lang="el-GR" sz="3200" i="1">
                        <a:solidFill>
                          <a:schemeClr val="bg1"/>
                        </a:solidFill>
                        <a:latin typeface="Cambria Math" panose="02040503050406030204" pitchFamily="18" charset="0"/>
                        <a:ea typeface="Cambria Math" panose="02040503050406030204" pitchFamily="18" charset="0"/>
                      </a:rPr>
                      <m:t>σ</m:t>
                    </m:r>
                  </m:oMath>
                </a14:m>
                <a:r>
                  <a:rPr lang="en-US" sz="3200" dirty="0">
                    <a:solidFill>
                      <a:schemeClr val="bg1"/>
                    </a:solidFill>
                  </a:rPr>
                  <a:t>=1 </a:t>
                </a:r>
              </a:p>
            </p:txBody>
          </p:sp>
        </mc:Choice>
        <mc:Fallback xmlns="">
          <p:sp>
            <p:nvSpPr>
              <p:cNvPr id="6" name="文本框 5">
                <a:extLst>
                  <a:ext uri="{FF2B5EF4-FFF2-40B4-BE49-F238E27FC236}">
                    <a16:creationId xmlns:a16="http://schemas.microsoft.com/office/drawing/2014/main" id="{4306DE8C-35D0-422A-822A-F596A41C0749}"/>
                  </a:ext>
                </a:extLst>
              </p:cNvPr>
              <p:cNvSpPr txBox="1">
                <a:spLocks noRot="1" noChangeAspect="1" noMove="1" noResize="1" noEditPoints="1" noAdjustHandles="1" noChangeArrowheads="1" noChangeShapeType="1" noTextEdit="1"/>
              </p:cNvSpPr>
              <p:nvPr/>
            </p:nvSpPr>
            <p:spPr>
              <a:xfrm>
                <a:off x="1475215" y="4274191"/>
                <a:ext cx="2452826" cy="584775"/>
              </a:xfrm>
              <a:prstGeom prst="rect">
                <a:avLst/>
              </a:prstGeom>
              <a:blipFill>
                <a:blip r:embed="rId3"/>
                <a:stretch>
                  <a:fillRect t="-12500" b="-34375"/>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ADD997E9-CEF6-4136-9592-1DD83C6A2B9A}"/>
              </a:ext>
            </a:extLst>
          </p:cNvPr>
          <p:cNvSpPr/>
          <p:nvPr/>
        </p:nvSpPr>
        <p:spPr>
          <a:xfrm>
            <a:off x="4838854" y="6027003"/>
            <a:ext cx="7156183" cy="830997"/>
          </a:xfrm>
          <a:prstGeom prst="rect">
            <a:avLst/>
          </a:prstGeom>
        </p:spPr>
        <p:txBody>
          <a:bodyPr wrap="square">
            <a:spAutoFit/>
          </a:bodyPr>
          <a:lstStyle/>
          <a:p>
            <a:r>
              <a:rPr lang="en-US" sz="1600" dirty="0">
                <a:solidFill>
                  <a:srgbClr val="222222"/>
                </a:solidFill>
                <a:latin typeface="Arial" panose="020B0604020202020204" pitchFamily="34" charset="0"/>
              </a:rPr>
              <a:t>Rosen, David M., Michael </a:t>
            </a:r>
            <a:r>
              <a:rPr lang="en-US" sz="1600" dirty="0" err="1">
                <a:solidFill>
                  <a:srgbClr val="222222"/>
                </a:solidFill>
                <a:latin typeface="Arial" panose="020B0604020202020204" pitchFamily="34" charset="0"/>
              </a:rPr>
              <a:t>Kaess</a:t>
            </a:r>
            <a:r>
              <a:rPr lang="en-US" sz="1600" dirty="0">
                <a:solidFill>
                  <a:srgbClr val="222222"/>
                </a:solidFill>
                <a:latin typeface="Arial" panose="020B0604020202020204" pitchFamily="34" charset="0"/>
              </a:rPr>
              <a:t>, and John J. Leonard. "Robust incremental online inference over sparse factor graphs: Beyond the Gaussian case." </a:t>
            </a:r>
            <a:r>
              <a:rPr lang="en-US" sz="1600" i="1" dirty="0">
                <a:solidFill>
                  <a:srgbClr val="222222"/>
                </a:solidFill>
                <a:latin typeface="Arial" panose="020B0604020202020204" pitchFamily="34" charset="0"/>
              </a:rPr>
              <a:t>2013 ICRA</a:t>
            </a:r>
            <a:r>
              <a:rPr lang="en-US" sz="1600" dirty="0">
                <a:solidFill>
                  <a:srgbClr val="222222"/>
                </a:solidFill>
                <a:latin typeface="Arial" panose="020B0604020202020204" pitchFamily="34" charset="0"/>
              </a:rPr>
              <a:t>. </a:t>
            </a:r>
            <a:endParaRPr lang="en-US" sz="1600" dirty="0"/>
          </a:p>
        </p:txBody>
      </p:sp>
    </p:spTree>
    <p:extLst>
      <p:ext uri="{BB962C8B-B14F-4D97-AF65-F5344CB8AC3E}">
        <p14:creationId xmlns:p14="http://schemas.microsoft.com/office/powerpoint/2010/main" val="1202852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7ED7278-3A69-46D2-9559-A237FB696C05}"/>
              </a:ext>
            </a:extLst>
          </p:cNvPr>
          <p:cNvPicPr>
            <a:picLocks noChangeAspect="1"/>
          </p:cNvPicPr>
          <p:nvPr/>
        </p:nvPicPr>
        <p:blipFill rotWithShape="1">
          <a:blip r:embed="rId3"/>
          <a:srcRect b="3017"/>
          <a:stretch/>
        </p:blipFill>
        <p:spPr>
          <a:xfrm>
            <a:off x="20" y="10"/>
            <a:ext cx="12191980" cy="6857990"/>
          </a:xfrm>
          <a:prstGeom prst="rect">
            <a:avLst/>
          </a:prstGeom>
        </p:spPr>
      </p:pic>
      <p:sp>
        <p:nvSpPr>
          <p:cNvPr id="2" name="标题 1">
            <a:extLst>
              <a:ext uri="{FF2B5EF4-FFF2-40B4-BE49-F238E27FC236}">
                <a16:creationId xmlns:a16="http://schemas.microsoft.com/office/drawing/2014/main" id="{129C83A8-60DE-4860-8D4A-42C0CFA428CB}"/>
              </a:ext>
            </a:extLst>
          </p:cNvPr>
          <p:cNvSpPr>
            <a:spLocks noGrp="1"/>
          </p:cNvSpPr>
          <p:nvPr>
            <p:ph type="ctrTitle"/>
          </p:nvPr>
        </p:nvSpPr>
        <p:spPr>
          <a:xfrm>
            <a:off x="5778061" y="3750261"/>
            <a:ext cx="3852041" cy="1834056"/>
          </a:xfrm>
        </p:spPr>
        <p:txBody>
          <a:bodyPr>
            <a:normAutofit/>
          </a:bodyPr>
          <a:lstStyle/>
          <a:p>
            <a:r>
              <a:rPr lang="en-US" sz="4000" dirty="0"/>
              <a:t>GTSAM &amp; ISAM Introduction</a:t>
            </a:r>
          </a:p>
        </p:txBody>
      </p:sp>
      <p:sp>
        <p:nvSpPr>
          <p:cNvPr id="4" name="Subtitle 3"/>
          <p:cNvSpPr>
            <a:spLocks noGrp="1"/>
          </p:cNvSpPr>
          <p:nvPr>
            <p:ph type="subTitle" idx="1"/>
          </p:nvPr>
        </p:nvSpPr>
        <p:spPr>
          <a:xfrm>
            <a:off x="5538950" y="5693051"/>
            <a:ext cx="4330262" cy="683284"/>
          </a:xfrm>
        </p:spPr>
        <p:txBody>
          <a:bodyPr>
            <a:normAutofit/>
          </a:bodyPr>
          <a:lstStyle/>
          <a:p>
            <a:r>
              <a:rPr lang="en-US" sz="2000" dirty="0"/>
              <a:t>He Zhang (David)</a:t>
            </a:r>
          </a:p>
        </p:txBody>
      </p:sp>
    </p:spTree>
    <p:extLst>
      <p:ext uri="{BB962C8B-B14F-4D97-AF65-F5344CB8AC3E}">
        <p14:creationId xmlns:p14="http://schemas.microsoft.com/office/powerpoint/2010/main" val="16701904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2059</Words>
  <Application>Microsoft Office PowerPoint</Application>
  <PresentationFormat>宽屏</PresentationFormat>
  <Paragraphs>254</Paragraphs>
  <Slides>30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Arial</vt:lpstr>
      <vt:lpstr>Calibri</vt:lpstr>
      <vt:lpstr>Calibri Light</vt:lpstr>
      <vt:lpstr>Cambria Math</vt:lpstr>
      <vt:lpstr>Office 主题​​</vt:lpstr>
      <vt:lpstr>PowerPoint 演示文稿</vt:lpstr>
      <vt:lpstr>Hessian Matrix = Information Matrix? </vt:lpstr>
      <vt:lpstr>Linearized Structure of G2O </vt:lpstr>
      <vt:lpstr>Take Fij as example</vt:lpstr>
      <vt:lpstr>Graph SLAM non-Gaussian distribution</vt:lpstr>
      <vt:lpstr>General Non-Gaussian Model</vt:lpstr>
      <vt:lpstr>Case Study</vt:lpstr>
      <vt:lpstr>Case Study </vt:lpstr>
      <vt:lpstr>GTSAM &amp; ISAM Introduction</vt:lpstr>
      <vt:lpstr>Graph SLAM in Math</vt:lpstr>
      <vt:lpstr>PowerPoint 演示文稿</vt:lpstr>
      <vt:lpstr>GTSAM: factor graph</vt:lpstr>
      <vt:lpstr>Nonlinear Least-Squares</vt:lpstr>
      <vt:lpstr>Solving the Linear Least Squares System</vt:lpstr>
      <vt:lpstr>Retaining Sparsity: Variable Ordering </vt:lpstr>
      <vt:lpstr>Solving the Linear Least Squares System</vt:lpstr>
      <vt:lpstr>Retaining Sparsity: Variable Ordering </vt:lpstr>
      <vt:lpstr>Links between methods</vt:lpstr>
      <vt:lpstr>Links between methods</vt:lpstr>
      <vt:lpstr>Algorithms</vt:lpstr>
      <vt:lpstr>Case Study</vt:lpstr>
      <vt:lpstr>Case Study</vt:lpstr>
      <vt:lpstr>Case Study</vt:lpstr>
      <vt:lpstr>Case Study</vt:lpstr>
      <vt:lpstr>PowerPoint 演示文稿</vt:lpstr>
      <vt:lpstr>iSAM [Kaess et al., TRO 08]</vt:lpstr>
      <vt:lpstr>Materials </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creator>
  <cp:lastModifiedBy> </cp:lastModifiedBy>
  <cp:revision>40</cp:revision>
  <dcterms:created xsi:type="dcterms:W3CDTF">2019-03-11T21:17:44Z</dcterms:created>
  <dcterms:modified xsi:type="dcterms:W3CDTF">2019-03-12T15:59:37Z</dcterms:modified>
</cp:coreProperties>
</file>