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33"/>
  </p:notesMasterIdLst>
  <p:sldIdLst>
    <p:sldId id="338" r:id="rId2"/>
    <p:sldId id="379" r:id="rId3"/>
    <p:sldId id="380" r:id="rId4"/>
    <p:sldId id="256" r:id="rId5"/>
    <p:sldId id="382" r:id="rId6"/>
    <p:sldId id="381" r:id="rId7"/>
    <p:sldId id="354" r:id="rId8"/>
    <p:sldId id="355" r:id="rId9"/>
    <p:sldId id="359" r:id="rId10"/>
    <p:sldId id="358" r:id="rId11"/>
    <p:sldId id="360" r:id="rId12"/>
    <p:sldId id="356" r:id="rId13"/>
    <p:sldId id="361" r:id="rId14"/>
    <p:sldId id="362" r:id="rId15"/>
    <p:sldId id="370" r:id="rId16"/>
    <p:sldId id="383" r:id="rId17"/>
    <p:sldId id="346" r:id="rId18"/>
    <p:sldId id="385" r:id="rId19"/>
    <p:sldId id="384" r:id="rId20"/>
    <p:sldId id="386" r:id="rId21"/>
    <p:sldId id="388" r:id="rId22"/>
    <p:sldId id="389" r:id="rId23"/>
    <p:sldId id="390" r:id="rId24"/>
    <p:sldId id="391" r:id="rId25"/>
    <p:sldId id="393" r:id="rId26"/>
    <p:sldId id="394" r:id="rId27"/>
    <p:sldId id="395" r:id="rId28"/>
    <p:sldId id="396" r:id="rId29"/>
    <p:sldId id="397" r:id="rId30"/>
    <p:sldId id="398" r:id="rId31"/>
    <p:sldId id="37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g Ye" initials="CY" lastIdx="4" clrIdx="0"/>
  <p:cmAuthor id="2" name=" " initials="" lastIdx="2" clrIdx="1">
    <p:extLst>
      <p:ext uri="{19B8F6BF-5375-455C-9EA6-DF929625EA0E}">
        <p15:presenceInfo xmlns:p15="http://schemas.microsoft.com/office/powerpoint/2012/main" userId="0582ce09980ea0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02" autoAdjust="0"/>
    <p:restoredTop sz="95366" autoAdjust="0"/>
  </p:normalViewPr>
  <p:slideViewPr>
    <p:cSldViewPr snapToGrid="0">
      <p:cViewPr varScale="1">
        <p:scale>
          <a:sx n="82" d="100"/>
          <a:sy n="82" d="100"/>
        </p:scale>
        <p:origin x="2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4ACA3-AFDA-4B34-A23B-B04D33A349C2}" type="datetimeFigureOut">
              <a:rPr lang="en-US" smtClean="0"/>
              <a:t>3/25/2020</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0CC926-1F24-4557-A8AC-2A472391A38E}" type="slidenum">
              <a:rPr lang="en-US" smtClean="0"/>
              <a:t>‹#›</a:t>
            </a:fld>
            <a:endParaRPr lang="en-US"/>
          </a:p>
        </p:txBody>
      </p:sp>
    </p:spTree>
    <p:extLst>
      <p:ext uri="{BB962C8B-B14F-4D97-AF65-F5344CB8AC3E}">
        <p14:creationId xmlns:p14="http://schemas.microsoft.com/office/powerpoint/2010/main" val="61156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defRPr>
                <a:solidFill>
                  <a:schemeClr val="tx1"/>
                </a:solidFill>
                <a:latin typeface="Arial" panose="020B0604020202020204" pitchFamily="34" charset="0"/>
              </a:defRPr>
            </a:lvl1pPr>
            <a:lvl2pPr marL="742950" indent="-285750" algn="l" eaLnBrk="0" hangingPunct="0">
              <a:defRPr>
                <a:solidFill>
                  <a:schemeClr val="tx1"/>
                </a:solidFill>
                <a:latin typeface="Arial" panose="020B0604020202020204" pitchFamily="34" charset="0"/>
              </a:defRPr>
            </a:lvl2pPr>
            <a:lvl3pPr marL="1143000" indent="-228600" algn="l" eaLnBrk="0" hangingPunct="0">
              <a:defRPr>
                <a:solidFill>
                  <a:schemeClr val="tx1"/>
                </a:solidFill>
                <a:latin typeface="Arial" panose="020B0604020202020204" pitchFamily="34" charset="0"/>
              </a:defRPr>
            </a:lvl3pPr>
            <a:lvl4pPr marL="1600200" indent="-228600" algn="l" eaLnBrk="0" hangingPunct="0">
              <a:defRPr>
                <a:solidFill>
                  <a:schemeClr val="tx1"/>
                </a:solidFill>
                <a:latin typeface="Arial" panose="020B0604020202020204" pitchFamily="34" charset="0"/>
              </a:defRPr>
            </a:lvl4pPr>
            <a:lvl5pPr marL="2057400" indent="-228600" algn="l"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5ADF0BB5-E2BC-4EBA-B488-2A99F1BD95CE}" type="slidenum">
              <a:rPr lang="en-GB" sz="1200" b="0"/>
              <a:pPr algn="r" eaLnBrk="1" hangingPunct="1"/>
              <a:t>1</a:t>
            </a:fld>
            <a:endParaRPr lang="en-GB" sz="1200" b="0"/>
          </a:p>
        </p:txBody>
      </p:sp>
      <p:sp>
        <p:nvSpPr>
          <p:cNvPr id="123907" name="Rectangle 40961"/>
          <p:cNvSpPr>
            <a:spLocks noGrp="1" noRot="1" noChangeAspect="1" noChangeArrowheads="1" noTextEdit="1"/>
          </p:cNvSpPr>
          <p:nvPr>
            <p:ph type="sldImg"/>
          </p:nvPr>
        </p:nvSpPr>
        <p:spPr>
          <a:ln w="9525" cap="flat" algn="ctr">
            <a:headEnd type="none" w="med" len="med"/>
            <a:tailEnd type="none" w="med" len="med"/>
          </a:ln>
        </p:spPr>
      </p:sp>
      <p:sp>
        <p:nvSpPr>
          <p:cNvPr id="123908" name="Rectangle 40962"/>
          <p:cNvSpPr>
            <a:spLocks noGrp="1" noChangeArrowheads="1"/>
          </p:cNvSpPr>
          <p:nvPr>
            <p:ph type="body" idx="1"/>
          </p:nvPr>
        </p:nvSpPr>
        <p:spPr>
          <a:noFill/>
          <a:ln/>
        </p:spPr>
        <p:txBody>
          <a:bodyPr/>
          <a:lstStyle/>
          <a:p>
            <a:pPr eaLnBrk="1" hangingPunct="1"/>
            <a:endParaRPr lang="en-US" dirty="0">
              <a:latin typeface="Arial" panose="020B0604020202020204" pitchFamily="34" charset="0"/>
            </a:endParaRPr>
          </a:p>
        </p:txBody>
      </p:sp>
    </p:spTree>
    <p:extLst>
      <p:ext uri="{BB962C8B-B14F-4D97-AF65-F5344CB8AC3E}">
        <p14:creationId xmlns:p14="http://schemas.microsoft.com/office/powerpoint/2010/main" val="3861450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is interesting to see that the Cholesky method and the QR method are not that far apart. Indeed, if we consider a symmetric, positive-definite matrix </a:t>
            </a:r>
            <a:r>
              <a:rPr lang="en-US" sz="1200" b="1" i="0" kern="1200" dirty="0">
                <a:solidFill>
                  <a:schemeClr val="tx1"/>
                </a:solidFill>
                <a:effectLst/>
                <a:latin typeface="+mn-lt"/>
                <a:ea typeface="+mn-ea"/>
                <a:cs typeface="+mn-cs"/>
              </a:rPr>
              <a:t>H </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a:t>
            </a:r>
            <a:r>
              <a:rPr lang="en-US" sz="1200" b="0" i="1" kern="1200" dirty="0">
                <a:solidFill>
                  <a:schemeClr val="tx1"/>
                </a:solidFill>
                <a:effectLst/>
                <a:latin typeface="+mn-lt"/>
                <a:ea typeface="+mn-ea"/>
                <a:cs typeface="+mn-cs"/>
              </a:rPr>
              <a:t>&gt;</a:t>
            </a: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with </a:t>
            </a:r>
            <a:r>
              <a:rPr lang="en-US" sz="1200" b="1" i="0" kern="1200" dirty="0">
                <a:solidFill>
                  <a:schemeClr val="tx1"/>
                </a:solidFill>
                <a:effectLst/>
                <a:latin typeface="+mn-lt"/>
                <a:ea typeface="+mn-ea"/>
                <a:cs typeface="+mn-cs"/>
              </a:rPr>
              <a:t>A </a:t>
            </a:r>
            <a:r>
              <a:rPr lang="en-US" sz="1200" b="0" i="0" kern="1200" dirty="0">
                <a:solidFill>
                  <a:schemeClr val="tx1"/>
                </a:solidFill>
                <a:effectLst/>
                <a:latin typeface="+mn-lt"/>
                <a:ea typeface="+mn-ea"/>
                <a:cs typeface="+mn-cs"/>
              </a:rPr>
              <a:t>rectangular, then the QR decomposition of </a:t>
            </a:r>
            <a:r>
              <a:rPr lang="en-US" sz="1200" b="1" i="0" kern="1200" dirty="0">
                <a:solidFill>
                  <a:schemeClr val="tx1"/>
                </a:solidFill>
                <a:effectLst/>
                <a:latin typeface="+mn-lt"/>
                <a:ea typeface="+mn-ea"/>
                <a:cs typeface="+mn-cs"/>
              </a:rPr>
              <a:t>A </a:t>
            </a:r>
            <a:r>
              <a:rPr lang="en-US" sz="1200" b="0" i="0" kern="1200" dirty="0">
                <a:solidFill>
                  <a:schemeClr val="tx1"/>
                </a:solidFill>
                <a:effectLst/>
                <a:latin typeface="+mn-lt"/>
                <a:ea typeface="+mn-ea"/>
                <a:cs typeface="+mn-cs"/>
              </a:rPr>
              <a:t>is. Whereas the Cholesky decomposition of H is, </a:t>
            </a:r>
            <a:br>
              <a:rPr lang="en-US" dirty="0"/>
            </a:br>
            <a:r>
              <a:rPr lang="en-US" dirty="0"/>
              <a:t>the two factorization share the same matrix R, as is shown in this equation. </a:t>
            </a:r>
          </a:p>
        </p:txBody>
      </p:sp>
      <p:sp>
        <p:nvSpPr>
          <p:cNvPr id="4" name="灯片编号占位符 3"/>
          <p:cNvSpPr>
            <a:spLocks noGrp="1"/>
          </p:cNvSpPr>
          <p:nvPr>
            <p:ph type="sldNum" sz="quarter" idx="5"/>
          </p:nvPr>
        </p:nvSpPr>
        <p:spPr/>
        <p:txBody>
          <a:bodyPr/>
          <a:lstStyle/>
          <a:p>
            <a:fld id="{B80CC926-1F24-4557-A8AC-2A472391A38E}" type="slidenum">
              <a:rPr lang="en-US" smtClean="0"/>
              <a:t>12</a:t>
            </a:fld>
            <a:endParaRPr lang="en-US"/>
          </a:p>
        </p:txBody>
      </p:sp>
    </p:spTree>
    <p:extLst>
      <p:ext uri="{BB962C8B-B14F-4D97-AF65-F5344CB8AC3E}">
        <p14:creationId xmlns:p14="http://schemas.microsoft.com/office/powerpoint/2010/main" val="3314888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a:solidFill>
                  <a:schemeClr val="tx1"/>
                </a:solidFill>
                <a:effectLst/>
                <a:latin typeface="+mn-lt"/>
                <a:ea typeface="+mn-ea"/>
                <a:cs typeface="+mn-cs"/>
              </a:rPr>
              <a:t>The cost for both methods is similar, for Cholesky is lighter but demands the construction of </a:t>
            </a:r>
            <a:r>
              <a:rPr lang="en-US" sz="1200" b="1" i="0" kern="1200" dirty="0">
                <a:solidFill>
                  <a:schemeClr val="tx1"/>
                </a:solidFill>
                <a:effectLst/>
                <a:latin typeface="+mn-lt"/>
                <a:ea typeface="+mn-ea"/>
                <a:cs typeface="+mn-cs"/>
              </a:rPr>
              <a:t>H </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a:t>
            </a:r>
            <a:r>
              <a:rPr lang="en-US" sz="1200" b="0" i="1" kern="1200" dirty="0">
                <a:solidFill>
                  <a:schemeClr val="tx1"/>
                </a:solidFill>
                <a:effectLst/>
                <a:latin typeface="+mn-lt"/>
                <a:ea typeface="+mn-ea"/>
                <a:cs typeface="+mn-cs"/>
              </a:rPr>
              <a:t>&gt;</a:t>
            </a: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The following graph illustrates the paths for both methods, starting at the time where a factor</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wants to be incorporated to the problem.</a:t>
            </a:r>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br>
              <a:rPr lang="en-US" dirty="0"/>
            </a:br>
            <a:endParaRPr lang="en-US" dirty="0"/>
          </a:p>
        </p:txBody>
      </p:sp>
      <p:sp>
        <p:nvSpPr>
          <p:cNvPr id="4" name="灯片编号占位符 3"/>
          <p:cNvSpPr>
            <a:spLocks noGrp="1"/>
          </p:cNvSpPr>
          <p:nvPr>
            <p:ph type="sldNum" sz="quarter" idx="5"/>
          </p:nvPr>
        </p:nvSpPr>
        <p:spPr/>
        <p:txBody>
          <a:bodyPr/>
          <a:lstStyle/>
          <a:p>
            <a:fld id="{B80CC926-1F24-4557-A8AC-2A472391A38E}" type="slidenum">
              <a:rPr lang="en-US" smtClean="0"/>
              <a:t>13</a:t>
            </a:fld>
            <a:endParaRPr lang="en-US"/>
          </a:p>
        </p:txBody>
      </p:sp>
    </p:spTree>
    <p:extLst>
      <p:ext uri="{BB962C8B-B14F-4D97-AF65-F5344CB8AC3E}">
        <p14:creationId xmlns:p14="http://schemas.microsoft.com/office/powerpoint/2010/main" val="1188669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80CC926-1F24-4557-A8AC-2A472391A38E}" type="slidenum">
              <a:rPr lang="en-US" smtClean="0"/>
              <a:t>14</a:t>
            </a:fld>
            <a:endParaRPr lang="en-US"/>
          </a:p>
        </p:txBody>
      </p:sp>
    </p:spTree>
    <p:extLst>
      <p:ext uri="{BB962C8B-B14F-4D97-AF65-F5344CB8AC3E}">
        <p14:creationId xmlns:p14="http://schemas.microsoft.com/office/powerpoint/2010/main" val="1950519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But SLAM problem involves a growing system, as the robot traverses round the environment, more robot poses and landmark observations result in a large-scale </a:t>
            </a:r>
            <a:r>
              <a:rPr lang="en-US" dirty="0" err="1"/>
              <a:t>jacobian</a:t>
            </a:r>
            <a:r>
              <a:rPr lang="en-US" dirty="0"/>
              <a:t> matrix. To solve the linearized system, we have to repeatedly decompose this matrix, which will become more expensive as the system grows with time. </a:t>
            </a:r>
          </a:p>
          <a:p>
            <a:endParaRPr lang="en-US" dirty="0"/>
          </a:p>
          <a:p>
            <a:r>
              <a:rPr lang="en-US" dirty="0"/>
              <a:t>A better way is incremental </a:t>
            </a:r>
          </a:p>
        </p:txBody>
      </p:sp>
      <p:sp>
        <p:nvSpPr>
          <p:cNvPr id="4" name="灯片编号占位符 3"/>
          <p:cNvSpPr>
            <a:spLocks noGrp="1"/>
          </p:cNvSpPr>
          <p:nvPr>
            <p:ph type="sldNum" sz="quarter" idx="5"/>
          </p:nvPr>
        </p:nvSpPr>
        <p:spPr/>
        <p:txBody>
          <a:bodyPr/>
          <a:lstStyle/>
          <a:p>
            <a:fld id="{B80CC926-1F24-4557-A8AC-2A472391A38E}" type="slidenum">
              <a:rPr lang="en-US" smtClean="0"/>
              <a:t>15</a:t>
            </a:fld>
            <a:endParaRPr lang="en-US"/>
          </a:p>
        </p:txBody>
      </p:sp>
    </p:spTree>
    <p:extLst>
      <p:ext uri="{BB962C8B-B14F-4D97-AF65-F5344CB8AC3E}">
        <p14:creationId xmlns:p14="http://schemas.microsoft.com/office/powerpoint/2010/main" val="3114731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80CC926-1F24-4557-A8AC-2A472391A38E}" type="slidenum">
              <a:rPr lang="en-US" smtClean="0"/>
              <a:t>16</a:t>
            </a:fld>
            <a:endParaRPr lang="en-US"/>
          </a:p>
        </p:txBody>
      </p:sp>
    </p:spTree>
    <p:extLst>
      <p:ext uri="{BB962C8B-B14F-4D97-AF65-F5344CB8AC3E}">
        <p14:creationId xmlns:p14="http://schemas.microsoft.com/office/powerpoint/2010/main" val="2506428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80CC926-1F24-4557-A8AC-2A472391A38E}" type="slidenum">
              <a:rPr lang="en-US" smtClean="0"/>
              <a:t>18</a:t>
            </a:fld>
            <a:endParaRPr lang="en-US"/>
          </a:p>
        </p:txBody>
      </p:sp>
    </p:spTree>
    <p:extLst>
      <p:ext uri="{BB962C8B-B14F-4D97-AF65-F5344CB8AC3E}">
        <p14:creationId xmlns:p14="http://schemas.microsoft.com/office/powerpoint/2010/main" val="2534222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80CC926-1F24-4557-A8AC-2A472391A38E}" type="slidenum">
              <a:rPr lang="en-US" smtClean="0"/>
              <a:t>20</a:t>
            </a:fld>
            <a:endParaRPr lang="en-US"/>
          </a:p>
        </p:txBody>
      </p:sp>
    </p:spTree>
    <p:extLst>
      <p:ext uri="{BB962C8B-B14F-4D97-AF65-F5344CB8AC3E}">
        <p14:creationId xmlns:p14="http://schemas.microsoft.com/office/powerpoint/2010/main" val="1625872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80CC926-1F24-4557-A8AC-2A472391A38E}" type="slidenum">
              <a:rPr lang="en-US" smtClean="0"/>
              <a:t>25</a:t>
            </a:fld>
            <a:endParaRPr lang="en-US"/>
          </a:p>
        </p:txBody>
      </p:sp>
    </p:spTree>
    <p:extLst>
      <p:ext uri="{BB962C8B-B14F-4D97-AF65-F5344CB8AC3E}">
        <p14:creationId xmlns:p14="http://schemas.microsoft.com/office/powerpoint/2010/main" val="2195362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 general framework for graph optimization, </a:t>
            </a:r>
          </a:p>
        </p:txBody>
      </p:sp>
      <p:sp>
        <p:nvSpPr>
          <p:cNvPr id="4" name="灯片编号占位符 3"/>
          <p:cNvSpPr>
            <a:spLocks noGrp="1"/>
          </p:cNvSpPr>
          <p:nvPr>
            <p:ph type="sldNum" sz="quarter" idx="5"/>
          </p:nvPr>
        </p:nvSpPr>
        <p:spPr/>
        <p:txBody>
          <a:bodyPr/>
          <a:lstStyle/>
          <a:p>
            <a:fld id="{B80CC926-1F24-4557-A8AC-2A472391A38E}" type="slidenum">
              <a:rPr lang="en-US" smtClean="0"/>
              <a:t>4</a:t>
            </a:fld>
            <a:endParaRPr lang="en-US"/>
          </a:p>
        </p:txBody>
      </p:sp>
    </p:spTree>
    <p:extLst>
      <p:ext uri="{BB962C8B-B14F-4D97-AF65-F5344CB8AC3E}">
        <p14:creationId xmlns:p14="http://schemas.microsoft.com/office/powerpoint/2010/main" val="1876302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80CC926-1F24-4557-A8AC-2A472391A38E}" type="slidenum">
              <a:rPr lang="en-US" smtClean="0"/>
              <a:t>5</a:t>
            </a:fld>
            <a:endParaRPr lang="en-US"/>
          </a:p>
        </p:txBody>
      </p:sp>
    </p:spTree>
    <p:extLst>
      <p:ext uri="{BB962C8B-B14F-4D97-AF65-F5344CB8AC3E}">
        <p14:creationId xmlns:p14="http://schemas.microsoft.com/office/powerpoint/2010/main" val="1859265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80CC926-1F24-4557-A8AC-2A472391A38E}" type="slidenum">
              <a:rPr lang="en-US" smtClean="0"/>
              <a:t>6</a:t>
            </a:fld>
            <a:endParaRPr lang="en-US"/>
          </a:p>
        </p:txBody>
      </p:sp>
    </p:spTree>
    <p:extLst>
      <p:ext uri="{BB962C8B-B14F-4D97-AF65-F5344CB8AC3E}">
        <p14:creationId xmlns:p14="http://schemas.microsoft.com/office/powerpoint/2010/main" val="1834980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a:t>
            </a:r>
            <a:r>
              <a:rPr lang="en-US" altLang="zh-CN" dirty="0"/>
              <a:t>he graph itself is factorization of a probability distribution. So factor graph factorize the probability density where each of this terms correspond to one of the factors one of constraint.  </a:t>
            </a:r>
          </a:p>
          <a:p>
            <a:endParaRPr lang="en-US" dirty="0"/>
          </a:p>
          <a:p>
            <a:r>
              <a:rPr lang="en-US" dirty="0"/>
              <a:t>By assuming gaussian noise, this maximize likelihood problem can be converted to a least square problem. Minimize the sum of the squared cost functions. This is typically be done in a gauss newton or Levenberg Marquardt framework by iteratively solving the linearized version of the systems. Each time update the estimate until converging, so this linear system contains matrix A, that so called measurement </a:t>
            </a:r>
            <a:r>
              <a:rPr lang="en-US" dirty="0" err="1"/>
              <a:t>jacobian</a:t>
            </a:r>
            <a:r>
              <a:rPr lang="en-US" dirty="0"/>
              <a:t>, these are linearized measurements, so each row contains a measurement of the columns of the variables. The top hill are the odometry measurement, diagonal.  The bottom contains the landmark measurements, so each row contains one pose and one landmark. </a:t>
            </a:r>
          </a:p>
          <a:p>
            <a:r>
              <a:rPr lang="en-US" dirty="0"/>
              <a:t>The right is the vector b, that is the residuals of the system. </a:t>
            </a:r>
          </a:p>
          <a:p>
            <a:endParaRPr lang="en-US" dirty="0"/>
          </a:p>
          <a:p>
            <a:r>
              <a:rPr lang="en-US" dirty="0"/>
              <a:t>How to solve this problem efficiently? </a:t>
            </a:r>
          </a:p>
          <a:p>
            <a:endParaRPr lang="en-US" dirty="0"/>
          </a:p>
          <a:p>
            <a:r>
              <a:rPr lang="en-US" dirty="0"/>
              <a:t> </a:t>
            </a:r>
          </a:p>
          <a:p>
            <a:r>
              <a:rPr lang="en-US" dirty="0"/>
              <a:t> </a:t>
            </a:r>
          </a:p>
        </p:txBody>
      </p:sp>
      <p:sp>
        <p:nvSpPr>
          <p:cNvPr id="4" name="灯片编号占位符 3"/>
          <p:cNvSpPr>
            <a:spLocks noGrp="1"/>
          </p:cNvSpPr>
          <p:nvPr>
            <p:ph type="sldNum" sz="quarter" idx="5"/>
          </p:nvPr>
        </p:nvSpPr>
        <p:spPr/>
        <p:txBody>
          <a:bodyPr/>
          <a:lstStyle/>
          <a:p>
            <a:fld id="{B80CC926-1F24-4557-A8AC-2A472391A38E}" type="slidenum">
              <a:rPr lang="en-US" smtClean="0"/>
              <a:t>7</a:t>
            </a:fld>
            <a:endParaRPr lang="en-US"/>
          </a:p>
        </p:txBody>
      </p:sp>
    </p:spTree>
    <p:extLst>
      <p:ext uri="{BB962C8B-B14F-4D97-AF65-F5344CB8AC3E}">
        <p14:creationId xmlns:p14="http://schemas.microsoft.com/office/powerpoint/2010/main" val="651047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To solve this squared function, the simple way is to take derivative, and set the derivative to zero. You get the normal equation, that is . The </a:t>
            </a:r>
            <a:r>
              <a:rPr lang="en-US" dirty="0" err="1"/>
              <a:t>AtA</a:t>
            </a:r>
            <a:r>
              <a:rPr lang="en-US" dirty="0"/>
              <a:t> squared of the </a:t>
            </a:r>
            <a:r>
              <a:rPr lang="en-US" dirty="0" err="1"/>
              <a:t>jacoabians</a:t>
            </a:r>
            <a:r>
              <a:rPr lang="en-US" dirty="0"/>
              <a:t>. </a:t>
            </a:r>
          </a:p>
          <a:p>
            <a:endParaRPr lang="en-US" dirty="0"/>
          </a:p>
          <a:p>
            <a:r>
              <a:rPr lang="en-US" dirty="0"/>
              <a:t>How to solve this normal equation. </a:t>
            </a:r>
          </a:p>
          <a:p>
            <a:r>
              <a:rPr lang="en-US" dirty="0"/>
              <a:t>One way is to invert  the information m, bad, the inversion is a dense matrix, and this matrix is usually very large. Hundreds or thousands items. You have a dense matrix here, you cannot do any thing efficient. </a:t>
            </a:r>
          </a:p>
          <a:p>
            <a:endParaRPr lang="en-US" dirty="0"/>
          </a:p>
          <a:p>
            <a:r>
              <a:rPr lang="en-US" dirty="0"/>
              <a:t>Instead, </a:t>
            </a:r>
            <a:r>
              <a:rPr lang="en-US" dirty="0" err="1"/>
              <a:t>isam</a:t>
            </a:r>
            <a:r>
              <a:rPr lang="en-US" dirty="0"/>
              <a:t> take the sparsity of this matrix. For example, Cholesky factorization end up a upper triangular matrix R, that </a:t>
            </a:r>
            <a:r>
              <a:rPr lang="en-US" dirty="0" err="1"/>
              <a:t>AtA</a:t>
            </a:r>
            <a:r>
              <a:rPr lang="en-US" dirty="0"/>
              <a:t> = </a:t>
            </a:r>
            <a:r>
              <a:rPr lang="en-US" dirty="0" err="1"/>
              <a:t>RtR</a:t>
            </a:r>
            <a:r>
              <a:rPr lang="en-US" dirty="0"/>
              <a:t>. This is so called square root information matrix. You can simply do forward and backward substitution to recover this solution.  If the matrix R is sparse, this can be done very efficiently. </a:t>
            </a:r>
          </a:p>
        </p:txBody>
      </p:sp>
      <p:sp>
        <p:nvSpPr>
          <p:cNvPr id="4" name="灯片编号占位符 3"/>
          <p:cNvSpPr>
            <a:spLocks noGrp="1"/>
          </p:cNvSpPr>
          <p:nvPr>
            <p:ph type="sldNum" sz="quarter" idx="5"/>
          </p:nvPr>
        </p:nvSpPr>
        <p:spPr/>
        <p:txBody>
          <a:bodyPr/>
          <a:lstStyle/>
          <a:p>
            <a:fld id="{B80CC926-1F24-4557-A8AC-2A472391A38E}" type="slidenum">
              <a:rPr lang="en-US" smtClean="0"/>
              <a:t>8</a:t>
            </a:fld>
            <a:endParaRPr lang="en-US"/>
          </a:p>
        </p:txBody>
      </p:sp>
    </p:spTree>
    <p:extLst>
      <p:ext uri="{BB962C8B-B14F-4D97-AF65-F5344CB8AC3E}">
        <p14:creationId xmlns:p14="http://schemas.microsoft.com/office/powerpoint/2010/main" val="3196280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Unfortunately, if you directly decompose </a:t>
            </a:r>
            <a:r>
              <a:rPr lang="en-US" dirty="0" err="1"/>
              <a:t>AtA</a:t>
            </a:r>
            <a:r>
              <a:rPr lang="en-US" dirty="0"/>
              <a:t>, it end up with a dese matrix R, </a:t>
            </a:r>
          </a:p>
          <a:p>
            <a:endParaRPr lang="en-US" dirty="0"/>
          </a:p>
          <a:p>
            <a:r>
              <a:rPr lang="en-US" dirty="0"/>
              <a:t>As well known in linear algebra, </a:t>
            </a:r>
          </a:p>
          <a:p>
            <a:endParaRPr lang="en-US" dirty="0"/>
          </a:p>
          <a:p>
            <a:r>
              <a:rPr lang="en-US" dirty="0"/>
              <a:t>You can permute the rows and columns of the original matrix, and end up with an equ</a:t>
            </a:r>
            <a:r>
              <a:rPr lang="en-US" altLang="zh-CN" dirty="0"/>
              <a:t>ivalent matrix denotes the same system. But when you factorize this one, you will end up with a sparse squared root matrix </a:t>
            </a:r>
          </a:p>
          <a:p>
            <a:r>
              <a:rPr lang="en-US" dirty="0"/>
              <a:t>Question is, how do you find such an ordering</a:t>
            </a:r>
            <a:r>
              <a:rPr lang="zh-CN" altLang="en-US" dirty="0"/>
              <a:t>？</a:t>
            </a:r>
            <a:endParaRPr lang="en-US" altLang="zh-CN" dirty="0"/>
          </a:p>
          <a:p>
            <a:endParaRPr lang="en-US" dirty="0"/>
          </a:p>
          <a:p>
            <a:r>
              <a:rPr lang="en-US" dirty="0"/>
              <a:t>According to COLAMD heuristic, an approximate best ordering can be retrieved. This strategy has been used in </a:t>
            </a:r>
            <a:r>
              <a:rPr lang="en-US" dirty="0" err="1"/>
              <a:t>matlab</a:t>
            </a:r>
            <a:r>
              <a:rPr lang="en-US" dirty="0"/>
              <a:t>, so if in </a:t>
            </a:r>
            <a:r>
              <a:rPr lang="en-US" dirty="0" err="1"/>
              <a:t>matlab</a:t>
            </a:r>
            <a:r>
              <a:rPr lang="en-US" dirty="0"/>
              <a:t> you type A\b and A is a sparse matrix, it will exactly does the same as we have discussed here. </a:t>
            </a:r>
          </a:p>
        </p:txBody>
      </p:sp>
      <p:sp>
        <p:nvSpPr>
          <p:cNvPr id="4" name="灯片编号占位符 3"/>
          <p:cNvSpPr>
            <a:spLocks noGrp="1"/>
          </p:cNvSpPr>
          <p:nvPr>
            <p:ph type="sldNum" sz="quarter" idx="5"/>
          </p:nvPr>
        </p:nvSpPr>
        <p:spPr/>
        <p:txBody>
          <a:bodyPr/>
          <a:lstStyle/>
          <a:p>
            <a:fld id="{B80CC926-1F24-4557-A8AC-2A472391A38E}" type="slidenum">
              <a:rPr lang="en-US" smtClean="0"/>
              <a:t>9</a:t>
            </a:fld>
            <a:endParaRPr lang="en-US"/>
          </a:p>
        </p:txBody>
      </p:sp>
    </p:spTree>
    <p:extLst>
      <p:ext uri="{BB962C8B-B14F-4D97-AF65-F5344CB8AC3E}">
        <p14:creationId xmlns:p14="http://schemas.microsoft.com/office/powerpoint/2010/main" val="732892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Another solution to this linear Least squares problem is based on QR decomposition. You can decompose the measurement </a:t>
            </a:r>
            <a:r>
              <a:rPr lang="en-US" dirty="0" err="1"/>
              <a:t>jacobian</a:t>
            </a:r>
            <a:r>
              <a:rPr lang="en-US" dirty="0"/>
              <a:t> matrix A by a orthogonal matrix Q times a upper triangle matrix R. As denoted in this equation. Then the LSQ problem can be written in this form by using Q and R to represent A. Then times Q transpose to this equation, since Q is orthogonal matrix, times Q does not change the norm value.</a:t>
            </a:r>
          </a:p>
          <a:p>
            <a:r>
              <a:rPr lang="en-US" dirty="0" err="1"/>
              <a:t>QtQ</a:t>
            </a:r>
            <a:r>
              <a:rPr lang="en-US" dirty="0"/>
              <a:t> equals to identity matrix, </a:t>
            </a:r>
            <a:r>
              <a:rPr lang="en-US" dirty="0" err="1"/>
              <a:t>Qtb</a:t>
            </a:r>
            <a:r>
              <a:rPr lang="en-US" dirty="0"/>
              <a:t> can be written as [d c]. By removing the bottom part, ends up with these two parts. The second item c square is const, so, the solution is to minimize the first item. And it can be simply computed by solving R dx = -d. </a:t>
            </a:r>
          </a:p>
          <a:p>
            <a:endParaRPr lang="en-US" dirty="0"/>
          </a:p>
          <a:p>
            <a:r>
              <a:rPr lang="en-US" dirty="0"/>
              <a:t>Again if R is sparse, then it can be solved very efficiently. </a:t>
            </a:r>
          </a:p>
        </p:txBody>
      </p:sp>
      <p:sp>
        <p:nvSpPr>
          <p:cNvPr id="4" name="灯片编号占位符 3"/>
          <p:cNvSpPr>
            <a:spLocks noGrp="1"/>
          </p:cNvSpPr>
          <p:nvPr>
            <p:ph type="sldNum" sz="quarter" idx="5"/>
          </p:nvPr>
        </p:nvSpPr>
        <p:spPr/>
        <p:txBody>
          <a:bodyPr/>
          <a:lstStyle/>
          <a:p>
            <a:fld id="{B80CC926-1F24-4557-A8AC-2A472391A38E}" type="slidenum">
              <a:rPr lang="en-US" smtClean="0"/>
              <a:t>10</a:t>
            </a:fld>
            <a:endParaRPr lang="en-US"/>
          </a:p>
        </p:txBody>
      </p:sp>
    </p:spTree>
    <p:extLst>
      <p:ext uri="{BB962C8B-B14F-4D97-AF65-F5344CB8AC3E}">
        <p14:creationId xmlns:p14="http://schemas.microsoft.com/office/powerpoint/2010/main" val="2919131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a:t>
            </a:r>
            <a:r>
              <a:rPr lang="en-US" altLang="zh-CN" dirty="0"/>
              <a:t>imilarly, direct run QR decomposition will end up with a dense and usually large size matrix. Instead, applying the reordering algorithm based on COLAMD heuristic, we can get a permuted matrix A’ that represents the same system with A. Then running the QR decomposition again we will end up a sparse matrix R’. With this sparse one, the solution can be solved very efficiently. </a:t>
            </a:r>
            <a:endParaRPr lang="en-US" dirty="0"/>
          </a:p>
        </p:txBody>
      </p:sp>
      <p:sp>
        <p:nvSpPr>
          <p:cNvPr id="4" name="灯片编号占位符 3"/>
          <p:cNvSpPr>
            <a:spLocks noGrp="1"/>
          </p:cNvSpPr>
          <p:nvPr>
            <p:ph type="sldNum" sz="quarter" idx="5"/>
          </p:nvPr>
        </p:nvSpPr>
        <p:spPr/>
        <p:txBody>
          <a:bodyPr/>
          <a:lstStyle/>
          <a:p>
            <a:fld id="{B80CC926-1F24-4557-A8AC-2A472391A38E}" type="slidenum">
              <a:rPr lang="en-US" smtClean="0"/>
              <a:t>11</a:t>
            </a:fld>
            <a:endParaRPr lang="en-US"/>
          </a:p>
        </p:txBody>
      </p:sp>
    </p:spTree>
    <p:extLst>
      <p:ext uri="{BB962C8B-B14F-4D97-AF65-F5344CB8AC3E}">
        <p14:creationId xmlns:p14="http://schemas.microsoft.com/office/powerpoint/2010/main" val="3783826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2DE34-E586-4C87-9146-29FA2718A74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69936F48-0CD5-4FDA-98B7-407E920050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CD52A931-A210-4EE4-BDC1-8AE4F779FF06}"/>
              </a:ext>
            </a:extLst>
          </p:cNvPr>
          <p:cNvSpPr>
            <a:spLocks noGrp="1"/>
          </p:cNvSpPr>
          <p:nvPr>
            <p:ph type="dt" sz="half" idx="10"/>
          </p:nvPr>
        </p:nvSpPr>
        <p:spPr/>
        <p:txBody>
          <a:bodyPr/>
          <a:lstStyle/>
          <a:p>
            <a:fld id="{0290F299-937C-4A1A-B8CE-FD12F47D1239}" type="datetimeFigureOut">
              <a:rPr lang="en-US" smtClean="0"/>
              <a:t>3/25/2020</a:t>
            </a:fld>
            <a:endParaRPr lang="en-US"/>
          </a:p>
        </p:txBody>
      </p:sp>
      <p:sp>
        <p:nvSpPr>
          <p:cNvPr id="5" name="页脚占位符 4">
            <a:extLst>
              <a:ext uri="{FF2B5EF4-FFF2-40B4-BE49-F238E27FC236}">
                <a16:creationId xmlns:a16="http://schemas.microsoft.com/office/drawing/2014/main" id="{71F4509F-20CE-4E34-BE7C-4D114880095B}"/>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4580680-B62D-4D7D-90C0-C0C3613888D2}"/>
              </a:ext>
            </a:extLst>
          </p:cNvPr>
          <p:cNvSpPr>
            <a:spLocks noGrp="1"/>
          </p:cNvSpPr>
          <p:nvPr>
            <p:ph type="sldNum" sz="quarter" idx="12"/>
          </p:nvPr>
        </p:nvSpPr>
        <p:spPr/>
        <p:txBody>
          <a:bodyPr/>
          <a:lstStyle/>
          <a:p>
            <a:fld id="{F4484596-AF61-4239-A247-8C191F6D65D5}" type="slidenum">
              <a:rPr lang="en-US" smtClean="0"/>
              <a:t>‹#›</a:t>
            </a:fld>
            <a:endParaRPr lang="en-US"/>
          </a:p>
        </p:txBody>
      </p:sp>
    </p:spTree>
    <p:extLst>
      <p:ext uri="{BB962C8B-B14F-4D97-AF65-F5344CB8AC3E}">
        <p14:creationId xmlns:p14="http://schemas.microsoft.com/office/powerpoint/2010/main" val="567650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F8CE4-A9F2-4611-BDC7-4C9C7A130EF3}"/>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5D8A2357-35A1-4E45-990C-4E6884EBAAF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DD3433E9-54B5-4872-B77B-4BEF99087971}"/>
              </a:ext>
            </a:extLst>
          </p:cNvPr>
          <p:cNvSpPr>
            <a:spLocks noGrp="1"/>
          </p:cNvSpPr>
          <p:nvPr>
            <p:ph type="dt" sz="half" idx="10"/>
          </p:nvPr>
        </p:nvSpPr>
        <p:spPr/>
        <p:txBody>
          <a:bodyPr/>
          <a:lstStyle/>
          <a:p>
            <a:fld id="{0290F299-937C-4A1A-B8CE-FD12F47D1239}" type="datetimeFigureOut">
              <a:rPr lang="en-US" smtClean="0"/>
              <a:t>3/25/2020</a:t>
            </a:fld>
            <a:endParaRPr lang="en-US"/>
          </a:p>
        </p:txBody>
      </p:sp>
      <p:sp>
        <p:nvSpPr>
          <p:cNvPr id="5" name="页脚占位符 4">
            <a:extLst>
              <a:ext uri="{FF2B5EF4-FFF2-40B4-BE49-F238E27FC236}">
                <a16:creationId xmlns:a16="http://schemas.microsoft.com/office/drawing/2014/main" id="{C97C32EA-5707-4B70-9D96-C366EBDC422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059A53E-D3A2-490F-A78F-1DC4A55E2B63}"/>
              </a:ext>
            </a:extLst>
          </p:cNvPr>
          <p:cNvSpPr>
            <a:spLocks noGrp="1"/>
          </p:cNvSpPr>
          <p:nvPr>
            <p:ph type="sldNum" sz="quarter" idx="12"/>
          </p:nvPr>
        </p:nvSpPr>
        <p:spPr/>
        <p:txBody>
          <a:bodyPr/>
          <a:lstStyle/>
          <a:p>
            <a:fld id="{F4484596-AF61-4239-A247-8C191F6D65D5}" type="slidenum">
              <a:rPr lang="en-US" smtClean="0"/>
              <a:t>‹#›</a:t>
            </a:fld>
            <a:endParaRPr lang="en-US"/>
          </a:p>
        </p:txBody>
      </p:sp>
    </p:spTree>
    <p:extLst>
      <p:ext uri="{BB962C8B-B14F-4D97-AF65-F5344CB8AC3E}">
        <p14:creationId xmlns:p14="http://schemas.microsoft.com/office/powerpoint/2010/main" val="2525502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7A52B68-D883-4CB6-9E8C-1420EB98688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5E000123-578E-4B58-B5C6-06FE1B24B69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A5D28F60-7AA1-49AF-B46C-6C0F6A88E023}"/>
              </a:ext>
            </a:extLst>
          </p:cNvPr>
          <p:cNvSpPr>
            <a:spLocks noGrp="1"/>
          </p:cNvSpPr>
          <p:nvPr>
            <p:ph type="dt" sz="half" idx="10"/>
          </p:nvPr>
        </p:nvSpPr>
        <p:spPr/>
        <p:txBody>
          <a:bodyPr/>
          <a:lstStyle/>
          <a:p>
            <a:fld id="{0290F299-937C-4A1A-B8CE-FD12F47D1239}" type="datetimeFigureOut">
              <a:rPr lang="en-US" smtClean="0"/>
              <a:t>3/25/2020</a:t>
            </a:fld>
            <a:endParaRPr lang="en-US"/>
          </a:p>
        </p:txBody>
      </p:sp>
      <p:sp>
        <p:nvSpPr>
          <p:cNvPr id="5" name="页脚占位符 4">
            <a:extLst>
              <a:ext uri="{FF2B5EF4-FFF2-40B4-BE49-F238E27FC236}">
                <a16:creationId xmlns:a16="http://schemas.microsoft.com/office/drawing/2014/main" id="{EDAD4DF2-34FE-4B9A-A85C-5D1A344E18F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EDBE8A9-BD43-4B9A-8FD4-A3401D3C0F48}"/>
              </a:ext>
            </a:extLst>
          </p:cNvPr>
          <p:cNvSpPr>
            <a:spLocks noGrp="1"/>
          </p:cNvSpPr>
          <p:nvPr>
            <p:ph type="sldNum" sz="quarter" idx="12"/>
          </p:nvPr>
        </p:nvSpPr>
        <p:spPr/>
        <p:txBody>
          <a:bodyPr/>
          <a:lstStyle/>
          <a:p>
            <a:fld id="{F4484596-AF61-4239-A247-8C191F6D65D5}" type="slidenum">
              <a:rPr lang="en-US" smtClean="0"/>
              <a:t>‹#›</a:t>
            </a:fld>
            <a:endParaRPr lang="en-US"/>
          </a:p>
        </p:txBody>
      </p:sp>
    </p:spTree>
    <p:extLst>
      <p:ext uri="{BB962C8B-B14F-4D97-AF65-F5344CB8AC3E}">
        <p14:creationId xmlns:p14="http://schemas.microsoft.com/office/powerpoint/2010/main" val="620494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88F269-048C-4358-9845-524E841D7491}"/>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DB372F1D-4FB5-44E6-A001-9F380147916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92CB583F-2D50-40B5-8C53-45C15BE6FFF3}"/>
              </a:ext>
            </a:extLst>
          </p:cNvPr>
          <p:cNvSpPr>
            <a:spLocks noGrp="1"/>
          </p:cNvSpPr>
          <p:nvPr>
            <p:ph type="dt" sz="half" idx="10"/>
          </p:nvPr>
        </p:nvSpPr>
        <p:spPr/>
        <p:txBody>
          <a:bodyPr/>
          <a:lstStyle/>
          <a:p>
            <a:fld id="{0290F299-937C-4A1A-B8CE-FD12F47D1239}" type="datetimeFigureOut">
              <a:rPr lang="en-US" smtClean="0"/>
              <a:t>3/25/2020</a:t>
            </a:fld>
            <a:endParaRPr lang="en-US"/>
          </a:p>
        </p:txBody>
      </p:sp>
      <p:sp>
        <p:nvSpPr>
          <p:cNvPr id="5" name="页脚占位符 4">
            <a:extLst>
              <a:ext uri="{FF2B5EF4-FFF2-40B4-BE49-F238E27FC236}">
                <a16:creationId xmlns:a16="http://schemas.microsoft.com/office/drawing/2014/main" id="{8257D12D-98C3-4EF4-AB35-83C5FCC5C83E}"/>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319D91C-3BC5-4ED5-B77E-B14B44D19CB6}"/>
              </a:ext>
            </a:extLst>
          </p:cNvPr>
          <p:cNvSpPr>
            <a:spLocks noGrp="1"/>
          </p:cNvSpPr>
          <p:nvPr>
            <p:ph type="sldNum" sz="quarter" idx="12"/>
          </p:nvPr>
        </p:nvSpPr>
        <p:spPr/>
        <p:txBody>
          <a:bodyPr/>
          <a:lstStyle/>
          <a:p>
            <a:fld id="{F4484596-AF61-4239-A247-8C191F6D65D5}" type="slidenum">
              <a:rPr lang="en-US" smtClean="0"/>
              <a:t>‹#›</a:t>
            </a:fld>
            <a:endParaRPr lang="en-US"/>
          </a:p>
        </p:txBody>
      </p:sp>
    </p:spTree>
    <p:extLst>
      <p:ext uri="{BB962C8B-B14F-4D97-AF65-F5344CB8AC3E}">
        <p14:creationId xmlns:p14="http://schemas.microsoft.com/office/powerpoint/2010/main" val="4179411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48A35-0466-4585-9808-6B16A3912F9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EA71DBE4-C3DC-4561-A9BD-9BB2E6205A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13858FE-B1C1-4370-AA18-CB3F53253BBE}"/>
              </a:ext>
            </a:extLst>
          </p:cNvPr>
          <p:cNvSpPr>
            <a:spLocks noGrp="1"/>
          </p:cNvSpPr>
          <p:nvPr>
            <p:ph type="dt" sz="half" idx="10"/>
          </p:nvPr>
        </p:nvSpPr>
        <p:spPr/>
        <p:txBody>
          <a:bodyPr/>
          <a:lstStyle/>
          <a:p>
            <a:fld id="{0290F299-937C-4A1A-B8CE-FD12F47D1239}" type="datetimeFigureOut">
              <a:rPr lang="en-US" smtClean="0"/>
              <a:t>3/25/2020</a:t>
            </a:fld>
            <a:endParaRPr lang="en-US"/>
          </a:p>
        </p:txBody>
      </p:sp>
      <p:sp>
        <p:nvSpPr>
          <p:cNvPr id="5" name="页脚占位符 4">
            <a:extLst>
              <a:ext uri="{FF2B5EF4-FFF2-40B4-BE49-F238E27FC236}">
                <a16:creationId xmlns:a16="http://schemas.microsoft.com/office/drawing/2014/main" id="{AFD9B282-47C7-48EA-B4F7-8DD97A69A26B}"/>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0D08A1D-CE63-4A9B-AF5F-9DBACC4CB7B4}"/>
              </a:ext>
            </a:extLst>
          </p:cNvPr>
          <p:cNvSpPr>
            <a:spLocks noGrp="1"/>
          </p:cNvSpPr>
          <p:nvPr>
            <p:ph type="sldNum" sz="quarter" idx="12"/>
          </p:nvPr>
        </p:nvSpPr>
        <p:spPr/>
        <p:txBody>
          <a:bodyPr/>
          <a:lstStyle/>
          <a:p>
            <a:fld id="{F4484596-AF61-4239-A247-8C191F6D65D5}" type="slidenum">
              <a:rPr lang="en-US" smtClean="0"/>
              <a:t>‹#›</a:t>
            </a:fld>
            <a:endParaRPr lang="en-US"/>
          </a:p>
        </p:txBody>
      </p:sp>
    </p:spTree>
    <p:extLst>
      <p:ext uri="{BB962C8B-B14F-4D97-AF65-F5344CB8AC3E}">
        <p14:creationId xmlns:p14="http://schemas.microsoft.com/office/powerpoint/2010/main" val="3433499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924E2-CBF7-4EB6-BB5D-A37932706831}"/>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C1D4C51D-56A8-453B-A4A3-990557B28D0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FE81D1AD-C215-4EF4-9680-B4D15D9ABB0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D15C9235-D236-4178-BEA1-38DD1842B2B1}"/>
              </a:ext>
            </a:extLst>
          </p:cNvPr>
          <p:cNvSpPr>
            <a:spLocks noGrp="1"/>
          </p:cNvSpPr>
          <p:nvPr>
            <p:ph type="dt" sz="half" idx="10"/>
          </p:nvPr>
        </p:nvSpPr>
        <p:spPr/>
        <p:txBody>
          <a:bodyPr/>
          <a:lstStyle/>
          <a:p>
            <a:fld id="{0290F299-937C-4A1A-B8CE-FD12F47D1239}" type="datetimeFigureOut">
              <a:rPr lang="en-US" smtClean="0"/>
              <a:t>3/25/2020</a:t>
            </a:fld>
            <a:endParaRPr lang="en-US"/>
          </a:p>
        </p:txBody>
      </p:sp>
      <p:sp>
        <p:nvSpPr>
          <p:cNvPr id="6" name="页脚占位符 5">
            <a:extLst>
              <a:ext uri="{FF2B5EF4-FFF2-40B4-BE49-F238E27FC236}">
                <a16:creationId xmlns:a16="http://schemas.microsoft.com/office/drawing/2014/main" id="{D9F65963-08A8-474B-9D6E-4F3400EFB18D}"/>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83001F5-60B9-4858-A9D6-75DDF8009437}"/>
              </a:ext>
            </a:extLst>
          </p:cNvPr>
          <p:cNvSpPr>
            <a:spLocks noGrp="1"/>
          </p:cNvSpPr>
          <p:nvPr>
            <p:ph type="sldNum" sz="quarter" idx="12"/>
          </p:nvPr>
        </p:nvSpPr>
        <p:spPr/>
        <p:txBody>
          <a:bodyPr/>
          <a:lstStyle/>
          <a:p>
            <a:fld id="{F4484596-AF61-4239-A247-8C191F6D65D5}" type="slidenum">
              <a:rPr lang="en-US" smtClean="0"/>
              <a:t>‹#›</a:t>
            </a:fld>
            <a:endParaRPr lang="en-US"/>
          </a:p>
        </p:txBody>
      </p:sp>
    </p:spTree>
    <p:extLst>
      <p:ext uri="{BB962C8B-B14F-4D97-AF65-F5344CB8AC3E}">
        <p14:creationId xmlns:p14="http://schemas.microsoft.com/office/powerpoint/2010/main" val="1666900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1C5F5-0206-4A5F-967E-D69449F492CF}"/>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C2DB703-9A46-460D-840F-55252C74AE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D61D616-38A9-4967-AD6C-8DB10B30483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3BB0FB6E-FDCA-4C48-82C2-778FC1381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D60FB0F-EF6A-44F0-8F26-46216CC9C2A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17DB21AC-9B7A-4F9A-A370-BD89FAF58282}"/>
              </a:ext>
            </a:extLst>
          </p:cNvPr>
          <p:cNvSpPr>
            <a:spLocks noGrp="1"/>
          </p:cNvSpPr>
          <p:nvPr>
            <p:ph type="dt" sz="half" idx="10"/>
          </p:nvPr>
        </p:nvSpPr>
        <p:spPr/>
        <p:txBody>
          <a:bodyPr/>
          <a:lstStyle/>
          <a:p>
            <a:fld id="{0290F299-937C-4A1A-B8CE-FD12F47D1239}" type="datetimeFigureOut">
              <a:rPr lang="en-US" smtClean="0"/>
              <a:t>3/25/2020</a:t>
            </a:fld>
            <a:endParaRPr lang="en-US"/>
          </a:p>
        </p:txBody>
      </p:sp>
      <p:sp>
        <p:nvSpPr>
          <p:cNvPr id="8" name="页脚占位符 7">
            <a:extLst>
              <a:ext uri="{FF2B5EF4-FFF2-40B4-BE49-F238E27FC236}">
                <a16:creationId xmlns:a16="http://schemas.microsoft.com/office/drawing/2014/main" id="{5F62736E-1398-49EF-B97C-731345D67F26}"/>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20D580D8-228A-4D0B-B43B-7E96EB03763F}"/>
              </a:ext>
            </a:extLst>
          </p:cNvPr>
          <p:cNvSpPr>
            <a:spLocks noGrp="1"/>
          </p:cNvSpPr>
          <p:nvPr>
            <p:ph type="sldNum" sz="quarter" idx="12"/>
          </p:nvPr>
        </p:nvSpPr>
        <p:spPr/>
        <p:txBody>
          <a:bodyPr/>
          <a:lstStyle/>
          <a:p>
            <a:fld id="{F4484596-AF61-4239-A247-8C191F6D65D5}" type="slidenum">
              <a:rPr lang="en-US" smtClean="0"/>
              <a:t>‹#›</a:t>
            </a:fld>
            <a:endParaRPr lang="en-US"/>
          </a:p>
        </p:txBody>
      </p:sp>
    </p:spTree>
    <p:extLst>
      <p:ext uri="{BB962C8B-B14F-4D97-AF65-F5344CB8AC3E}">
        <p14:creationId xmlns:p14="http://schemas.microsoft.com/office/powerpoint/2010/main" val="2784430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D35C59-F40F-47FE-9888-B3BA95213940}"/>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BA724DDA-4B3E-4158-9050-A348F07A1686}"/>
              </a:ext>
            </a:extLst>
          </p:cNvPr>
          <p:cNvSpPr>
            <a:spLocks noGrp="1"/>
          </p:cNvSpPr>
          <p:nvPr>
            <p:ph type="dt" sz="half" idx="10"/>
          </p:nvPr>
        </p:nvSpPr>
        <p:spPr/>
        <p:txBody>
          <a:bodyPr/>
          <a:lstStyle/>
          <a:p>
            <a:fld id="{0290F299-937C-4A1A-B8CE-FD12F47D1239}" type="datetimeFigureOut">
              <a:rPr lang="en-US" smtClean="0"/>
              <a:t>3/25/2020</a:t>
            </a:fld>
            <a:endParaRPr lang="en-US"/>
          </a:p>
        </p:txBody>
      </p:sp>
      <p:sp>
        <p:nvSpPr>
          <p:cNvPr id="4" name="页脚占位符 3">
            <a:extLst>
              <a:ext uri="{FF2B5EF4-FFF2-40B4-BE49-F238E27FC236}">
                <a16:creationId xmlns:a16="http://schemas.microsoft.com/office/drawing/2014/main" id="{8C496C5B-4231-44A8-9696-8947C461BD75}"/>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2BE5B572-972A-4C13-9A7C-22070E7FDDAA}"/>
              </a:ext>
            </a:extLst>
          </p:cNvPr>
          <p:cNvSpPr>
            <a:spLocks noGrp="1"/>
          </p:cNvSpPr>
          <p:nvPr>
            <p:ph type="sldNum" sz="quarter" idx="12"/>
          </p:nvPr>
        </p:nvSpPr>
        <p:spPr/>
        <p:txBody>
          <a:bodyPr/>
          <a:lstStyle/>
          <a:p>
            <a:fld id="{F4484596-AF61-4239-A247-8C191F6D65D5}" type="slidenum">
              <a:rPr lang="en-US" smtClean="0"/>
              <a:t>‹#›</a:t>
            </a:fld>
            <a:endParaRPr lang="en-US"/>
          </a:p>
        </p:txBody>
      </p:sp>
    </p:spTree>
    <p:extLst>
      <p:ext uri="{BB962C8B-B14F-4D97-AF65-F5344CB8AC3E}">
        <p14:creationId xmlns:p14="http://schemas.microsoft.com/office/powerpoint/2010/main" val="402855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621225F-9322-4BB5-8D46-F6602AAFBA1A}"/>
              </a:ext>
            </a:extLst>
          </p:cNvPr>
          <p:cNvSpPr>
            <a:spLocks noGrp="1"/>
          </p:cNvSpPr>
          <p:nvPr>
            <p:ph type="dt" sz="half" idx="10"/>
          </p:nvPr>
        </p:nvSpPr>
        <p:spPr/>
        <p:txBody>
          <a:bodyPr/>
          <a:lstStyle/>
          <a:p>
            <a:fld id="{0290F299-937C-4A1A-B8CE-FD12F47D1239}" type="datetimeFigureOut">
              <a:rPr lang="en-US" smtClean="0"/>
              <a:t>3/25/2020</a:t>
            </a:fld>
            <a:endParaRPr lang="en-US"/>
          </a:p>
        </p:txBody>
      </p:sp>
      <p:sp>
        <p:nvSpPr>
          <p:cNvPr id="3" name="页脚占位符 2">
            <a:extLst>
              <a:ext uri="{FF2B5EF4-FFF2-40B4-BE49-F238E27FC236}">
                <a16:creationId xmlns:a16="http://schemas.microsoft.com/office/drawing/2014/main" id="{BD90CB33-5967-4A57-9F55-88391ABD09F1}"/>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177EF1D1-5DCA-4CA3-A297-FBE8AF5505F8}"/>
              </a:ext>
            </a:extLst>
          </p:cNvPr>
          <p:cNvSpPr>
            <a:spLocks noGrp="1"/>
          </p:cNvSpPr>
          <p:nvPr>
            <p:ph type="sldNum" sz="quarter" idx="12"/>
          </p:nvPr>
        </p:nvSpPr>
        <p:spPr/>
        <p:txBody>
          <a:bodyPr/>
          <a:lstStyle/>
          <a:p>
            <a:fld id="{F4484596-AF61-4239-A247-8C191F6D65D5}" type="slidenum">
              <a:rPr lang="en-US" smtClean="0"/>
              <a:t>‹#›</a:t>
            </a:fld>
            <a:endParaRPr lang="en-US"/>
          </a:p>
        </p:txBody>
      </p:sp>
    </p:spTree>
    <p:extLst>
      <p:ext uri="{BB962C8B-B14F-4D97-AF65-F5344CB8AC3E}">
        <p14:creationId xmlns:p14="http://schemas.microsoft.com/office/powerpoint/2010/main" val="3190974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0ACDCC-262D-4891-9578-1C12044861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E3222E64-EFC7-4906-9738-2341FB77FE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4F61D2CA-B01B-49FC-877D-00272BEFF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53F8C8-B778-4754-A2D5-3F488633113B}"/>
              </a:ext>
            </a:extLst>
          </p:cNvPr>
          <p:cNvSpPr>
            <a:spLocks noGrp="1"/>
          </p:cNvSpPr>
          <p:nvPr>
            <p:ph type="dt" sz="half" idx="10"/>
          </p:nvPr>
        </p:nvSpPr>
        <p:spPr/>
        <p:txBody>
          <a:bodyPr/>
          <a:lstStyle/>
          <a:p>
            <a:fld id="{0290F299-937C-4A1A-B8CE-FD12F47D1239}" type="datetimeFigureOut">
              <a:rPr lang="en-US" smtClean="0"/>
              <a:t>3/25/2020</a:t>
            </a:fld>
            <a:endParaRPr lang="en-US"/>
          </a:p>
        </p:txBody>
      </p:sp>
      <p:sp>
        <p:nvSpPr>
          <p:cNvPr id="6" name="页脚占位符 5">
            <a:extLst>
              <a:ext uri="{FF2B5EF4-FFF2-40B4-BE49-F238E27FC236}">
                <a16:creationId xmlns:a16="http://schemas.microsoft.com/office/drawing/2014/main" id="{876C6AC2-721C-4532-8615-154D053F0DF8}"/>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4691E6E7-5E25-46BD-8E72-EA789B97AA3F}"/>
              </a:ext>
            </a:extLst>
          </p:cNvPr>
          <p:cNvSpPr>
            <a:spLocks noGrp="1"/>
          </p:cNvSpPr>
          <p:nvPr>
            <p:ph type="sldNum" sz="quarter" idx="12"/>
          </p:nvPr>
        </p:nvSpPr>
        <p:spPr/>
        <p:txBody>
          <a:bodyPr/>
          <a:lstStyle/>
          <a:p>
            <a:fld id="{F4484596-AF61-4239-A247-8C191F6D65D5}" type="slidenum">
              <a:rPr lang="en-US" smtClean="0"/>
              <a:t>‹#›</a:t>
            </a:fld>
            <a:endParaRPr lang="en-US"/>
          </a:p>
        </p:txBody>
      </p:sp>
    </p:spTree>
    <p:extLst>
      <p:ext uri="{BB962C8B-B14F-4D97-AF65-F5344CB8AC3E}">
        <p14:creationId xmlns:p14="http://schemas.microsoft.com/office/powerpoint/2010/main" val="1080989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6A4A9C-1FD8-40A0-A615-256EF285B65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ADB2A214-F018-4F62-97F2-FCD792E2F2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5ED1E2B6-FC52-471E-8662-717F3266B7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67ADD53-69A5-4FB9-B900-F7A32BDC36AE}"/>
              </a:ext>
            </a:extLst>
          </p:cNvPr>
          <p:cNvSpPr>
            <a:spLocks noGrp="1"/>
          </p:cNvSpPr>
          <p:nvPr>
            <p:ph type="dt" sz="half" idx="10"/>
          </p:nvPr>
        </p:nvSpPr>
        <p:spPr/>
        <p:txBody>
          <a:bodyPr/>
          <a:lstStyle/>
          <a:p>
            <a:fld id="{0290F299-937C-4A1A-B8CE-FD12F47D1239}" type="datetimeFigureOut">
              <a:rPr lang="en-US" smtClean="0"/>
              <a:t>3/25/2020</a:t>
            </a:fld>
            <a:endParaRPr lang="en-US"/>
          </a:p>
        </p:txBody>
      </p:sp>
      <p:sp>
        <p:nvSpPr>
          <p:cNvPr id="6" name="页脚占位符 5">
            <a:extLst>
              <a:ext uri="{FF2B5EF4-FFF2-40B4-BE49-F238E27FC236}">
                <a16:creationId xmlns:a16="http://schemas.microsoft.com/office/drawing/2014/main" id="{FD63AF09-457E-4F28-8C44-7A53C55EA724}"/>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33A23A6D-8ACA-4195-98EF-0E503C71FBA4}"/>
              </a:ext>
            </a:extLst>
          </p:cNvPr>
          <p:cNvSpPr>
            <a:spLocks noGrp="1"/>
          </p:cNvSpPr>
          <p:nvPr>
            <p:ph type="sldNum" sz="quarter" idx="12"/>
          </p:nvPr>
        </p:nvSpPr>
        <p:spPr/>
        <p:txBody>
          <a:bodyPr/>
          <a:lstStyle/>
          <a:p>
            <a:fld id="{F4484596-AF61-4239-A247-8C191F6D65D5}" type="slidenum">
              <a:rPr lang="en-US" smtClean="0"/>
              <a:t>‹#›</a:t>
            </a:fld>
            <a:endParaRPr lang="en-US"/>
          </a:p>
        </p:txBody>
      </p:sp>
    </p:spTree>
    <p:extLst>
      <p:ext uri="{BB962C8B-B14F-4D97-AF65-F5344CB8AC3E}">
        <p14:creationId xmlns:p14="http://schemas.microsoft.com/office/powerpoint/2010/main" val="3831938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67FB377-2531-4A3E-81E2-AB5D4EFBB1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42E92D96-8970-461B-88D2-ACB7195C2C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4C5E68D9-DFA5-4FB7-8218-5D9C9BCCFB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90F299-937C-4A1A-B8CE-FD12F47D1239}" type="datetimeFigureOut">
              <a:rPr lang="en-US" smtClean="0"/>
              <a:t>3/25/2020</a:t>
            </a:fld>
            <a:endParaRPr lang="en-US"/>
          </a:p>
        </p:txBody>
      </p:sp>
      <p:sp>
        <p:nvSpPr>
          <p:cNvPr id="5" name="页脚占位符 4">
            <a:extLst>
              <a:ext uri="{FF2B5EF4-FFF2-40B4-BE49-F238E27FC236}">
                <a16:creationId xmlns:a16="http://schemas.microsoft.com/office/drawing/2014/main" id="{36916FE4-2929-4139-AEF7-1C79C4152C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4C81FE04-A6B9-414B-B3D1-9C7B00C550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484596-AF61-4239-A247-8C191F6D65D5}" type="slidenum">
              <a:rPr lang="en-US" smtClean="0"/>
              <a:t>‹#›</a:t>
            </a:fld>
            <a:endParaRPr lang="en-US"/>
          </a:p>
        </p:txBody>
      </p:sp>
    </p:spTree>
    <p:extLst>
      <p:ext uri="{BB962C8B-B14F-4D97-AF65-F5344CB8AC3E}">
        <p14:creationId xmlns:p14="http://schemas.microsoft.com/office/powerpoint/2010/main" val="93020200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8.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6.png"/><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6.png"/><Relationship Id="rId7"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5.png"/><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hyperlink" Target="https://www.youtube.com/watch?v=CsJkci5lfco&amp;feature=youtu.be" TargetMode="External"/></Relationships>
</file>

<file path=ppt/slides/_rels/slide2.xml.rels><?xml version="1.0" encoding="UTF-8" standalone="yes"?>
<Relationships xmlns="http://schemas.openxmlformats.org/package/2006/relationships"><Relationship Id="rId13" Type="http://schemas.openxmlformats.org/officeDocument/2006/relationships/image" Target="../media/image1310.png"/><Relationship Id="rId18" Type="http://schemas.openxmlformats.org/officeDocument/2006/relationships/image" Target="../media/image180.png"/><Relationship Id="rId3" Type="http://schemas.openxmlformats.org/officeDocument/2006/relationships/image" Target="../media/image2.jpg"/><Relationship Id="rId12" Type="http://schemas.openxmlformats.org/officeDocument/2006/relationships/image" Target="../media/image1210.png"/><Relationship Id="rId17" Type="http://schemas.openxmlformats.org/officeDocument/2006/relationships/image" Target="../media/image173.png"/><Relationship Id="rId2" Type="http://schemas.openxmlformats.org/officeDocument/2006/relationships/image" Target="../media/image2.png"/><Relationship Id="rId16" Type="http://schemas.openxmlformats.org/officeDocument/2006/relationships/image" Target="../media/image1610.png"/><Relationship Id="rId20" Type="http://schemas.openxmlformats.org/officeDocument/2006/relationships/image" Target="../media/image69.png"/><Relationship Id="rId1" Type="http://schemas.openxmlformats.org/officeDocument/2006/relationships/slideLayout" Target="../slideLayouts/slideLayout2.xml"/><Relationship Id="rId11" Type="http://schemas.openxmlformats.org/officeDocument/2006/relationships/image" Target="../media/image1110.png"/><Relationship Id="rId15" Type="http://schemas.openxmlformats.org/officeDocument/2006/relationships/image" Target="../media/image1510.png"/><Relationship Id="rId10" Type="http://schemas.openxmlformats.org/officeDocument/2006/relationships/image" Target="../media/image1010.png"/><Relationship Id="rId19" Type="http://schemas.openxmlformats.org/officeDocument/2006/relationships/image" Target="../media/image190.png"/><Relationship Id="rId9" Type="http://schemas.openxmlformats.org/officeDocument/2006/relationships/image" Target="../media/image910.png"/><Relationship Id="rId14" Type="http://schemas.openxmlformats.org/officeDocument/2006/relationships/image" Target="../media/image1410.png"/></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BgLlLlsKWzI&amp;feature=youtu.be" TargetMode="External"/><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m_bLSdsT2kg&amp;feature=youtu.be" TargetMode="External"/><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2A7lOipPNBA&amp;feature=youtu.be" TargetMode="External"/><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mVA8qhGf7So&amp;feature=youtu.be" TargetMode="External"/><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2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65.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8" Type="http://schemas.openxmlformats.org/officeDocument/2006/relationships/image" Target="../media/image470.png"/><Relationship Id="rId13" Type="http://schemas.openxmlformats.org/officeDocument/2006/relationships/image" Target="../media/image140.png"/><Relationship Id="rId18" Type="http://schemas.openxmlformats.org/officeDocument/2006/relationships/image" Target="../media/image1010.png"/><Relationship Id="rId26" Type="http://schemas.openxmlformats.org/officeDocument/2006/relationships/image" Target="../media/image180.png"/><Relationship Id="rId21" Type="http://schemas.openxmlformats.org/officeDocument/2006/relationships/image" Target="../media/image1310.png"/><Relationship Id="rId7" Type="http://schemas.openxmlformats.org/officeDocument/2006/relationships/image" Target="../media/image460.png"/><Relationship Id="rId12" Type="http://schemas.openxmlformats.org/officeDocument/2006/relationships/image" Target="../media/image130.png"/><Relationship Id="rId17" Type="http://schemas.openxmlformats.org/officeDocument/2006/relationships/image" Target="../media/image910.png"/><Relationship Id="rId25" Type="http://schemas.openxmlformats.org/officeDocument/2006/relationships/image" Target="../media/image173.png"/><Relationship Id="rId16" Type="http://schemas.openxmlformats.org/officeDocument/2006/relationships/image" Target="../media/image170.png"/><Relationship Id="rId20" Type="http://schemas.openxmlformats.org/officeDocument/2006/relationships/image" Target="../media/image1210.png"/><Relationship Id="rId29"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430.png"/><Relationship Id="rId11" Type="http://schemas.openxmlformats.org/officeDocument/2006/relationships/image" Target="../media/image120.png"/><Relationship Id="rId24" Type="http://schemas.openxmlformats.org/officeDocument/2006/relationships/image" Target="../media/image1610.png"/><Relationship Id="rId15" Type="http://schemas.openxmlformats.org/officeDocument/2006/relationships/image" Target="../media/image160.png"/><Relationship Id="rId23" Type="http://schemas.openxmlformats.org/officeDocument/2006/relationships/image" Target="../media/image1510.png"/><Relationship Id="rId28" Type="http://schemas.openxmlformats.org/officeDocument/2006/relationships/image" Target="../media/image69.png"/><Relationship Id="rId10" Type="http://schemas.openxmlformats.org/officeDocument/2006/relationships/image" Target="../media/image1100.png"/><Relationship Id="rId19" Type="http://schemas.openxmlformats.org/officeDocument/2006/relationships/image" Target="../media/image1110.png"/><Relationship Id="rId9" Type="http://schemas.openxmlformats.org/officeDocument/2006/relationships/image" Target="../media/image1070.png"/><Relationship Id="rId14" Type="http://schemas.openxmlformats.org/officeDocument/2006/relationships/image" Target="../media/image150.png"/><Relationship Id="rId22" Type="http://schemas.openxmlformats.org/officeDocument/2006/relationships/image" Target="../media/image1410.png"/><Relationship Id="rId27" Type="http://schemas.openxmlformats.org/officeDocument/2006/relationships/image" Target="../media/image190.png"/><Relationship Id="rId30"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rising-turtle/slam_course" TargetMode="External"/><Relationship Id="rId2" Type="http://schemas.openxmlformats.org/officeDocument/2006/relationships/hyperlink" Target="https://github.com/dongjing3309/gtsam-examples" TargetMode="Externa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hyperlink" Target="https://borg.cc.gatech.edu/download.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3" Type="http://schemas.openxmlformats.org/officeDocument/2006/relationships/image" Target="../media/image1310.png"/><Relationship Id="rId18" Type="http://schemas.openxmlformats.org/officeDocument/2006/relationships/image" Target="../media/image180.png"/><Relationship Id="rId8" Type="http://schemas.openxmlformats.org/officeDocument/2006/relationships/image" Target="../media/image47.png"/><Relationship Id="rId26" Type="http://schemas.openxmlformats.org/officeDocument/2006/relationships/image" Target="../media/image230.png"/><Relationship Id="rId21" Type="http://schemas.openxmlformats.org/officeDocument/2006/relationships/image" Target="../media/image7.png"/><Relationship Id="rId34" Type="http://schemas.openxmlformats.org/officeDocument/2006/relationships/image" Target="../media/image4.png"/><Relationship Id="rId12" Type="http://schemas.openxmlformats.org/officeDocument/2006/relationships/image" Target="../media/image1210.png"/><Relationship Id="rId17" Type="http://schemas.openxmlformats.org/officeDocument/2006/relationships/image" Target="../media/image173.png"/><Relationship Id="rId7" Type="http://schemas.openxmlformats.org/officeDocument/2006/relationships/image" Target="../media/image46.png"/><Relationship Id="rId25" Type="http://schemas.openxmlformats.org/officeDocument/2006/relationships/image" Target="../media/image10.png"/><Relationship Id="rId33" Type="http://schemas.openxmlformats.org/officeDocument/2006/relationships/image" Target="../media/image13.png"/><Relationship Id="rId2" Type="http://schemas.openxmlformats.org/officeDocument/2006/relationships/notesSlide" Target="../notesSlides/notesSlide4.xml"/><Relationship Id="rId16" Type="http://schemas.openxmlformats.org/officeDocument/2006/relationships/image" Target="../media/image1610.png"/><Relationship Id="rId20" Type="http://schemas.openxmlformats.org/officeDocument/2006/relationships/image" Target="../media/image69.png"/><Relationship Id="rId29" Type="http://schemas.openxmlformats.org/officeDocument/2006/relationships/image" Target="../media/image260.png"/><Relationship Id="rId1" Type="http://schemas.openxmlformats.org/officeDocument/2006/relationships/slideLayout" Target="../slideLayouts/slideLayout2.xml"/><Relationship Id="rId11" Type="http://schemas.openxmlformats.org/officeDocument/2006/relationships/image" Target="../media/image1110.png"/><Relationship Id="rId6" Type="http://schemas.openxmlformats.org/officeDocument/2006/relationships/image" Target="../media/image43.png"/><Relationship Id="rId24" Type="http://schemas.openxmlformats.org/officeDocument/2006/relationships/image" Target="../media/image210.png"/><Relationship Id="rId32" Type="http://schemas.openxmlformats.org/officeDocument/2006/relationships/image" Target="../media/image12.png"/><Relationship Id="rId15" Type="http://schemas.openxmlformats.org/officeDocument/2006/relationships/image" Target="../media/image1510.png"/><Relationship Id="rId23" Type="http://schemas.openxmlformats.org/officeDocument/2006/relationships/image" Target="../media/image9.png"/><Relationship Id="rId28" Type="http://schemas.openxmlformats.org/officeDocument/2006/relationships/image" Target="../media/image250.png"/><Relationship Id="rId10" Type="http://schemas.openxmlformats.org/officeDocument/2006/relationships/image" Target="../media/image1010.png"/><Relationship Id="rId19" Type="http://schemas.openxmlformats.org/officeDocument/2006/relationships/image" Target="../media/image190.png"/><Relationship Id="rId31" Type="http://schemas.openxmlformats.org/officeDocument/2006/relationships/image" Target="../media/image11.png"/><Relationship Id="rId9" Type="http://schemas.openxmlformats.org/officeDocument/2006/relationships/image" Target="../media/image910.png"/><Relationship Id="rId14" Type="http://schemas.openxmlformats.org/officeDocument/2006/relationships/image" Target="../media/image1410.png"/><Relationship Id="rId22" Type="http://schemas.openxmlformats.org/officeDocument/2006/relationships/image" Target="../media/image8.png"/><Relationship Id="rId27" Type="http://schemas.openxmlformats.org/officeDocument/2006/relationships/image" Target="../media/image240.png"/><Relationship Id="rId30" Type="http://schemas.openxmlformats.org/officeDocument/2006/relationships/image" Target="../media/image6.png"/><Relationship Id="rId35"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300.png"/><Relationship Id="rId18" Type="http://schemas.openxmlformats.org/officeDocument/2006/relationships/image" Target="../media/image350.png"/><Relationship Id="rId21" Type="http://schemas.openxmlformats.org/officeDocument/2006/relationships/image" Target="../media/image12.png"/><Relationship Id="rId7" Type="http://schemas.openxmlformats.org/officeDocument/2006/relationships/image" Target="../media/image46.png"/><Relationship Id="rId12" Type="http://schemas.openxmlformats.org/officeDocument/2006/relationships/image" Target="../media/image29.png"/><Relationship Id="rId17" Type="http://schemas.openxmlformats.org/officeDocument/2006/relationships/image" Target="../media/image340.png"/><Relationship Id="rId2" Type="http://schemas.openxmlformats.org/officeDocument/2006/relationships/notesSlide" Target="../notesSlides/notesSlide5.xml"/><Relationship Id="rId16" Type="http://schemas.openxmlformats.org/officeDocument/2006/relationships/image" Target="../media/image330.png"/><Relationship Id="rId20"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280.png"/><Relationship Id="rId15" Type="http://schemas.openxmlformats.org/officeDocument/2006/relationships/image" Target="../media/image320.png"/><Relationship Id="rId23" Type="http://schemas.openxmlformats.org/officeDocument/2006/relationships/image" Target="../media/image14.png"/><Relationship Id="rId10" Type="http://schemas.openxmlformats.org/officeDocument/2006/relationships/image" Target="../media/image110.png"/><Relationship Id="rId19" Type="http://schemas.openxmlformats.org/officeDocument/2006/relationships/image" Target="../media/image6.png"/><Relationship Id="rId9" Type="http://schemas.openxmlformats.org/officeDocument/2006/relationships/image" Target="../media/image103.png"/><Relationship Id="rId14" Type="http://schemas.openxmlformats.org/officeDocument/2006/relationships/image" Target="../media/image310.png"/><Relationship Id="rId22"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64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1" name="TextBox 4110"/>
          <p:cNvSpPr txBox="1"/>
          <p:nvPr/>
        </p:nvSpPr>
        <p:spPr>
          <a:xfrm>
            <a:off x="1524000" y="3984009"/>
            <a:ext cx="9144000" cy="1569660"/>
          </a:xfrm>
          <a:prstGeom prst="rect">
            <a:avLst/>
          </a:prstGeom>
          <a:noFill/>
        </p:spPr>
        <p:txBody>
          <a:bodyPr wrap="square" rtlCol="0">
            <a:spAutoFit/>
          </a:bodyPr>
          <a:lstStyle/>
          <a:p>
            <a:pPr algn="ctr"/>
            <a:r>
              <a:rPr lang="en-US" sz="4800" dirty="0">
                <a:latin typeface="Calibri" panose="020F0502020204030204" pitchFamily="34" charset="0"/>
                <a:cs typeface="Arial" panose="020B0604020202020204" pitchFamily="34" charset="0"/>
              </a:rPr>
              <a:t>CMSC 591</a:t>
            </a:r>
          </a:p>
          <a:p>
            <a:pPr algn="ctr"/>
            <a:r>
              <a:rPr lang="en-US" sz="4800" dirty="0">
                <a:latin typeface="Calibri" panose="020F0502020204030204" pitchFamily="34" charset="0"/>
                <a:cs typeface="Arial" panose="020B0604020202020204" pitchFamily="34" charset="0"/>
              </a:rPr>
              <a:t>Robotic Vision</a:t>
            </a:r>
          </a:p>
        </p:txBody>
      </p:sp>
      <p:pic>
        <p:nvPicPr>
          <p:cNvPr id="2" name="Picture 1"/>
          <p:cNvPicPr>
            <a:picLocks noChangeAspect="1"/>
          </p:cNvPicPr>
          <p:nvPr/>
        </p:nvPicPr>
        <p:blipFill>
          <a:blip r:embed="rId3"/>
          <a:stretch>
            <a:fillRect/>
          </a:stretch>
        </p:blipFill>
        <p:spPr>
          <a:xfrm>
            <a:off x="0" y="0"/>
            <a:ext cx="12192000" cy="3320956"/>
          </a:xfrm>
          <a:prstGeom prst="rect">
            <a:avLst/>
          </a:prstGeom>
        </p:spPr>
      </p:pic>
    </p:spTree>
    <p:extLst>
      <p:ext uri="{BB962C8B-B14F-4D97-AF65-F5344CB8AC3E}">
        <p14:creationId xmlns:p14="http://schemas.microsoft.com/office/powerpoint/2010/main" val="1755838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2E5B80-BE67-4DCC-B292-4B0043EA844D}"/>
              </a:ext>
            </a:extLst>
          </p:cNvPr>
          <p:cNvSpPr>
            <a:spLocks noGrp="1"/>
          </p:cNvSpPr>
          <p:nvPr>
            <p:ph type="title"/>
          </p:nvPr>
        </p:nvSpPr>
        <p:spPr>
          <a:xfrm>
            <a:off x="838200" y="-135464"/>
            <a:ext cx="10515600" cy="1325563"/>
          </a:xfrm>
        </p:spPr>
        <p:txBody>
          <a:bodyPr/>
          <a:lstStyle/>
          <a:p>
            <a:r>
              <a:rPr lang="en-US" dirty="0"/>
              <a:t>Solving the Linear Least Squares System</a:t>
            </a:r>
          </a:p>
        </p:txBody>
      </p:sp>
      <p:pic>
        <p:nvPicPr>
          <p:cNvPr id="4" name="图片 3">
            <a:extLst>
              <a:ext uri="{FF2B5EF4-FFF2-40B4-BE49-F238E27FC236}">
                <a16:creationId xmlns:a16="http://schemas.microsoft.com/office/drawing/2014/main" id="{70ABDB9B-35A8-4B5E-92FC-03DFD723495A}"/>
              </a:ext>
            </a:extLst>
          </p:cNvPr>
          <p:cNvPicPr>
            <a:picLocks noChangeAspect="1"/>
          </p:cNvPicPr>
          <p:nvPr/>
        </p:nvPicPr>
        <p:blipFill rotWithShape="1">
          <a:blip r:embed="rId3"/>
          <a:srcRect r="35966"/>
          <a:stretch/>
        </p:blipFill>
        <p:spPr>
          <a:xfrm>
            <a:off x="504899" y="909121"/>
            <a:ext cx="2354243" cy="5320971"/>
          </a:xfrm>
          <a:prstGeom prst="rect">
            <a:avLst/>
          </a:prstGeom>
        </p:spPr>
      </p:pic>
      <p:pic>
        <p:nvPicPr>
          <p:cNvPr id="6" name="图片 5">
            <a:extLst>
              <a:ext uri="{FF2B5EF4-FFF2-40B4-BE49-F238E27FC236}">
                <a16:creationId xmlns:a16="http://schemas.microsoft.com/office/drawing/2014/main" id="{F98455D7-186D-4008-A769-B21BDD47A9B6}"/>
              </a:ext>
            </a:extLst>
          </p:cNvPr>
          <p:cNvPicPr>
            <a:picLocks noChangeAspect="1"/>
          </p:cNvPicPr>
          <p:nvPr/>
        </p:nvPicPr>
        <p:blipFill>
          <a:blip r:embed="rId4"/>
          <a:stretch>
            <a:fillRect/>
          </a:stretch>
        </p:blipFill>
        <p:spPr>
          <a:xfrm>
            <a:off x="3569304" y="1317315"/>
            <a:ext cx="3647863" cy="588365"/>
          </a:xfrm>
          <a:prstGeom prst="rect">
            <a:avLst/>
          </a:prstGeom>
        </p:spPr>
      </p:pic>
      <p:sp>
        <p:nvSpPr>
          <p:cNvPr id="10" name="文本框 9">
            <a:extLst>
              <a:ext uri="{FF2B5EF4-FFF2-40B4-BE49-F238E27FC236}">
                <a16:creationId xmlns:a16="http://schemas.microsoft.com/office/drawing/2014/main" id="{1457CFDB-D207-4551-8FE8-621161CA173F}"/>
              </a:ext>
            </a:extLst>
          </p:cNvPr>
          <p:cNvSpPr txBox="1"/>
          <p:nvPr/>
        </p:nvSpPr>
        <p:spPr>
          <a:xfrm>
            <a:off x="-9112" y="6260612"/>
            <a:ext cx="3578416" cy="523220"/>
          </a:xfrm>
          <a:prstGeom prst="rect">
            <a:avLst/>
          </a:prstGeom>
          <a:noFill/>
        </p:spPr>
        <p:txBody>
          <a:bodyPr wrap="none" rtlCol="0">
            <a:spAutoFit/>
          </a:bodyPr>
          <a:lstStyle/>
          <a:p>
            <a:r>
              <a:rPr lang="en-US" sz="2800" dirty="0"/>
              <a:t>M</a:t>
            </a:r>
            <a:r>
              <a:rPr lang="en-US" altLang="zh-CN" sz="2800" dirty="0"/>
              <a:t>easurement Jacobian</a:t>
            </a:r>
            <a:endParaRPr lang="en-US" sz="2800" dirty="0"/>
          </a:p>
        </p:txBody>
      </p:sp>
      <p:pic>
        <p:nvPicPr>
          <p:cNvPr id="12" name="图片 11">
            <a:extLst>
              <a:ext uri="{FF2B5EF4-FFF2-40B4-BE49-F238E27FC236}">
                <a16:creationId xmlns:a16="http://schemas.microsoft.com/office/drawing/2014/main" id="{4208EFB9-B22B-4F94-9364-2000E895CBEE}"/>
              </a:ext>
            </a:extLst>
          </p:cNvPr>
          <p:cNvPicPr>
            <a:picLocks noChangeAspect="1"/>
          </p:cNvPicPr>
          <p:nvPr/>
        </p:nvPicPr>
        <p:blipFill>
          <a:blip r:embed="rId5"/>
          <a:stretch>
            <a:fillRect/>
          </a:stretch>
        </p:blipFill>
        <p:spPr>
          <a:xfrm>
            <a:off x="4137761" y="2585347"/>
            <a:ext cx="2510949" cy="2351804"/>
          </a:xfrm>
          <a:prstGeom prst="rect">
            <a:avLst/>
          </a:prstGeom>
        </p:spPr>
      </p:pic>
      <p:sp>
        <p:nvSpPr>
          <p:cNvPr id="13" name="文本框 12">
            <a:extLst>
              <a:ext uri="{FF2B5EF4-FFF2-40B4-BE49-F238E27FC236}">
                <a16:creationId xmlns:a16="http://schemas.microsoft.com/office/drawing/2014/main" id="{F7DC1A18-C93A-48AF-B541-B0D043DC9D68}"/>
              </a:ext>
            </a:extLst>
          </p:cNvPr>
          <p:cNvSpPr txBox="1"/>
          <p:nvPr/>
        </p:nvSpPr>
        <p:spPr>
          <a:xfrm>
            <a:off x="2992977" y="2969539"/>
            <a:ext cx="1173719" cy="523220"/>
          </a:xfrm>
          <a:prstGeom prst="rect">
            <a:avLst/>
          </a:prstGeom>
          <a:noFill/>
        </p:spPr>
        <p:txBody>
          <a:bodyPr wrap="none" rtlCol="0">
            <a:spAutoFit/>
          </a:bodyPr>
          <a:lstStyle/>
          <a:p>
            <a:r>
              <a:rPr lang="en-US" sz="2800" dirty="0"/>
              <a:t>A = QR</a:t>
            </a:r>
          </a:p>
        </p:txBody>
      </p:sp>
      <p:sp>
        <p:nvSpPr>
          <p:cNvPr id="15" name="文本框 14">
            <a:extLst>
              <a:ext uri="{FF2B5EF4-FFF2-40B4-BE49-F238E27FC236}">
                <a16:creationId xmlns:a16="http://schemas.microsoft.com/office/drawing/2014/main" id="{93CDDA3D-9A7E-4757-B844-148245EC6A8C}"/>
              </a:ext>
            </a:extLst>
          </p:cNvPr>
          <p:cNvSpPr txBox="1"/>
          <p:nvPr/>
        </p:nvSpPr>
        <p:spPr>
          <a:xfrm>
            <a:off x="7927329" y="1256095"/>
            <a:ext cx="4413650" cy="523220"/>
          </a:xfrm>
          <a:prstGeom prst="rect">
            <a:avLst/>
          </a:prstGeom>
          <a:noFill/>
        </p:spPr>
        <p:txBody>
          <a:bodyPr wrap="square" rtlCol="0">
            <a:spAutoFit/>
          </a:bodyPr>
          <a:lstStyle/>
          <a:p>
            <a:pPr marL="342900" indent="-342900">
              <a:buFont typeface="Arial" panose="020B0604020202020204" pitchFamily="34" charset="0"/>
              <a:buChar char="•"/>
            </a:pPr>
            <a:r>
              <a:rPr lang="en-US" sz="2800" b="1" dirty="0"/>
              <a:t>QR decomposition</a:t>
            </a:r>
          </a:p>
        </p:txBody>
      </p:sp>
      <p:sp>
        <p:nvSpPr>
          <p:cNvPr id="17" name="箭头: 右 16">
            <a:extLst>
              <a:ext uri="{FF2B5EF4-FFF2-40B4-BE49-F238E27FC236}">
                <a16:creationId xmlns:a16="http://schemas.microsoft.com/office/drawing/2014/main" id="{0E7F5D5A-6004-4664-BDD7-857BF8E04126}"/>
              </a:ext>
            </a:extLst>
          </p:cNvPr>
          <p:cNvSpPr/>
          <p:nvPr/>
        </p:nvSpPr>
        <p:spPr>
          <a:xfrm>
            <a:off x="2859142" y="3514199"/>
            <a:ext cx="1346231" cy="3701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图片 17">
            <a:extLst>
              <a:ext uri="{FF2B5EF4-FFF2-40B4-BE49-F238E27FC236}">
                <a16:creationId xmlns:a16="http://schemas.microsoft.com/office/drawing/2014/main" id="{7D339495-ECCE-46D3-AB6D-FA74A7949D9C}"/>
              </a:ext>
            </a:extLst>
          </p:cNvPr>
          <p:cNvPicPr>
            <a:picLocks noChangeAspect="1"/>
          </p:cNvPicPr>
          <p:nvPr/>
        </p:nvPicPr>
        <p:blipFill>
          <a:blip r:embed="rId6"/>
          <a:stretch>
            <a:fillRect/>
          </a:stretch>
        </p:blipFill>
        <p:spPr>
          <a:xfrm>
            <a:off x="6559616" y="1921619"/>
            <a:ext cx="5384246" cy="3142281"/>
          </a:xfrm>
          <a:prstGeom prst="rect">
            <a:avLst/>
          </a:prstGeom>
        </p:spPr>
      </p:pic>
      <p:pic>
        <p:nvPicPr>
          <p:cNvPr id="20" name="图片 19">
            <a:extLst>
              <a:ext uri="{FF2B5EF4-FFF2-40B4-BE49-F238E27FC236}">
                <a16:creationId xmlns:a16="http://schemas.microsoft.com/office/drawing/2014/main" id="{A1E76B76-1450-4DA3-B191-0D9C81C00400}"/>
              </a:ext>
            </a:extLst>
          </p:cNvPr>
          <p:cNvPicPr>
            <a:picLocks noChangeAspect="1"/>
          </p:cNvPicPr>
          <p:nvPr/>
        </p:nvPicPr>
        <p:blipFill>
          <a:blip r:embed="rId7"/>
          <a:stretch>
            <a:fillRect/>
          </a:stretch>
        </p:blipFill>
        <p:spPr>
          <a:xfrm>
            <a:off x="8317898" y="5063900"/>
            <a:ext cx="2153444" cy="598179"/>
          </a:xfrm>
          <a:prstGeom prst="rect">
            <a:avLst/>
          </a:prstGeom>
        </p:spPr>
      </p:pic>
      <p:sp>
        <p:nvSpPr>
          <p:cNvPr id="21" name="文本框 20">
            <a:extLst>
              <a:ext uri="{FF2B5EF4-FFF2-40B4-BE49-F238E27FC236}">
                <a16:creationId xmlns:a16="http://schemas.microsoft.com/office/drawing/2014/main" id="{15FF8E21-6FA7-42ED-BC3D-4791DFC8E914}"/>
              </a:ext>
            </a:extLst>
          </p:cNvPr>
          <p:cNvSpPr txBox="1"/>
          <p:nvPr/>
        </p:nvSpPr>
        <p:spPr>
          <a:xfrm>
            <a:off x="2929915" y="3945786"/>
            <a:ext cx="2576593" cy="830997"/>
          </a:xfrm>
          <a:prstGeom prst="rect">
            <a:avLst/>
          </a:prstGeom>
          <a:noFill/>
        </p:spPr>
        <p:txBody>
          <a:bodyPr wrap="square" rtlCol="0">
            <a:spAutoFit/>
          </a:bodyPr>
          <a:lstStyle/>
          <a:p>
            <a:r>
              <a:rPr lang="en-US" sz="2400" b="1" i="1" dirty="0">
                <a:solidFill>
                  <a:srgbClr val="FF0000"/>
                </a:solidFill>
              </a:rPr>
              <a:t>Givens</a:t>
            </a:r>
          </a:p>
          <a:p>
            <a:r>
              <a:rPr lang="en-US" sz="2400" b="1" i="1" dirty="0">
                <a:solidFill>
                  <a:srgbClr val="FF0000"/>
                </a:solidFill>
              </a:rPr>
              <a:t>rotations</a:t>
            </a:r>
          </a:p>
        </p:txBody>
      </p:sp>
      <p:cxnSp>
        <p:nvCxnSpPr>
          <p:cNvPr id="7" name="直接连接符 6">
            <a:extLst>
              <a:ext uri="{FF2B5EF4-FFF2-40B4-BE49-F238E27FC236}">
                <a16:creationId xmlns:a16="http://schemas.microsoft.com/office/drawing/2014/main" id="{11C41302-6B5F-46F1-B44E-490DAD13882B}"/>
              </a:ext>
            </a:extLst>
          </p:cNvPr>
          <p:cNvCxnSpPr>
            <a:cxnSpLocks/>
          </p:cNvCxnSpPr>
          <p:nvPr/>
        </p:nvCxnSpPr>
        <p:spPr>
          <a:xfrm>
            <a:off x="7831015" y="2356338"/>
            <a:ext cx="0" cy="22900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9060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animBg="1"/>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A5D26-F91F-43F8-AE2D-F4BB7112B6F1}"/>
              </a:ext>
            </a:extLst>
          </p:cNvPr>
          <p:cNvSpPr>
            <a:spLocks noGrp="1"/>
          </p:cNvSpPr>
          <p:nvPr>
            <p:ph type="title"/>
          </p:nvPr>
        </p:nvSpPr>
        <p:spPr>
          <a:xfrm>
            <a:off x="838200" y="0"/>
            <a:ext cx="10515600" cy="1325563"/>
          </a:xfrm>
        </p:spPr>
        <p:txBody>
          <a:bodyPr/>
          <a:lstStyle/>
          <a:p>
            <a:r>
              <a:rPr lang="en-US" dirty="0"/>
              <a:t>Retaining Sparsity: Variable Ordering </a:t>
            </a:r>
          </a:p>
        </p:txBody>
      </p:sp>
      <p:pic>
        <p:nvPicPr>
          <p:cNvPr id="4" name="图片 3">
            <a:extLst>
              <a:ext uri="{FF2B5EF4-FFF2-40B4-BE49-F238E27FC236}">
                <a16:creationId xmlns:a16="http://schemas.microsoft.com/office/drawing/2014/main" id="{9EC291C5-7C6C-4A10-B035-1A4445CAECA7}"/>
              </a:ext>
            </a:extLst>
          </p:cNvPr>
          <p:cNvPicPr>
            <a:picLocks noChangeAspect="1"/>
          </p:cNvPicPr>
          <p:nvPr/>
        </p:nvPicPr>
        <p:blipFill>
          <a:blip r:embed="rId3"/>
          <a:stretch>
            <a:fillRect/>
          </a:stretch>
        </p:blipFill>
        <p:spPr>
          <a:xfrm>
            <a:off x="1354619" y="982835"/>
            <a:ext cx="1930468" cy="2656324"/>
          </a:xfrm>
          <a:prstGeom prst="rect">
            <a:avLst/>
          </a:prstGeom>
        </p:spPr>
      </p:pic>
      <p:pic>
        <p:nvPicPr>
          <p:cNvPr id="5" name="图片 4">
            <a:extLst>
              <a:ext uri="{FF2B5EF4-FFF2-40B4-BE49-F238E27FC236}">
                <a16:creationId xmlns:a16="http://schemas.microsoft.com/office/drawing/2014/main" id="{BD3E6ADF-DCD1-456C-A3F2-029AAC100A9F}"/>
              </a:ext>
            </a:extLst>
          </p:cNvPr>
          <p:cNvPicPr>
            <a:picLocks noChangeAspect="1"/>
          </p:cNvPicPr>
          <p:nvPr/>
        </p:nvPicPr>
        <p:blipFill>
          <a:blip r:embed="rId4"/>
          <a:stretch>
            <a:fillRect/>
          </a:stretch>
        </p:blipFill>
        <p:spPr>
          <a:xfrm>
            <a:off x="5000589" y="1210019"/>
            <a:ext cx="2257309" cy="2449793"/>
          </a:xfrm>
          <a:prstGeom prst="rect">
            <a:avLst/>
          </a:prstGeom>
        </p:spPr>
      </p:pic>
      <p:sp>
        <p:nvSpPr>
          <p:cNvPr id="6" name="箭头: 右 5">
            <a:extLst>
              <a:ext uri="{FF2B5EF4-FFF2-40B4-BE49-F238E27FC236}">
                <a16:creationId xmlns:a16="http://schemas.microsoft.com/office/drawing/2014/main" id="{9E30006B-992B-4E08-8FFF-87062F0B7353}"/>
              </a:ext>
            </a:extLst>
          </p:cNvPr>
          <p:cNvSpPr/>
          <p:nvPr/>
        </p:nvSpPr>
        <p:spPr>
          <a:xfrm>
            <a:off x="3525931" y="2331864"/>
            <a:ext cx="1346231" cy="3701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a:extLst>
              <a:ext uri="{FF2B5EF4-FFF2-40B4-BE49-F238E27FC236}">
                <a16:creationId xmlns:a16="http://schemas.microsoft.com/office/drawing/2014/main" id="{8690F380-5CB7-45EC-BC14-F248F87D46CE}"/>
              </a:ext>
            </a:extLst>
          </p:cNvPr>
          <p:cNvSpPr txBox="1"/>
          <p:nvPr/>
        </p:nvSpPr>
        <p:spPr>
          <a:xfrm>
            <a:off x="3887904" y="1739532"/>
            <a:ext cx="622286" cy="523220"/>
          </a:xfrm>
          <a:prstGeom prst="rect">
            <a:avLst/>
          </a:prstGeom>
          <a:noFill/>
        </p:spPr>
        <p:txBody>
          <a:bodyPr wrap="none" rtlCol="0">
            <a:spAutoFit/>
          </a:bodyPr>
          <a:lstStyle/>
          <a:p>
            <a:r>
              <a:rPr lang="en-US" sz="2800" dirty="0">
                <a:solidFill>
                  <a:srgbClr val="FF0000"/>
                </a:solidFill>
              </a:rPr>
              <a:t>QR</a:t>
            </a:r>
          </a:p>
        </p:txBody>
      </p:sp>
      <p:sp>
        <p:nvSpPr>
          <p:cNvPr id="9" name="文本框 8">
            <a:extLst>
              <a:ext uri="{FF2B5EF4-FFF2-40B4-BE49-F238E27FC236}">
                <a16:creationId xmlns:a16="http://schemas.microsoft.com/office/drawing/2014/main" id="{1074B858-074A-4732-B8C4-C40F5BA9BEC2}"/>
              </a:ext>
            </a:extLst>
          </p:cNvPr>
          <p:cNvSpPr txBox="1"/>
          <p:nvPr/>
        </p:nvSpPr>
        <p:spPr>
          <a:xfrm>
            <a:off x="2532535" y="3635391"/>
            <a:ext cx="3786037" cy="461665"/>
          </a:xfrm>
          <a:prstGeom prst="rect">
            <a:avLst/>
          </a:prstGeom>
          <a:noFill/>
        </p:spPr>
        <p:txBody>
          <a:bodyPr wrap="square" rtlCol="0">
            <a:spAutoFit/>
          </a:bodyPr>
          <a:lstStyle/>
          <a:p>
            <a:r>
              <a:rPr lang="en-US" sz="2400" dirty="0"/>
              <a:t>COLAMD</a:t>
            </a:r>
            <a:r>
              <a:rPr lang="en-US" sz="2400" dirty="0">
                <a:solidFill>
                  <a:srgbClr val="FF0000"/>
                </a:solidFill>
              </a:rPr>
              <a:t> </a:t>
            </a:r>
            <a:r>
              <a:rPr lang="en-US" altLang="zh-CN" sz="2400" dirty="0">
                <a:solidFill>
                  <a:srgbClr val="FF0000"/>
                </a:solidFill>
              </a:rPr>
              <a:t>permute</a:t>
            </a:r>
            <a:endParaRPr lang="en-US" sz="2400" dirty="0">
              <a:solidFill>
                <a:srgbClr val="FF0000"/>
              </a:solidFill>
            </a:endParaRPr>
          </a:p>
        </p:txBody>
      </p:sp>
      <p:pic>
        <p:nvPicPr>
          <p:cNvPr id="10" name="图片 9">
            <a:extLst>
              <a:ext uri="{FF2B5EF4-FFF2-40B4-BE49-F238E27FC236}">
                <a16:creationId xmlns:a16="http://schemas.microsoft.com/office/drawing/2014/main" id="{65366CAF-5D17-4080-8048-8E101EAC2DA3}"/>
              </a:ext>
            </a:extLst>
          </p:cNvPr>
          <p:cNvPicPr>
            <a:picLocks noChangeAspect="1"/>
          </p:cNvPicPr>
          <p:nvPr/>
        </p:nvPicPr>
        <p:blipFill>
          <a:blip r:embed="rId5"/>
          <a:stretch>
            <a:fillRect/>
          </a:stretch>
        </p:blipFill>
        <p:spPr>
          <a:xfrm>
            <a:off x="1438229" y="4067744"/>
            <a:ext cx="1930469" cy="2790256"/>
          </a:xfrm>
          <a:prstGeom prst="rect">
            <a:avLst/>
          </a:prstGeom>
        </p:spPr>
      </p:pic>
      <p:sp>
        <p:nvSpPr>
          <p:cNvPr id="8" name="箭头: 右 7">
            <a:extLst>
              <a:ext uri="{FF2B5EF4-FFF2-40B4-BE49-F238E27FC236}">
                <a16:creationId xmlns:a16="http://schemas.microsoft.com/office/drawing/2014/main" id="{3D7664D7-C865-45B6-A727-83C94B34AC03}"/>
              </a:ext>
            </a:extLst>
          </p:cNvPr>
          <p:cNvSpPr/>
          <p:nvPr/>
        </p:nvSpPr>
        <p:spPr>
          <a:xfrm rot="5400000">
            <a:off x="2033231" y="3671039"/>
            <a:ext cx="573243" cy="41701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图片 10">
            <a:extLst>
              <a:ext uri="{FF2B5EF4-FFF2-40B4-BE49-F238E27FC236}">
                <a16:creationId xmlns:a16="http://schemas.microsoft.com/office/drawing/2014/main" id="{7453ADDC-6CD9-4C42-A31A-70EB043F1231}"/>
              </a:ext>
            </a:extLst>
          </p:cNvPr>
          <p:cNvPicPr>
            <a:picLocks noChangeAspect="1"/>
          </p:cNvPicPr>
          <p:nvPr/>
        </p:nvPicPr>
        <p:blipFill>
          <a:blip r:embed="rId6"/>
          <a:stretch>
            <a:fillRect/>
          </a:stretch>
        </p:blipFill>
        <p:spPr>
          <a:xfrm>
            <a:off x="5016598" y="4166168"/>
            <a:ext cx="2241300" cy="2449793"/>
          </a:xfrm>
          <a:prstGeom prst="rect">
            <a:avLst/>
          </a:prstGeom>
        </p:spPr>
      </p:pic>
      <p:sp>
        <p:nvSpPr>
          <p:cNvPr id="12" name="箭头: 右 11">
            <a:extLst>
              <a:ext uri="{FF2B5EF4-FFF2-40B4-BE49-F238E27FC236}">
                <a16:creationId xmlns:a16="http://schemas.microsoft.com/office/drawing/2014/main" id="{4136A6D0-EE3D-4BBC-973F-FA5E4C83250F}"/>
              </a:ext>
            </a:extLst>
          </p:cNvPr>
          <p:cNvSpPr/>
          <p:nvPr/>
        </p:nvSpPr>
        <p:spPr>
          <a:xfrm>
            <a:off x="3525932" y="5051754"/>
            <a:ext cx="1346231" cy="3701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文本框 12">
            <a:extLst>
              <a:ext uri="{FF2B5EF4-FFF2-40B4-BE49-F238E27FC236}">
                <a16:creationId xmlns:a16="http://schemas.microsoft.com/office/drawing/2014/main" id="{0B248FFE-E9B6-458F-9138-7513C0A8CAFA}"/>
              </a:ext>
            </a:extLst>
          </p:cNvPr>
          <p:cNvSpPr txBox="1"/>
          <p:nvPr/>
        </p:nvSpPr>
        <p:spPr>
          <a:xfrm>
            <a:off x="3887905" y="4459422"/>
            <a:ext cx="622286" cy="523220"/>
          </a:xfrm>
          <a:prstGeom prst="rect">
            <a:avLst/>
          </a:prstGeom>
          <a:noFill/>
        </p:spPr>
        <p:txBody>
          <a:bodyPr wrap="none" rtlCol="0">
            <a:spAutoFit/>
          </a:bodyPr>
          <a:lstStyle/>
          <a:p>
            <a:r>
              <a:rPr lang="en-US" sz="2800" dirty="0">
                <a:solidFill>
                  <a:srgbClr val="FF0000"/>
                </a:solidFill>
              </a:rPr>
              <a:t>QR</a:t>
            </a:r>
          </a:p>
        </p:txBody>
      </p:sp>
      <p:sp>
        <p:nvSpPr>
          <p:cNvPr id="14" name="文本框 13">
            <a:extLst>
              <a:ext uri="{FF2B5EF4-FFF2-40B4-BE49-F238E27FC236}">
                <a16:creationId xmlns:a16="http://schemas.microsoft.com/office/drawing/2014/main" id="{BE7DB029-55CB-4061-A737-92122A1E1446}"/>
              </a:ext>
            </a:extLst>
          </p:cNvPr>
          <p:cNvSpPr txBox="1"/>
          <p:nvPr/>
        </p:nvSpPr>
        <p:spPr>
          <a:xfrm>
            <a:off x="7934869" y="1697531"/>
            <a:ext cx="3098800" cy="523220"/>
          </a:xfrm>
          <a:prstGeom prst="rect">
            <a:avLst/>
          </a:prstGeom>
          <a:noFill/>
        </p:spPr>
        <p:txBody>
          <a:bodyPr wrap="square" rtlCol="0">
            <a:spAutoFit/>
          </a:bodyPr>
          <a:lstStyle/>
          <a:p>
            <a:r>
              <a:rPr lang="en-US" sz="2800" dirty="0"/>
              <a:t>Default Ordering </a:t>
            </a:r>
          </a:p>
        </p:txBody>
      </p:sp>
      <p:pic>
        <p:nvPicPr>
          <p:cNvPr id="15" name="图片 14">
            <a:extLst>
              <a:ext uri="{FF2B5EF4-FFF2-40B4-BE49-F238E27FC236}">
                <a16:creationId xmlns:a16="http://schemas.microsoft.com/office/drawing/2014/main" id="{6EB03CA1-F134-4DD6-9BF9-6473A6A6A70D}"/>
              </a:ext>
            </a:extLst>
          </p:cNvPr>
          <p:cNvPicPr>
            <a:picLocks noChangeAspect="1"/>
          </p:cNvPicPr>
          <p:nvPr/>
        </p:nvPicPr>
        <p:blipFill>
          <a:blip r:embed="rId7"/>
          <a:stretch>
            <a:fillRect/>
          </a:stretch>
        </p:blipFill>
        <p:spPr>
          <a:xfrm>
            <a:off x="7257898" y="2562139"/>
            <a:ext cx="4829175" cy="1104900"/>
          </a:xfrm>
          <a:prstGeom prst="rect">
            <a:avLst/>
          </a:prstGeom>
        </p:spPr>
      </p:pic>
      <p:pic>
        <p:nvPicPr>
          <p:cNvPr id="16" name="图片 15">
            <a:extLst>
              <a:ext uri="{FF2B5EF4-FFF2-40B4-BE49-F238E27FC236}">
                <a16:creationId xmlns:a16="http://schemas.microsoft.com/office/drawing/2014/main" id="{749C542A-8D15-4B1C-B8D1-FAA619504DDA}"/>
              </a:ext>
            </a:extLst>
          </p:cNvPr>
          <p:cNvPicPr>
            <a:picLocks noChangeAspect="1"/>
          </p:cNvPicPr>
          <p:nvPr/>
        </p:nvPicPr>
        <p:blipFill>
          <a:blip r:embed="rId8"/>
          <a:stretch>
            <a:fillRect/>
          </a:stretch>
        </p:blipFill>
        <p:spPr>
          <a:xfrm>
            <a:off x="8600327" y="3768654"/>
            <a:ext cx="2153444" cy="598179"/>
          </a:xfrm>
          <a:prstGeom prst="rect">
            <a:avLst/>
          </a:prstGeom>
        </p:spPr>
      </p:pic>
      <p:sp>
        <p:nvSpPr>
          <p:cNvPr id="17" name="文本框 16">
            <a:extLst>
              <a:ext uri="{FF2B5EF4-FFF2-40B4-BE49-F238E27FC236}">
                <a16:creationId xmlns:a16="http://schemas.microsoft.com/office/drawing/2014/main" id="{B8897015-F671-479A-95DF-F55E4D4E5F6E}"/>
              </a:ext>
            </a:extLst>
          </p:cNvPr>
          <p:cNvSpPr txBox="1"/>
          <p:nvPr/>
        </p:nvSpPr>
        <p:spPr>
          <a:xfrm>
            <a:off x="7934869" y="4683415"/>
            <a:ext cx="3920067" cy="954107"/>
          </a:xfrm>
          <a:prstGeom prst="rect">
            <a:avLst/>
          </a:prstGeom>
          <a:noFill/>
        </p:spPr>
        <p:txBody>
          <a:bodyPr wrap="square" rtlCol="0">
            <a:spAutoFit/>
          </a:bodyPr>
          <a:lstStyle/>
          <a:p>
            <a:r>
              <a:rPr lang="en-US" sz="2800" dirty="0"/>
              <a:t>Ordering based on </a:t>
            </a:r>
          </a:p>
          <a:p>
            <a:r>
              <a:rPr lang="en-US" sz="2800" dirty="0"/>
              <a:t>COLAMD heuristic </a:t>
            </a:r>
          </a:p>
        </p:txBody>
      </p:sp>
    </p:spTree>
    <p:extLst>
      <p:ext uri="{BB962C8B-B14F-4D97-AF65-F5344CB8AC3E}">
        <p14:creationId xmlns:p14="http://schemas.microsoft.com/office/powerpoint/2010/main" val="100639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P spid="12"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FE4E5-524F-47E9-939B-456DE1D22A06}"/>
              </a:ext>
            </a:extLst>
          </p:cNvPr>
          <p:cNvSpPr>
            <a:spLocks noGrp="1"/>
          </p:cNvSpPr>
          <p:nvPr>
            <p:ph type="title"/>
          </p:nvPr>
        </p:nvSpPr>
        <p:spPr>
          <a:xfrm>
            <a:off x="65157" y="-36663"/>
            <a:ext cx="10515600" cy="1325563"/>
          </a:xfrm>
        </p:spPr>
        <p:txBody>
          <a:bodyPr/>
          <a:lstStyle/>
          <a:p>
            <a:r>
              <a:rPr lang="en-US" dirty="0"/>
              <a:t>Links between methods: Cholesky and QR</a:t>
            </a:r>
          </a:p>
        </p:txBody>
      </p:sp>
      <p:pic>
        <p:nvPicPr>
          <p:cNvPr id="5" name="图片 4">
            <a:extLst>
              <a:ext uri="{FF2B5EF4-FFF2-40B4-BE49-F238E27FC236}">
                <a16:creationId xmlns:a16="http://schemas.microsoft.com/office/drawing/2014/main" id="{3059BA5E-BCC4-44C4-BBAA-77E0549C3ACD}"/>
              </a:ext>
            </a:extLst>
          </p:cNvPr>
          <p:cNvPicPr>
            <a:picLocks noChangeAspect="1"/>
          </p:cNvPicPr>
          <p:nvPr/>
        </p:nvPicPr>
        <p:blipFill>
          <a:blip r:embed="rId3"/>
          <a:stretch>
            <a:fillRect/>
          </a:stretch>
        </p:blipFill>
        <p:spPr>
          <a:xfrm>
            <a:off x="704384" y="1500284"/>
            <a:ext cx="9006007" cy="619163"/>
          </a:xfrm>
          <a:prstGeom prst="rect">
            <a:avLst/>
          </a:prstGeom>
        </p:spPr>
      </p:pic>
      <p:pic>
        <p:nvPicPr>
          <p:cNvPr id="6" name="图片 5">
            <a:extLst>
              <a:ext uri="{FF2B5EF4-FFF2-40B4-BE49-F238E27FC236}">
                <a16:creationId xmlns:a16="http://schemas.microsoft.com/office/drawing/2014/main" id="{FE07C085-07FF-40F3-A0BB-7F95E336CD5D}"/>
              </a:ext>
            </a:extLst>
          </p:cNvPr>
          <p:cNvPicPr>
            <a:picLocks noChangeAspect="1"/>
          </p:cNvPicPr>
          <p:nvPr/>
        </p:nvPicPr>
        <p:blipFill>
          <a:blip r:embed="rId4"/>
          <a:stretch>
            <a:fillRect/>
          </a:stretch>
        </p:blipFill>
        <p:spPr>
          <a:xfrm>
            <a:off x="4501542" y="2035480"/>
            <a:ext cx="2509886" cy="1173453"/>
          </a:xfrm>
          <a:prstGeom prst="rect">
            <a:avLst/>
          </a:prstGeom>
        </p:spPr>
      </p:pic>
      <p:pic>
        <p:nvPicPr>
          <p:cNvPr id="7" name="图片 6">
            <a:extLst>
              <a:ext uri="{FF2B5EF4-FFF2-40B4-BE49-F238E27FC236}">
                <a16:creationId xmlns:a16="http://schemas.microsoft.com/office/drawing/2014/main" id="{40685D90-A191-434E-BEEE-C0B5D70DCD5A}"/>
              </a:ext>
            </a:extLst>
          </p:cNvPr>
          <p:cNvPicPr>
            <a:picLocks noChangeAspect="1"/>
          </p:cNvPicPr>
          <p:nvPr/>
        </p:nvPicPr>
        <p:blipFill>
          <a:blip r:embed="rId5"/>
          <a:stretch>
            <a:fillRect/>
          </a:stretch>
        </p:blipFill>
        <p:spPr>
          <a:xfrm>
            <a:off x="569957" y="3190039"/>
            <a:ext cx="6633117" cy="1408577"/>
          </a:xfrm>
          <a:prstGeom prst="rect">
            <a:avLst/>
          </a:prstGeom>
        </p:spPr>
      </p:pic>
      <p:pic>
        <p:nvPicPr>
          <p:cNvPr id="8" name="图片 7">
            <a:extLst>
              <a:ext uri="{FF2B5EF4-FFF2-40B4-BE49-F238E27FC236}">
                <a16:creationId xmlns:a16="http://schemas.microsoft.com/office/drawing/2014/main" id="{0E5C27C6-2CD1-4E87-B72D-9DD1B5755D8E}"/>
              </a:ext>
            </a:extLst>
          </p:cNvPr>
          <p:cNvPicPr>
            <a:picLocks noChangeAspect="1"/>
          </p:cNvPicPr>
          <p:nvPr/>
        </p:nvPicPr>
        <p:blipFill>
          <a:blip r:embed="rId6"/>
          <a:stretch>
            <a:fillRect/>
          </a:stretch>
        </p:blipFill>
        <p:spPr>
          <a:xfrm>
            <a:off x="569957" y="4913157"/>
            <a:ext cx="10373056" cy="1325563"/>
          </a:xfrm>
          <a:prstGeom prst="rect">
            <a:avLst/>
          </a:prstGeom>
        </p:spPr>
      </p:pic>
      <p:sp>
        <p:nvSpPr>
          <p:cNvPr id="9" name="文本框 8">
            <a:extLst>
              <a:ext uri="{FF2B5EF4-FFF2-40B4-BE49-F238E27FC236}">
                <a16:creationId xmlns:a16="http://schemas.microsoft.com/office/drawing/2014/main" id="{4DC0BAD5-1474-4C37-BF14-A0B55D5CB458}"/>
              </a:ext>
            </a:extLst>
          </p:cNvPr>
          <p:cNvSpPr txBox="1"/>
          <p:nvPr/>
        </p:nvSpPr>
        <p:spPr>
          <a:xfrm>
            <a:off x="558138" y="2307729"/>
            <a:ext cx="3868560" cy="523220"/>
          </a:xfrm>
          <a:prstGeom prst="rect">
            <a:avLst/>
          </a:prstGeom>
          <a:noFill/>
        </p:spPr>
        <p:txBody>
          <a:bodyPr wrap="none" rtlCol="0">
            <a:spAutoFit/>
          </a:bodyPr>
          <a:lstStyle/>
          <a:p>
            <a:r>
              <a:rPr lang="en-US" sz="2800" dirty="0">
                <a:solidFill>
                  <a:srgbClr val="FF0000"/>
                </a:solidFill>
              </a:rPr>
              <a:t>M</a:t>
            </a:r>
            <a:r>
              <a:rPr lang="en-US" altLang="zh-CN" sz="2800" dirty="0">
                <a:solidFill>
                  <a:srgbClr val="FF0000"/>
                </a:solidFill>
              </a:rPr>
              <a:t>easurement Jacobian </a:t>
            </a:r>
            <a:r>
              <a:rPr lang="en-US" altLang="zh-CN" sz="2800" b="1" dirty="0">
                <a:solidFill>
                  <a:srgbClr val="FF0000"/>
                </a:solidFill>
              </a:rPr>
              <a:t>A</a:t>
            </a:r>
            <a:endParaRPr lang="en-US" sz="2800" b="1" dirty="0">
              <a:solidFill>
                <a:srgbClr val="FF0000"/>
              </a:solidFill>
            </a:endParaRPr>
          </a:p>
        </p:txBody>
      </p:sp>
      <p:sp>
        <p:nvSpPr>
          <p:cNvPr id="10" name="文本框 9">
            <a:extLst>
              <a:ext uri="{FF2B5EF4-FFF2-40B4-BE49-F238E27FC236}">
                <a16:creationId xmlns:a16="http://schemas.microsoft.com/office/drawing/2014/main" id="{C6E55D19-9948-402D-85F3-F2147F3EF806}"/>
              </a:ext>
            </a:extLst>
          </p:cNvPr>
          <p:cNvSpPr txBox="1"/>
          <p:nvPr/>
        </p:nvSpPr>
        <p:spPr>
          <a:xfrm>
            <a:off x="8149012" y="1955843"/>
            <a:ext cx="2659574" cy="523220"/>
          </a:xfrm>
          <a:prstGeom prst="rect">
            <a:avLst/>
          </a:prstGeom>
          <a:noFill/>
        </p:spPr>
        <p:txBody>
          <a:bodyPr wrap="none" rtlCol="0">
            <a:spAutoFit/>
          </a:bodyPr>
          <a:lstStyle/>
          <a:p>
            <a:r>
              <a:rPr lang="en-US" sz="2800" dirty="0">
                <a:solidFill>
                  <a:srgbClr val="FF0000"/>
                </a:solidFill>
              </a:rPr>
              <a:t>Hessian Matrix </a:t>
            </a:r>
            <a:r>
              <a:rPr lang="en-US" sz="2800" b="1" dirty="0">
                <a:solidFill>
                  <a:srgbClr val="FF0000"/>
                </a:solidFill>
              </a:rPr>
              <a:t>H</a:t>
            </a:r>
          </a:p>
        </p:txBody>
      </p:sp>
      <p:sp>
        <p:nvSpPr>
          <p:cNvPr id="11" name="文本框 10">
            <a:extLst>
              <a:ext uri="{FF2B5EF4-FFF2-40B4-BE49-F238E27FC236}">
                <a16:creationId xmlns:a16="http://schemas.microsoft.com/office/drawing/2014/main" id="{B8BE9173-A071-4107-A2D6-39E23F956F86}"/>
              </a:ext>
            </a:extLst>
          </p:cNvPr>
          <p:cNvSpPr txBox="1"/>
          <p:nvPr/>
        </p:nvSpPr>
        <p:spPr>
          <a:xfrm>
            <a:off x="6968102" y="3371108"/>
            <a:ext cx="3479414" cy="523220"/>
          </a:xfrm>
          <a:prstGeom prst="rect">
            <a:avLst/>
          </a:prstGeom>
          <a:noFill/>
        </p:spPr>
        <p:txBody>
          <a:bodyPr wrap="none" rtlCol="0">
            <a:spAutoFit/>
          </a:bodyPr>
          <a:lstStyle/>
          <a:p>
            <a:r>
              <a:rPr lang="en-US" sz="2800" dirty="0">
                <a:solidFill>
                  <a:srgbClr val="FF0000"/>
                </a:solidFill>
              </a:rPr>
              <a:t>Squared Root Matrix </a:t>
            </a:r>
            <a:r>
              <a:rPr lang="en-US" sz="2800" b="1" dirty="0">
                <a:solidFill>
                  <a:srgbClr val="FF0000"/>
                </a:solidFill>
              </a:rPr>
              <a:t>R</a:t>
            </a:r>
          </a:p>
        </p:txBody>
      </p:sp>
    </p:spTree>
    <p:extLst>
      <p:ext uri="{BB962C8B-B14F-4D97-AF65-F5344CB8AC3E}">
        <p14:creationId xmlns:p14="http://schemas.microsoft.com/office/powerpoint/2010/main" val="354788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70A65D-A1B4-492E-93F3-571565733B9B}"/>
              </a:ext>
            </a:extLst>
          </p:cNvPr>
          <p:cNvSpPr>
            <a:spLocks noGrp="1"/>
          </p:cNvSpPr>
          <p:nvPr>
            <p:ph type="title"/>
          </p:nvPr>
        </p:nvSpPr>
        <p:spPr/>
        <p:txBody>
          <a:bodyPr/>
          <a:lstStyle/>
          <a:p>
            <a:r>
              <a:rPr lang="en-US" dirty="0"/>
              <a:t>Links between G2O and GTSAM</a:t>
            </a:r>
          </a:p>
        </p:txBody>
      </p:sp>
      <p:pic>
        <p:nvPicPr>
          <p:cNvPr id="4" name="图片 3">
            <a:extLst>
              <a:ext uri="{FF2B5EF4-FFF2-40B4-BE49-F238E27FC236}">
                <a16:creationId xmlns:a16="http://schemas.microsoft.com/office/drawing/2014/main" id="{FA0D7573-3905-402E-A89A-E6981AD05F52}"/>
              </a:ext>
            </a:extLst>
          </p:cNvPr>
          <p:cNvPicPr>
            <a:picLocks noChangeAspect="1"/>
          </p:cNvPicPr>
          <p:nvPr/>
        </p:nvPicPr>
        <p:blipFill>
          <a:blip r:embed="rId3"/>
          <a:stretch>
            <a:fillRect/>
          </a:stretch>
        </p:blipFill>
        <p:spPr>
          <a:xfrm>
            <a:off x="281603" y="2405407"/>
            <a:ext cx="4693933" cy="2434613"/>
          </a:xfrm>
          <a:prstGeom prst="rect">
            <a:avLst/>
          </a:prstGeom>
        </p:spPr>
      </p:pic>
      <p:pic>
        <p:nvPicPr>
          <p:cNvPr id="5" name="图片 4">
            <a:extLst>
              <a:ext uri="{FF2B5EF4-FFF2-40B4-BE49-F238E27FC236}">
                <a16:creationId xmlns:a16="http://schemas.microsoft.com/office/drawing/2014/main" id="{0AC0FFD9-9AFD-4390-A4BE-696CF93C02F1}"/>
              </a:ext>
            </a:extLst>
          </p:cNvPr>
          <p:cNvPicPr>
            <a:picLocks noChangeAspect="1"/>
          </p:cNvPicPr>
          <p:nvPr/>
        </p:nvPicPr>
        <p:blipFill>
          <a:blip r:embed="rId4"/>
          <a:stretch>
            <a:fillRect/>
          </a:stretch>
        </p:blipFill>
        <p:spPr>
          <a:xfrm>
            <a:off x="4670655" y="2354658"/>
            <a:ext cx="7521345" cy="1049490"/>
          </a:xfrm>
          <a:prstGeom prst="rect">
            <a:avLst/>
          </a:prstGeom>
        </p:spPr>
      </p:pic>
      <p:pic>
        <p:nvPicPr>
          <p:cNvPr id="6" name="图片 5">
            <a:extLst>
              <a:ext uri="{FF2B5EF4-FFF2-40B4-BE49-F238E27FC236}">
                <a16:creationId xmlns:a16="http://schemas.microsoft.com/office/drawing/2014/main" id="{47C4825D-2EBD-44D2-A3DF-A64E1969A142}"/>
              </a:ext>
            </a:extLst>
          </p:cNvPr>
          <p:cNvPicPr>
            <a:picLocks noChangeAspect="1"/>
          </p:cNvPicPr>
          <p:nvPr/>
        </p:nvPicPr>
        <p:blipFill>
          <a:blip r:embed="rId5"/>
          <a:stretch>
            <a:fillRect/>
          </a:stretch>
        </p:blipFill>
        <p:spPr>
          <a:xfrm>
            <a:off x="5043227" y="3798035"/>
            <a:ext cx="7148773" cy="1309223"/>
          </a:xfrm>
          <a:prstGeom prst="rect">
            <a:avLst/>
          </a:prstGeom>
        </p:spPr>
      </p:pic>
      <p:sp>
        <p:nvSpPr>
          <p:cNvPr id="8" name="矩形 7">
            <a:extLst>
              <a:ext uri="{FF2B5EF4-FFF2-40B4-BE49-F238E27FC236}">
                <a16:creationId xmlns:a16="http://schemas.microsoft.com/office/drawing/2014/main" id="{0293AD8B-FB80-4205-A0E9-8B5032783767}"/>
              </a:ext>
            </a:extLst>
          </p:cNvPr>
          <p:cNvSpPr/>
          <p:nvPr/>
        </p:nvSpPr>
        <p:spPr>
          <a:xfrm>
            <a:off x="2353456" y="1575576"/>
            <a:ext cx="9710205" cy="187932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a:extLst>
              <a:ext uri="{FF2B5EF4-FFF2-40B4-BE49-F238E27FC236}">
                <a16:creationId xmlns:a16="http://schemas.microsoft.com/office/drawing/2014/main" id="{73266274-9780-40F2-9A6E-80EF7EA4D255}"/>
              </a:ext>
            </a:extLst>
          </p:cNvPr>
          <p:cNvSpPr/>
          <p:nvPr/>
        </p:nvSpPr>
        <p:spPr>
          <a:xfrm>
            <a:off x="2353457" y="3798033"/>
            <a:ext cx="9710206" cy="1756706"/>
          </a:xfrm>
          <a:prstGeom prst="rect">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文本框 9">
            <a:extLst>
              <a:ext uri="{FF2B5EF4-FFF2-40B4-BE49-F238E27FC236}">
                <a16:creationId xmlns:a16="http://schemas.microsoft.com/office/drawing/2014/main" id="{0B478380-23FB-47AB-B700-F4A072136851}"/>
              </a:ext>
            </a:extLst>
          </p:cNvPr>
          <p:cNvSpPr txBox="1"/>
          <p:nvPr/>
        </p:nvSpPr>
        <p:spPr>
          <a:xfrm>
            <a:off x="2628569" y="1769883"/>
            <a:ext cx="1844733" cy="584775"/>
          </a:xfrm>
          <a:prstGeom prst="rect">
            <a:avLst/>
          </a:prstGeom>
          <a:noFill/>
        </p:spPr>
        <p:txBody>
          <a:bodyPr wrap="square" rtlCol="0">
            <a:spAutoFit/>
          </a:bodyPr>
          <a:lstStyle/>
          <a:p>
            <a:r>
              <a:rPr lang="en-US" sz="3200" b="1" dirty="0">
                <a:solidFill>
                  <a:srgbClr val="FF0000"/>
                </a:solidFill>
              </a:rPr>
              <a:t>GTSAM</a:t>
            </a:r>
          </a:p>
        </p:txBody>
      </p:sp>
      <p:sp>
        <p:nvSpPr>
          <p:cNvPr id="11" name="文本框 10">
            <a:extLst>
              <a:ext uri="{FF2B5EF4-FFF2-40B4-BE49-F238E27FC236}">
                <a16:creationId xmlns:a16="http://schemas.microsoft.com/office/drawing/2014/main" id="{491F20E1-3E0A-444D-8863-3143D1045D41}"/>
              </a:ext>
            </a:extLst>
          </p:cNvPr>
          <p:cNvSpPr txBox="1"/>
          <p:nvPr/>
        </p:nvSpPr>
        <p:spPr>
          <a:xfrm>
            <a:off x="2570067" y="4840020"/>
            <a:ext cx="1844733" cy="584775"/>
          </a:xfrm>
          <a:prstGeom prst="rect">
            <a:avLst/>
          </a:prstGeom>
          <a:noFill/>
        </p:spPr>
        <p:txBody>
          <a:bodyPr wrap="square" rtlCol="0">
            <a:spAutoFit/>
          </a:bodyPr>
          <a:lstStyle/>
          <a:p>
            <a:r>
              <a:rPr lang="en-US" sz="3200" b="1" dirty="0">
                <a:solidFill>
                  <a:srgbClr val="0070C0"/>
                </a:solidFill>
              </a:rPr>
              <a:t>G2O</a:t>
            </a:r>
          </a:p>
        </p:txBody>
      </p:sp>
      <p:pic>
        <p:nvPicPr>
          <p:cNvPr id="12" name="图片 11">
            <a:extLst>
              <a:ext uri="{FF2B5EF4-FFF2-40B4-BE49-F238E27FC236}">
                <a16:creationId xmlns:a16="http://schemas.microsoft.com/office/drawing/2014/main" id="{3D944D48-4FDB-4312-9412-53B8BF658FCC}"/>
              </a:ext>
            </a:extLst>
          </p:cNvPr>
          <p:cNvPicPr>
            <a:picLocks noChangeAspect="1"/>
          </p:cNvPicPr>
          <p:nvPr/>
        </p:nvPicPr>
        <p:blipFill>
          <a:blip r:embed="rId6"/>
          <a:stretch>
            <a:fillRect/>
          </a:stretch>
        </p:blipFill>
        <p:spPr>
          <a:xfrm>
            <a:off x="8415798" y="644075"/>
            <a:ext cx="3647863" cy="588365"/>
          </a:xfrm>
          <a:prstGeom prst="rect">
            <a:avLst/>
          </a:prstGeom>
        </p:spPr>
      </p:pic>
      <p:pic>
        <p:nvPicPr>
          <p:cNvPr id="13" name="图片 12">
            <a:extLst>
              <a:ext uri="{FF2B5EF4-FFF2-40B4-BE49-F238E27FC236}">
                <a16:creationId xmlns:a16="http://schemas.microsoft.com/office/drawing/2014/main" id="{AF2419AC-958A-4457-884D-12D8CEDEBF5F}"/>
              </a:ext>
            </a:extLst>
          </p:cNvPr>
          <p:cNvPicPr>
            <a:picLocks noChangeAspect="1"/>
          </p:cNvPicPr>
          <p:nvPr/>
        </p:nvPicPr>
        <p:blipFill>
          <a:blip r:embed="rId7"/>
          <a:stretch>
            <a:fillRect/>
          </a:stretch>
        </p:blipFill>
        <p:spPr>
          <a:xfrm>
            <a:off x="5043227" y="1687138"/>
            <a:ext cx="1718653" cy="803526"/>
          </a:xfrm>
          <a:prstGeom prst="rect">
            <a:avLst/>
          </a:prstGeom>
        </p:spPr>
      </p:pic>
      <p:pic>
        <p:nvPicPr>
          <p:cNvPr id="3" name="图片 2">
            <a:extLst>
              <a:ext uri="{FF2B5EF4-FFF2-40B4-BE49-F238E27FC236}">
                <a16:creationId xmlns:a16="http://schemas.microsoft.com/office/drawing/2014/main" id="{A9424460-9AAF-4FB6-83F4-0FAB7E9CF34A}"/>
              </a:ext>
            </a:extLst>
          </p:cNvPr>
          <p:cNvPicPr>
            <a:picLocks noChangeAspect="1"/>
          </p:cNvPicPr>
          <p:nvPr/>
        </p:nvPicPr>
        <p:blipFill>
          <a:blip r:embed="rId8"/>
          <a:stretch>
            <a:fillRect/>
          </a:stretch>
        </p:blipFill>
        <p:spPr>
          <a:xfrm>
            <a:off x="4790239" y="4524533"/>
            <a:ext cx="1971641" cy="759447"/>
          </a:xfrm>
          <a:prstGeom prst="rect">
            <a:avLst/>
          </a:prstGeom>
        </p:spPr>
      </p:pic>
    </p:spTree>
    <p:extLst>
      <p:ext uri="{BB962C8B-B14F-4D97-AF65-F5344CB8AC3E}">
        <p14:creationId xmlns:p14="http://schemas.microsoft.com/office/powerpoint/2010/main" val="3151030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A50411-8E41-4260-A8D7-6587E35F6B9F}"/>
              </a:ext>
            </a:extLst>
          </p:cNvPr>
          <p:cNvSpPr>
            <a:spLocks noGrp="1"/>
          </p:cNvSpPr>
          <p:nvPr>
            <p:ph type="title"/>
          </p:nvPr>
        </p:nvSpPr>
        <p:spPr>
          <a:xfrm>
            <a:off x="852274" y="372842"/>
            <a:ext cx="10515600" cy="1325563"/>
          </a:xfrm>
        </p:spPr>
        <p:txBody>
          <a:bodyPr/>
          <a:lstStyle/>
          <a:p>
            <a:r>
              <a:rPr lang="en-US" dirty="0"/>
              <a:t>A</a:t>
            </a:r>
            <a:r>
              <a:rPr lang="en-US" altLang="zh-CN" dirty="0"/>
              <a:t>lgorithms</a:t>
            </a:r>
            <a:endParaRPr lang="en-US" dirty="0"/>
          </a:p>
        </p:txBody>
      </p:sp>
      <p:grpSp>
        <p:nvGrpSpPr>
          <p:cNvPr id="4" name="组合 3">
            <a:extLst>
              <a:ext uri="{FF2B5EF4-FFF2-40B4-BE49-F238E27FC236}">
                <a16:creationId xmlns:a16="http://schemas.microsoft.com/office/drawing/2014/main" id="{F0E0BB33-6F67-40A1-BF12-0F134B7D74EC}"/>
              </a:ext>
            </a:extLst>
          </p:cNvPr>
          <p:cNvGrpSpPr/>
          <p:nvPr/>
        </p:nvGrpSpPr>
        <p:grpSpPr>
          <a:xfrm>
            <a:off x="4282068" y="160514"/>
            <a:ext cx="7317059" cy="1750217"/>
            <a:chOff x="281603" y="2405407"/>
            <a:chExt cx="11940134" cy="2701851"/>
          </a:xfrm>
        </p:grpSpPr>
        <p:pic>
          <p:nvPicPr>
            <p:cNvPr id="5" name="图片 4">
              <a:extLst>
                <a:ext uri="{FF2B5EF4-FFF2-40B4-BE49-F238E27FC236}">
                  <a16:creationId xmlns:a16="http://schemas.microsoft.com/office/drawing/2014/main" id="{D0FBB8E6-B501-4F36-AF57-3F8B2651F051}"/>
                </a:ext>
              </a:extLst>
            </p:cNvPr>
            <p:cNvPicPr>
              <a:picLocks noChangeAspect="1"/>
            </p:cNvPicPr>
            <p:nvPr/>
          </p:nvPicPr>
          <p:blipFill>
            <a:blip r:embed="rId3"/>
            <a:stretch>
              <a:fillRect/>
            </a:stretch>
          </p:blipFill>
          <p:spPr>
            <a:xfrm>
              <a:off x="281603" y="2405407"/>
              <a:ext cx="4693933" cy="2434613"/>
            </a:xfrm>
            <a:prstGeom prst="rect">
              <a:avLst/>
            </a:prstGeom>
          </p:spPr>
        </p:pic>
        <p:pic>
          <p:nvPicPr>
            <p:cNvPr id="6" name="图片 5">
              <a:extLst>
                <a:ext uri="{FF2B5EF4-FFF2-40B4-BE49-F238E27FC236}">
                  <a16:creationId xmlns:a16="http://schemas.microsoft.com/office/drawing/2014/main" id="{FB3CCD92-A29C-44BA-99EF-5B1FB40F1C85}"/>
                </a:ext>
              </a:extLst>
            </p:cNvPr>
            <p:cNvPicPr>
              <a:picLocks noChangeAspect="1"/>
            </p:cNvPicPr>
            <p:nvPr/>
          </p:nvPicPr>
          <p:blipFill>
            <a:blip r:embed="rId4"/>
            <a:stretch>
              <a:fillRect/>
            </a:stretch>
          </p:blipFill>
          <p:spPr>
            <a:xfrm>
              <a:off x="4700392" y="2405407"/>
              <a:ext cx="7521345" cy="1049490"/>
            </a:xfrm>
            <a:prstGeom prst="rect">
              <a:avLst/>
            </a:prstGeom>
          </p:spPr>
        </p:pic>
        <p:pic>
          <p:nvPicPr>
            <p:cNvPr id="7" name="图片 6">
              <a:extLst>
                <a:ext uri="{FF2B5EF4-FFF2-40B4-BE49-F238E27FC236}">
                  <a16:creationId xmlns:a16="http://schemas.microsoft.com/office/drawing/2014/main" id="{202C7C69-9DE7-485E-B750-2C1054115635}"/>
                </a:ext>
              </a:extLst>
            </p:cNvPr>
            <p:cNvPicPr>
              <a:picLocks noChangeAspect="1"/>
            </p:cNvPicPr>
            <p:nvPr/>
          </p:nvPicPr>
          <p:blipFill>
            <a:blip r:embed="rId5"/>
            <a:stretch>
              <a:fillRect/>
            </a:stretch>
          </p:blipFill>
          <p:spPr>
            <a:xfrm>
              <a:off x="5043227" y="3798035"/>
              <a:ext cx="7148773" cy="1309223"/>
            </a:xfrm>
            <a:prstGeom prst="rect">
              <a:avLst/>
            </a:prstGeom>
          </p:spPr>
        </p:pic>
      </p:grpSp>
      <p:pic>
        <p:nvPicPr>
          <p:cNvPr id="9" name="图片 8">
            <a:extLst>
              <a:ext uri="{FF2B5EF4-FFF2-40B4-BE49-F238E27FC236}">
                <a16:creationId xmlns:a16="http://schemas.microsoft.com/office/drawing/2014/main" id="{BF1E3BAC-998E-4442-8B24-ADB9C995F69A}"/>
              </a:ext>
            </a:extLst>
          </p:cNvPr>
          <p:cNvPicPr>
            <a:picLocks noChangeAspect="1"/>
          </p:cNvPicPr>
          <p:nvPr/>
        </p:nvPicPr>
        <p:blipFill>
          <a:blip r:embed="rId6"/>
          <a:stretch>
            <a:fillRect/>
          </a:stretch>
        </p:blipFill>
        <p:spPr>
          <a:xfrm>
            <a:off x="6028385" y="2707189"/>
            <a:ext cx="5991813" cy="3123601"/>
          </a:xfrm>
          <a:prstGeom prst="rect">
            <a:avLst/>
          </a:prstGeom>
        </p:spPr>
      </p:pic>
      <p:sp>
        <p:nvSpPr>
          <p:cNvPr id="10" name="文本框 9">
            <a:extLst>
              <a:ext uri="{FF2B5EF4-FFF2-40B4-BE49-F238E27FC236}">
                <a16:creationId xmlns:a16="http://schemas.microsoft.com/office/drawing/2014/main" id="{C0F7D143-ADA7-4F45-8753-70C7675C8C47}"/>
              </a:ext>
            </a:extLst>
          </p:cNvPr>
          <p:cNvSpPr txBox="1"/>
          <p:nvPr/>
        </p:nvSpPr>
        <p:spPr>
          <a:xfrm>
            <a:off x="852274" y="2047350"/>
            <a:ext cx="4413650" cy="523220"/>
          </a:xfrm>
          <a:prstGeom prst="rect">
            <a:avLst/>
          </a:prstGeom>
          <a:noFill/>
        </p:spPr>
        <p:txBody>
          <a:bodyPr wrap="square" rtlCol="0">
            <a:spAutoFit/>
          </a:bodyPr>
          <a:lstStyle/>
          <a:p>
            <a:pPr marL="342900" indent="-342900">
              <a:buFont typeface="Arial" panose="020B0604020202020204" pitchFamily="34" charset="0"/>
              <a:buChar char="•"/>
            </a:pPr>
            <a:r>
              <a:rPr lang="en-US" sz="2800" b="1" dirty="0"/>
              <a:t>QR decomposition</a:t>
            </a:r>
          </a:p>
        </p:txBody>
      </p:sp>
      <p:sp>
        <p:nvSpPr>
          <p:cNvPr id="11" name="文本框 10">
            <a:extLst>
              <a:ext uri="{FF2B5EF4-FFF2-40B4-BE49-F238E27FC236}">
                <a16:creationId xmlns:a16="http://schemas.microsoft.com/office/drawing/2014/main" id="{271D8CA4-1738-4A6C-AECE-21D6918EAC66}"/>
              </a:ext>
            </a:extLst>
          </p:cNvPr>
          <p:cNvSpPr txBox="1"/>
          <p:nvPr/>
        </p:nvSpPr>
        <p:spPr>
          <a:xfrm>
            <a:off x="6028385" y="2047350"/>
            <a:ext cx="4413650" cy="523220"/>
          </a:xfrm>
          <a:prstGeom prst="rect">
            <a:avLst/>
          </a:prstGeom>
          <a:noFill/>
        </p:spPr>
        <p:txBody>
          <a:bodyPr wrap="square" rtlCol="0">
            <a:spAutoFit/>
          </a:bodyPr>
          <a:lstStyle/>
          <a:p>
            <a:pPr marL="342900" indent="-342900">
              <a:buFont typeface="Arial" panose="020B0604020202020204" pitchFamily="34" charset="0"/>
              <a:buChar char="•"/>
            </a:pPr>
            <a:r>
              <a:rPr lang="en-US" sz="2800" b="1" dirty="0"/>
              <a:t>Cholesky decomposition</a:t>
            </a:r>
          </a:p>
        </p:txBody>
      </p:sp>
      <p:pic>
        <p:nvPicPr>
          <p:cNvPr id="12" name="图片 11">
            <a:extLst>
              <a:ext uri="{FF2B5EF4-FFF2-40B4-BE49-F238E27FC236}">
                <a16:creationId xmlns:a16="http://schemas.microsoft.com/office/drawing/2014/main" id="{6AC9E4E1-9BC2-4A6A-8D4F-C35D18C2E3B9}"/>
              </a:ext>
            </a:extLst>
          </p:cNvPr>
          <p:cNvPicPr>
            <a:picLocks noChangeAspect="1"/>
          </p:cNvPicPr>
          <p:nvPr/>
        </p:nvPicPr>
        <p:blipFill>
          <a:blip r:embed="rId7"/>
          <a:stretch>
            <a:fillRect/>
          </a:stretch>
        </p:blipFill>
        <p:spPr>
          <a:xfrm>
            <a:off x="442334" y="2880302"/>
            <a:ext cx="5057042" cy="2528521"/>
          </a:xfrm>
          <a:prstGeom prst="rect">
            <a:avLst/>
          </a:prstGeom>
        </p:spPr>
      </p:pic>
      <p:sp>
        <p:nvSpPr>
          <p:cNvPr id="13" name="矩形 12">
            <a:extLst>
              <a:ext uri="{FF2B5EF4-FFF2-40B4-BE49-F238E27FC236}">
                <a16:creationId xmlns:a16="http://schemas.microsoft.com/office/drawing/2014/main" id="{379B2F63-ECE9-4F7F-BB29-13DD63B5AE02}"/>
              </a:ext>
            </a:extLst>
          </p:cNvPr>
          <p:cNvSpPr/>
          <p:nvPr/>
        </p:nvSpPr>
        <p:spPr>
          <a:xfrm>
            <a:off x="5942483" y="2665389"/>
            <a:ext cx="6163615" cy="3314470"/>
          </a:xfrm>
          <a:prstGeom prst="rect">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a:extLst>
              <a:ext uri="{FF2B5EF4-FFF2-40B4-BE49-F238E27FC236}">
                <a16:creationId xmlns:a16="http://schemas.microsoft.com/office/drawing/2014/main" id="{E8562B03-3E96-4E8D-A6DF-01CA0223DE11}"/>
              </a:ext>
            </a:extLst>
          </p:cNvPr>
          <p:cNvSpPr/>
          <p:nvPr/>
        </p:nvSpPr>
        <p:spPr>
          <a:xfrm>
            <a:off x="442334" y="2665389"/>
            <a:ext cx="5057042" cy="331447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文本框 14">
            <a:extLst>
              <a:ext uri="{FF2B5EF4-FFF2-40B4-BE49-F238E27FC236}">
                <a16:creationId xmlns:a16="http://schemas.microsoft.com/office/drawing/2014/main" id="{2A30A782-031B-4CC2-9F17-38BF6CCF814C}"/>
              </a:ext>
            </a:extLst>
          </p:cNvPr>
          <p:cNvSpPr txBox="1"/>
          <p:nvPr/>
        </p:nvSpPr>
        <p:spPr>
          <a:xfrm>
            <a:off x="9523141" y="2880302"/>
            <a:ext cx="1844733" cy="584775"/>
          </a:xfrm>
          <a:prstGeom prst="rect">
            <a:avLst/>
          </a:prstGeom>
          <a:noFill/>
        </p:spPr>
        <p:txBody>
          <a:bodyPr wrap="square" rtlCol="0">
            <a:spAutoFit/>
          </a:bodyPr>
          <a:lstStyle/>
          <a:p>
            <a:r>
              <a:rPr lang="en-US" sz="3200" b="1" dirty="0">
                <a:solidFill>
                  <a:srgbClr val="0070C0"/>
                </a:solidFill>
              </a:rPr>
              <a:t>G2O</a:t>
            </a:r>
          </a:p>
        </p:txBody>
      </p:sp>
      <p:sp>
        <p:nvSpPr>
          <p:cNvPr id="16" name="文本框 15">
            <a:extLst>
              <a:ext uri="{FF2B5EF4-FFF2-40B4-BE49-F238E27FC236}">
                <a16:creationId xmlns:a16="http://schemas.microsoft.com/office/drawing/2014/main" id="{5373A1D0-A194-4873-8DA7-0C26A450B634}"/>
              </a:ext>
            </a:extLst>
          </p:cNvPr>
          <p:cNvSpPr txBox="1"/>
          <p:nvPr/>
        </p:nvSpPr>
        <p:spPr>
          <a:xfrm>
            <a:off x="4022743" y="2779907"/>
            <a:ext cx="1844733" cy="584775"/>
          </a:xfrm>
          <a:prstGeom prst="rect">
            <a:avLst/>
          </a:prstGeom>
          <a:noFill/>
        </p:spPr>
        <p:txBody>
          <a:bodyPr wrap="square" rtlCol="0">
            <a:spAutoFit/>
          </a:bodyPr>
          <a:lstStyle/>
          <a:p>
            <a:r>
              <a:rPr lang="en-US" sz="3200" b="1" dirty="0">
                <a:solidFill>
                  <a:srgbClr val="FF0000"/>
                </a:solidFill>
              </a:rPr>
              <a:t>GTSAM</a:t>
            </a:r>
          </a:p>
        </p:txBody>
      </p:sp>
    </p:spTree>
    <p:extLst>
      <p:ext uri="{BB962C8B-B14F-4D97-AF65-F5344CB8AC3E}">
        <p14:creationId xmlns:p14="http://schemas.microsoft.com/office/powerpoint/2010/main" val="50469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CAF24FC-9933-4D2A-A8DF-C448024757A0}"/>
              </a:ext>
            </a:extLst>
          </p:cNvPr>
          <p:cNvPicPr>
            <a:picLocks noChangeAspect="1"/>
          </p:cNvPicPr>
          <p:nvPr/>
        </p:nvPicPr>
        <p:blipFill>
          <a:blip r:embed="rId3"/>
          <a:stretch>
            <a:fillRect/>
          </a:stretch>
        </p:blipFill>
        <p:spPr>
          <a:xfrm>
            <a:off x="5942786" y="3115574"/>
            <a:ext cx="5245719" cy="557561"/>
          </a:xfrm>
          <a:prstGeom prst="rect">
            <a:avLst/>
          </a:prstGeom>
        </p:spPr>
      </p:pic>
      <p:sp>
        <p:nvSpPr>
          <p:cNvPr id="2" name="标题 1">
            <a:extLst>
              <a:ext uri="{FF2B5EF4-FFF2-40B4-BE49-F238E27FC236}">
                <a16:creationId xmlns:a16="http://schemas.microsoft.com/office/drawing/2014/main" id="{77D68625-620C-40B0-A6DB-722F299BDEE4}"/>
              </a:ext>
            </a:extLst>
          </p:cNvPr>
          <p:cNvSpPr>
            <a:spLocks noGrp="1"/>
          </p:cNvSpPr>
          <p:nvPr>
            <p:ph type="title"/>
          </p:nvPr>
        </p:nvSpPr>
        <p:spPr>
          <a:xfrm>
            <a:off x="838200" y="-148593"/>
            <a:ext cx="10515600" cy="1325563"/>
          </a:xfrm>
        </p:spPr>
        <p:txBody>
          <a:bodyPr/>
          <a:lstStyle/>
          <a:p>
            <a:r>
              <a:rPr lang="en-US" dirty="0" err="1"/>
              <a:t>iSAM</a:t>
            </a:r>
            <a:r>
              <a:rPr lang="en-US" dirty="0"/>
              <a:t> [</a:t>
            </a:r>
            <a:r>
              <a:rPr lang="en-US" dirty="0" err="1"/>
              <a:t>Kaess</a:t>
            </a:r>
            <a:r>
              <a:rPr lang="en-US" dirty="0"/>
              <a:t> et al., TRO 08]</a:t>
            </a:r>
          </a:p>
        </p:txBody>
      </p:sp>
      <p:sp>
        <p:nvSpPr>
          <p:cNvPr id="3" name="内容占位符 2">
            <a:extLst>
              <a:ext uri="{FF2B5EF4-FFF2-40B4-BE49-F238E27FC236}">
                <a16:creationId xmlns:a16="http://schemas.microsoft.com/office/drawing/2014/main" id="{364E936F-579D-4FEB-B83A-B2D7A8CC3EC6}"/>
              </a:ext>
            </a:extLst>
          </p:cNvPr>
          <p:cNvSpPr>
            <a:spLocks noGrp="1"/>
          </p:cNvSpPr>
          <p:nvPr>
            <p:ph idx="1"/>
          </p:nvPr>
        </p:nvSpPr>
        <p:spPr>
          <a:xfrm>
            <a:off x="908353" y="960032"/>
            <a:ext cx="5584902" cy="4351338"/>
          </a:xfrm>
        </p:spPr>
        <p:txBody>
          <a:bodyPr/>
          <a:lstStyle/>
          <a:p>
            <a:r>
              <a:rPr lang="en-US" dirty="0"/>
              <a:t>Growing system</a:t>
            </a:r>
          </a:p>
          <a:p>
            <a:pPr lvl="1"/>
            <a:r>
              <a:rPr lang="en-US" dirty="0"/>
              <a:t>Batch solution becomes expensive</a:t>
            </a:r>
          </a:p>
          <a:p>
            <a:r>
              <a:rPr lang="en-US" dirty="0"/>
              <a:t>Incremental system</a:t>
            </a:r>
          </a:p>
          <a:p>
            <a:pPr lvl="1"/>
            <a:r>
              <a:rPr lang="en-US" dirty="0"/>
              <a:t>Given R from previous step, how to add new measurements ?</a:t>
            </a:r>
          </a:p>
          <a:p>
            <a:r>
              <a:rPr lang="en-US" dirty="0"/>
              <a:t>Key idea:</a:t>
            </a:r>
          </a:p>
          <a:p>
            <a:pPr lvl="1"/>
            <a:r>
              <a:rPr lang="en-US" dirty="0"/>
              <a:t>Append to existing matrix R</a:t>
            </a:r>
          </a:p>
          <a:p>
            <a:pPr lvl="1"/>
            <a:r>
              <a:rPr lang="en-US" dirty="0"/>
              <a:t>Using Givens rotations</a:t>
            </a:r>
          </a:p>
        </p:txBody>
      </p:sp>
      <p:pic>
        <p:nvPicPr>
          <p:cNvPr id="5" name="图片 4">
            <a:extLst>
              <a:ext uri="{FF2B5EF4-FFF2-40B4-BE49-F238E27FC236}">
                <a16:creationId xmlns:a16="http://schemas.microsoft.com/office/drawing/2014/main" id="{479A4254-8425-47B5-AC6F-CAF9F71BAFB1}"/>
              </a:ext>
            </a:extLst>
          </p:cNvPr>
          <p:cNvPicPr>
            <a:picLocks noChangeAspect="1"/>
          </p:cNvPicPr>
          <p:nvPr/>
        </p:nvPicPr>
        <p:blipFill>
          <a:blip r:embed="rId4"/>
          <a:stretch>
            <a:fillRect/>
          </a:stretch>
        </p:blipFill>
        <p:spPr>
          <a:xfrm>
            <a:off x="8286734" y="555236"/>
            <a:ext cx="3067066" cy="2873764"/>
          </a:xfrm>
          <a:prstGeom prst="rect">
            <a:avLst/>
          </a:prstGeom>
        </p:spPr>
      </p:pic>
      <p:pic>
        <p:nvPicPr>
          <p:cNvPr id="7" name="图片 6">
            <a:extLst>
              <a:ext uri="{FF2B5EF4-FFF2-40B4-BE49-F238E27FC236}">
                <a16:creationId xmlns:a16="http://schemas.microsoft.com/office/drawing/2014/main" id="{7CFC1846-77BD-4DF8-92F4-E3AB7929A5ED}"/>
              </a:ext>
            </a:extLst>
          </p:cNvPr>
          <p:cNvPicPr>
            <a:picLocks noChangeAspect="1"/>
          </p:cNvPicPr>
          <p:nvPr/>
        </p:nvPicPr>
        <p:blipFill>
          <a:blip r:embed="rId5"/>
          <a:stretch>
            <a:fillRect/>
          </a:stretch>
        </p:blipFill>
        <p:spPr>
          <a:xfrm>
            <a:off x="697442" y="4448415"/>
            <a:ext cx="7589292" cy="2376605"/>
          </a:xfrm>
          <a:prstGeom prst="rect">
            <a:avLst/>
          </a:prstGeom>
        </p:spPr>
      </p:pic>
      <p:pic>
        <p:nvPicPr>
          <p:cNvPr id="8" name="图片 7">
            <a:extLst>
              <a:ext uri="{FF2B5EF4-FFF2-40B4-BE49-F238E27FC236}">
                <a16:creationId xmlns:a16="http://schemas.microsoft.com/office/drawing/2014/main" id="{EAA8CB6E-D3E9-4C55-98FC-02CC42CD3695}"/>
              </a:ext>
            </a:extLst>
          </p:cNvPr>
          <p:cNvPicPr>
            <a:picLocks noChangeAspect="1"/>
          </p:cNvPicPr>
          <p:nvPr/>
        </p:nvPicPr>
        <p:blipFill>
          <a:blip r:embed="rId6"/>
          <a:stretch>
            <a:fillRect/>
          </a:stretch>
        </p:blipFill>
        <p:spPr>
          <a:xfrm>
            <a:off x="8286734" y="4173228"/>
            <a:ext cx="2960406" cy="2651792"/>
          </a:xfrm>
          <a:prstGeom prst="rect">
            <a:avLst/>
          </a:prstGeom>
        </p:spPr>
      </p:pic>
    </p:spTree>
    <p:extLst>
      <p:ext uri="{BB962C8B-B14F-4D97-AF65-F5344CB8AC3E}">
        <p14:creationId xmlns:p14="http://schemas.microsoft.com/office/powerpoint/2010/main" val="46296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6EC854-3C43-4D76-8A03-E6D0BF2ECF1E}"/>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DC4F1CF0-A5B1-4754-B2F8-BC146ACCC9B3}"/>
              </a:ext>
            </a:extLst>
          </p:cNvPr>
          <p:cNvSpPr>
            <a:spLocks noGrp="1"/>
          </p:cNvSpPr>
          <p:nvPr>
            <p:ph idx="1"/>
          </p:nvPr>
        </p:nvSpPr>
        <p:spPr/>
        <p:txBody>
          <a:bodyPr/>
          <a:lstStyle/>
          <a:p>
            <a:endParaRPr lang="en-US"/>
          </a:p>
        </p:txBody>
      </p:sp>
      <p:pic>
        <p:nvPicPr>
          <p:cNvPr id="4" name="图片 3">
            <a:extLst>
              <a:ext uri="{FF2B5EF4-FFF2-40B4-BE49-F238E27FC236}">
                <a16:creationId xmlns:a16="http://schemas.microsoft.com/office/drawing/2014/main" id="{2862C0BA-B8BB-4112-BD6B-AAF81BB9FC27}"/>
              </a:ext>
            </a:extLst>
          </p:cNvPr>
          <p:cNvPicPr>
            <a:picLocks noChangeAspect="1"/>
          </p:cNvPicPr>
          <p:nvPr/>
        </p:nvPicPr>
        <p:blipFill>
          <a:blip r:embed="rId3"/>
          <a:stretch>
            <a:fillRect/>
          </a:stretch>
        </p:blipFill>
        <p:spPr>
          <a:xfrm>
            <a:off x="444708" y="0"/>
            <a:ext cx="11187659" cy="6766841"/>
          </a:xfrm>
          <a:prstGeom prst="rect">
            <a:avLst/>
          </a:prstGeom>
        </p:spPr>
      </p:pic>
      <p:sp>
        <p:nvSpPr>
          <p:cNvPr id="5" name="矩形 4">
            <a:extLst>
              <a:ext uri="{FF2B5EF4-FFF2-40B4-BE49-F238E27FC236}">
                <a16:creationId xmlns:a16="http://schemas.microsoft.com/office/drawing/2014/main" id="{08F68A1E-D0CD-45EB-87DD-780CE161D08A}"/>
              </a:ext>
            </a:extLst>
          </p:cNvPr>
          <p:cNvSpPr/>
          <p:nvPr/>
        </p:nvSpPr>
        <p:spPr>
          <a:xfrm>
            <a:off x="6096000" y="109182"/>
            <a:ext cx="5929859" cy="682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9923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3461A-4618-4EFA-B73D-F7C9EAE0A9D3}"/>
              </a:ext>
            </a:extLst>
          </p:cNvPr>
          <p:cNvSpPr>
            <a:spLocks noGrp="1"/>
          </p:cNvSpPr>
          <p:nvPr>
            <p:ph type="title"/>
          </p:nvPr>
        </p:nvSpPr>
        <p:spPr/>
        <p:txBody>
          <a:bodyPr/>
          <a:lstStyle/>
          <a:p>
            <a:r>
              <a:rPr lang="en-US" dirty="0"/>
              <a:t>Materials </a:t>
            </a:r>
          </a:p>
        </p:txBody>
      </p:sp>
      <p:sp>
        <p:nvSpPr>
          <p:cNvPr id="3" name="内容占位符 2">
            <a:extLst>
              <a:ext uri="{FF2B5EF4-FFF2-40B4-BE49-F238E27FC236}">
                <a16:creationId xmlns:a16="http://schemas.microsoft.com/office/drawing/2014/main" id="{AD2E3EE8-B0FB-4090-9536-10C2522EDA22}"/>
              </a:ext>
            </a:extLst>
          </p:cNvPr>
          <p:cNvSpPr>
            <a:spLocks noGrp="1"/>
          </p:cNvSpPr>
          <p:nvPr>
            <p:ph idx="1"/>
          </p:nvPr>
        </p:nvSpPr>
        <p:spPr>
          <a:xfrm>
            <a:off x="838200" y="1690688"/>
            <a:ext cx="10515600" cy="3020681"/>
          </a:xfrm>
        </p:spPr>
        <p:txBody>
          <a:bodyPr/>
          <a:lstStyle/>
          <a:p>
            <a:r>
              <a:rPr lang="en-US" dirty="0"/>
              <a:t>GTSAM 2006 &amp; ISAM 2008 &amp; ISAM2 2011 </a:t>
            </a:r>
          </a:p>
          <a:p>
            <a:r>
              <a:rPr lang="en-US" dirty="0" err="1"/>
              <a:t>gtsam</a:t>
            </a:r>
            <a:r>
              <a:rPr lang="en-US" dirty="0"/>
              <a:t> manual: Factor Graphs and GTSAM: A Hands-on Introduction</a:t>
            </a:r>
          </a:p>
          <a:p>
            <a:r>
              <a:rPr lang="en-US" dirty="0" err="1"/>
              <a:t>gtsam</a:t>
            </a:r>
            <a:r>
              <a:rPr lang="en-US" dirty="0"/>
              <a:t> tutorial &amp; icra16_slam_tutorial_kaess </a:t>
            </a:r>
          </a:p>
          <a:p>
            <a:r>
              <a:rPr lang="en-US" dirty="0"/>
              <a:t>Rosen, David M., Michael </a:t>
            </a:r>
            <a:r>
              <a:rPr lang="en-US" dirty="0" err="1"/>
              <a:t>Kaess</a:t>
            </a:r>
            <a:r>
              <a:rPr lang="en-US" dirty="0"/>
              <a:t>, and John J. Leonard. "Robust incremental online inference over sparse factor graphs: Beyond the Gaussian case." 2013 ICRA</a:t>
            </a:r>
          </a:p>
          <a:p>
            <a:endParaRPr lang="en-US" dirty="0"/>
          </a:p>
          <a:p>
            <a:endParaRPr lang="en-US" dirty="0"/>
          </a:p>
        </p:txBody>
      </p:sp>
    </p:spTree>
    <p:extLst>
      <p:ext uri="{BB962C8B-B14F-4D97-AF65-F5344CB8AC3E}">
        <p14:creationId xmlns:p14="http://schemas.microsoft.com/office/powerpoint/2010/main" val="2912544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9E288-0475-4E68-935F-506B24DEFF82}"/>
              </a:ext>
            </a:extLst>
          </p:cNvPr>
          <p:cNvSpPr>
            <a:spLocks noGrp="1"/>
          </p:cNvSpPr>
          <p:nvPr>
            <p:ph type="title"/>
          </p:nvPr>
        </p:nvSpPr>
        <p:spPr>
          <a:xfrm>
            <a:off x="838200" y="-162612"/>
            <a:ext cx="10515600" cy="1325563"/>
          </a:xfrm>
        </p:spPr>
        <p:txBody>
          <a:bodyPr/>
          <a:lstStyle/>
          <a:p>
            <a:r>
              <a:rPr lang="en-US"/>
              <a:t>Outline</a:t>
            </a:r>
            <a:endParaRPr lang="en-US" dirty="0"/>
          </a:p>
        </p:txBody>
      </p:sp>
      <p:sp>
        <p:nvSpPr>
          <p:cNvPr id="3" name="内容占位符 2">
            <a:extLst>
              <a:ext uri="{FF2B5EF4-FFF2-40B4-BE49-F238E27FC236}">
                <a16:creationId xmlns:a16="http://schemas.microsoft.com/office/drawing/2014/main" id="{CFAF2B3A-928A-490D-99FA-FD593A6562EE}"/>
              </a:ext>
            </a:extLst>
          </p:cNvPr>
          <p:cNvSpPr>
            <a:spLocks noGrp="1"/>
          </p:cNvSpPr>
          <p:nvPr>
            <p:ph idx="1"/>
          </p:nvPr>
        </p:nvSpPr>
        <p:spPr>
          <a:xfrm>
            <a:off x="838200" y="985364"/>
            <a:ext cx="10515600" cy="5514289"/>
          </a:xfrm>
        </p:spPr>
        <p:txBody>
          <a:bodyPr/>
          <a:lstStyle/>
          <a:p>
            <a:r>
              <a:rPr lang="en-US" dirty="0">
                <a:solidFill>
                  <a:schemeClr val="bg1">
                    <a:lumMod val="95000"/>
                  </a:schemeClr>
                </a:solidFill>
              </a:rPr>
              <a:t>Theory</a:t>
            </a:r>
          </a:p>
          <a:p>
            <a:pPr lvl="1"/>
            <a:r>
              <a:rPr lang="en-US" dirty="0">
                <a:solidFill>
                  <a:schemeClr val="bg1">
                    <a:lumMod val="95000"/>
                  </a:schemeClr>
                </a:solidFill>
              </a:rPr>
              <a:t>SLAM as a Factor Graph </a:t>
            </a:r>
          </a:p>
          <a:p>
            <a:pPr lvl="1"/>
            <a:r>
              <a:rPr lang="en-US" dirty="0">
                <a:solidFill>
                  <a:schemeClr val="bg1">
                    <a:lumMod val="95000"/>
                  </a:schemeClr>
                </a:solidFill>
              </a:rPr>
              <a:t>SLAM as a Non-linear Least Squares</a:t>
            </a:r>
          </a:p>
          <a:p>
            <a:pPr lvl="1"/>
            <a:r>
              <a:rPr lang="en-US" dirty="0" err="1">
                <a:solidFill>
                  <a:schemeClr val="bg1">
                    <a:lumMod val="95000"/>
                  </a:schemeClr>
                </a:solidFill>
              </a:rPr>
              <a:t>iSAM</a:t>
            </a:r>
            <a:endParaRPr lang="en-US" dirty="0">
              <a:solidFill>
                <a:schemeClr val="bg1">
                  <a:lumMod val="95000"/>
                </a:schemeClr>
              </a:solidFill>
            </a:endParaRPr>
          </a:p>
          <a:p>
            <a:r>
              <a:rPr lang="en-US" dirty="0"/>
              <a:t>Applications</a:t>
            </a:r>
          </a:p>
          <a:p>
            <a:pPr lvl="1"/>
            <a:r>
              <a:rPr lang="en-US" dirty="0"/>
              <a:t>Visual-Inertial Odometry </a:t>
            </a:r>
          </a:p>
          <a:p>
            <a:pPr lvl="1"/>
            <a:r>
              <a:rPr lang="en-US" dirty="0"/>
              <a:t>Structure from Motion (</a:t>
            </a:r>
            <a:r>
              <a:rPr lang="en-US" dirty="0" err="1"/>
              <a:t>SfM</a:t>
            </a:r>
            <a:r>
              <a:rPr lang="en-US" dirty="0"/>
              <a:t>) - Mapping</a:t>
            </a:r>
          </a:p>
          <a:p>
            <a:pPr lvl="1"/>
            <a:r>
              <a:rPr lang="en-US" dirty="0"/>
              <a:t>Multi-Robot SLAM</a:t>
            </a:r>
          </a:p>
          <a:p>
            <a:pPr lvl="1"/>
            <a:r>
              <a:rPr lang="en-US" dirty="0"/>
              <a:t>Multi-View Stereo and Optical Flow</a:t>
            </a:r>
          </a:p>
          <a:p>
            <a:pPr lvl="1"/>
            <a:r>
              <a:rPr lang="en-US" dirty="0"/>
              <a:t>Motion Planning</a:t>
            </a:r>
          </a:p>
          <a:p>
            <a:r>
              <a:rPr lang="en-US" dirty="0"/>
              <a:t>Programming</a:t>
            </a:r>
          </a:p>
          <a:p>
            <a:pPr lvl="1"/>
            <a:r>
              <a:rPr lang="en-US" dirty="0"/>
              <a:t>C++ example</a:t>
            </a:r>
          </a:p>
          <a:p>
            <a:pPr lvl="1"/>
            <a:r>
              <a:rPr lang="en-US" dirty="0"/>
              <a:t>GTSAM in </a:t>
            </a:r>
            <a:r>
              <a:rPr lang="en-US" dirty="0" err="1"/>
              <a:t>Matlab</a:t>
            </a:r>
            <a:endParaRPr lang="en-US" dirty="0"/>
          </a:p>
        </p:txBody>
      </p:sp>
    </p:spTree>
    <p:extLst>
      <p:ext uri="{BB962C8B-B14F-4D97-AF65-F5344CB8AC3E}">
        <p14:creationId xmlns:p14="http://schemas.microsoft.com/office/powerpoint/2010/main" val="1587969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7BADE7-55E2-423E-9133-D692C5109795}"/>
              </a:ext>
            </a:extLst>
          </p:cNvPr>
          <p:cNvSpPr>
            <a:spLocks noGrp="1"/>
          </p:cNvSpPr>
          <p:nvPr>
            <p:ph type="title"/>
          </p:nvPr>
        </p:nvSpPr>
        <p:spPr>
          <a:xfrm>
            <a:off x="493426" y="-142499"/>
            <a:ext cx="10515600" cy="1325563"/>
          </a:xfrm>
        </p:spPr>
        <p:txBody>
          <a:bodyPr/>
          <a:lstStyle/>
          <a:p>
            <a:r>
              <a:rPr lang="en-US" dirty="0"/>
              <a:t>Visual-Inertial Odometry </a:t>
            </a:r>
          </a:p>
        </p:txBody>
      </p:sp>
      <p:sp>
        <p:nvSpPr>
          <p:cNvPr id="3" name="内容占位符 2">
            <a:extLst>
              <a:ext uri="{FF2B5EF4-FFF2-40B4-BE49-F238E27FC236}">
                <a16:creationId xmlns:a16="http://schemas.microsoft.com/office/drawing/2014/main" id="{8C1BFFFE-DADE-40EB-9F1A-5E2ACBD7B554}"/>
              </a:ext>
            </a:extLst>
          </p:cNvPr>
          <p:cNvSpPr>
            <a:spLocks noGrp="1"/>
          </p:cNvSpPr>
          <p:nvPr>
            <p:ph idx="1"/>
          </p:nvPr>
        </p:nvSpPr>
        <p:spPr>
          <a:xfrm>
            <a:off x="493426" y="956194"/>
            <a:ext cx="10515600" cy="4351338"/>
          </a:xfrm>
        </p:spPr>
        <p:txBody>
          <a:bodyPr/>
          <a:lstStyle/>
          <a:p>
            <a:r>
              <a:rPr lang="en-US" dirty="0"/>
              <a:t>IMU Integrate + Visual Odometry</a:t>
            </a:r>
          </a:p>
        </p:txBody>
      </p:sp>
      <p:pic>
        <p:nvPicPr>
          <p:cNvPr id="4" name="图片 3">
            <a:extLst>
              <a:ext uri="{FF2B5EF4-FFF2-40B4-BE49-F238E27FC236}">
                <a16:creationId xmlns:a16="http://schemas.microsoft.com/office/drawing/2014/main" id="{6C8A9B2D-E898-46A6-9F6D-65CF46FC55FE}"/>
              </a:ext>
            </a:extLst>
          </p:cNvPr>
          <p:cNvPicPr>
            <a:picLocks noChangeAspect="1"/>
          </p:cNvPicPr>
          <p:nvPr/>
        </p:nvPicPr>
        <p:blipFill>
          <a:blip r:embed="rId2"/>
          <a:stretch>
            <a:fillRect/>
          </a:stretch>
        </p:blipFill>
        <p:spPr>
          <a:xfrm>
            <a:off x="493426" y="6321581"/>
            <a:ext cx="8260830" cy="400050"/>
          </a:xfrm>
          <a:prstGeom prst="rect">
            <a:avLst/>
          </a:prstGeom>
        </p:spPr>
      </p:pic>
      <p:pic>
        <p:nvPicPr>
          <p:cNvPr id="5" name="图片 4">
            <a:extLst>
              <a:ext uri="{FF2B5EF4-FFF2-40B4-BE49-F238E27FC236}">
                <a16:creationId xmlns:a16="http://schemas.microsoft.com/office/drawing/2014/main" id="{B74243BA-1897-4225-91E5-2228AA83FB77}"/>
              </a:ext>
            </a:extLst>
          </p:cNvPr>
          <p:cNvPicPr>
            <a:picLocks noChangeAspect="1"/>
          </p:cNvPicPr>
          <p:nvPr/>
        </p:nvPicPr>
        <p:blipFill>
          <a:blip r:embed="rId3"/>
          <a:stretch>
            <a:fillRect/>
          </a:stretch>
        </p:blipFill>
        <p:spPr>
          <a:xfrm>
            <a:off x="5651401" y="1219391"/>
            <a:ext cx="6205709" cy="4419217"/>
          </a:xfrm>
          <a:prstGeom prst="rect">
            <a:avLst/>
          </a:prstGeom>
        </p:spPr>
      </p:pic>
      <p:sp>
        <p:nvSpPr>
          <p:cNvPr id="6" name="矩形 5">
            <a:extLst>
              <a:ext uri="{FF2B5EF4-FFF2-40B4-BE49-F238E27FC236}">
                <a16:creationId xmlns:a16="http://schemas.microsoft.com/office/drawing/2014/main" id="{EE05239A-88D4-491E-B074-7534251B98D3}"/>
              </a:ext>
            </a:extLst>
          </p:cNvPr>
          <p:cNvSpPr/>
          <p:nvPr/>
        </p:nvSpPr>
        <p:spPr>
          <a:xfrm>
            <a:off x="803902" y="4165618"/>
            <a:ext cx="4537024" cy="646331"/>
          </a:xfrm>
          <a:prstGeom prst="rect">
            <a:avLst/>
          </a:prstGeom>
        </p:spPr>
        <p:txBody>
          <a:bodyPr wrap="square">
            <a:spAutoFit/>
          </a:bodyPr>
          <a:lstStyle/>
          <a:p>
            <a:r>
              <a:rPr lang="en-US" dirty="0">
                <a:hlinkClick r:id="rId4"/>
              </a:rPr>
              <a:t>https://www.youtube.com/watch?v=CsJkci5lfco&amp;feature=youtu.be</a:t>
            </a:r>
            <a:endParaRPr lang="en-US" dirty="0"/>
          </a:p>
        </p:txBody>
      </p:sp>
      <p:pic>
        <p:nvPicPr>
          <p:cNvPr id="15" name="图片 14">
            <a:extLst>
              <a:ext uri="{FF2B5EF4-FFF2-40B4-BE49-F238E27FC236}">
                <a16:creationId xmlns:a16="http://schemas.microsoft.com/office/drawing/2014/main" id="{F40840CB-A452-4477-A966-3589D34DD3FA}"/>
              </a:ext>
            </a:extLst>
          </p:cNvPr>
          <p:cNvPicPr>
            <a:picLocks noChangeAspect="1"/>
          </p:cNvPicPr>
          <p:nvPr/>
        </p:nvPicPr>
        <p:blipFill>
          <a:blip r:embed="rId5"/>
          <a:stretch>
            <a:fillRect/>
          </a:stretch>
        </p:blipFill>
        <p:spPr>
          <a:xfrm>
            <a:off x="334890" y="1441486"/>
            <a:ext cx="5402407" cy="2100050"/>
          </a:xfrm>
          <a:prstGeom prst="rect">
            <a:avLst/>
          </a:prstGeom>
        </p:spPr>
      </p:pic>
      <p:sp>
        <p:nvSpPr>
          <p:cNvPr id="16" name="矩形 15">
            <a:extLst>
              <a:ext uri="{FF2B5EF4-FFF2-40B4-BE49-F238E27FC236}">
                <a16:creationId xmlns:a16="http://schemas.microsoft.com/office/drawing/2014/main" id="{0515CF70-387A-4556-9080-366EF777165D}"/>
              </a:ext>
            </a:extLst>
          </p:cNvPr>
          <p:cNvSpPr/>
          <p:nvPr/>
        </p:nvSpPr>
        <p:spPr>
          <a:xfrm>
            <a:off x="452169" y="5604642"/>
            <a:ext cx="10087990" cy="584775"/>
          </a:xfrm>
          <a:prstGeom prst="rect">
            <a:avLst/>
          </a:prstGeom>
        </p:spPr>
        <p:txBody>
          <a:bodyPr wrap="square">
            <a:spAutoFit/>
          </a:bodyPr>
          <a:lstStyle/>
          <a:p>
            <a:r>
              <a:rPr lang="en-US" sz="1600" b="0" i="0" dirty="0" err="1">
                <a:solidFill>
                  <a:srgbClr val="222222"/>
                </a:solidFill>
                <a:effectLst/>
                <a:latin typeface="Arial" panose="020B0604020202020204" pitchFamily="34" charset="0"/>
              </a:rPr>
              <a:t>Indelman</a:t>
            </a:r>
            <a:r>
              <a:rPr lang="en-US" sz="1600" b="0" i="0" dirty="0">
                <a:solidFill>
                  <a:srgbClr val="222222"/>
                </a:solidFill>
                <a:effectLst/>
                <a:latin typeface="Arial" panose="020B0604020202020204" pitchFamily="34" charset="0"/>
              </a:rPr>
              <a:t>, Vadim, et al. "Information fusion in navigation systems via factor graph based incremental smoothing." </a:t>
            </a:r>
            <a:r>
              <a:rPr lang="en-US" sz="1600" b="0" i="1" dirty="0">
                <a:solidFill>
                  <a:srgbClr val="222222"/>
                </a:solidFill>
                <a:effectLst/>
                <a:latin typeface="Arial" panose="020B0604020202020204" pitchFamily="34" charset="0"/>
              </a:rPr>
              <a:t>Robotics and Autonomous Systems</a:t>
            </a:r>
            <a:r>
              <a:rPr lang="en-US" sz="1600" b="0" i="0" dirty="0">
                <a:solidFill>
                  <a:srgbClr val="222222"/>
                </a:solidFill>
                <a:effectLst/>
                <a:latin typeface="Arial" panose="020B0604020202020204" pitchFamily="34" charset="0"/>
              </a:rPr>
              <a:t> 61.8 (2013): 721-738.</a:t>
            </a:r>
            <a:endParaRPr lang="en-US" sz="1600" dirty="0"/>
          </a:p>
        </p:txBody>
      </p:sp>
    </p:spTree>
    <p:extLst>
      <p:ext uri="{BB962C8B-B14F-4D97-AF65-F5344CB8AC3E}">
        <p14:creationId xmlns:p14="http://schemas.microsoft.com/office/powerpoint/2010/main" val="3435562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046B88-3F19-4915-8AB3-9D33F19B0EB0}"/>
              </a:ext>
            </a:extLst>
          </p:cNvPr>
          <p:cNvSpPr>
            <a:spLocks noGrp="1"/>
          </p:cNvSpPr>
          <p:nvPr>
            <p:ph type="title"/>
          </p:nvPr>
        </p:nvSpPr>
        <p:spPr>
          <a:xfrm>
            <a:off x="448733" y="-207422"/>
            <a:ext cx="10515600" cy="1325563"/>
          </a:xfrm>
        </p:spPr>
        <p:txBody>
          <a:bodyPr/>
          <a:lstStyle/>
          <a:p>
            <a:r>
              <a:rPr lang="en-US" dirty="0"/>
              <a:t>Graph SLAM</a:t>
            </a:r>
          </a:p>
        </p:txBody>
      </p:sp>
      <p:sp>
        <p:nvSpPr>
          <p:cNvPr id="3" name="内容占位符 2">
            <a:extLst>
              <a:ext uri="{FF2B5EF4-FFF2-40B4-BE49-F238E27FC236}">
                <a16:creationId xmlns:a16="http://schemas.microsoft.com/office/drawing/2014/main" id="{F93647C7-20C7-4510-BA09-C4369B44FD5B}"/>
              </a:ext>
            </a:extLst>
          </p:cNvPr>
          <p:cNvSpPr>
            <a:spLocks noGrp="1"/>
          </p:cNvSpPr>
          <p:nvPr>
            <p:ph idx="1"/>
          </p:nvPr>
        </p:nvSpPr>
        <p:spPr>
          <a:xfrm>
            <a:off x="437520" y="857591"/>
            <a:ext cx="8915400" cy="6237475"/>
          </a:xfrm>
        </p:spPr>
        <p:txBody>
          <a:bodyPr>
            <a:normAutofit/>
          </a:bodyPr>
          <a:lstStyle/>
          <a:p>
            <a:r>
              <a:rPr lang="en-US" sz="2800" dirty="0"/>
              <a:t>Differ from Kalman filter </a:t>
            </a:r>
          </a:p>
          <a:p>
            <a:pPr marL="685800" lvl="1">
              <a:buFont typeface="Wingdings" panose="05000000000000000000" pitchFamily="2" charset="2"/>
              <a:buChar char="§"/>
            </a:pPr>
            <a:r>
              <a:rPr lang="en-US" sz="2200" dirty="0"/>
              <a:t>Update </a:t>
            </a:r>
            <a:r>
              <a:rPr lang="en-US" sz="2200" dirty="0">
                <a:solidFill>
                  <a:srgbClr val="FF0000"/>
                </a:solidFill>
              </a:rPr>
              <a:t>all pose </a:t>
            </a:r>
            <a:r>
              <a:rPr lang="en-US" sz="2200" dirty="0"/>
              <a:t>(current + </a:t>
            </a:r>
            <a:r>
              <a:rPr lang="en-US" altLang="zh-CN" sz="2200" dirty="0"/>
              <a:t>previous</a:t>
            </a:r>
            <a:r>
              <a:rPr lang="en-US" sz="2200" dirty="0"/>
              <a:t>)</a:t>
            </a:r>
          </a:p>
          <a:p>
            <a:pPr marL="685800" lvl="1">
              <a:buFont typeface="Wingdings" panose="05000000000000000000" pitchFamily="2" charset="2"/>
              <a:buChar char="§"/>
            </a:pPr>
            <a:r>
              <a:rPr lang="en-US" sz="2200" dirty="0"/>
              <a:t>Iterative optimization by </a:t>
            </a:r>
            <a:r>
              <a:rPr lang="en-US" sz="2200" dirty="0" err="1">
                <a:solidFill>
                  <a:srgbClr val="FF0000"/>
                </a:solidFill>
              </a:rPr>
              <a:t>relinearization</a:t>
            </a:r>
            <a:r>
              <a:rPr lang="en-US" sz="2200" dirty="0"/>
              <a:t> (recomputing Jacobians)</a:t>
            </a:r>
          </a:p>
          <a:p>
            <a:r>
              <a:rPr lang="en-US" dirty="0"/>
              <a:t>MAP (maximum a posterior probability)</a:t>
            </a:r>
          </a:p>
          <a:p>
            <a:pPr lvl="1"/>
            <a:endParaRPr lang="en-US" sz="2200" dirty="0"/>
          </a:p>
          <a:p>
            <a:pPr lvl="1"/>
            <a:endParaRPr lang="en-US" sz="2200" dirty="0"/>
          </a:p>
          <a:p>
            <a:r>
              <a:rPr lang="en-US" sz="2600" dirty="0"/>
              <a:t>Linear SLAM</a:t>
            </a:r>
          </a:p>
          <a:p>
            <a:pPr marL="0" indent="0">
              <a:buNone/>
            </a:pPr>
            <a:endParaRPr lang="en-US" sz="2600" dirty="0"/>
          </a:p>
          <a:p>
            <a:r>
              <a:rPr lang="en-US" sz="2600" dirty="0"/>
              <a:t>Non-Linear SLAM: G2O &amp; GTSAM </a:t>
            </a:r>
          </a:p>
          <a:p>
            <a:pPr marL="685800" lvl="1">
              <a:buFont typeface="Wingdings" panose="05000000000000000000" pitchFamily="2" charset="2"/>
              <a:buChar char="§"/>
            </a:pPr>
            <a:endParaRPr lang="en-US" sz="2200" dirty="0"/>
          </a:p>
          <a:p>
            <a:pPr lvl="1"/>
            <a:endParaRPr lang="en-US" dirty="0"/>
          </a:p>
          <a:p>
            <a:pPr marL="457200" lvl="1" indent="0">
              <a:buNone/>
            </a:pPr>
            <a:endParaRPr lang="en-US" dirty="0"/>
          </a:p>
        </p:txBody>
      </p:sp>
      <p:grpSp>
        <p:nvGrpSpPr>
          <p:cNvPr id="12" name="组合 11">
            <a:extLst>
              <a:ext uri="{FF2B5EF4-FFF2-40B4-BE49-F238E27FC236}">
                <a16:creationId xmlns:a16="http://schemas.microsoft.com/office/drawing/2014/main" id="{3A0F80E2-B51E-4ECF-A329-8681AAA21EFA}"/>
              </a:ext>
            </a:extLst>
          </p:cNvPr>
          <p:cNvGrpSpPr/>
          <p:nvPr/>
        </p:nvGrpSpPr>
        <p:grpSpPr>
          <a:xfrm>
            <a:off x="2097638" y="2578173"/>
            <a:ext cx="9428178" cy="1377169"/>
            <a:chOff x="2127222" y="2967335"/>
            <a:chExt cx="9428178" cy="1377169"/>
          </a:xfrm>
        </p:grpSpPr>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EE727494-2331-4757-974C-BF85D1B517A1}"/>
                    </a:ext>
                  </a:extLst>
                </p:cNvPr>
                <p:cNvSpPr/>
                <p:nvPr/>
              </p:nvSpPr>
              <p:spPr>
                <a:xfrm>
                  <a:off x="2127222" y="2967335"/>
                  <a:ext cx="9428178"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max</m:t>
                            </m:r>
                          </m:fName>
                          <m:e>
                            <m:r>
                              <a:rPr lang="en-US" altLang="zh-CN" sz="2400" b="0" i="1" smtClean="0">
                                <a:latin typeface="Cambria Math" panose="02040503050406030204" pitchFamily="18" charset="0"/>
                              </a:rPr>
                              <m:t>𝑃</m:t>
                            </m:r>
                            <m:d>
                              <m:dPr>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𝑁</m:t>
                                    </m:r>
                                    <m:r>
                                      <a:rPr lang="en-US" altLang="zh-CN" sz="2400" i="1" smtClean="0">
                                        <a:latin typeface="Cambria Math" panose="02040503050406030204" pitchFamily="18" charset="0"/>
                                      </a:rPr>
                                      <m:t>−</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𝑁</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𝑙</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𝑙</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𝑙</m:t>
                                    </m:r>
                                  </m:e>
                                  <m:sub>
                                    <m:r>
                                      <a:rPr lang="en-US" altLang="zh-CN" sz="2400" b="0" i="1" smtClean="0">
                                        <a:latin typeface="Cambria Math" panose="02040503050406030204" pitchFamily="18" charset="0"/>
                                      </a:rPr>
                                      <m:t>𝑀</m:t>
                                    </m:r>
                                  </m:sub>
                                </m:sSub>
                              </m:e>
                            </m:d>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𝑢</m:t>
                                </m:r>
                              </m:e>
                              <m:sub>
                                <m:r>
                                  <a:rPr lang="en-US" altLang="zh-CN" sz="2400" b="0" i="1" smtClean="0">
                                    <a:latin typeface="Cambria Math" panose="02040503050406030204" pitchFamily="18" charset="0"/>
                                  </a:rPr>
                                  <m:t>01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𝑢</m:t>
                                </m:r>
                              </m:e>
                              <m:sub>
                                <m:r>
                                  <a:rPr lang="en-US" altLang="zh-CN" sz="2400" i="1">
                                    <a:latin typeface="Cambria Math" panose="02040503050406030204" pitchFamily="18" charset="0"/>
                                  </a:rPr>
                                  <m:t>1</m:t>
                                </m:r>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𝑢</m:t>
                                </m:r>
                              </m:e>
                              <m:sub>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𝑁</m:t>
                                </m:r>
                              </m:sub>
                            </m:sSub>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i="1">
                                    <a:latin typeface="Cambria Math" panose="02040503050406030204" pitchFamily="18" charset="0"/>
                                  </a:rPr>
                                  <m:t>0</m:t>
                                </m:r>
                                <m:r>
                                  <a:rPr lang="en-US" altLang="zh-CN" sz="2400" b="0" i="1" smtClean="0">
                                    <a:latin typeface="Cambria Math" panose="02040503050406030204" pitchFamily="18" charset="0"/>
                                  </a:rPr>
                                  <m:t>0</m:t>
                                </m:r>
                              </m:sub>
                            </m:sSub>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i="1">
                                    <a:latin typeface="Cambria Math" panose="02040503050406030204" pitchFamily="18" charset="0"/>
                                  </a:rPr>
                                  <m:t>1</m:t>
                                </m:r>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i="1">
                                    <a:latin typeface="Cambria Math" panose="02040503050406030204" pitchFamily="18" charset="0"/>
                                  </a:rPr>
                                  <m:t>𝑁</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e>
                        </m:func>
                      </m:oMath>
                    </m:oMathPara>
                  </a14:m>
                  <a:endParaRPr lang="en-US" sz="2400" dirty="0"/>
                </a:p>
              </p:txBody>
            </p:sp>
          </mc:Choice>
          <mc:Fallback xmlns="">
            <p:sp>
              <p:nvSpPr>
                <p:cNvPr id="4" name="矩形 3">
                  <a:extLst>
                    <a:ext uri="{FF2B5EF4-FFF2-40B4-BE49-F238E27FC236}">
                      <a16:creationId xmlns:a16="http://schemas.microsoft.com/office/drawing/2014/main" id="{EE727494-2331-4757-974C-BF85D1B517A1}"/>
                    </a:ext>
                  </a:extLst>
                </p:cNvPr>
                <p:cNvSpPr>
                  <a:spLocks noRot="1" noChangeAspect="1" noMove="1" noResize="1" noEditPoints="1" noAdjustHandles="1" noChangeArrowheads="1" noChangeShapeType="1" noTextEdit="1"/>
                </p:cNvSpPr>
                <p:nvPr/>
              </p:nvSpPr>
              <p:spPr>
                <a:xfrm>
                  <a:off x="2127222" y="2967335"/>
                  <a:ext cx="9428178" cy="461665"/>
                </a:xfrm>
                <a:prstGeom prst="rect">
                  <a:avLst/>
                </a:prstGeom>
                <a:blipFill>
                  <a:blip r:embed="rId2"/>
                  <a:stretch>
                    <a:fillRect b="-17105"/>
                  </a:stretch>
                </a:blipFill>
              </p:spPr>
              <p:txBody>
                <a:bodyPr/>
                <a:lstStyle/>
                <a:p>
                  <a:r>
                    <a:rPr lang="en-US">
                      <a:noFill/>
                    </a:rPr>
                    <a:t> </a:t>
                  </a:r>
                </a:p>
              </p:txBody>
            </p:sp>
          </mc:Fallback>
        </mc:AlternateContent>
        <p:sp>
          <p:nvSpPr>
            <p:cNvPr id="5" name="左大括号 4">
              <a:extLst>
                <a:ext uri="{FF2B5EF4-FFF2-40B4-BE49-F238E27FC236}">
                  <a16:creationId xmlns:a16="http://schemas.microsoft.com/office/drawing/2014/main" id="{AB5EBE14-F07F-4BF6-A61E-D5D13FEFB6CD}"/>
                </a:ext>
              </a:extLst>
            </p:cNvPr>
            <p:cNvSpPr/>
            <p:nvPr/>
          </p:nvSpPr>
          <p:spPr>
            <a:xfrm rot="16200000">
              <a:off x="5001779" y="2138768"/>
              <a:ext cx="461664" cy="3085103"/>
            </a:xfrm>
            <a:prstGeom prst="leftBrace">
              <a:avLst>
                <a:gd name="adj1" fmla="val 48033"/>
                <a:gd name="adj2" fmla="val 4833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文本框 5">
              <a:extLst>
                <a:ext uri="{FF2B5EF4-FFF2-40B4-BE49-F238E27FC236}">
                  <a16:creationId xmlns:a16="http://schemas.microsoft.com/office/drawing/2014/main" id="{1DCBF874-DB86-4D1D-8246-ABD1591665D3}"/>
                </a:ext>
              </a:extLst>
            </p:cNvPr>
            <p:cNvSpPr txBox="1"/>
            <p:nvPr/>
          </p:nvSpPr>
          <p:spPr>
            <a:xfrm>
              <a:off x="4842020" y="3975172"/>
              <a:ext cx="1491608" cy="369332"/>
            </a:xfrm>
            <a:prstGeom prst="rect">
              <a:avLst/>
            </a:prstGeom>
            <a:noFill/>
          </p:spPr>
          <p:txBody>
            <a:bodyPr wrap="square" rtlCol="0">
              <a:spAutoFit/>
            </a:bodyPr>
            <a:lstStyle/>
            <a:p>
              <a:r>
                <a:rPr lang="en-US" dirty="0"/>
                <a:t>Nodes </a:t>
              </a:r>
            </a:p>
          </p:txBody>
        </p:sp>
        <p:sp>
          <p:nvSpPr>
            <p:cNvPr id="7" name="文本框 6">
              <a:extLst>
                <a:ext uri="{FF2B5EF4-FFF2-40B4-BE49-F238E27FC236}">
                  <a16:creationId xmlns:a16="http://schemas.microsoft.com/office/drawing/2014/main" id="{61CB1082-61A9-425F-A7C2-CEE2056260AC}"/>
                </a:ext>
              </a:extLst>
            </p:cNvPr>
            <p:cNvSpPr txBox="1"/>
            <p:nvPr/>
          </p:nvSpPr>
          <p:spPr>
            <a:xfrm>
              <a:off x="8614621" y="3921141"/>
              <a:ext cx="1491608" cy="369332"/>
            </a:xfrm>
            <a:prstGeom prst="rect">
              <a:avLst/>
            </a:prstGeom>
            <a:noFill/>
          </p:spPr>
          <p:txBody>
            <a:bodyPr wrap="square" rtlCol="0">
              <a:spAutoFit/>
            </a:bodyPr>
            <a:lstStyle/>
            <a:p>
              <a:r>
                <a:rPr lang="en-US" dirty="0"/>
                <a:t>Edges </a:t>
              </a:r>
            </a:p>
          </p:txBody>
        </p:sp>
        <p:sp>
          <p:nvSpPr>
            <p:cNvPr id="8" name="左大括号 7">
              <a:extLst>
                <a:ext uri="{FF2B5EF4-FFF2-40B4-BE49-F238E27FC236}">
                  <a16:creationId xmlns:a16="http://schemas.microsoft.com/office/drawing/2014/main" id="{7EE04235-7512-4F2D-9A75-B259A772DA8D}"/>
                </a:ext>
              </a:extLst>
            </p:cNvPr>
            <p:cNvSpPr/>
            <p:nvPr/>
          </p:nvSpPr>
          <p:spPr>
            <a:xfrm rot="16200000">
              <a:off x="8764692" y="2108019"/>
              <a:ext cx="461664" cy="3085103"/>
            </a:xfrm>
            <a:prstGeom prst="leftBrace">
              <a:avLst>
                <a:gd name="adj1" fmla="val 48033"/>
                <a:gd name="adj2" fmla="val 4833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11" name="图片 10">
            <a:extLst>
              <a:ext uri="{FF2B5EF4-FFF2-40B4-BE49-F238E27FC236}">
                <a16:creationId xmlns:a16="http://schemas.microsoft.com/office/drawing/2014/main" id="{714C4385-CB60-492A-9DCA-872E1AC47E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1604" y="129235"/>
            <a:ext cx="2863938" cy="1782800"/>
          </a:xfrm>
          <a:prstGeom prst="rect">
            <a:avLst/>
          </a:prstGeom>
        </p:spPr>
      </p:pic>
      <p:grpSp>
        <p:nvGrpSpPr>
          <p:cNvPr id="14" name="组合 13">
            <a:extLst>
              <a:ext uri="{FF2B5EF4-FFF2-40B4-BE49-F238E27FC236}">
                <a16:creationId xmlns:a16="http://schemas.microsoft.com/office/drawing/2014/main" id="{8937EBF4-5CA9-4CA0-8A42-02CB8EBA900A}"/>
              </a:ext>
            </a:extLst>
          </p:cNvPr>
          <p:cNvGrpSpPr/>
          <p:nvPr/>
        </p:nvGrpSpPr>
        <p:grpSpPr>
          <a:xfrm>
            <a:off x="5995712" y="3881532"/>
            <a:ext cx="5160527" cy="2793493"/>
            <a:chOff x="6484519" y="3614603"/>
            <a:chExt cx="4250948" cy="2416965"/>
          </a:xfrm>
        </p:grpSpPr>
        <p:grpSp>
          <p:nvGrpSpPr>
            <p:cNvPr id="15" name="组合 14">
              <a:extLst>
                <a:ext uri="{FF2B5EF4-FFF2-40B4-BE49-F238E27FC236}">
                  <a16:creationId xmlns:a16="http://schemas.microsoft.com/office/drawing/2014/main" id="{F51925DC-98F4-46E7-9641-A08142645674}"/>
                </a:ext>
              </a:extLst>
            </p:cNvPr>
            <p:cNvGrpSpPr/>
            <p:nvPr/>
          </p:nvGrpSpPr>
          <p:grpSpPr>
            <a:xfrm>
              <a:off x="7239644" y="3614603"/>
              <a:ext cx="3495823" cy="2416965"/>
              <a:chOff x="730395" y="1690688"/>
              <a:chExt cx="4843065" cy="3128407"/>
            </a:xfrm>
          </p:grpSpPr>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26656D4E-C6E9-485C-B66E-14CB86CD9AA1}"/>
                      </a:ext>
                    </a:extLst>
                  </p:cNvPr>
                  <p:cNvSpPr txBox="1"/>
                  <p:nvPr/>
                </p:nvSpPr>
                <p:spPr>
                  <a:xfrm>
                    <a:off x="730395" y="1690688"/>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5" name="文本框 4">
                    <a:extLst>
                      <a:ext uri="{FF2B5EF4-FFF2-40B4-BE49-F238E27FC236}">
                        <a16:creationId xmlns:a16="http://schemas.microsoft.com/office/drawing/2014/main" id="{975F5916-C913-4001-8E74-C7FCD23501F8}"/>
                      </a:ext>
                    </a:extLst>
                  </p:cNvPr>
                  <p:cNvSpPr txBox="1">
                    <a:spLocks noRot="1" noChangeAspect="1" noMove="1" noResize="1" noEditPoints="1" noAdjustHandles="1" noChangeArrowheads="1" noChangeShapeType="1" noTextEdit="1"/>
                  </p:cNvSpPr>
                  <p:nvPr/>
                </p:nvSpPr>
                <p:spPr>
                  <a:xfrm>
                    <a:off x="730395" y="1690688"/>
                    <a:ext cx="533400"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34AB2FA5-5F5E-4D85-97B3-66C488D360C7}"/>
                      </a:ext>
                    </a:extLst>
                  </p:cNvPr>
                  <p:cNvSpPr txBox="1"/>
                  <p:nvPr/>
                </p:nvSpPr>
                <p:spPr>
                  <a:xfrm>
                    <a:off x="2797320" y="169068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6" name="文本框 5">
                    <a:extLst>
                      <a:ext uri="{FF2B5EF4-FFF2-40B4-BE49-F238E27FC236}">
                        <a16:creationId xmlns:a16="http://schemas.microsoft.com/office/drawing/2014/main" id="{2F7EEA62-5B77-4F26-82FE-5A16B122B895}"/>
                      </a:ext>
                    </a:extLst>
                  </p:cNvPr>
                  <p:cNvSpPr txBox="1">
                    <a:spLocks noRot="1" noChangeAspect="1" noMove="1" noResize="1" noEditPoints="1" noAdjustHandles="1" noChangeArrowheads="1" noChangeShapeType="1" noTextEdit="1"/>
                  </p:cNvSpPr>
                  <p:nvPr/>
                </p:nvSpPr>
                <p:spPr>
                  <a:xfrm>
                    <a:off x="2797320" y="1690689"/>
                    <a:ext cx="533400"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A64136BD-CBCB-4676-BB88-3AA29F8FC897}"/>
                      </a:ext>
                    </a:extLst>
                  </p:cNvPr>
                  <p:cNvSpPr txBox="1"/>
                  <p:nvPr/>
                </p:nvSpPr>
                <p:spPr>
                  <a:xfrm>
                    <a:off x="4864245" y="169068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b="1" dirty="0"/>
                  </a:p>
                </p:txBody>
              </p:sp>
            </mc:Choice>
            <mc:Fallback xmlns="">
              <p:sp>
                <p:nvSpPr>
                  <p:cNvPr id="7" name="文本框 6">
                    <a:extLst>
                      <a:ext uri="{FF2B5EF4-FFF2-40B4-BE49-F238E27FC236}">
                        <a16:creationId xmlns:a16="http://schemas.microsoft.com/office/drawing/2014/main" id="{8C411DA4-A0DA-4A4C-9EF0-339D1F96B648}"/>
                      </a:ext>
                    </a:extLst>
                  </p:cNvPr>
                  <p:cNvSpPr txBox="1">
                    <a:spLocks noRot="1" noChangeAspect="1" noMove="1" noResize="1" noEditPoints="1" noAdjustHandles="1" noChangeArrowheads="1" noChangeShapeType="1" noTextEdit="1"/>
                  </p:cNvSpPr>
                  <p:nvPr/>
                </p:nvSpPr>
                <p:spPr>
                  <a:xfrm>
                    <a:off x="4864245" y="1690689"/>
                    <a:ext cx="533400"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40C349D-BA6E-4572-9E2B-1EBFCB2FAD2A}"/>
                      </a:ext>
                    </a:extLst>
                  </p:cNvPr>
                  <p:cNvSpPr txBox="1"/>
                  <p:nvPr/>
                </p:nvSpPr>
                <p:spPr>
                  <a:xfrm>
                    <a:off x="1834196" y="4297382"/>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8" name="文本框 7">
                    <a:extLst>
                      <a:ext uri="{FF2B5EF4-FFF2-40B4-BE49-F238E27FC236}">
                        <a16:creationId xmlns:a16="http://schemas.microsoft.com/office/drawing/2014/main" id="{8CFEC106-ECAC-40EF-92CB-46D3D8FC58D0}"/>
                      </a:ext>
                    </a:extLst>
                  </p:cNvPr>
                  <p:cNvSpPr txBox="1">
                    <a:spLocks noRot="1" noChangeAspect="1" noMove="1" noResize="1" noEditPoints="1" noAdjustHandles="1" noChangeArrowheads="1" noChangeShapeType="1" noTextEdit="1"/>
                  </p:cNvSpPr>
                  <p:nvPr/>
                </p:nvSpPr>
                <p:spPr>
                  <a:xfrm>
                    <a:off x="1834196" y="4297382"/>
                    <a:ext cx="533400"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193F16F-F546-4873-B44B-F5D1C16F1ABB}"/>
                      </a:ext>
                    </a:extLst>
                  </p:cNvPr>
                  <p:cNvSpPr txBox="1"/>
                  <p:nvPr/>
                </p:nvSpPr>
                <p:spPr>
                  <a:xfrm>
                    <a:off x="4136244" y="435743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9" name="文本框 8">
                    <a:extLst>
                      <a:ext uri="{FF2B5EF4-FFF2-40B4-BE49-F238E27FC236}">
                        <a16:creationId xmlns:a16="http://schemas.microsoft.com/office/drawing/2014/main" id="{35F45A73-9E4A-4050-8847-2EE7B36C20AE}"/>
                      </a:ext>
                    </a:extLst>
                  </p:cNvPr>
                  <p:cNvSpPr txBox="1">
                    <a:spLocks noRot="1" noChangeAspect="1" noMove="1" noResize="1" noEditPoints="1" noAdjustHandles="1" noChangeArrowheads="1" noChangeShapeType="1" noTextEdit="1"/>
                  </p:cNvSpPr>
                  <p:nvPr/>
                </p:nvSpPr>
                <p:spPr>
                  <a:xfrm>
                    <a:off x="4136244" y="4357430"/>
                    <a:ext cx="533400" cy="4616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08043A66-C0B5-4B96-9B8D-2D09EC06252F}"/>
                      </a:ext>
                    </a:extLst>
                  </p:cNvPr>
                  <p:cNvSpPr txBox="1"/>
                  <p:nvPr/>
                </p:nvSpPr>
                <p:spPr>
                  <a:xfrm>
                    <a:off x="1753286" y="196740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𝟎𝟏</m:t>
                              </m:r>
                            </m:sub>
                          </m:sSub>
                        </m:oMath>
                      </m:oMathPara>
                    </a14:m>
                    <a:endParaRPr lang="en-US" sz="2400" b="1" dirty="0"/>
                  </a:p>
                </p:txBody>
              </p:sp>
            </mc:Choice>
            <mc:Fallback xmlns="">
              <p:sp>
                <p:nvSpPr>
                  <p:cNvPr id="10" name="文本框 9">
                    <a:extLst>
                      <a:ext uri="{FF2B5EF4-FFF2-40B4-BE49-F238E27FC236}">
                        <a16:creationId xmlns:a16="http://schemas.microsoft.com/office/drawing/2014/main" id="{F763D546-E650-41EC-A3AA-1DC3C980E1DC}"/>
                      </a:ext>
                    </a:extLst>
                  </p:cNvPr>
                  <p:cNvSpPr txBox="1">
                    <a:spLocks noRot="1" noChangeAspect="1" noMove="1" noResize="1" noEditPoints="1" noAdjustHandles="1" noChangeArrowheads="1" noChangeShapeType="1" noTextEdit="1"/>
                  </p:cNvSpPr>
                  <p:nvPr/>
                </p:nvSpPr>
                <p:spPr>
                  <a:xfrm>
                    <a:off x="1753286" y="1967409"/>
                    <a:ext cx="533400" cy="46166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EAF34900-DDE9-42E6-921D-F7B6EDB490B3}"/>
                      </a:ext>
                    </a:extLst>
                  </p:cNvPr>
                  <p:cNvSpPr txBox="1"/>
                  <p:nvPr/>
                </p:nvSpPr>
                <p:spPr>
                  <a:xfrm>
                    <a:off x="3830782" y="1967408"/>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𝟏𝟐</m:t>
                              </m:r>
                            </m:sub>
                          </m:sSub>
                        </m:oMath>
                      </m:oMathPara>
                    </a14:m>
                    <a:endParaRPr lang="en-US" sz="2400" b="1" dirty="0"/>
                  </a:p>
                </p:txBody>
              </p:sp>
            </mc:Choice>
            <mc:Fallback xmlns="">
              <p:sp>
                <p:nvSpPr>
                  <p:cNvPr id="11" name="文本框 10">
                    <a:extLst>
                      <a:ext uri="{FF2B5EF4-FFF2-40B4-BE49-F238E27FC236}">
                        <a16:creationId xmlns:a16="http://schemas.microsoft.com/office/drawing/2014/main" id="{3FB16277-C454-4142-84AB-61784DBAFE17}"/>
                      </a:ext>
                    </a:extLst>
                  </p:cNvPr>
                  <p:cNvSpPr txBox="1">
                    <a:spLocks noRot="1" noChangeAspect="1" noMove="1" noResize="1" noEditPoints="1" noAdjustHandles="1" noChangeArrowheads="1" noChangeShapeType="1" noTextEdit="1"/>
                  </p:cNvSpPr>
                  <p:nvPr/>
                </p:nvSpPr>
                <p:spPr>
                  <a:xfrm>
                    <a:off x="3830782" y="1967408"/>
                    <a:ext cx="533400" cy="46166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EF8EB287-68A7-4857-B32B-5F22F9E9025C}"/>
                      </a:ext>
                    </a:extLst>
                  </p:cNvPr>
                  <p:cNvSpPr txBox="1"/>
                  <p:nvPr/>
                </p:nvSpPr>
                <p:spPr>
                  <a:xfrm>
                    <a:off x="949353" y="325506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𝟎𝟎</m:t>
                              </m:r>
                            </m:sub>
                          </m:sSub>
                        </m:oMath>
                      </m:oMathPara>
                    </a14:m>
                    <a:endParaRPr lang="en-US" sz="2400" b="1" dirty="0"/>
                  </a:p>
                </p:txBody>
              </p:sp>
            </mc:Choice>
            <mc:Fallback xmlns="">
              <p:sp>
                <p:nvSpPr>
                  <p:cNvPr id="12" name="文本框 11">
                    <a:extLst>
                      <a:ext uri="{FF2B5EF4-FFF2-40B4-BE49-F238E27FC236}">
                        <a16:creationId xmlns:a16="http://schemas.microsoft.com/office/drawing/2014/main" id="{D1E38CAB-D9BB-45F5-895D-B3969AB24CA8}"/>
                      </a:ext>
                    </a:extLst>
                  </p:cNvPr>
                  <p:cNvSpPr txBox="1">
                    <a:spLocks noRot="1" noChangeAspect="1" noMove="1" noResize="1" noEditPoints="1" noAdjustHandles="1" noChangeArrowheads="1" noChangeShapeType="1" noTextEdit="1"/>
                  </p:cNvSpPr>
                  <p:nvPr/>
                </p:nvSpPr>
                <p:spPr>
                  <a:xfrm>
                    <a:off x="949353" y="3255069"/>
                    <a:ext cx="533400" cy="461665"/>
                  </a:xfrm>
                  <a:prstGeom prst="rect">
                    <a:avLst/>
                  </a:prstGeom>
                  <a:blipFill>
                    <a:blip r:embed="rId16"/>
                    <a:stretch>
                      <a:fillRect r="-10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A473C859-3EBE-4B00-B376-AB73AB53A838}"/>
                      </a:ext>
                    </a:extLst>
                  </p:cNvPr>
                  <p:cNvSpPr txBox="1"/>
                  <p:nvPr/>
                </p:nvSpPr>
                <p:spPr>
                  <a:xfrm>
                    <a:off x="2588699" y="325507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𝟏𝟎</m:t>
                              </m:r>
                            </m:sub>
                          </m:sSub>
                        </m:oMath>
                      </m:oMathPara>
                    </a14:m>
                    <a:endParaRPr lang="en-US" sz="2400" b="1" dirty="0"/>
                  </a:p>
                </p:txBody>
              </p:sp>
            </mc:Choice>
            <mc:Fallback xmlns="">
              <p:sp>
                <p:nvSpPr>
                  <p:cNvPr id="13" name="文本框 12">
                    <a:extLst>
                      <a:ext uri="{FF2B5EF4-FFF2-40B4-BE49-F238E27FC236}">
                        <a16:creationId xmlns:a16="http://schemas.microsoft.com/office/drawing/2014/main" id="{D309BD81-1162-4904-90C4-4EFA9F77A5EB}"/>
                      </a:ext>
                    </a:extLst>
                  </p:cNvPr>
                  <p:cNvSpPr txBox="1">
                    <a:spLocks noRot="1" noChangeAspect="1" noMove="1" noResize="1" noEditPoints="1" noAdjustHandles="1" noChangeArrowheads="1" noChangeShapeType="1" noTextEdit="1"/>
                  </p:cNvSpPr>
                  <p:nvPr/>
                </p:nvSpPr>
                <p:spPr>
                  <a:xfrm>
                    <a:off x="2588699" y="3255070"/>
                    <a:ext cx="533400" cy="461665"/>
                  </a:xfrm>
                  <a:prstGeom prst="rect">
                    <a:avLst/>
                  </a:prstGeom>
                  <a:blipFill>
                    <a:blip r:embed="rId17"/>
                    <a:stretch>
                      <a:fillRect r="-10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25C18C5B-7E82-4702-B12A-3238576DF222}"/>
                      </a:ext>
                    </a:extLst>
                  </p:cNvPr>
                  <p:cNvSpPr txBox="1"/>
                  <p:nvPr/>
                </p:nvSpPr>
                <p:spPr>
                  <a:xfrm>
                    <a:off x="3602844" y="295796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𝟏𝟏</m:t>
                              </m:r>
                            </m:sub>
                          </m:sSub>
                        </m:oMath>
                      </m:oMathPara>
                    </a14:m>
                    <a:endParaRPr lang="en-US" sz="2400" b="1" dirty="0"/>
                  </a:p>
                </p:txBody>
              </p:sp>
            </mc:Choice>
            <mc:Fallback xmlns="">
              <p:sp>
                <p:nvSpPr>
                  <p:cNvPr id="14" name="文本框 13">
                    <a:extLst>
                      <a:ext uri="{FF2B5EF4-FFF2-40B4-BE49-F238E27FC236}">
                        <a16:creationId xmlns:a16="http://schemas.microsoft.com/office/drawing/2014/main" id="{4F9B8822-17E0-4DDB-AAF0-24304963E9CD}"/>
                      </a:ext>
                    </a:extLst>
                  </p:cNvPr>
                  <p:cNvSpPr txBox="1">
                    <a:spLocks noRot="1" noChangeAspect="1" noMove="1" noResize="1" noEditPoints="1" noAdjustHandles="1" noChangeArrowheads="1" noChangeShapeType="1" noTextEdit="1"/>
                  </p:cNvSpPr>
                  <p:nvPr/>
                </p:nvSpPr>
                <p:spPr>
                  <a:xfrm>
                    <a:off x="3602844" y="2957960"/>
                    <a:ext cx="533400" cy="461665"/>
                  </a:xfrm>
                  <a:prstGeom prst="rect">
                    <a:avLst/>
                  </a:prstGeom>
                  <a:blipFill>
                    <a:blip r:embed="rId18"/>
                    <a:stretch>
                      <a:fillRect r="-10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C007CA2D-04DC-4E7C-A392-303FFD8D98E7}"/>
                      </a:ext>
                    </a:extLst>
                  </p:cNvPr>
                  <p:cNvSpPr txBox="1"/>
                  <p:nvPr/>
                </p:nvSpPr>
                <p:spPr>
                  <a:xfrm>
                    <a:off x="5040060" y="3048223"/>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𝟐𝟏</m:t>
                              </m:r>
                            </m:sub>
                          </m:sSub>
                        </m:oMath>
                      </m:oMathPara>
                    </a14:m>
                    <a:endParaRPr lang="en-US" sz="2400" b="1" dirty="0"/>
                  </a:p>
                </p:txBody>
              </p:sp>
            </mc:Choice>
            <mc:Fallback xmlns="">
              <p:sp>
                <p:nvSpPr>
                  <p:cNvPr id="15" name="文本框 14">
                    <a:extLst>
                      <a:ext uri="{FF2B5EF4-FFF2-40B4-BE49-F238E27FC236}">
                        <a16:creationId xmlns:a16="http://schemas.microsoft.com/office/drawing/2014/main" id="{5665B1DA-703A-48B3-A37E-B42C4187B2C1}"/>
                      </a:ext>
                    </a:extLst>
                  </p:cNvPr>
                  <p:cNvSpPr txBox="1">
                    <a:spLocks noRot="1" noChangeAspect="1" noMove="1" noResize="1" noEditPoints="1" noAdjustHandles="1" noChangeArrowheads="1" noChangeShapeType="1" noTextEdit="1"/>
                  </p:cNvSpPr>
                  <p:nvPr/>
                </p:nvSpPr>
                <p:spPr>
                  <a:xfrm>
                    <a:off x="5040060" y="3048223"/>
                    <a:ext cx="533400" cy="461665"/>
                  </a:xfrm>
                  <a:prstGeom prst="rect">
                    <a:avLst/>
                  </a:prstGeom>
                  <a:blipFill>
                    <a:blip r:embed="rId19"/>
                    <a:stretch>
                      <a:fillRect r="-10280"/>
                    </a:stretch>
                  </a:blipFill>
                </p:spPr>
                <p:txBody>
                  <a:bodyPr/>
                  <a:lstStyle/>
                  <a:p>
                    <a:r>
                      <a:rPr lang="en-US">
                        <a:noFill/>
                      </a:rPr>
                      <a:t> </a:t>
                    </a:r>
                  </a:p>
                </p:txBody>
              </p:sp>
            </mc:Fallback>
          </mc:AlternateContent>
          <p:sp>
            <p:nvSpPr>
              <p:cNvPr id="29" name="椭圆 28">
                <a:extLst>
                  <a:ext uri="{FF2B5EF4-FFF2-40B4-BE49-F238E27FC236}">
                    <a16:creationId xmlns:a16="http://schemas.microsoft.com/office/drawing/2014/main" id="{AD84D5B7-BDA8-4AE9-B2E7-1395E951E446}"/>
                  </a:ext>
                </a:extLst>
              </p:cNvPr>
              <p:cNvSpPr/>
              <p:nvPr/>
            </p:nvSpPr>
            <p:spPr>
              <a:xfrm>
                <a:off x="820630" y="2294242"/>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椭圆 29">
                <a:extLst>
                  <a:ext uri="{FF2B5EF4-FFF2-40B4-BE49-F238E27FC236}">
                    <a16:creationId xmlns:a16="http://schemas.microsoft.com/office/drawing/2014/main" id="{1231E0D0-980A-45A3-9BCB-6654564F7A21}"/>
                  </a:ext>
                </a:extLst>
              </p:cNvPr>
              <p:cNvSpPr/>
              <p:nvPr/>
            </p:nvSpPr>
            <p:spPr>
              <a:xfrm>
                <a:off x="2797320" y="2294242"/>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椭圆 30">
                <a:extLst>
                  <a:ext uri="{FF2B5EF4-FFF2-40B4-BE49-F238E27FC236}">
                    <a16:creationId xmlns:a16="http://schemas.microsoft.com/office/drawing/2014/main" id="{7B68145F-E984-4999-BAC1-805674C7FFF6}"/>
                  </a:ext>
                </a:extLst>
              </p:cNvPr>
              <p:cNvSpPr/>
              <p:nvPr/>
            </p:nvSpPr>
            <p:spPr>
              <a:xfrm>
                <a:off x="5093177" y="2294242"/>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椭圆 31">
                <a:extLst>
                  <a:ext uri="{FF2B5EF4-FFF2-40B4-BE49-F238E27FC236}">
                    <a16:creationId xmlns:a16="http://schemas.microsoft.com/office/drawing/2014/main" id="{1513EA48-5A97-400A-81A5-32B089AC12DB}"/>
                  </a:ext>
                </a:extLst>
              </p:cNvPr>
              <p:cNvSpPr/>
              <p:nvPr/>
            </p:nvSpPr>
            <p:spPr>
              <a:xfrm>
                <a:off x="1834196" y="3895765"/>
                <a:ext cx="461665" cy="461665"/>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椭圆 32">
                <a:extLst>
                  <a:ext uri="{FF2B5EF4-FFF2-40B4-BE49-F238E27FC236}">
                    <a16:creationId xmlns:a16="http://schemas.microsoft.com/office/drawing/2014/main" id="{3725D2A8-0A04-4785-BA7F-2F9FCC5769A9}"/>
                  </a:ext>
                </a:extLst>
              </p:cNvPr>
              <p:cNvSpPr/>
              <p:nvPr/>
            </p:nvSpPr>
            <p:spPr>
              <a:xfrm>
                <a:off x="4103838" y="3895765"/>
                <a:ext cx="461665" cy="461665"/>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直接箭头连接符 33">
                <a:extLst>
                  <a:ext uri="{FF2B5EF4-FFF2-40B4-BE49-F238E27FC236}">
                    <a16:creationId xmlns:a16="http://schemas.microsoft.com/office/drawing/2014/main" id="{4BCA3A06-5F8C-4A17-9EA9-68628D92E932}"/>
                  </a:ext>
                </a:extLst>
              </p:cNvPr>
              <p:cNvCxnSpPr>
                <a:cxnSpLocks/>
                <a:stCxn id="29" idx="6"/>
                <a:endCxn id="30" idx="2"/>
              </p:cNvCxnSpPr>
              <p:nvPr/>
            </p:nvCxnSpPr>
            <p:spPr>
              <a:xfrm>
                <a:off x="1282295" y="2525075"/>
                <a:ext cx="1515025" cy="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44B62751-7F13-4F59-9CC6-F336197E4402}"/>
                  </a:ext>
                </a:extLst>
              </p:cNvPr>
              <p:cNvCxnSpPr>
                <a:cxnSpLocks/>
                <a:stCxn id="30" idx="6"/>
                <a:endCxn id="31" idx="2"/>
              </p:cNvCxnSpPr>
              <p:nvPr/>
            </p:nvCxnSpPr>
            <p:spPr>
              <a:xfrm>
                <a:off x="3258985" y="2525075"/>
                <a:ext cx="1834192" cy="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B7C601FB-A247-4971-9D37-35D07488ABAD}"/>
                  </a:ext>
                </a:extLst>
              </p:cNvPr>
              <p:cNvCxnSpPr>
                <a:cxnSpLocks/>
                <a:stCxn id="29" idx="5"/>
                <a:endCxn id="32" idx="1"/>
              </p:cNvCxnSpPr>
              <p:nvPr/>
            </p:nvCxnSpPr>
            <p:spPr>
              <a:xfrm>
                <a:off x="1214686" y="2688298"/>
                <a:ext cx="687119" cy="127507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16D6E5ED-B6D8-4576-856F-AE5A7842EFBC}"/>
                  </a:ext>
                </a:extLst>
              </p:cNvPr>
              <p:cNvCxnSpPr>
                <a:cxnSpLocks/>
                <a:stCxn id="30" idx="3"/>
                <a:endCxn id="32" idx="7"/>
              </p:cNvCxnSpPr>
              <p:nvPr/>
            </p:nvCxnSpPr>
            <p:spPr>
              <a:xfrm flipH="1">
                <a:off x="2228252" y="2688298"/>
                <a:ext cx="636677" cy="127507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93ED19E9-D77C-4BE1-9F24-876C8798027F}"/>
                  </a:ext>
                </a:extLst>
              </p:cNvPr>
              <p:cNvCxnSpPr>
                <a:cxnSpLocks/>
                <a:stCxn id="30" idx="5"/>
                <a:endCxn id="33" idx="1"/>
              </p:cNvCxnSpPr>
              <p:nvPr/>
            </p:nvCxnSpPr>
            <p:spPr>
              <a:xfrm>
                <a:off x="3191376" y="2688298"/>
                <a:ext cx="980071" cy="127507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80E36306-67BE-448A-A392-0529EE2894F0}"/>
                  </a:ext>
                </a:extLst>
              </p:cNvPr>
              <p:cNvCxnSpPr>
                <a:cxnSpLocks/>
                <a:stCxn id="31" idx="4"/>
                <a:endCxn id="33" idx="7"/>
              </p:cNvCxnSpPr>
              <p:nvPr/>
            </p:nvCxnSpPr>
            <p:spPr>
              <a:xfrm flipH="1">
                <a:off x="4497894" y="2755907"/>
                <a:ext cx="826116" cy="1207467"/>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cxnSp>
          <p:nvCxnSpPr>
            <p:cNvPr id="16" name="直接箭头连接符 15">
              <a:extLst>
                <a:ext uri="{FF2B5EF4-FFF2-40B4-BE49-F238E27FC236}">
                  <a16:creationId xmlns:a16="http://schemas.microsoft.com/office/drawing/2014/main" id="{D16CBC1A-C036-4214-A3B3-364A07CDF4D9}"/>
                </a:ext>
              </a:extLst>
            </p:cNvPr>
            <p:cNvCxnSpPr>
              <a:cxnSpLocks/>
            </p:cNvCxnSpPr>
            <p:nvPr/>
          </p:nvCxnSpPr>
          <p:spPr>
            <a:xfrm>
              <a:off x="7002033" y="3971279"/>
              <a:ext cx="317322" cy="2248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0BEB8E1D-FB77-4EBD-B9D2-597A820B7586}"/>
                    </a:ext>
                  </a:extLst>
                </p:cNvPr>
                <p:cNvSpPr txBox="1"/>
                <p:nvPr/>
              </p:nvSpPr>
              <p:spPr>
                <a:xfrm>
                  <a:off x="6484519" y="3619236"/>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50" name="文本框 49">
                  <a:extLst>
                    <a:ext uri="{FF2B5EF4-FFF2-40B4-BE49-F238E27FC236}">
                      <a16:creationId xmlns:a16="http://schemas.microsoft.com/office/drawing/2014/main" id="{084B2D5E-FD97-4DD8-9C3B-851C0AEF79F6}"/>
                    </a:ext>
                  </a:extLst>
                </p:cNvPr>
                <p:cNvSpPr txBox="1">
                  <a:spLocks noRot="1" noChangeAspect="1" noMove="1" noResize="1" noEditPoints="1" noAdjustHandles="1" noChangeArrowheads="1" noChangeShapeType="1" noTextEdit="1"/>
                </p:cNvSpPr>
                <p:nvPr/>
              </p:nvSpPr>
              <p:spPr>
                <a:xfrm>
                  <a:off x="6484519" y="3619236"/>
                  <a:ext cx="533400" cy="461665"/>
                </a:xfrm>
                <a:prstGeom prst="rect">
                  <a:avLst/>
                </a:prstGeom>
                <a:blipFill>
                  <a:blip r:embed="rId20"/>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79607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ppt_x"/>
                                          </p:val>
                                        </p:tav>
                                        <p:tav tm="100000">
                                          <p:val>
                                            <p:strVal val="#ppt_x"/>
                                          </p:val>
                                        </p:tav>
                                      </p:tavLst>
                                    </p:anim>
                                    <p:anim calcmode="lin" valueType="num">
                                      <p:cBhvr additive="base">
                                        <p:cTn id="3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980D77-80D6-48C5-AD62-41DA0156EAA2}"/>
              </a:ext>
            </a:extLst>
          </p:cNvPr>
          <p:cNvSpPr>
            <a:spLocks noGrp="1"/>
          </p:cNvSpPr>
          <p:nvPr>
            <p:ph type="title"/>
          </p:nvPr>
        </p:nvSpPr>
        <p:spPr>
          <a:xfrm>
            <a:off x="449573" y="-125945"/>
            <a:ext cx="10515600" cy="1325563"/>
          </a:xfrm>
        </p:spPr>
        <p:txBody>
          <a:bodyPr/>
          <a:lstStyle/>
          <a:p>
            <a:r>
              <a:rPr lang="en-US" dirty="0"/>
              <a:t>Visual-Inertial Odometry </a:t>
            </a:r>
          </a:p>
        </p:txBody>
      </p:sp>
      <p:sp>
        <p:nvSpPr>
          <p:cNvPr id="4" name="内容占位符 2">
            <a:extLst>
              <a:ext uri="{FF2B5EF4-FFF2-40B4-BE49-F238E27FC236}">
                <a16:creationId xmlns:a16="http://schemas.microsoft.com/office/drawing/2014/main" id="{B4303A26-E305-4463-8B67-277122E6EB7B}"/>
              </a:ext>
            </a:extLst>
          </p:cNvPr>
          <p:cNvSpPr txBox="1">
            <a:spLocks/>
          </p:cNvSpPr>
          <p:nvPr/>
        </p:nvSpPr>
        <p:spPr>
          <a:xfrm>
            <a:off x="838200" y="9332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IMU Integrate + Visual Odometry + Plane Landmark</a:t>
            </a:r>
          </a:p>
        </p:txBody>
      </p:sp>
      <p:pic>
        <p:nvPicPr>
          <p:cNvPr id="5" name="图片 4">
            <a:extLst>
              <a:ext uri="{FF2B5EF4-FFF2-40B4-BE49-F238E27FC236}">
                <a16:creationId xmlns:a16="http://schemas.microsoft.com/office/drawing/2014/main" id="{A3FE04CB-6D5C-468B-A8C4-14486F98E545}"/>
              </a:ext>
            </a:extLst>
          </p:cNvPr>
          <p:cNvPicPr>
            <a:picLocks noChangeAspect="1"/>
          </p:cNvPicPr>
          <p:nvPr/>
        </p:nvPicPr>
        <p:blipFill rotWithShape="1">
          <a:blip r:embed="rId3"/>
          <a:srcRect l="5840"/>
          <a:stretch/>
        </p:blipFill>
        <p:spPr>
          <a:xfrm>
            <a:off x="495127" y="1722227"/>
            <a:ext cx="4213351" cy="3562336"/>
          </a:xfrm>
          <a:prstGeom prst="rect">
            <a:avLst/>
          </a:prstGeom>
        </p:spPr>
      </p:pic>
      <p:pic>
        <p:nvPicPr>
          <p:cNvPr id="6" name="图片 5">
            <a:extLst>
              <a:ext uri="{FF2B5EF4-FFF2-40B4-BE49-F238E27FC236}">
                <a16:creationId xmlns:a16="http://schemas.microsoft.com/office/drawing/2014/main" id="{01CE4A67-2736-49AC-BB40-B3A1A4106295}"/>
              </a:ext>
            </a:extLst>
          </p:cNvPr>
          <p:cNvPicPr>
            <a:picLocks noChangeAspect="1"/>
          </p:cNvPicPr>
          <p:nvPr/>
        </p:nvPicPr>
        <p:blipFill rotWithShape="1">
          <a:blip r:embed="rId4"/>
          <a:srcRect l="6205"/>
          <a:stretch/>
        </p:blipFill>
        <p:spPr>
          <a:xfrm>
            <a:off x="4708478" y="1812136"/>
            <a:ext cx="7483522" cy="3233727"/>
          </a:xfrm>
          <a:prstGeom prst="rect">
            <a:avLst/>
          </a:prstGeom>
        </p:spPr>
      </p:pic>
      <p:sp>
        <p:nvSpPr>
          <p:cNvPr id="7" name="矩形 6">
            <a:extLst>
              <a:ext uri="{FF2B5EF4-FFF2-40B4-BE49-F238E27FC236}">
                <a16:creationId xmlns:a16="http://schemas.microsoft.com/office/drawing/2014/main" id="{28FAD8AA-F67B-4320-B76C-A98F218268FD}"/>
              </a:ext>
            </a:extLst>
          </p:cNvPr>
          <p:cNvSpPr/>
          <p:nvPr/>
        </p:nvSpPr>
        <p:spPr>
          <a:xfrm>
            <a:off x="386686" y="6020567"/>
            <a:ext cx="11418628" cy="646331"/>
          </a:xfrm>
          <a:prstGeom prst="rect">
            <a:avLst/>
          </a:prstGeom>
        </p:spPr>
        <p:txBody>
          <a:bodyPr wrap="square">
            <a:spAutoFit/>
          </a:bodyPr>
          <a:lstStyle/>
          <a:p>
            <a:r>
              <a:rPr lang="en-US" b="0" i="0" dirty="0">
                <a:solidFill>
                  <a:srgbClr val="222222"/>
                </a:solidFill>
                <a:effectLst/>
                <a:latin typeface="Arial" panose="020B0604020202020204" pitchFamily="34" charset="0"/>
              </a:rPr>
              <a:t>Zhang, He, and </a:t>
            </a:r>
            <a:r>
              <a:rPr lang="en-US" b="0" i="0" dirty="0" err="1">
                <a:solidFill>
                  <a:srgbClr val="222222"/>
                </a:solidFill>
                <a:effectLst/>
                <a:latin typeface="Arial" panose="020B0604020202020204" pitchFamily="34" charset="0"/>
              </a:rPr>
              <a:t>Cang</a:t>
            </a:r>
            <a:r>
              <a:rPr lang="en-US" b="0" i="0" dirty="0">
                <a:solidFill>
                  <a:srgbClr val="222222"/>
                </a:solidFill>
                <a:effectLst/>
                <a:latin typeface="Arial" panose="020B0604020202020204" pitchFamily="34" charset="0"/>
              </a:rPr>
              <a:t> Ye. "Plane-aided visual-inertial odometry for pose estimation of a 3d camera based in-door blind navigation." </a:t>
            </a:r>
            <a:r>
              <a:rPr lang="en-US" b="0" i="1" dirty="0">
                <a:solidFill>
                  <a:srgbClr val="222222"/>
                </a:solidFill>
                <a:effectLst/>
                <a:latin typeface="Arial" panose="020B0604020202020204" pitchFamily="34" charset="0"/>
              </a:rPr>
              <a:t>28th British Machine Vision Conference</a:t>
            </a:r>
            <a:r>
              <a:rPr lang="en-US" b="0" i="0" dirty="0">
                <a:solidFill>
                  <a:srgbClr val="222222"/>
                </a:solidFill>
                <a:effectLst/>
                <a:latin typeface="Arial" panose="020B0604020202020204" pitchFamily="34" charset="0"/>
              </a:rPr>
              <a:t>. 2017.</a:t>
            </a:r>
            <a:endParaRPr lang="en-US" dirty="0"/>
          </a:p>
        </p:txBody>
      </p:sp>
    </p:spTree>
    <p:extLst>
      <p:ext uri="{BB962C8B-B14F-4D97-AF65-F5344CB8AC3E}">
        <p14:creationId xmlns:p14="http://schemas.microsoft.com/office/powerpoint/2010/main" val="1761671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CF7A15-5096-4BB3-BAD4-43F1CE603843}"/>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CA09B8F0-7C81-4CDC-9F8B-172665D30874}"/>
              </a:ext>
            </a:extLst>
          </p:cNvPr>
          <p:cNvSpPr>
            <a:spLocks noGrp="1"/>
          </p:cNvSpPr>
          <p:nvPr>
            <p:ph idx="1"/>
          </p:nvPr>
        </p:nvSpPr>
        <p:spPr/>
        <p:txBody>
          <a:bodyPr/>
          <a:lstStyle/>
          <a:p>
            <a:endParaRPr lang="en-US"/>
          </a:p>
        </p:txBody>
      </p:sp>
      <p:pic>
        <p:nvPicPr>
          <p:cNvPr id="4" name="图片 3">
            <a:extLst>
              <a:ext uri="{FF2B5EF4-FFF2-40B4-BE49-F238E27FC236}">
                <a16:creationId xmlns:a16="http://schemas.microsoft.com/office/drawing/2014/main" id="{32A35E26-D527-4A64-AB7B-ECA12E65A2ED}"/>
              </a:ext>
            </a:extLst>
          </p:cNvPr>
          <p:cNvPicPr>
            <a:picLocks noChangeAspect="1"/>
          </p:cNvPicPr>
          <p:nvPr/>
        </p:nvPicPr>
        <p:blipFill>
          <a:blip r:embed="rId2"/>
          <a:stretch>
            <a:fillRect/>
          </a:stretch>
        </p:blipFill>
        <p:spPr>
          <a:xfrm>
            <a:off x="723331" y="0"/>
            <a:ext cx="10781731" cy="6335736"/>
          </a:xfrm>
          <a:prstGeom prst="rect">
            <a:avLst/>
          </a:prstGeom>
        </p:spPr>
      </p:pic>
      <p:sp>
        <p:nvSpPr>
          <p:cNvPr id="5" name="矩形 4">
            <a:extLst>
              <a:ext uri="{FF2B5EF4-FFF2-40B4-BE49-F238E27FC236}">
                <a16:creationId xmlns:a16="http://schemas.microsoft.com/office/drawing/2014/main" id="{3F726E24-0EED-4E9E-922C-A1265AF20321}"/>
              </a:ext>
            </a:extLst>
          </p:cNvPr>
          <p:cNvSpPr/>
          <p:nvPr/>
        </p:nvSpPr>
        <p:spPr>
          <a:xfrm>
            <a:off x="577754" y="6335736"/>
            <a:ext cx="7883857" cy="369332"/>
          </a:xfrm>
          <a:prstGeom prst="rect">
            <a:avLst/>
          </a:prstGeom>
        </p:spPr>
        <p:txBody>
          <a:bodyPr wrap="square">
            <a:spAutoFit/>
          </a:bodyPr>
          <a:lstStyle/>
          <a:p>
            <a:r>
              <a:rPr lang="en-US" dirty="0">
                <a:hlinkClick r:id="rId3"/>
              </a:rPr>
              <a:t>https://www.youtube.com/watch?v=BgLlLlsKWzI&amp;feature=youtu.be</a:t>
            </a:r>
            <a:endParaRPr lang="en-US" dirty="0"/>
          </a:p>
        </p:txBody>
      </p:sp>
    </p:spTree>
    <p:extLst>
      <p:ext uri="{BB962C8B-B14F-4D97-AF65-F5344CB8AC3E}">
        <p14:creationId xmlns:p14="http://schemas.microsoft.com/office/powerpoint/2010/main" val="480897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1292D-B545-42CF-8944-F422F6232E77}"/>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D26A3712-8B1B-47A1-B80A-0E145C0B72BA}"/>
              </a:ext>
            </a:extLst>
          </p:cNvPr>
          <p:cNvSpPr>
            <a:spLocks noGrp="1"/>
          </p:cNvSpPr>
          <p:nvPr>
            <p:ph idx="1"/>
          </p:nvPr>
        </p:nvSpPr>
        <p:spPr/>
        <p:txBody>
          <a:bodyPr/>
          <a:lstStyle/>
          <a:p>
            <a:endParaRPr lang="en-US"/>
          </a:p>
        </p:txBody>
      </p:sp>
      <p:pic>
        <p:nvPicPr>
          <p:cNvPr id="4" name="图片 3">
            <a:extLst>
              <a:ext uri="{FF2B5EF4-FFF2-40B4-BE49-F238E27FC236}">
                <a16:creationId xmlns:a16="http://schemas.microsoft.com/office/drawing/2014/main" id="{4D396E92-E1C0-46CE-B859-A2D30571E0C5}"/>
              </a:ext>
            </a:extLst>
          </p:cNvPr>
          <p:cNvPicPr>
            <a:picLocks noChangeAspect="1"/>
          </p:cNvPicPr>
          <p:nvPr/>
        </p:nvPicPr>
        <p:blipFill>
          <a:blip r:embed="rId2"/>
          <a:stretch>
            <a:fillRect/>
          </a:stretch>
        </p:blipFill>
        <p:spPr>
          <a:xfrm>
            <a:off x="600501" y="118855"/>
            <a:ext cx="10863618" cy="6379191"/>
          </a:xfrm>
          <a:prstGeom prst="rect">
            <a:avLst/>
          </a:prstGeom>
        </p:spPr>
      </p:pic>
      <p:sp>
        <p:nvSpPr>
          <p:cNvPr id="5" name="矩形 4">
            <a:extLst>
              <a:ext uri="{FF2B5EF4-FFF2-40B4-BE49-F238E27FC236}">
                <a16:creationId xmlns:a16="http://schemas.microsoft.com/office/drawing/2014/main" id="{9471AC45-BB84-4694-BFF1-A3FFC1ECFDFB}"/>
              </a:ext>
            </a:extLst>
          </p:cNvPr>
          <p:cNvSpPr/>
          <p:nvPr/>
        </p:nvSpPr>
        <p:spPr>
          <a:xfrm>
            <a:off x="600501" y="6448317"/>
            <a:ext cx="7406185" cy="369332"/>
          </a:xfrm>
          <a:prstGeom prst="rect">
            <a:avLst/>
          </a:prstGeom>
        </p:spPr>
        <p:txBody>
          <a:bodyPr wrap="square">
            <a:spAutoFit/>
          </a:bodyPr>
          <a:lstStyle/>
          <a:p>
            <a:r>
              <a:rPr lang="en-US" dirty="0">
                <a:hlinkClick r:id="rId3"/>
              </a:rPr>
              <a:t>https://www.youtube.com/watch?v=m_bLSdsT2kg&amp;feature=youtu.be</a:t>
            </a:r>
            <a:endParaRPr lang="en-US" dirty="0"/>
          </a:p>
        </p:txBody>
      </p:sp>
    </p:spTree>
    <p:extLst>
      <p:ext uri="{BB962C8B-B14F-4D97-AF65-F5344CB8AC3E}">
        <p14:creationId xmlns:p14="http://schemas.microsoft.com/office/powerpoint/2010/main" val="981518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30275B-FB57-4E4D-8367-669DE22A045A}"/>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DE4B57C6-D7F8-44BD-A0C2-8EE9CAAC4388}"/>
              </a:ext>
            </a:extLst>
          </p:cNvPr>
          <p:cNvSpPr>
            <a:spLocks noGrp="1"/>
          </p:cNvSpPr>
          <p:nvPr>
            <p:ph idx="1"/>
          </p:nvPr>
        </p:nvSpPr>
        <p:spPr/>
        <p:txBody>
          <a:bodyPr/>
          <a:lstStyle/>
          <a:p>
            <a:endParaRPr lang="en-US"/>
          </a:p>
        </p:txBody>
      </p:sp>
      <p:pic>
        <p:nvPicPr>
          <p:cNvPr id="4" name="图片 3">
            <a:extLst>
              <a:ext uri="{FF2B5EF4-FFF2-40B4-BE49-F238E27FC236}">
                <a16:creationId xmlns:a16="http://schemas.microsoft.com/office/drawing/2014/main" id="{A2F45D76-9500-4ED8-89D5-69DD7BEE47C3}"/>
              </a:ext>
            </a:extLst>
          </p:cNvPr>
          <p:cNvPicPr>
            <a:picLocks noChangeAspect="1"/>
          </p:cNvPicPr>
          <p:nvPr/>
        </p:nvPicPr>
        <p:blipFill>
          <a:blip r:embed="rId2"/>
          <a:stretch>
            <a:fillRect/>
          </a:stretch>
        </p:blipFill>
        <p:spPr>
          <a:xfrm>
            <a:off x="537949" y="122830"/>
            <a:ext cx="11035351" cy="6155140"/>
          </a:xfrm>
          <a:prstGeom prst="rect">
            <a:avLst/>
          </a:prstGeom>
        </p:spPr>
      </p:pic>
      <p:sp>
        <p:nvSpPr>
          <p:cNvPr id="5" name="矩形 4">
            <a:extLst>
              <a:ext uri="{FF2B5EF4-FFF2-40B4-BE49-F238E27FC236}">
                <a16:creationId xmlns:a16="http://schemas.microsoft.com/office/drawing/2014/main" id="{64BC09AC-46B2-416C-90AA-FD0648AD4C5D}"/>
              </a:ext>
            </a:extLst>
          </p:cNvPr>
          <p:cNvSpPr/>
          <p:nvPr/>
        </p:nvSpPr>
        <p:spPr>
          <a:xfrm>
            <a:off x="618700" y="6228241"/>
            <a:ext cx="7706436" cy="369332"/>
          </a:xfrm>
          <a:prstGeom prst="rect">
            <a:avLst/>
          </a:prstGeom>
        </p:spPr>
        <p:txBody>
          <a:bodyPr wrap="square">
            <a:spAutoFit/>
          </a:bodyPr>
          <a:lstStyle/>
          <a:p>
            <a:r>
              <a:rPr lang="en-US" dirty="0">
                <a:hlinkClick r:id="rId3"/>
              </a:rPr>
              <a:t>https://www.youtube.com/watch?v=2A7lOipPNBA&amp;feature=youtu.be</a:t>
            </a:r>
            <a:endParaRPr lang="en-US" dirty="0"/>
          </a:p>
        </p:txBody>
      </p:sp>
    </p:spTree>
    <p:extLst>
      <p:ext uri="{BB962C8B-B14F-4D97-AF65-F5344CB8AC3E}">
        <p14:creationId xmlns:p14="http://schemas.microsoft.com/office/powerpoint/2010/main" val="2715199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2273DB-D34F-41B7-92F9-08B7BC6F9EBD}"/>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1E6BE8D3-3B36-4DFF-AEAC-9891B8118CD6}"/>
              </a:ext>
            </a:extLst>
          </p:cNvPr>
          <p:cNvSpPr>
            <a:spLocks noGrp="1"/>
          </p:cNvSpPr>
          <p:nvPr>
            <p:ph idx="1"/>
          </p:nvPr>
        </p:nvSpPr>
        <p:spPr/>
        <p:txBody>
          <a:bodyPr/>
          <a:lstStyle/>
          <a:p>
            <a:endParaRPr lang="en-US"/>
          </a:p>
        </p:txBody>
      </p:sp>
      <p:pic>
        <p:nvPicPr>
          <p:cNvPr id="4" name="图片 3">
            <a:extLst>
              <a:ext uri="{FF2B5EF4-FFF2-40B4-BE49-F238E27FC236}">
                <a16:creationId xmlns:a16="http://schemas.microsoft.com/office/drawing/2014/main" id="{B3CA62E0-95E1-41A2-B482-A2F06443F3C6}"/>
              </a:ext>
            </a:extLst>
          </p:cNvPr>
          <p:cNvPicPr>
            <a:picLocks noChangeAspect="1"/>
          </p:cNvPicPr>
          <p:nvPr/>
        </p:nvPicPr>
        <p:blipFill>
          <a:blip r:embed="rId2"/>
          <a:stretch>
            <a:fillRect/>
          </a:stretch>
        </p:blipFill>
        <p:spPr>
          <a:xfrm>
            <a:off x="626659" y="76284"/>
            <a:ext cx="10851107" cy="6269925"/>
          </a:xfrm>
          <a:prstGeom prst="rect">
            <a:avLst/>
          </a:prstGeom>
        </p:spPr>
      </p:pic>
      <p:sp>
        <p:nvSpPr>
          <p:cNvPr id="5" name="矩形 4">
            <a:extLst>
              <a:ext uri="{FF2B5EF4-FFF2-40B4-BE49-F238E27FC236}">
                <a16:creationId xmlns:a16="http://schemas.microsoft.com/office/drawing/2014/main" id="{EC1B3F82-5308-4EE8-91CB-1CF930F244B6}"/>
              </a:ext>
            </a:extLst>
          </p:cNvPr>
          <p:cNvSpPr/>
          <p:nvPr/>
        </p:nvSpPr>
        <p:spPr>
          <a:xfrm>
            <a:off x="626659" y="6346209"/>
            <a:ext cx="7643884" cy="369332"/>
          </a:xfrm>
          <a:prstGeom prst="rect">
            <a:avLst/>
          </a:prstGeom>
        </p:spPr>
        <p:txBody>
          <a:bodyPr wrap="square">
            <a:spAutoFit/>
          </a:bodyPr>
          <a:lstStyle/>
          <a:p>
            <a:r>
              <a:rPr lang="en-US" dirty="0">
                <a:hlinkClick r:id="rId3"/>
              </a:rPr>
              <a:t>https://www.youtube.com/watch?v=mVA8qhGf7So&amp;feature=youtu.be</a:t>
            </a:r>
            <a:endParaRPr lang="en-US" dirty="0"/>
          </a:p>
        </p:txBody>
      </p:sp>
    </p:spTree>
    <p:extLst>
      <p:ext uri="{BB962C8B-B14F-4D97-AF65-F5344CB8AC3E}">
        <p14:creationId xmlns:p14="http://schemas.microsoft.com/office/powerpoint/2010/main" val="248068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9E288-0475-4E68-935F-506B24DEFF82}"/>
              </a:ext>
            </a:extLst>
          </p:cNvPr>
          <p:cNvSpPr>
            <a:spLocks noGrp="1"/>
          </p:cNvSpPr>
          <p:nvPr>
            <p:ph type="title"/>
          </p:nvPr>
        </p:nvSpPr>
        <p:spPr>
          <a:xfrm>
            <a:off x="838200" y="-162612"/>
            <a:ext cx="10515600" cy="1325563"/>
          </a:xfrm>
        </p:spPr>
        <p:txBody>
          <a:bodyPr/>
          <a:lstStyle/>
          <a:p>
            <a:r>
              <a:rPr lang="en-US"/>
              <a:t>Outline</a:t>
            </a:r>
            <a:endParaRPr lang="en-US" dirty="0"/>
          </a:p>
        </p:txBody>
      </p:sp>
      <p:sp>
        <p:nvSpPr>
          <p:cNvPr id="3" name="内容占位符 2">
            <a:extLst>
              <a:ext uri="{FF2B5EF4-FFF2-40B4-BE49-F238E27FC236}">
                <a16:creationId xmlns:a16="http://schemas.microsoft.com/office/drawing/2014/main" id="{CFAF2B3A-928A-490D-99FA-FD593A6562EE}"/>
              </a:ext>
            </a:extLst>
          </p:cNvPr>
          <p:cNvSpPr>
            <a:spLocks noGrp="1"/>
          </p:cNvSpPr>
          <p:nvPr>
            <p:ph idx="1"/>
          </p:nvPr>
        </p:nvSpPr>
        <p:spPr>
          <a:xfrm>
            <a:off x="838200" y="985364"/>
            <a:ext cx="10515600" cy="5514289"/>
          </a:xfrm>
        </p:spPr>
        <p:txBody>
          <a:bodyPr/>
          <a:lstStyle/>
          <a:p>
            <a:r>
              <a:rPr lang="en-US" dirty="0">
                <a:solidFill>
                  <a:schemeClr val="bg1">
                    <a:lumMod val="95000"/>
                  </a:schemeClr>
                </a:solidFill>
              </a:rPr>
              <a:t>Theory</a:t>
            </a:r>
          </a:p>
          <a:p>
            <a:pPr lvl="1"/>
            <a:r>
              <a:rPr lang="en-US" dirty="0">
                <a:solidFill>
                  <a:schemeClr val="bg1">
                    <a:lumMod val="95000"/>
                  </a:schemeClr>
                </a:solidFill>
              </a:rPr>
              <a:t>SLAM as a Factor Graph </a:t>
            </a:r>
          </a:p>
          <a:p>
            <a:pPr lvl="1"/>
            <a:r>
              <a:rPr lang="en-US" dirty="0">
                <a:solidFill>
                  <a:schemeClr val="bg1">
                    <a:lumMod val="95000"/>
                  </a:schemeClr>
                </a:solidFill>
              </a:rPr>
              <a:t>SLAM as a Non-linear Least Squares</a:t>
            </a:r>
          </a:p>
          <a:p>
            <a:pPr lvl="1"/>
            <a:r>
              <a:rPr lang="en-US" dirty="0" err="1">
                <a:solidFill>
                  <a:schemeClr val="bg1">
                    <a:lumMod val="95000"/>
                  </a:schemeClr>
                </a:solidFill>
              </a:rPr>
              <a:t>iSAM</a:t>
            </a:r>
            <a:endParaRPr lang="en-US" dirty="0">
              <a:solidFill>
                <a:schemeClr val="bg1">
                  <a:lumMod val="95000"/>
                </a:schemeClr>
              </a:solidFill>
            </a:endParaRPr>
          </a:p>
          <a:p>
            <a:r>
              <a:rPr lang="en-US" dirty="0">
                <a:solidFill>
                  <a:schemeClr val="bg1">
                    <a:lumMod val="95000"/>
                  </a:schemeClr>
                </a:solidFill>
              </a:rPr>
              <a:t>Applications</a:t>
            </a:r>
          </a:p>
          <a:p>
            <a:pPr lvl="1"/>
            <a:r>
              <a:rPr lang="en-US" dirty="0">
                <a:solidFill>
                  <a:schemeClr val="bg1">
                    <a:lumMod val="95000"/>
                  </a:schemeClr>
                </a:solidFill>
              </a:rPr>
              <a:t>Visual-Inertial Odometry </a:t>
            </a:r>
          </a:p>
          <a:p>
            <a:pPr lvl="1"/>
            <a:r>
              <a:rPr lang="en-US" dirty="0">
                <a:solidFill>
                  <a:schemeClr val="bg1">
                    <a:lumMod val="95000"/>
                  </a:schemeClr>
                </a:solidFill>
              </a:rPr>
              <a:t>Structure from Motion (</a:t>
            </a:r>
            <a:r>
              <a:rPr lang="en-US" dirty="0" err="1">
                <a:solidFill>
                  <a:schemeClr val="bg1">
                    <a:lumMod val="95000"/>
                  </a:schemeClr>
                </a:solidFill>
              </a:rPr>
              <a:t>SfM</a:t>
            </a:r>
            <a:r>
              <a:rPr lang="en-US" dirty="0">
                <a:solidFill>
                  <a:schemeClr val="bg1">
                    <a:lumMod val="95000"/>
                  </a:schemeClr>
                </a:solidFill>
              </a:rPr>
              <a:t>) - Mapping</a:t>
            </a:r>
          </a:p>
          <a:p>
            <a:pPr lvl="1"/>
            <a:r>
              <a:rPr lang="en-US" dirty="0">
                <a:solidFill>
                  <a:schemeClr val="bg1">
                    <a:lumMod val="95000"/>
                  </a:schemeClr>
                </a:solidFill>
              </a:rPr>
              <a:t>Multi-Robot SLAM</a:t>
            </a:r>
          </a:p>
          <a:p>
            <a:pPr lvl="1"/>
            <a:r>
              <a:rPr lang="en-US" dirty="0">
                <a:solidFill>
                  <a:schemeClr val="bg1">
                    <a:lumMod val="95000"/>
                  </a:schemeClr>
                </a:solidFill>
              </a:rPr>
              <a:t>Multi-View Stereo and Optical Flow</a:t>
            </a:r>
          </a:p>
          <a:p>
            <a:pPr lvl="1"/>
            <a:r>
              <a:rPr lang="en-US" dirty="0">
                <a:solidFill>
                  <a:schemeClr val="bg1">
                    <a:lumMod val="95000"/>
                  </a:schemeClr>
                </a:solidFill>
              </a:rPr>
              <a:t>Motion Planning</a:t>
            </a:r>
          </a:p>
          <a:p>
            <a:r>
              <a:rPr lang="en-US" dirty="0"/>
              <a:t>Programming</a:t>
            </a:r>
          </a:p>
          <a:p>
            <a:pPr lvl="1"/>
            <a:r>
              <a:rPr lang="en-US" dirty="0"/>
              <a:t>C++ example</a:t>
            </a:r>
          </a:p>
          <a:p>
            <a:pPr lvl="1"/>
            <a:r>
              <a:rPr lang="en-US" dirty="0"/>
              <a:t>GTSAM in </a:t>
            </a:r>
            <a:r>
              <a:rPr lang="en-US" dirty="0" err="1"/>
              <a:t>Matlab</a:t>
            </a:r>
            <a:endParaRPr lang="en-US" dirty="0"/>
          </a:p>
        </p:txBody>
      </p:sp>
    </p:spTree>
    <p:extLst>
      <p:ext uri="{BB962C8B-B14F-4D97-AF65-F5344CB8AC3E}">
        <p14:creationId xmlns:p14="http://schemas.microsoft.com/office/powerpoint/2010/main" val="3155731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FE15D366-46D5-47F7-BE65-937118232325}"/>
              </a:ext>
            </a:extLst>
          </p:cNvPr>
          <p:cNvGrpSpPr/>
          <p:nvPr/>
        </p:nvGrpSpPr>
        <p:grpSpPr>
          <a:xfrm>
            <a:off x="317878" y="12636"/>
            <a:ext cx="11874122" cy="3429000"/>
            <a:chOff x="4527645" y="0"/>
            <a:chExt cx="7346477" cy="1757363"/>
          </a:xfrm>
        </p:grpSpPr>
        <p:pic>
          <p:nvPicPr>
            <p:cNvPr id="4" name="图片 3">
              <a:extLst>
                <a:ext uri="{FF2B5EF4-FFF2-40B4-BE49-F238E27FC236}">
                  <a16:creationId xmlns:a16="http://schemas.microsoft.com/office/drawing/2014/main" id="{B910EB5F-3FEF-4F6E-8282-080AABD36CAB}"/>
                </a:ext>
              </a:extLst>
            </p:cNvPr>
            <p:cNvPicPr>
              <a:picLocks noChangeAspect="1"/>
            </p:cNvPicPr>
            <p:nvPr/>
          </p:nvPicPr>
          <p:blipFill>
            <a:blip r:embed="rId2"/>
            <a:stretch>
              <a:fillRect/>
            </a:stretch>
          </p:blipFill>
          <p:spPr>
            <a:xfrm>
              <a:off x="4527645" y="154781"/>
              <a:ext cx="1905000" cy="1447800"/>
            </a:xfrm>
            <a:prstGeom prst="rect">
              <a:avLst/>
            </a:prstGeom>
          </p:spPr>
        </p:pic>
        <p:pic>
          <p:nvPicPr>
            <p:cNvPr id="5" name="图片 4">
              <a:extLst>
                <a:ext uri="{FF2B5EF4-FFF2-40B4-BE49-F238E27FC236}">
                  <a16:creationId xmlns:a16="http://schemas.microsoft.com/office/drawing/2014/main" id="{2307CEF6-3020-4628-8899-FC030B1CE44F}"/>
                </a:ext>
              </a:extLst>
            </p:cNvPr>
            <p:cNvPicPr>
              <a:picLocks noChangeAspect="1"/>
            </p:cNvPicPr>
            <p:nvPr/>
          </p:nvPicPr>
          <p:blipFill>
            <a:blip r:embed="rId3"/>
            <a:stretch>
              <a:fillRect/>
            </a:stretch>
          </p:blipFill>
          <p:spPr>
            <a:xfrm>
              <a:off x="6834187" y="0"/>
              <a:ext cx="2555473" cy="1757363"/>
            </a:xfrm>
            <a:prstGeom prst="rect">
              <a:avLst/>
            </a:prstGeom>
          </p:spPr>
        </p:pic>
        <p:pic>
          <p:nvPicPr>
            <p:cNvPr id="6" name="图片 5">
              <a:extLst>
                <a:ext uri="{FF2B5EF4-FFF2-40B4-BE49-F238E27FC236}">
                  <a16:creationId xmlns:a16="http://schemas.microsoft.com/office/drawing/2014/main" id="{379B3F6B-8F80-4530-8A81-1EEA86DD856F}"/>
                </a:ext>
              </a:extLst>
            </p:cNvPr>
            <p:cNvPicPr>
              <a:picLocks noChangeAspect="1"/>
            </p:cNvPicPr>
            <p:nvPr/>
          </p:nvPicPr>
          <p:blipFill>
            <a:blip r:embed="rId4"/>
            <a:stretch>
              <a:fillRect/>
            </a:stretch>
          </p:blipFill>
          <p:spPr>
            <a:xfrm>
              <a:off x="9626222" y="230188"/>
              <a:ext cx="2247900" cy="1266825"/>
            </a:xfrm>
            <a:prstGeom prst="rect">
              <a:avLst/>
            </a:prstGeom>
          </p:spPr>
        </p:pic>
      </p:grpSp>
      <p:pic>
        <p:nvPicPr>
          <p:cNvPr id="8" name="图片 7">
            <a:extLst>
              <a:ext uri="{FF2B5EF4-FFF2-40B4-BE49-F238E27FC236}">
                <a16:creationId xmlns:a16="http://schemas.microsoft.com/office/drawing/2014/main" id="{69B3FB88-8560-42C1-BA13-74239938E940}"/>
              </a:ext>
            </a:extLst>
          </p:cNvPr>
          <p:cNvPicPr>
            <a:picLocks noChangeAspect="1"/>
          </p:cNvPicPr>
          <p:nvPr/>
        </p:nvPicPr>
        <p:blipFill>
          <a:blip r:embed="rId5"/>
          <a:stretch>
            <a:fillRect/>
          </a:stretch>
        </p:blipFill>
        <p:spPr>
          <a:xfrm>
            <a:off x="838200" y="3166261"/>
            <a:ext cx="9532393" cy="3679103"/>
          </a:xfrm>
          <a:prstGeom prst="rect">
            <a:avLst/>
          </a:prstGeom>
        </p:spPr>
      </p:pic>
    </p:spTree>
    <p:extLst>
      <p:ext uri="{BB962C8B-B14F-4D97-AF65-F5344CB8AC3E}">
        <p14:creationId xmlns:p14="http://schemas.microsoft.com/office/powerpoint/2010/main" val="1439538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11D65C-9A09-4DD6-AC73-2C3B73BEBF13}"/>
              </a:ext>
            </a:extLst>
          </p:cNvPr>
          <p:cNvSpPr>
            <a:spLocks noGrp="1"/>
          </p:cNvSpPr>
          <p:nvPr>
            <p:ph type="title"/>
          </p:nvPr>
        </p:nvSpPr>
        <p:spPr>
          <a:xfrm>
            <a:off x="648411" y="-58341"/>
            <a:ext cx="10515600" cy="1325563"/>
          </a:xfrm>
        </p:spPr>
        <p:txBody>
          <a:bodyPr/>
          <a:lstStyle/>
          <a:p>
            <a:r>
              <a:rPr lang="en-US" dirty="0"/>
              <a:t>C++ Example</a:t>
            </a:r>
          </a:p>
        </p:txBody>
      </p:sp>
      <p:pic>
        <p:nvPicPr>
          <p:cNvPr id="10" name="图片 9">
            <a:extLst>
              <a:ext uri="{FF2B5EF4-FFF2-40B4-BE49-F238E27FC236}">
                <a16:creationId xmlns:a16="http://schemas.microsoft.com/office/drawing/2014/main" id="{1ADA03BA-2303-403E-BE22-EC55EDD0E21C}"/>
              </a:ext>
            </a:extLst>
          </p:cNvPr>
          <p:cNvPicPr>
            <a:picLocks noChangeAspect="1"/>
          </p:cNvPicPr>
          <p:nvPr/>
        </p:nvPicPr>
        <p:blipFill>
          <a:blip r:embed="rId2"/>
          <a:stretch>
            <a:fillRect/>
          </a:stretch>
        </p:blipFill>
        <p:spPr>
          <a:xfrm>
            <a:off x="586253" y="1480345"/>
            <a:ext cx="9039970" cy="5223482"/>
          </a:xfrm>
          <a:prstGeom prst="rect">
            <a:avLst/>
          </a:prstGeom>
        </p:spPr>
      </p:pic>
      <p:grpSp>
        <p:nvGrpSpPr>
          <p:cNvPr id="5" name="组合 4">
            <a:extLst>
              <a:ext uri="{FF2B5EF4-FFF2-40B4-BE49-F238E27FC236}">
                <a16:creationId xmlns:a16="http://schemas.microsoft.com/office/drawing/2014/main" id="{CDE2E5C0-6994-46B0-9359-532326300228}"/>
              </a:ext>
            </a:extLst>
          </p:cNvPr>
          <p:cNvGrpSpPr/>
          <p:nvPr/>
        </p:nvGrpSpPr>
        <p:grpSpPr>
          <a:xfrm>
            <a:off x="4527645" y="0"/>
            <a:ext cx="7346477" cy="1757363"/>
            <a:chOff x="4527645" y="0"/>
            <a:chExt cx="7346477" cy="1757363"/>
          </a:xfrm>
        </p:grpSpPr>
        <p:pic>
          <p:nvPicPr>
            <p:cNvPr id="6" name="图片 5">
              <a:extLst>
                <a:ext uri="{FF2B5EF4-FFF2-40B4-BE49-F238E27FC236}">
                  <a16:creationId xmlns:a16="http://schemas.microsoft.com/office/drawing/2014/main" id="{446F0EB3-57CA-49F5-A445-4ECA3E4437DD}"/>
                </a:ext>
              </a:extLst>
            </p:cNvPr>
            <p:cNvPicPr>
              <a:picLocks noChangeAspect="1"/>
            </p:cNvPicPr>
            <p:nvPr/>
          </p:nvPicPr>
          <p:blipFill>
            <a:blip r:embed="rId3"/>
            <a:stretch>
              <a:fillRect/>
            </a:stretch>
          </p:blipFill>
          <p:spPr>
            <a:xfrm>
              <a:off x="4527645" y="154781"/>
              <a:ext cx="1905000" cy="1447800"/>
            </a:xfrm>
            <a:prstGeom prst="rect">
              <a:avLst/>
            </a:prstGeom>
          </p:spPr>
        </p:pic>
        <p:pic>
          <p:nvPicPr>
            <p:cNvPr id="7" name="图片 6">
              <a:extLst>
                <a:ext uri="{FF2B5EF4-FFF2-40B4-BE49-F238E27FC236}">
                  <a16:creationId xmlns:a16="http://schemas.microsoft.com/office/drawing/2014/main" id="{4F3C049C-A083-428A-B759-D17C97EF3403}"/>
                </a:ext>
              </a:extLst>
            </p:cNvPr>
            <p:cNvPicPr>
              <a:picLocks noChangeAspect="1"/>
            </p:cNvPicPr>
            <p:nvPr/>
          </p:nvPicPr>
          <p:blipFill>
            <a:blip r:embed="rId4"/>
            <a:stretch>
              <a:fillRect/>
            </a:stretch>
          </p:blipFill>
          <p:spPr>
            <a:xfrm>
              <a:off x="6834187" y="0"/>
              <a:ext cx="2555473" cy="1757363"/>
            </a:xfrm>
            <a:prstGeom prst="rect">
              <a:avLst/>
            </a:prstGeom>
          </p:spPr>
        </p:pic>
        <p:pic>
          <p:nvPicPr>
            <p:cNvPr id="8" name="图片 7">
              <a:extLst>
                <a:ext uri="{FF2B5EF4-FFF2-40B4-BE49-F238E27FC236}">
                  <a16:creationId xmlns:a16="http://schemas.microsoft.com/office/drawing/2014/main" id="{3DA99278-17BA-4D02-83B2-EC77A7767339}"/>
                </a:ext>
              </a:extLst>
            </p:cNvPr>
            <p:cNvPicPr>
              <a:picLocks noChangeAspect="1"/>
            </p:cNvPicPr>
            <p:nvPr/>
          </p:nvPicPr>
          <p:blipFill>
            <a:blip r:embed="rId5"/>
            <a:stretch>
              <a:fillRect/>
            </a:stretch>
          </p:blipFill>
          <p:spPr>
            <a:xfrm>
              <a:off x="9626222" y="230188"/>
              <a:ext cx="2247900" cy="1266825"/>
            </a:xfrm>
            <a:prstGeom prst="rect">
              <a:avLst/>
            </a:prstGeom>
          </p:spPr>
        </p:pic>
      </p:grpSp>
    </p:spTree>
    <p:extLst>
      <p:ext uri="{BB962C8B-B14F-4D97-AF65-F5344CB8AC3E}">
        <p14:creationId xmlns:p14="http://schemas.microsoft.com/office/powerpoint/2010/main" val="3555583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6F35E-0437-460B-B18C-4040531F711F}"/>
              </a:ext>
            </a:extLst>
          </p:cNvPr>
          <p:cNvSpPr>
            <a:spLocks noGrp="1"/>
          </p:cNvSpPr>
          <p:nvPr>
            <p:ph type="title"/>
          </p:nvPr>
        </p:nvSpPr>
        <p:spPr>
          <a:xfrm>
            <a:off x="730510" y="136478"/>
            <a:ext cx="10515600" cy="1325563"/>
          </a:xfrm>
        </p:spPr>
        <p:txBody>
          <a:bodyPr/>
          <a:lstStyle/>
          <a:p>
            <a:r>
              <a:rPr lang="en-US" dirty="0"/>
              <a:t>C++ Example</a:t>
            </a:r>
          </a:p>
        </p:txBody>
      </p:sp>
      <p:pic>
        <p:nvPicPr>
          <p:cNvPr id="4" name="图片 3">
            <a:extLst>
              <a:ext uri="{FF2B5EF4-FFF2-40B4-BE49-F238E27FC236}">
                <a16:creationId xmlns:a16="http://schemas.microsoft.com/office/drawing/2014/main" id="{4FE287EE-56AF-4357-8B98-8024CE3DFC1F}"/>
              </a:ext>
            </a:extLst>
          </p:cNvPr>
          <p:cNvPicPr>
            <a:picLocks noChangeAspect="1"/>
          </p:cNvPicPr>
          <p:nvPr/>
        </p:nvPicPr>
        <p:blipFill>
          <a:blip r:embed="rId2"/>
          <a:stretch>
            <a:fillRect/>
          </a:stretch>
        </p:blipFill>
        <p:spPr>
          <a:xfrm>
            <a:off x="382705" y="1325897"/>
            <a:ext cx="9808900" cy="5532103"/>
          </a:xfrm>
          <a:prstGeom prst="rect">
            <a:avLst/>
          </a:prstGeom>
        </p:spPr>
      </p:pic>
      <p:grpSp>
        <p:nvGrpSpPr>
          <p:cNvPr id="5" name="组合 4">
            <a:extLst>
              <a:ext uri="{FF2B5EF4-FFF2-40B4-BE49-F238E27FC236}">
                <a16:creationId xmlns:a16="http://schemas.microsoft.com/office/drawing/2014/main" id="{A6C5D9FF-9EB3-40EE-BE18-8CF0D9773BA8}"/>
              </a:ext>
            </a:extLst>
          </p:cNvPr>
          <p:cNvGrpSpPr/>
          <p:nvPr/>
        </p:nvGrpSpPr>
        <p:grpSpPr>
          <a:xfrm>
            <a:off x="4527645" y="0"/>
            <a:ext cx="7346477" cy="1757363"/>
            <a:chOff x="4527645" y="0"/>
            <a:chExt cx="7346477" cy="1757363"/>
          </a:xfrm>
        </p:grpSpPr>
        <p:pic>
          <p:nvPicPr>
            <p:cNvPr id="6" name="图片 5">
              <a:extLst>
                <a:ext uri="{FF2B5EF4-FFF2-40B4-BE49-F238E27FC236}">
                  <a16:creationId xmlns:a16="http://schemas.microsoft.com/office/drawing/2014/main" id="{E64F999A-EB3B-4C96-81E9-FC7FDF530F76}"/>
                </a:ext>
              </a:extLst>
            </p:cNvPr>
            <p:cNvPicPr>
              <a:picLocks noChangeAspect="1"/>
            </p:cNvPicPr>
            <p:nvPr/>
          </p:nvPicPr>
          <p:blipFill>
            <a:blip r:embed="rId3"/>
            <a:stretch>
              <a:fillRect/>
            </a:stretch>
          </p:blipFill>
          <p:spPr>
            <a:xfrm>
              <a:off x="4527645" y="154781"/>
              <a:ext cx="1905000" cy="1447800"/>
            </a:xfrm>
            <a:prstGeom prst="rect">
              <a:avLst/>
            </a:prstGeom>
          </p:spPr>
        </p:pic>
        <p:pic>
          <p:nvPicPr>
            <p:cNvPr id="7" name="图片 6">
              <a:extLst>
                <a:ext uri="{FF2B5EF4-FFF2-40B4-BE49-F238E27FC236}">
                  <a16:creationId xmlns:a16="http://schemas.microsoft.com/office/drawing/2014/main" id="{34BCB199-CEFD-46BA-A182-8AFEBEB39E24}"/>
                </a:ext>
              </a:extLst>
            </p:cNvPr>
            <p:cNvPicPr>
              <a:picLocks noChangeAspect="1"/>
            </p:cNvPicPr>
            <p:nvPr/>
          </p:nvPicPr>
          <p:blipFill>
            <a:blip r:embed="rId4"/>
            <a:stretch>
              <a:fillRect/>
            </a:stretch>
          </p:blipFill>
          <p:spPr>
            <a:xfrm>
              <a:off x="6834187" y="0"/>
              <a:ext cx="2555473" cy="1757363"/>
            </a:xfrm>
            <a:prstGeom prst="rect">
              <a:avLst/>
            </a:prstGeom>
          </p:spPr>
        </p:pic>
        <p:pic>
          <p:nvPicPr>
            <p:cNvPr id="8" name="图片 7">
              <a:extLst>
                <a:ext uri="{FF2B5EF4-FFF2-40B4-BE49-F238E27FC236}">
                  <a16:creationId xmlns:a16="http://schemas.microsoft.com/office/drawing/2014/main" id="{F8E1A91D-ED48-492C-AB6F-3184382D83A7}"/>
                </a:ext>
              </a:extLst>
            </p:cNvPr>
            <p:cNvPicPr>
              <a:picLocks noChangeAspect="1"/>
            </p:cNvPicPr>
            <p:nvPr/>
          </p:nvPicPr>
          <p:blipFill>
            <a:blip r:embed="rId5"/>
            <a:stretch>
              <a:fillRect/>
            </a:stretch>
          </p:blipFill>
          <p:spPr>
            <a:xfrm>
              <a:off x="9626222" y="230188"/>
              <a:ext cx="2247900" cy="1266825"/>
            </a:xfrm>
            <a:prstGeom prst="rect">
              <a:avLst/>
            </a:prstGeom>
          </p:spPr>
        </p:pic>
      </p:grpSp>
    </p:spTree>
    <p:extLst>
      <p:ext uri="{BB962C8B-B14F-4D97-AF65-F5344CB8AC3E}">
        <p14:creationId xmlns:p14="http://schemas.microsoft.com/office/powerpoint/2010/main" val="2694452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D953A-5CC0-4EA8-A833-20EDD5BF1AF2}"/>
              </a:ext>
            </a:extLst>
          </p:cNvPr>
          <p:cNvSpPr>
            <a:spLocks noGrp="1"/>
          </p:cNvSpPr>
          <p:nvPr>
            <p:ph type="title"/>
          </p:nvPr>
        </p:nvSpPr>
        <p:spPr>
          <a:xfrm>
            <a:off x="838200" y="0"/>
            <a:ext cx="10515600" cy="1325563"/>
          </a:xfrm>
        </p:spPr>
        <p:txBody>
          <a:bodyPr/>
          <a:lstStyle/>
          <a:p>
            <a:r>
              <a:rPr lang="en-US" dirty="0"/>
              <a:t>C++ Example</a:t>
            </a:r>
          </a:p>
        </p:txBody>
      </p:sp>
      <p:pic>
        <p:nvPicPr>
          <p:cNvPr id="4" name="图片 3">
            <a:extLst>
              <a:ext uri="{FF2B5EF4-FFF2-40B4-BE49-F238E27FC236}">
                <a16:creationId xmlns:a16="http://schemas.microsoft.com/office/drawing/2014/main" id="{24C44B54-0BCC-4E7D-B93D-646071EAF07E}"/>
              </a:ext>
            </a:extLst>
          </p:cNvPr>
          <p:cNvPicPr>
            <a:picLocks noChangeAspect="1"/>
          </p:cNvPicPr>
          <p:nvPr/>
        </p:nvPicPr>
        <p:blipFill>
          <a:blip r:embed="rId2"/>
          <a:stretch>
            <a:fillRect/>
          </a:stretch>
        </p:blipFill>
        <p:spPr>
          <a:xfrm>
            <a:off x="1105328" y="1569422"/>
            <a:ext cx="8520894" cy="5058390"/>
          </a:xfrm>
          <a:prstGeom prst="rect">
            <a:avLst/>
          </a:prstGeom>
        </p:spPr>
      </p:pic>
      <p:grpSp>
        <p:nvGrpSpPr>
          <p:cNvPr id="5" name="组合 4">
            <a:extLst>
              <a:ext uri="{FF2B5EF4-FFF2-40B4-BE49-F238E27FC236}">
                <a16:creationId xmlns:a16="http://schemas.microsoft.com/office/drawing/2014/main" id="{6644B373-E807-4386-B16D-F517BC6BB17D}"/>
              </a:ext>
            </a:extLst>
          </p:cNvPr>
          <p:cNvGrpSpPr/>
          <p:nvPr/>
        </p:nvGrpSpPr>
        <p:grpSpPr>
          <a:xfrm>
            <a:off x="4527645" y="0"/>
            <a:ext cx="7346477" cy="1757363"/>
            <a:chOff x="4527645" y="0"/>
            <a:chExt cx="7346477" cy="1757363"/>
          </a:xfrm>
        </p:grpSpPr>
        <p:pic>
          <p:nvPicPr>
            <p:cNvPr id="6" name="图片 5">
              <a:extLst>
                <a:ext uri="{FF2B5EF4-FFF2-40B4-BE49-F238E27FC236}">
                  <a16:creationId xmlns:a16="http://schemas.microsoft.com/office/drawing/2014/main" id="{C5B0BAED-CC6D-4A11-92F8-4D4E19EFC5C1}"/>
                </a:ext>
              </a:extLst>
            </p:cNvPr>
            <p:cNvPicPr>
              <a:picLocks noChangeAspect="1"/>
            </p:cNvPicPr>
            <p:nvPr/>
          </p:nvPicPr>
          <p:blipFill>
            <a:blip r:embed="rId3"/>
            <a:stretch>
              <a:fillRect/>
            </a:stretch>
          </p:blipFill>
          <p:spPr>
            <a:xfrm>
              <a:off x="4527645" y="154781"/>
              <a:ext cx="1905000" cy="1447800"/>
            </a:xfrm>
            <a:prstGeom prst="rect">
              <a:avLst/>
            </a:prstGeom>
          </p:spPr>
        </p:pic>
        <p:pic>
          <p:nvPicPr>
            <p:cNvPr id="7" name="图片 6">
              <a:extLst>
                <a:ext uri="{FF2B5EF4-FFF2-40B4-BE49-F238E27FC236}">
                  <a16:creationId xmlns:a16="http://schemas.microsoft.com/office/drawing/2014/main" id="{5B9ABD87-50D2-4312-B237-B39EF45FDA57}"/>
                </a:ext>
              </a:extLst>
            </p:cNvPr>
            <p:cNvPicPr>
              <a:picLocks noChangeAspect="1"/>
            </p:cNvPicPr>
            <p:nvPr/>
          </p:nvPicPr>
          <p:blipFill>
            <a:blip r:embed="rId4"/>
            <a:stretch>
              <a:fillRect/>
            </a:stretch>
          </p:blipFill>
          <p:spPr>
            <a:xfrm>
              <a:off x="6834187" y="0"/>
              <a:ext cx="2555473" cy="1757363"/>
            </a:xfrm>
            <a:prstGeom prst="rect">
              <a:avLst/>
            </a:prstGeom>
          </p:spPr>
        </p:pic>
        <p:pic>
          <p:nvPicPr>
            <p:cNvPr id="8" name="图片 7">
              <a:extLst>
                <a:ext uri="{FF2B5EF4-FFF2-40B4-BE49-F238E27FC236}">
                  <a16:creationId xmlns:a16="http://schemas.microsoft.com/office/drawing/2014/main" id="{3936BE71-5523-4C0A-8D90-2A0B44A60F7F}"/>
                </a:ext>
              </a:extLst>
            </p:cNvPr>
            <p:cNvPicPr>
              <a:picLocks noChangeAspect="1"/>
            </p:cNvPicPr>
            <p:nvPr/>
          </p:nvPicPr>
          <p:blipFill>
            <a:blip r:embed="rId5"/>
            <a:stretch>
              <a:fillRect/>
            </a:stretch>
          </p:blipFill>
          <p:spPr>
            <a:xfrm>
              <a:off x="9626222" y="230188"/>
              <a:ext cx="2247900" cy="1266825"/>
            </a:xfrm>
            <a:prstGeom prst="rect">
              <a:avLst/>
            </a:prstGeom>
          </p:spPr>
        </p:pic>
      </p:grpSp>
    </p:spTree>
    <p:extLst>
      <p:ext uri="{BB962C8B-B14F-4D97-AF65-F5344CB8AC3E}">
        <p14:creationId xmlns:p14="http://schemas.microsoft.com/office/powerpoint/2010/main" val="832361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F0072-2BD3-46CD-B3BD-F96A77CA92FF}"/>
              </a:ext>
            </a:extLst>
          </p:cNvPr>
          <p:cNvSpPr>
            <a:spLocks noGrp="1"/>
          </p:cNvSpPr>
          <p:nvPr>
            <p:ph type="title"/>
          </p:nvPr>
        </p:nvSpPr>
        <p:spPr>
          <a:xfrm>
            <a:off x="623722" y="-39745"/>
            <a:ext cx="10515600" cy="1325563"/>
          </a:xfrm>
        </p:spPr>
        <p:txBody>
          <a:bodyPr/>
          <a:lstStyle/>
          <a:p>
            <a:r>
              <a:rPr lang="en-US" dirty="0"/>
              <a:t>G2O</a:t>
            </a:r>
          </a:p>
        </p:txBody>
      </p:sp>
      <p:grpSp>
        <p:nvGrpSpPr>
          <p:cNvPr id="4" name="组合 3">
            <a:extLst>
              <a:ext uri="{FF2B5EF4-FFF2-40B4-BE49-F238E27FC236}">
                <a16:creationId xmlns:a16="http://schemas.microsoft.com/office/drawing/2014/main" id="{E7B20A12-E19C-4A16-9FEA-2A0B0AACF28F}"/>
              </a:ext>
            </a:extLst>
          </p:cNvPr>
          <p:cNvGrpSpPr/>
          <p:nvPr/>
        </p:nvGrpSpPr>
        <p:grpSpPr>
          <a:xfrm>
            <a:off x="7119813" y="3729593"/>
            <a:ext cx="4843065" cy="3128407"/>
            <a:chOff x="730395" y="1690688"/>
            <a:chExt cx="4843065" cy="3128407"/>
          </a:xfrm>
        </p:grpSpPr>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0827545-C3D5-4B13-B2C0-B1AEFB7A2E53}"/>
                    </a:ext>
                  </a:extLst>
                </p:cNvPr>
                <p:cNvSpPr txBox="1"/>
                <p:nvPr/>
              </p:nvSpPr>
              <p:spPr>
                <a:xfrm>
                  <a:off x="730395" y="1690688"/>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17" name="文本框 16">
                  <a:extLst>
                    <a:ext uri="{FF2B5EF4-FFF2-40B4-BE49-F238E27FC236}">
                      <a16:creationId xmlns:a16="http://schemas.microsoft.com/office/drawing/2014/main" id="{8B47BA90-6B44-4318-98AF-846E00C3BD16}"/>
                    </a:ext>
                  </a:extLst>
                </p:cNvPr>
                <p:cNvSpPr txBox="1">
                  <a:spLocks noRot="1" noChangeAspect="1" noMove="1" noResize="1" noEditPoints="1" noAdjustHandles="1" noChangeArrowheads="1" noChangeShapeType="1" noTextEdit="1"/>
                </p:cNvSpPr>
                <p:nvPr/>
              </p:nvSpPr>
              <p:spPr>
                <a:xfrm>
                  <a:off x="730395" y="1690688"/>
                  <a:ext cx="533400" cy="461665"/>
                </a:xfrm>
                <a:prstGeom prst="rect">
                  <a:avLst/>
                </a:prstGeom>
                <a:blipFill>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8A8EEDD-79AD-4CAA-AAF1-D731CD1F7646}"/>
                    </a:ext>
                  </a:extLst>
                </p:cNvPr>
                <p:cNvSpPr txBox="1"/>
                <p:nvPr/>
              </p:nvSpPr>
              <p:spPr>
                <a:xfrm>
                  <a:off x="2797320" y="169068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18" name="文本框 17">
                  <a:extLst>
                    <a:ext uri="{FF2B5EF4-FFF2-40B4-BE49-F238E27FC236}">
                      <a16:creationId xmlns:a16="http://schemas.microsoft.com/office/drawing/2014/main" id="{76A41127-C6C6-4506-9B0E-0C4803E3D0C6}"/>
                    </a:ext>
                  </a:extLst>
                </p:cNvPr>
                <p:cNvSpPr txBox="1">
                  <a:spLocks noRot="1" noChangeAspect="1" noMove="1" noResize="1" noEditPoints="1" noAdjustHandles="1" noChangeArrowheads="1" noChangeShapeType="1" noTextEdit="1"/>
                </p:cNvSpPr>
                <p:nvPr/>
              </p:nvSpPr>
              <p:spPr>
                <a:xfrm>
                  <a:off x="2797320" y="1690689"/>
                  <a:ext cx="533400" cy="461665"/>
                </a:xfrm>
                <a:prstGeom prst="rect">
                  <a:avLst/>
                </a:prstGeom>
                <a:blipFill>
                  <a:blip r:embed="rId7"/>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0E61ECE-58C0-48F7-A524-C3BB491E83C0}"/>
                    </a:ext>
                  </a:extLst>
                </p:cNvPr>
                <p:cNvSpPr txBox="1"/>
                <p:nvPr/>
              </p:nvSpPr>
              <p:spPr>
                <a:xfrm>
                  <a:off x="4864245" y="169068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b="1" dirty="0"/>
                </a:p>
              </p:txBody>
            </p:sp>
          </mc:Choice>
          <mc:Fallback xmlns="">
            <p:sp>
              <p:nvSpPr>
                <p:cNvPr id="19" name="文本框 18">
                  <a:extLst>
                    <a:ext uri="{FF2B5EF4-FFF2-40B4-BE49-F238E27FC236}">
                      <a16:creationId xmlns:a16="http://schemas.microsoft.com/office/drawing/2014/main" id="{C6ED2992-D88A-48BD-9621-2B3BFA51DF84}"/>
                    </a:ext>
                  </a:extLst>
                </p:cNvPr>
                <p:cNvSpPr txBox="1">
                  <a:spLocks noRot="1" noChangeAspect="1" noMove="1" noResize="1" noEditPoints="1" noAdjustHandles="1" noChangeArrowheads="1" noChangeShapeType="1" noTextEdit="1"/>
                </p:cNvSpPr>
                <p:nvPr/>
              </p:nvSpPr>
              <p:spPr>
                <a:xfrm>
                  <a:off x="4864245" y="1690689"/>
                  <a:ext cx="533400" cy="461665"/>
                </a:xfrm>
                <a:prstGeom prst="rect">
                  <a:avLst/>
                </a:prstGeom>
                <a:blipFill>
                  <a:blip r:embed="rId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D7768DF-55B3-45DE-A192-6A1F88BD06C8}"/>
                    </a:ext>
                  </a:extLst>
                </p:cNvPr>
                <p:cNvSpPr txBox="1"/>
                <p:nvPr/>
              </p:nvSpPr>
              <p:spPr>
                <a:xfrm>
                  <a:off x="1834196" y="4297382"/>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𝟑</m:t>
                            </m:r>
                          </m:sub>
                        </m:sSub>
                      </m:oMath>
                    </m:oMathPara>
                  </a14:m>
                  <a:endParaRPr lang="en-US" sz="2400" b="1" dirty="0"/>
                </a:p>
              </p:txBody>
            </p:sp>
          </mc:Choice>
          <mc:Fallback xmlns="">
            <p:sp>
              <p:nvSpPr>
                <p:cNvPr id="12" name="文本框 11">
                  <a:extLst>
                    <a:ext uri="{FF2B5EF4-FFF2-40B4-BE49-F238E27FC236}">
                      <a16:creationId xmlns:a16="http://schemas.microsoft.com/office/drawing/2014/main" id="{F5398264-15AE-4291-9126-E74958A2C192}"/>
                    </a:ext>
                  </a:extLst>
                </p:cNvPr>
                <p:cNvSpPr txBox="1">
                  <a:spLocks noRot="1" noChangeAspect="1" noMove="1" noResize="1" noEditPoints="1" noAdjustHandles="1" noChangeArrowheads="1" noChangeShapeType="1" noTextEdit="1"/>
                </p:cNvSpPr>
                <p:nvPr/>
              </p:nvSpPr>
              <p:spPr>
                <a:xfrm>
                  <a:off x="1834196" y="4297382"/>
                  <a:ext cx="533400" cy="461665"/>
                </a:xfrm>
                <a:prstGeom prst="rect">
                  <a:avLst/>
                </a:prstGeom>
                <a:blipFill>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D156C8B-1706-4CDD-8AA3-9E543028BEFE}"/>
                    </a:ext>
                  </a:extLst>
                </p:cNvPr>
                <p:cNvSpPr txBox="1"/>
                <p:nvPr/>
              </p:nvSpPr>
              <p:spPr>
                <a:xfrm>
                  <a:off x="4136244" y="435743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𝟒</m:t>
                            </m:r>
                          </m:sub>
                        </m:sSub>
                      </m:oMath>
                    </m:oMathPara>
                  </a14:m>
                  <a:endParaRPr lang="en-US" sz="2400" b="1" dirty="0"/>
                </a:p>
              </p:txBody>
            </p:sp>
          </mc:Choice>
          <mc:Fallback xmlns="">
            <p:sp>
              <p:nvSpPr>
                <p:cNvPr id="13" name="文本框 12">
                  <a:extLst>
                    <a:ext uri="{FF2B5EF4-FFF2-40B4-BE49-F238E27FC236}">
                      <a16:creationId xmlns:a16="http://schemas.microsoft.com/office/drawing/2014/main" id="{7FE00BC1-BFF9-4C16-AB87-46157529864C}"/>
                    </a:ext>
                  </a:extLst>
                </p:cNvPr>
                <p:cNvSpPr txBox="1">
                  <a:spLocks noRot="1" noChangeAspect="1" noMove="1" noResize="1" noEditPoints="1" noAdjustHandles="1" noChangeArrowheads="1" noChangeShapeType="1" noTextEdit="1"/>
                </p:cNvSpPr>
                <p:nvPr/>
              </p:nvSpPr>
              <p:spPr>
                <a:xfrm>
                  <a:off x="4136244" y="4357430"/>
                  <a:ext cx="533400"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BB7A985-A9B5-45E0-B339-A3BE5C7611FF}"/>
                    </a:ext>
                  </a:extLst>
                </p:cNvPr>
                <p:cNvSpPr txBox="1"/>
                <p:nvPr/>
              </p:nvSpPr>
              <p:spPr>
                <a:xfrm>
                  <a:off x="1753286" y="196740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𝒆</m:t>
                            </m:r>
                          </m:e>
                          <m:sub>
                            <m:r>
                              <a:rPr lang="en-US" altLang="zh-CN" sz="2400" b="1" i="1" smtClean="0">
                                <a:latin typeface="Cambria Math" panose="02040503050406030204" pitchFamily="18" charset="0"/>
                              </a:rPr>
                              <m:t>𝟎𝟏</m:t>
                            </m:r>
                          </m:sub>
                        </m:sSub>
                      </m:oMath>
                    </m:oMathPara>
                  </a14:m>
                  <a:endParaRPr lang="en-US" sz="2400" b="1" dirty="0"/>
                </a:p>
              </p:txBody>
            </p:sp>
          </mc:Choice>
          <mc:Fallback xmlns="">
            <p:sp>
              <p:nvSpPr>
                <p:cNvPr id="14" name="文本框 13">
                  <a:extLst>
                    <a:ext uri="{FF2B5EF4-FFF2-40B4-BE49-F238E27FC236}">
                      <a16:creationId xmlns:a16="http://schemas.microsoft.com/office/drawing/2014/main" id="{DD9EE569-62BA-4430-A3FB-8A280655D2AE}"/>
                    </a:ext>
                  </a:extLst>
                </p:cNvPr>
                <p:cNvSpPr txBox="1">
                  <a:spLocks noRot="1" noChangeAspect="1" noMove="1" noResize="1" noEditPoints="1" noAdjustHandles="1" noChangeArrowheads="1" noChangeShapeType="1" noTextEdit="1"/>
                </p:cNvSpPr>
                <p:nvPr/>
              </p:nvSpPr>
              <p:spPr>
                <a:xfrm>
                  <a:off x="1753286" y="1967409"/>
                  <a:ext cx="533400" cy="461665"/>
                </a:xfrm>
                <a:prstGeom prst="rect">
                  <a:avLst/>
                </a:prstGeom>
                <a:blipFill>
                  <a:blip r:embed="rId11"/>
                  <a:stretch>
                    <a:fillRect r="-12500"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9ADC013-CD94-45A5-8319-BA0228803799}"/>
                    </a:ext>
                  </a:extLst>
                </p:cNvPr>
                <p:cNvSpPr txBox="1"/>
                <p:nvPr/>
              </p:nvSpPr>
              <p:spPr>
                <a:xfrm>
                  <a:off x="3830782" y="1967408"/>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𝒆</m:t>
                            </m:r>
                          </m:e>
                          <m:sub>
                            <m:r>
                              <a:rPr lang="en-US" altLang="zh-CN" sz="2400" b="1" i="1" smtClean="0">
                                <a:latin typeface="Cambria Math" panose="02040503050406030204" pitchFamily="18" charset="0"/>
                              </a:rPr>
                              <m:t>𝟏𝟐</m:t>
                            </m:r>
                          </m:sub>
                        </m:sSub>
                      </m:oMath>
                    </m:oMathPara>
                  </a14:m>
                  <a:endParaRPr lang="en-US" sz="2400" b="1" dirty="0"/>
                </a:p>
              </p:txBody>
            </p:sp>
          </mc:Choice>
          <mc:Fallback xmlns="">
            <p:sp>
              <p:nvSpPr>
                <p:cNvPr id="15" name="文本框 14">
                  <a:extLst>
                    <a:ext uri="{FF2B5EF4-FFF2-40B4-BE49-F238E27FC236}">
                      <a16:creationId xmlns:a16="http://schemas.microsoft.com/office/drawing/2014/main" id="{EF6AAAC3-67C2-4DA7-A6EB-2BDBE33FA8BE}"/>
                    </a:ext>
                  </a:extLst>
                </p:cNvPr>
                <p:cNvSpPr txBox="1">
                  <a:spLocks noRot="1" noChangeAspect="1" noMove="1" noResize="1" noEditPoints="1" noAdjustHandles="1" noChangeArrowheads="1" noChangeShapeType="1" noTextEdit="1"/>
                </p:cNvSpPr>
                <p:nvPr/>
              </p:nvSpPr>
              <p:spPr>
                <a:xfrm>
                  <a:off x="3830782" y="1967408"/>
                  <a:ext cx="533400" cy="461665"/>
                </a:xfrm>
                <a:prstGeom prst="rect">
                  <a:avLst/>
                </a:prstGeom>
                <a:blipFill>
                  <a:blip r:embed="rId12"/>
                  <a:stretch>
                    <a:fillRect r="-13793"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1C50844E-8A11-468D-B2B2-AF26D796F40A}"/>
                    </a:ext>
                  </a:extLst>
                </p:cNvPr>
                <p:cNvSpPr txBox="1"/>
                <p:nvPr/>
              </p:nvSpPr>
              <p:spPr>
                <a:xfrm>
                  <a:off x="949353" y="325506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𝒆</m:t>
                            </m:r>
                          </m:e>
                          <m:sub>
                            <m:r>
                              <a:rPr lang="en-US" altLang="zh-CN" sz="2400" b="1" i="1" smtClean="0">
                                <a:latin typeface="Cambria Math" panose="02040503050406030204" pitchFamily="18" charset="0"/>
                              </a:rPr>
                              <m:t>𝟎𝟑</m:t>
                            </m:r>
                          </m:sub>
                        </m:sSub>
                      </m:oMath>
                    </m:oMathPara>
                  </a14:m>
                  <a:endParaRPr lang="en-US" sz="2400" b="1" dirty="0"/>
                </a:p>
              </p:txBody>
            </p:sp>
          </mc:Choice>
          <mc:Fallback xmlns="">
            <p:sp>
              <p:nvSpPr>
                <p:cNvPr id="16" name="文本框 15">
                  <a:extLst>
                    <a:ext uri="{FF2B5EF4-FFF2-40B4-BE49-F238E27FC236}">
                      <a16:creationId xmlns:a16="http://schemas.microsoft.com/office/drawing/2014/main" id="{CA08F454-3DE6-487E-9121-A65B664EAA67}"/>
                    </a:ext>
                  </a:extLst>
                </p:cNvPr>
                <p:cNvSpPr txBox="1">
                  <a:spLocks noRot="1" noChangeAspect="1" noMove="1" noResize="1" noEditPoints="1" noAdjustHandles="1" noChangeArrowheads="1" noChangeShapeType="1" noTextEdit="1"/>
                </p:cNvSpPr>
                <p:nvPr/>
              </p:nvSpPr>
              <p:spPr>
                <a:xfrm>
                  <a:off x="949353" y="3255069"/>
                  <a:ext cx="533400" cy="461665"/>
                </a:xfrm>
                <a:prstGeom prst="rect">
                  <a:avLst/>
                </a:prstGeom>
                <a:blipFill>
                  <a:blip r:embed="rId13"/>
                  <a:stretch>
                    <a:fillRect r="-12500"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B45403C-ECA7-4A53-B444-4D665AE585D2}"/>
                    </a:ext>
                  </a:extLst>
                </p:cNvPr>
                <p:cNvSpPr txBox="1"/>
                <p:nvPr/>
              </p:nvSpPr>
              <p:spPr>
                <a:xfrm>
                  <a:off x="2588699" y="325507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𝒆</m:t>
                            </m:r>
                          </m:e>
                          <m:sub>
                            <m:r>
                              <a:rPr lang="en-US" altLang="zh-CN" sz="2400" b="1" i="1" smtClean="0">
                                <a:latin typeface="Cambria Math" panose="02040503050406030204" pitchFamily="18" charset="0"/>
                              </a:rPr>
                              <m:t>𝟏𝟑</m:t>
                            </m:r>
                          </m:sub>
                        </m:sSub>
                      </m:oMath>
                    </m:oMathPara>
                  </a14:m>
                  <a:endParaRPr lang="en-US" sz="2400" b="1" dirty="0"/>
                </a:p>
              </p:txBody>
            </p:sp>
          </mc:Choice>
          <mc:Fallback xmlns="">
            <p:sp>
              <p:nvSpPr>
                <p:cNvPr id="17" name="文本框 16">
                  <a:extLst>
                    <a:ext uri="{FF2B5EF4-FFF2-40B4-BE49-F238E27FC236}">
                      <a16:creationId xmlns:a16="http://schemas.microsoft.com/office/drawing/2014/main" id="{A9C91A05-CE06-4E8A-B496-CF384E0143D1}"/>
                    </a:ext>
                  </a:extLst>
                </p:cNvPr>
                <p:cNvSpPr txBox="1">
                  <a:spLocks noRot="1" noChangeAspect="1" noMove="1" noResize="1" noEditPoints="1" noAdjustHandles="1" noChangeArrowheads="1" noChangeShapeType="1" noTextEdit="1"/>
                </p:cNvSpPr>
                <p:nvPr/>
              </p:nvSpPr>
              <p:spPr>
                <a:xfrm>
                  <a:off x="2588699" y="3255070"/>
                  <a:ext cx="533400" cy="461665"/>
                </a:xfrm>
                <a:prstGeom prst="rect">
                  <a:avLst/>
                </a:prstGeom>
                <a:blipFill>
                  <a:blip r:embed="rId14"/>
                  <a:stretch>
                    <a:fillRect r="-12500"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CBCBFBB9-57DA-4DA7-A434-C22CA82ED358}"/>
                    </a:ext>
                  </a:extLst>
                </p:cNvPr>
                <p:cNvSpPr txBox="1"/>
                <p:nvPr/>
              </p:nvSpPr>
              <p:spPr>
                <a:xfrm>
                  <a:off x="3602844" y="295796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𝒆</m:t>
                            </m:r>
                          </m:e>
                          <m:sub>
                            <m:r>
                              <a:rPr lang="en-US" altLang="zh-CN" sz="2400" b="1" i="1" smtClean="0">
                                <a:latin typeface="Cambria Math" panose="02040503050406030204" pitchFamily="18" charset="0"/>
                              </a:rPr>
                              <m:t>𝟏𝟒</m:t>
                            </m:r>
                          </m:sub>
                        </m:sSub>
                      </m:oMath>
                    </m:oMathPara>
                  </a14:m>
                  <a:endParaRPr lang="en-US" sz="2400" b="1" dirty="0"/>
                </a:p>
              </p:txBody>
            </p:sp>
          </mc:Choice>
          <mc:Fallback xmlns="">
            <p:sp>
              <p:nvSpPr>
                <p:cNvPr id="18" name="文本框 17">
                  <a:extLst>
                    <a:ext uri="{FF2B5EF4-FFF2-40B4-BE49-F238E27FC236}">
                      <a16:creationId xmlns:a16="http://schemas.microsoft.com/office/drawing/2014/main" id="{ACCC6DE5-F3FA-4B00-89A1-5EE05525AFB5}"/>
                    </a:ext>
                  </a:extLst>
                </p:cNvPr>
                <p:cNvSpPr txBox="1">
                  <a:spLocks noRot="1" noChangeAspect="1" noMove="1" noResize="1" noEditPoints="1" noAdjustHandles="1" noChangeArrowheads="1" noChangeShapeType="1" noTextEdit="1"/>
                </p:cNvSpPr>
                <p:nvPr/>
              </p:nvSpPr>
              <p:spPr>
                <a:xfrm>
                  <a:off x="3602844" y="2957960"/>
                  <a:ext cx="533400" cy="461665"/>
                </a:xfrm>
                <a:prstGeom prst="rect">
                  <a:avLst/>
                </a:prstGeom>
                <a:blipFill>
                  <a:blip r:embed="rId15"/>
                  <a:stretch>
                    <a:fillRect r="-12500"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D4976A64-8808-477B-8866-C5EFF51B180E}"/>
                    </a:ext>
                  </a:extLst>
                </p:cNvPr>
                <p:cNvSpPr txBox="1"/>
                <p:nvPr/>
              </p:nvSpPr>
              <p:spPr>
                <a:xfrm>
                  <a:off x="5040060" y="3048223"/>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𝒆</m:t>
                            </m:r>
                          </m:e>
                          <m:sub>
                            <m:r>
                              <a:rPr lang="en-US" altLang="zh-CN" sz="2400" b="1" i="1" smtClean="0">
                                <a:latin typeface="Cambria Math" panose="02040503050406030204" pitchFamily="18" charset="0"/>
                              </a:rPr>
                              <m:t>𝟐𝟒</m:t>
                            </m:r>
                          </m:sub>
                        </m:sSub>
                      </m:oMath>
                    </m:oMathPara>
                  </a14:m>
                  <a:endParaRPr lang="en-US" sz="2400" b="1" dirty="0"/>
                </a:p>
              </p:txBody>
            </p:sp>
          </mc:Choice>
          <mc:Fallback xmlns="">
            <p:sp>
              <p:nvSpPr>
                <p:cNvPr id="19" name="文本框 18">
                  <a:extLst>
                    <a:ext uri="{FF2B5EF4-FFF2-40B4-BE49-F238E27FC236}">
                      <a16:creationId xmlns:a16="http://schemas.microsoft.com/office/drawing/2014/main" id="{2101D29B-52DA-446B-853D-56D2EB7A168D}"/>
                    </a:ext>
                  </a:extLst>
                </p:cNvPr>
                <p:cNvSpPr txBox="1">
                  <a:spLocks noRot="1" noChangeAspect="1" noMove="1" noResize="1" noEditPoints="1" noAdjustHandles="1" noChangeArrowheads="1" noChangeShapeType="1" noTextEdit="1"/>
                </p:cNvSpPr>
                <p:nvPr/>
              </p:nvSpPr>
              <p:spPr>
                <a:xfrm>
                  <a:off x="5040060" y="3048223"/>
                  <a:ext cx="533400" cy="461665"/>
                </a:xfrm>
                <a:prstGeom prst="rect">
                  <a:avLst/>
                </a:prstGeom>
                <a:blipFill>
                  <a:blip r:embed="rId16"/>
                  <a:stretch>
                    <a:fillRect r="-12500" b="-2632"/>
                  </a:stretch>
                </a:blipFill>
              </p:spPr>
              <p:txBody>
                <a:bodyPr/>
                <a:lstStyle/>
                <a:p>
                  <a:r>
                    <a:rPr lang="en-US">
                      <a:noFill/>
                    </a:rPr>
                    <a:t> </a:t>
                  </a:r>
                </a:p>
              </p:txBody>
            </p:sp>
          </mc:Fallback>
        </mc:AlternateContent>
        <p:sp>
          <p:nvSpPr>
            <p:cNvPr id="16" name="椭圆 15">
              <a:extLst>
                <a:ext uri="{FF2B5EF4-FFF2-40B4-BE49-F238E27FC236}">
                  <a16:creationId xmlns:a16="http://schemas.microsoft.com/office/drawing/2014/main" id="{D1761B36-1709-4637-8A2F-650F91F40089}"/>
                </a:ext>
              </a:extLst>
            </p:cNvPr>
            <p:cNvSpPr/>
            <p:nvPr/>
          </p:nvSpPr>
          <p:spPr>
            <a:xfrm>
              <a:off x="820630" y="2294242"/>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椭圆 16">
              <a:extLst>
                <a:ext uri="{FF2B5EF4-FFF2-40B4-BE49-F238E27FC236}">
                  <a16:creationId xmlns:a16="http://schemas.microsoft.com/office/drawing/2014/main" id="{264C90E5-F2D9-47FA-A576-73E3FC41C9B5}"/>
                </a:ext>
              </a:extLst>
            </p:cNvPr>
            <p:cNvSpPr/>
            <p:nvPr/>
          </p:nvSpPr>
          <p:spPr>
            <a:xfrm>
              <a:off x="2797320" y="2294242"/>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椭圆 17">
              <a:extLst>
                <a:ext uri="{FF2B5EF4-FFF2-40B4-BE49-F238E27FC236}">
                  <a16:creationId xmlns:a16="http://schemas.microsoft.com/office/drawing/2014/main" id="{34386EC5-B900-48A4-8EAC-122B503176DA}"/>
                </a:ext>
              </a:extLst>
            </p:cNvPr>
            <p:cNvSpPr/>
            <p:nvPr/>
          </p:nvSpPr>
          <p:spPr>
            <a:xfrm>
              <a:off x="5093177" y="2294242"/>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椭圆 18">
              <a:extLst>
                <a:ext uri="{FF2B5EF4-FFF2-40B4-BE49-F238E27FC236}">
                  <a16:creationId xmlns:a16="http://schemas.microsoft.com/office/drawing/2014/main" id="{6923835D-3EBA-4155-9ADA-363A29948C27}"/>
                </a:ext>
              </a:extLst>
            </p:cNvPr>
            <p:cNvSpPr/>
            <p:nvPr/>
          </p:nvSpPr>
          <p:spPr>
            <a:xfrm>
              <a:off x="1834196" y="3895765"/>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椭圆 19">
              <a:extLst>
                <a:ext uri="{FF2B5EF4-FFF2-40B4-BE49-F238E27FC236}">
                  <a16:creationId xmlns:a16="http://schemas.microsoft.com/office/drawing/2014/main" id="{7CE4B333-F9B6-49AC-85E0-E74780105F38}"/>
                </a:ext>
              </a:extLst>
            </p:cNvPr>
            <p:cNvSpPr/>
            <p:nvPr/>
          </p:nvSpPr>
          <p:spPr>
            <a:xfrm>
              <a:off x="4103838" y="3895765"/>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直接箭头连接符 20">
              <a:extLst>
                <a:ext uri="{FF2B5EF4-FFF2-40B4-BE49-F238E27FC236}">
                  <a16:creationId xmlns:a16="http://schemas.microsoft.com/office/drawing/2014/main" id="{EF008558-8300-48BA-A637-FA2AA123E54C}"/>
                </a:ext>
              </a:extLst>
            </p:cNvPr>
            <p:cNvCxnSpPr>
              <a:cxnSpLocks/>
              <a:stCxn id="16" idx="6"/>
              <a:endCxn id="17" idx="2"/>
            </p:cNvCxnSpPr>
            <p:nvPr/>
          </p:nvCxnSpPr>
          <p:spPr>
            <a:xfrm>
              <a:off x="1282295" y="2525075"/>
              <a:ext cx="1515025" cy="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82DF8D11-34C3-4926-8474-BC09BAE1B79D}"/>
                </a:ext>
              </a:extLst>
            </p:cNvPr>
            <p:cNvCxnSpPr>
              <a:cxnSpLocks/>
              <a:stCxn id="17" idx="6"/>
              <a:endCxn id="18" idx="2"/>
            </p:cNvCxnSpPr>
            <p:nvPr/>
          </p:nvCxnSpPr>
          <p:spPr>
            <a:xfrm>
              <a:off x="3258985" y="2525075"/>
              <a:ext cx="1834192" cy="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0345E201-0BF0-4CA7-8A80-574B4E24319C}"/>
                </a:ext>
              </a:extLst>
            </p:cNvPr>
            <p:cNvCxnSpPr>
              <a:cxnSpLocks/>
              <a:stCxn id="16" idx="5"/>
              <a:endCxn id="19" idx="1"/>
            </p:cNvCxnSpPr>
            <p:nvPr/>
          </p:nvCxnSpPr>
          <p:spPr>
            <a:xfrm>
              <a:off x="1214686" y="2688298"/>
              <a:ext cx="687119" cy="127507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5CF35105-B411-44D5-A403-15BC280694DC}"/>
                </a:ext>
              </a:extLst>
            </p:cNvPr>
            <p:cNvCxnSpPr>
              <a:cxnSpLocks/>
              <a:stCxn id="17" idx="3"/>
              <a:endCxn id="19" idx="7"/>
            </p:cNvCxnSpPr>
            <p:nvPr/>
          </p:nvCxnSpPr>
          <p:spPr>
            <a:xfrm flipH="1">
              <a:off x="2228252" y="2688298"/>
              <a:ext cx="636677" cy="127507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A5BB6EF4-F3D6-430F-9126-30A82057B240}"/>
                </a:ext>
              </a:extLst>
            </p:cNvPr>
            <p:cNvCxnSpPr>
              <a:cxnSpLocks/>
              <a:stCxn id="17" idx="5"/>
              <a:endCxn id="20" idx="1"/>
            </p:cNvCxnSpPr>
            <p:nvPr/>
          </p:nvCxnSpPr>
          <p:spPr>
            <a:xfrm>
              <a:off x="3191376" y="2688298"/>
              <a:ext cx="980071" cy="127507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1690AE19-C647-4589-9C35-A190BA4E5F36}"/>
                </a:ext>
              </a:extLst>
            </p:cNvPr>
            <p:cNvCxnSpPr>
              <a:cxnSpLocks/>
              <a:stCxn id="18" idx="4"/>
              <a:endCxn id="20" idx="7"/>
            </p:cNvCxnSpPr>
            <p:nvPr/>
          </p:nvCxnSpPr>
          <p:spPr>
            <a:xfrm flipH="1">
              <a:off x="4497894" y="2755907"/>
              <a:ext cx="826116" cy="1207467"/>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id="{91F139A8-B628-4CAA-9275-A246A46BC226}"/>
              </a:ext>
            </a:extLst>
          </p:cNvPr>
          <p:cNvGrpSpPr/>
          <p:nvPr/>
        </p:nvGrpSpPr>
        <p:grpSpPr>
          <a:xfrm>
            <a:off x="-23810" y="3967313"/>
            <a:ext cx="5160527" cy="2793493"/>
            <a:chOff x="6484519" y="3614603"/>
            <a:chExt cx="4250948" cy="2416965"/>
          </a:xfrm>
        </p:grpSpPr>
        <p:grpSp>
          <p:nvGrpSpPr>
            <p:cNvPr id="28" name="组合 27">
              <a:extLst>
                <a:ext uri="{FF2B5EF4-FFF2-40B4-BE49-F238E27FC236}">
                  <a16:creationId xmlns:a16="http://schemas.microsoft.com/office/drawing/2014/main" id="{53C68F84-9EC3-43BB-8B6C-A470E159BE87}"/>
                </a:ext>
              </a:extLst>
            </p:cNvPr>
            <p:cNvGrpSpPr/>
            <p:nvPr/>
          </p:nvGrpSpPr>
          <p:grpSpPr>
            <a:xfrm>
              <a:off x="7239644" y="3614603"/>
              <a:ext cx="3495823" cy="2416965"/>
              <a:chOff x="730395" y="1690688"/>
              <a:chExt cx="4843065" cy="3128407"/>
            </a:xfrm>
          </p:grpSpPr>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19C06A8E-F7C2-4996-BC68-F58998BE131B}"/>
                      </a:ext>
                    </a:extLst>
                  </p:cNvPr>
                  <p:cNvSpPr txBox="1"/>
                  <p:nvPr/>
                </p:nvSpPr>
                <p:spPr>
                  <a:xfrm>
                    <a:off x="730395" y="1690688"/>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5" name="文本框 4">
                    <a:extLst>
                      <a:ext uri="{FF2B5EF4-FFF2-40B4-BE49-F238E27FC236}">
                        <a16:creationId xmlns:a16="http://schemas.microsoft.com/office/drawing/2014/main" id="{975F5916-C913-4001-8E74-C7FCD23501F8}"/>
                      </a:ext>
                    </a:extLst>
                  </p:cNvPr>
                  <p:cNvSpPr txBox="1">
                    <a:spLocks noRot="1" noChangeAspect="1" noMove="1" noResize="1" noEditPoints="1" noAdjustHandles="1" noChangeArrowheads="1" noChangeShapeType="1" noTextEdit="1"/>
                  </p:cNvSpPr>
                  <p:nvPr/>
                </p:nvSpPr>
                <p:spPr>
                  <a:xfrm>
                    <a:off x="730395" y="1690688"/>
                    <a:ext cx="533400"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DB593AE9-CA33-47BC-B895-E6DDF90DA5BA}"/>
                      </a:ext>
                    </a:extLst>
                  </p:cNvPr>
                  <p:cNvSpPr txBox="1"/>
                  <p:nvPr/>
                </p:nvSpPr>
                <p:spPr>
                  <a:xfrm>
                    <a:off x="2797320" y="169068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6" name="文本框 5">
                    <a:extLst>
                      <a:ext uri="{FF2B5EF4-FFF2-40B4-BE49-F238E27FC236}">
                        <a16:creationId xmlns:a16="http://schemas.microsoft.com/office/drawing/2014/main" id="{2F7EEA62-5B77-4F26-82FE-5A16B122B895}"/>
                      </a:ext>
                    </a:extLst>
                  </p:cNvPr>
                  <p:cNvSpPr txBox="1">
                    <a:spLocks noRot="1" noChangeAspect="1" noMove="1" noResize="1" noEditPoints="1" noAdjustHandles="1" noChangeArrowheads="1" noChangeShapeType="1" noTextEdit="1"/>
                  </p:cNvSpPr>
                  <p:nvPr/>
                </p:nvSpPr>
                <p:spPr>
                  <a:xfrm>
                    <a:off x="2797320" y="1690689"/>
                    <a:ext cx="533400" cy="461665"/>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319BAC22-1A58-4019-8BE0-FE32B13F5456}"/>
                      </a:ext>
                    </a:extLst>
                  </p:cNvPr>
                  <p:cNvSpPr txBox="1"/>
                  <p:nvPr/>
                </p:nvSpPr>
                <p:spPr>
                  <a:xfrm>
                    <a:off x="4864245" y="169068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b="1" dirty="0"/>
                  </a:p>
                </p:txBody>
              </p:sp>
            </mc:Choice>
            <mc:Fallback xmlns="">
              <p:sp>
                <p:nvSpPr>
                  <p:cNvPr id="7" name="文本框 6">
                    <a:extLst>
                      <a:ext uri="{FF2B5EF4-FFF2-40B4-BE49-F238E27FC236}">
                        <a16:creationId xmlns:a16="http://schemas.microsoft.com/office/drawing/2014/main" id="{8C411DA4-A0DA-4A4C-9EF0-339D1F96B648}"/>
                      </a:ext>
                    </a:extLst>
                  </p:cNvPr>
                  <p:cNvSpPr txBox="1">
                    <a:spLocks noRot="1" noChangeAspect="1" noMove="1" noResize="1" noEditPoints="1" noAdjustHandles="1" noChangeArrowheads="1" noChangeShapeType="1" noTextEdit="1"/>
                  </p:cNvSpPr>
                  <p:nvPr/>
                </p:nvSpPr>
                <p:spPr>
                  <a:xfrm>
                    <a:off x="4864245" y="1690689"/>
                    <a:ext cx="533400" cy="461665"/>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FAE29D19-E5E5-46C2-9DE2-77A114CDF8D4}"/>
                      </a:ext>
                    </a:extLst>
                  </p:cNvPr>
                  <p:cNvSpPr txBox="1"/>
                  <p:nvPr/>
                </p:nvSpPr>
                <p:spPr>
                  <a:xfrm>
                    <a:off x="1834196" y="4297382"/>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8" name="文本框 7">
                    <a:extLst>
                      <a:ext uri="{FF2B5EF4-FFF2-40B4-BE49-F238E27FC236}">
                        <a16:creationId xmlns:a16="http://schemas.microsoft.com/office/drawing/2014/main" id="{8CFEC106-ECAC-40EF-92CB-46D3D8FC58D0}"/>
                      </a:ext>
                    </a:extLst>
                  </p:cNvPr>
                  <p:cNvSpPr txBox="1">
                    <a:spLocks noRot="1" noChangeAspect="1" noMove="1" noResize="1" noEditPoints="1" noAdjustHandles="1" noChangeArrowheads="1" noChangeShapeType="1" noTextEdit="1"/>
                  </p:cNvSpPr>
                  <p:nvPr/>
                </p:nvSpPr>
                <p:spPr>
                  <a:xfrm>
                    <a:off x="1834196" y="4297382"/>
                    <a:ext cx="533400" cy="461665"/>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0A81DC73-21C9-4136-80D1-9EE70683F408}"/>
                      </a:ext>
                    </a:extLst>
                  </p:cNvPr>
                  <p:cNvSpPr txBox="1"/>
                  <p:nvPr/>
                </p:nvSpPr>
                <p:spPr>
                  <a:xfrm>
                    <a:off x="4136244" y="435743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9" name="文本框 8">
                    <a:extLst>
                      <a:ext uri="{FF2B5EF4-FFF2-40B4-BE49-F238E27FC236}">
                        <a16:creationId xmlns:a16="http://schemas.microsoft.com/office/drawing/2014/main" id="{35F45A73-9E4A-4050-8847-2EE7B36C20AE}"/>
                      </a:ext>
                    </a:extLst>
                  </p:cNvPr>
                  <p:cNvSpPr txBox="1">
                    <a:spLocks noRot="1" noChangeAspect="1" noMove="1" noResize="1" noEditPoints="1" noAdjustHandles="1" noChangeArrowheads="1" noChangeShapeType="1" noTextEdit="1"/>
                  </p:cNvSpPr>
                  <p:nvPr/>
                </p:nvSpPr>
                <p:spPr>
                  <a:xfrm>
                    <a:off x="4136244" y="4357430"/>
                    <a:ext cx="533400" cy="461665"/>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6956C195-F61E-480C-9352-DC719F1735BA}"/>
                      </a:ext>
                    </a:extLst>
                  </p:cNvPr>
                  <p:cNvSpPr txBox="1"/>
                  <p:nvPr/>
                </p:nvSpPr>
                <p:spPr>
                  <a:xfrm>
                    <a:off x="1753286" y="196740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𝟎𝟏</m:t>
                              </m:r>
                            </m:sub>
                          </m:sSub>
                        </m:oMath>
                      </m:oMathPara>
                    </a14:m>
                    <a:endParaRPr lang="en-US" sz="2400" b="1" dirty="0"/>
                  </a:p>
                </p:txBody>
              </p:sp>
            </mc:Choice>
            <mc:Fallback xmlns="">
              <p:sp>
                <p:nvSpPr>
                  <p:cNvPr id="10" name="文本框 9">
                    <a:extLst>
                      <a:ext uri="{FF2B5EF4-FFF2-40B4-BE49-F238E27FC236}">
                        <a16:creationId xmlns:a16="http://schemas.microsoft.com/office/drawing/2014/main" id="{F763D546-E650-41EC-A3AA-1DC3C980E1DC}"/>
                      </a:ext>
                    </a:extLst>
                  </p:cNvPr>
                  <p:cNvSpPr txBox="1">
                    <a:spLocks noRot="1" noChangeAspect="1" noMove="1" noResize="1" noEditPoints="1" noAdjustHandles="1" noChangeArrowheads="1" noChangeShapeType="1" noTextEdit="1"/>
                  </p:cNvSpPr>
                  <p:nvPr/>
                </p:nvSpPr>
                <p:spPr>
                  <a:xfrm>
                    <a:off x="1753286" y="1967409"/>
                    <a:ext cx="533400" cy="461665"/>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0E11EBCD-A198-48A4-B3F1-DDAF117B4F7B}"/>
                      </a:ext>
                    </a:extLst>
                  </p:cNvPr>
                  <p:cNvSpPr txBox="1"/>
                  <p:nvPr/>
                </p:nvSpPr>
                <p:spPr>
                  <a:xfrm>
                    <a:off x="3830782" y="1967408"/>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𝟏𝟐</m:t>
                              </m:r>
                            </m:sub>
                          </m:sSub>
                        </m:oMath>
                      </m:oMathPara>
                    </a14:m>
                    <a:endParaRPr lang="en-US" sz="2400" b="1" dirty="0"/>
                  </a:p>
                </p:txBody>
              </p:sp>
            </mc:Choice>
            <mc:Fallback xmlns="">
              <p:sp>
                <p:nvSpPr>
                  <p:cNvPr id="11" name="文本框 10">
                    <a:extLst>
                      <a:ext uri="{FF2B5EF4-FFF2-40B4-BE49-F238E27FC236}">
                        <a16:creationId xmlns:a16="http://schemas.microsoft.com/office/drawing/2014/main" id="{3FB16277-C454-4142-84AB-61784DBAFE17}"/>
                      </a:ext>
                    </a:extLst>
                  </p:cNvPr>
                  <p:cNvSpPr txBox="1">
                    <a:spLocks noRot="1" noChangeAspect="1" noMove="1" noResize="1" noEditPoints="1" noAdjustHandles="1" noChangeArrowheads="1" noChangeShapeType="1" noTextEdit="1"/>
                  </p:cNvSpPr>
                  <p:nvPr/>
                </p:nvSpPr>
                <p:spPr>
                  <a:xfrm>
                    <a:off x="3830782" y="1967408"/>
                    <a:ext cx="533400" cy="461665"/>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4D9309CA-98F7-43F6-B426-6F1CB9043054}"/>
                      </a:ext>
                    </a:extLst>
                  </p:cNvPr>
                  <p:cNvSpPr txBox="1"/>
                  <p:nvPr/>
                </p:nvSpPr>
                <p:spPr>
                  <a:xfrm>
                    <a:off x="949353" y="325506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𝟎𝟎</m:t>
                              </m:r>
                            </m:sub>
                          </m:sSub>
                        </m:oMath>
                      </m:oMathPara>
                    </a14:m>
                    <a:endParaRPr lang="en-US" sz="2400" b="1" dirty="0"/>
                  </a:p>
                </p:txBody>
              </p:sp>
            </mc:Choice>
            <mc:Fallback xmlns="">
              <p:sp>
                <p:nvSpPr>
                  <p:cNvPr id="12" name="文本框 11">
                    <a:extLst>
                      <a:ext uri="{FF2B5EF4-FFF2-40B4-BE49-F238E27FC236}">
                        <a16:creationId xmlns:a16="http://schemas.microsoft.com/office/drawing/2014/main" id="{D1E38CAB-D9BB-45F5-895D-B3969AB24CA8}"/>
                      </a:ext>
                    </a:extLst>
                  </p:cNvPr>
                  <p:cNvSpPr txBox="1">
                    <a:spLocks noRot="1" noChangeAspect="1" noMove="1" noResize="1" noEditPoints="1" noAdjustHandles="1" noChangeArrowheads="1" noChangeShapeType="1" noTextEdit="1"/>
                  </p:cNvSpPr>
                  <p:nvPr/>
                </p:nvSpPr>
                <p:spPr>
                  <a:xfrm>
                    <a:off x="949353" y="3255069"/>
                    <a:ext cx="533400" cy="461665"/>
                  </a:xfrm>
                  <a:prstGeom prst="rect">
                    <a:avLst/>
                  </a:prstGeom>
                  <a:blipFill>
                    <a:blip r:embed="rId24"/>
                    <a:stretch>
                      <a:fillRect r="-10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EDF4B6FD-445E-4DA2-8A9A-C5B324D7747B}"/>
                      </a:ext>
                    </a:extLst>
                  </p:cNvPr>
                  <p:cNvSpPr txBox="1"/>
                  <p:nvPr/>
                </p:nvSpPr>
                <p:spPr>
                  <a:xfrm>
                    <a:off x="2588699" y="325507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𝟏𝟎</m:t>
                              </m:r>
                            </m:sub>
                          </m:sSub>
                        </m:oMath>
                      </m:oMathPara>
                    </a14:m>
                    <a:endParaRPr lang="en-US" sz="2400" b="1" dirty="0"/>
                  </a:p>
                </p:txBody>
              </p:sp>
            </mc:Choice>
            <mc:Fallback xmlns="">
              <p:sp>
                <p:nvSpPr>
                  <p:cNvPr id="13" name="文本框 12">
                    <a:extLst>
                      <a:ext uri="{FF2B5EF4-FFF2-40B4-BE49-F238E27FC236}">
                        <a16:creationId xmlns:a16="http://schemas.microsoft.com/office/drawing/2014/main" id="{D309BD81-1162-4904-90C4-4EFA9F77A5EB}"/>
                      </a:ext>
                    </a:extLst>
                  </p:cNvPr>
                  <p:cNvSpPr txBox="1">
                    <a:spLocks noRot="1" noChangeAspect="1" noMove="1" noResize="1" noEditPoints="1" noAdjustHandles="1" noChangeArrowheads="1" noChangeShapeType="1" noTextEdit="1"/>
                  </p:cNvSpPr>
                  <p:nvPr/>
                </p:nvSpPr>
                <p:spPr>
                  <a:xfrm>
                    <a:off x="2588699" y="3255070"/>
                    <a:ext cx="533400" cy="461665"/>
                  </a:xfrm>
                  <a:prstGeom prst="rect">
                    <a:avLst/>
                  </a:prstGeom>
                  <a:blipFill>
                    <a:blip r:embed="rId25"/>
                    <a:stretch>
                      <a:fillRect r="-10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19C3918E-9FC4-4072-A3AD-479C033CE244}"/>
                      </a:ext>
                    </a:extLst>
                  </p:cNvPr>
                  <p:cNvSpPr txBox="1"/>
                  <p:nvPr/>
                </p:nvSpPr>
                <p:spPr>
                  <a:xfrm>
                    <a:off x="3602844" y="295796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𝟏𝟏</m:t>
                              </m:r>
                            </m:sub>
                          </m:sSub>
                        </m:oMath>
                      </m:oMathPara>
                    </a14:m>
                    <a:endParaRPr lang="en-US" sz="2400" b="1" dirty="0"/>
                  </a:p>
                </p:txBody>
              </p:sp>
            </mc:Choice>
            <mc:Fallback xmlns="">
              <p:sp>
                <p:nvSpPr>
                  <p:cNvPr id="14" name="文本框 13">
                    <a:extLst>
                      <a:ext uri="{FF2B5EF4-FFF2-40B4-BE49-F238E27FC236}">
                        <a16:creationId xmlns:a16="http://schemas.microsoft.com/office/drawing/2014/main" id="{4F9B8822-17E0-4DDB-AAF0-24304963E9CD}"/>
                      </a:ext>
                    </a:extLst>
                  </p:cNvPr>
                  <p:cNvSpPr txBox="1">
                    <a:spLocks noRot="1" noChangeAspect="1" noMove="1" noResize="1" noEditPoints="1" noAdjustHandles="1" noChangeArrowheads="1" noChangeShapeType="1" noTextEdit="1"/>
                  </p:cNvSpPr>
                  <p:nvPr/>
                </p:nvSpPr>
                <p:spPr>
                  <a:xfrm>
                    <a:off x="3602844" y="2957960"/>
                    <a:ext cx="533400" cy="461665"/>
                  </a:xfrm>
                  <a:prstGeom prst="rect">
                    <a:avLst/>
                  </a:prstGeom>
                  <a:blipFill>
                    <a:blip r:embed="rId26"/>
                    <a:stretch>
                      <a:fillRect r="-10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73DA1A7C-6AEC-4503-99DD-32EB47A98306}"/>
                      </a:ext>
                    </a:extLst>
                  </p:cNvPr>
                  <p:cNvSpPr txBox="1"/>
                  <p:nvPr/>
                </p:nvSpPr>
                <p:spPr>
                  <a:xfrm>
                    <a:off x="5040060" y="3048223"/>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𝟐𝟏</m:t>
                              </m:r>
                            </m:sub>
                          </m:sSub>
                        </m:oMath>
                      </m:oMathPara>
                    </a14:m>
                    <a:endParaRPr lang="en-US" sz="2400" b="1" dirty="0"/>
                  </a:p>
                </p:txBody>
              </p:sp>
            </mc:Choice>
            <mc:Fallback xmlns="">
              <p:sp>
                <p:nvSpPr>
                  <p:cNvPr id="15" name="文本框 14">
                    <a:extLst>
                      <a:ext uri="{FF2B5EF4-FFF2-40B4-BE49-F238E27FC236}">
                        <a16:creationId xmlns:a16="http://schemas.microsoft.com/office/drawing/2014/main" id="{5665B1DA-703A-48B3-A37E-B42C4187B2C1}"/>
                      </a:ext>
                    </a:extLst>
                  </p:cNvPr>
                  <p:cNvSpPr txBox="1">
                    <a:spLocks noRot="1" noChangeAspect="1" noMove="1" noResize="1" noEditPoints="1" noAdjustHandles="1" noChangeArrowheads="1" noChangeShapeType="1" noTextEdit="1"/>
                  </p:cNvSpPr>
                  <p:nvPr/>
                </p:nvSpPr>
                <p:spPr>
                  <a:xfrm>
                    <a:off x="5040060" y="3048223"/>
                    <a:ext cx="533400" cy="461665"/>
                  </a:xfrm>
                  <a:prstGeom prst="rect">
                    <a:avLst/>
                  </a:prstGeom>
                  <a:blipFill>
                    <a:blip r:embed="rId27"/>
                    <a:stretch>
                      <a:fillRect r="-10280"/>
                    </a:stretch>
                  </a:blipFill>
                </p:spPr>
                <p:txBody>
                  <a:bodyPr/>
                  <a:lstStyle/>
                  <a:p>
                    <a:r>
                      <a:rPr lang="en-US">
                        <a:noFill/>
                      </a:rPr>
                      <a:t> </a:t>
                    </a:r>
                  </a:p>
                </p:txBody>
              </p:sp>
            </mc:Fallback>
          </mc:AlternateContent>
          <p:sp>
            <p:nvSpPr>
              <p:cNvPr id="42" name="椭圆 41">
                <a:extLst>
                  <a:ext uri="{FF2B5EF4-FFF2-40B4-BE49-F238E27FC236}">
                    <a16:creationId xmlns:a16="http://schemas.microsoft.com/office/drawing/2014/main" id="{CFB23D1B-6FAF-45DD-8D27-13FCA6C41B48}"/>
                  </a:ext>
                </a:extLst>
              </p:cNvPr>
              <p:cNvSpPr/>
              <p:nvPr/>
            </p:nvSpPr>
            <p:spPr>
              <a:xfrm>
                <a:off x="820630" y="2294242"/>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椭圆 42">
                <a:extLst>
                  <a:ext uri="{FF2B5EF4-FFF2-40B4-BE49-F238E27FC236}">
                    <a16:creationId xmlns:a16="http://schemas.microsoft.com/office/drawing/2014/main" id="{C8E4E422-F1C5-4CC8-9E68-6626177A458D}"/>
                  </a:ext>
                </a:extLst>
              </p:cNvPr>
              <p:cNvSpPr/>
              <p:nvPr/>
            </p:nvSpPr>
            <p:spPr>
              <a:xfrm>
                <a:off x="2797320" y="2294242"/>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椭圆 43">
                <a:extLst>
                  <a:ext uri="{FF2B5EF4-FFF2-40B4-BE49-F238E27FC236}">
                    <a16:creationId xmlns:a16="http://schemas.microsoft.com/office/drawing/2014/main" id="{F75EB9E6-127F-4DA1-998F-71DE234E3A46}"/>
                  </a:ext>
                </a:extLst>
              </p:cNvPr>
              <p:cNvSpPr/>
              <p:nvPr/>
            </p:nvSpPr>
            <p:spPr>
              <a:xfrm>
                <a:off x="5093177" y="2294242"/>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椭圆 44">
                <a:extLst>
                  <a:ext uri="{FF2B5EF4-FFF2-40B4-BE49-F238E27FC236}">
                    <a16:creationId xmlns:a16="http://schemas.microsoft.com/office/drawing/2014/main" id="{6726B755-1AC6-4B01-ACAF-D6D026485405}"/>
                  </a:ext>
                </a:extLst>
              </p:cNvPr>
              <p:cNvSpPr/>
              <p:nvPr/>
            </p:nvSpPr>
            <p:spPr>
              <a:xfrm>
                <a:off x="1834196" y="3895765"/>
                <a:ext cx="461665" cy="461665"/>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椭圆 45">
                <a:extLst>
                  <a:ext uri="{FF2B5EF4-FFF2-40B4-BE49-F238E27FC236}">
                    <a16:creationId xmlns:a16="http://schemas.microsoft.com/office/drawing/2014/main" id="{C516DECD-7D82-4080-A6D3-F0E35DE5CCAF}"/>
                  </a:ext>
                </a:extLst>
              </p:cNvPr>
              <p:cNvSpPr/>
              <p:nvPr/>
            </p:nvSpPr>
            <p:spPr>
              <a:xfrm>
                <a:off x="4103838" y="3895765"/>
                <a:ext cx="461665" cy="461665"/>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7" name="直接箭头连接符 46">
                <a:extLst>
                  <a:ext uri="{FF2B5EF4-FFF2-40B4-BE49-F238E27FC236}">
                    <a16:creationId xmlns:a16="http://schemas.microsoft.com/office/drawing/2014/main" id="{32656116-10C4-4801-A570-0AE7FFDF1CC4}"/>
                  </a:ext>
                </a:extLst>
              </p:cNvPr>
              <p:cNvCxnSpPr>
                <a:cxnSpLocks/>
                <a:stCxn id="42" idx="6"/>
                <a:endCxn id="43" idx="2"/>
              </p:cNvCxnSpPr>
              <p:nvPr/>
            </p:nvCxnSpPr>
            <p:spPr>
              <a:xfrm>
                <a:off x="1282295" y="2525075"/>
                <a:ext cx="1515025" cy="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AD06C279-7F30-4402-AE3C-E89DE405F0DE}"/>
                  </a:ext>
                </a:extLst>
              </p:cNvPr>
              <p:cNvCxnSpPr>
                <a:cxnSpLocks/>
                <a:stCxn id="43" idx="6"/>
                <a:endCxn id="44" idx="2"/>
              </p:cNvCxnSpPr>
              <p:nvPr/>
            </p:nvCxnSpPr>
            <p:spPr>
              <a:xfrm>
                <a:off x="3258985" y="2525075"/>
                <a:ext cx="1834192" cy="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5B6AEA40-D92E-4C9C-8B10-4A6919A416A0}"/>
                  </a:ext>
                </a:extLst>
              </p:cNvPr>
              <p:cNvCxnSpPr>
                <a:cxnSpLocks/>
                <a:stCxn id="42" idx="5"/>
                <a:endCxn id="45" idx="1"/>
              </p:cNvCxnSpPr>
              <p:nvPr/>
            </p:nvCxnSpPr>
            <p:spPr>
              <a:xfrm>
                <a:off x="1214686" y="2688298"/>
                <a:ext cx="687119" cy="127507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B8959EC6-D2A8-46C6-97B8-3614E6313F0C}"/>
                  </a:ext>
                </a:extLst>
              </p:cNvPr>
              <p:cNvCxnSpPr>
                <a:cxnSpLocks/>
                <a:stCxn id="43" idx="3"/>
                <a:endCxn id="45" idx="7"/>
              </p:cNvCxnSpPr>
              <p:nvPr/>
            </p:nvCxnSpPr>
            <p:spPr>
              <a:xfrm flipH="1">
                <a:off x="2228252" y="2688298"/>
                <a:ext cx="636677" cy="127507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38978F57-9575-4F8F-BF84-44361FD66F56}"/>
                  </a:ext>
                </a:extLst>
              </p:cNvPr>
              <p:cNvCxnSpPr>
                <a:cxnSpLocks/>
                <a:stCxn id="43" idx="5"/>
                <a:endCxn id="46" idx="1"/>
              </p:cNvCxnSpPr>
              <p:nvPr/>
            </p:nvCxnSpPr>
            <p:spPr>
              <a:xfrm>
                <a:off x="3191376" y="2688298"/>
                <a:ext cx="980071" cy="127507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1B745D77-5796-4375-8176-934213813F24}"/>
                  </a:ext>
                </a:extLst>
              </p:cNvPr>
              <p:cNvCxnSpPr>
                <a:cxnSpLocks/>
                <a:stCxn id="44" idx="4"/>
                <a:endCxn id="46" idx="7"/>
              </p:cNvCxnSpPr>
              <p:nvPr/>
            </p:nvCxnSpPr>
            <p:spPr>
              <a:xfrm flipH="1">
                <a:off x="4497894" y="2755907"/>
                <a:ext cx="826116" cy="1207467"/>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cxnSp>
          <p:nvCxnSpPr>
            <p:cNvPr id="29" name="直接箭头连接符 28">
              <a:extLst>
                <a:ext uri="{FF2B5EF4-FFF2-40B4-BE49-F238E27FC236}">
                  <a16:creationId xmlns:a16="http://schemas.microsoft.com/office/drawing/2014/main" id="{27679D8E-3FEE-4C5D-A94E-0F342D784F86}"/>
                </a:ext>
              </a:extLst>
            </p:cNvPr>
            <p:cNvCxnSpPr>
              <a:cxnSpLocks/>
            </p:cNvCxnSpPr>
            <p:nvPr/>
          </p:nvCxnSpPr>
          <p:spPr>
            <a:xfrm>
              <a:off x="7002033" y="3971279"/>
              <a:ext cx="317322" cy="2248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F5EE99A9-CE14-45E1-BFF8-D3E458EB402C}"/>
                    </a:ext>
                  </a:extLst>
                </p:cNvPr>
                <p:cNvSpPr txBox="1"/>
                <p:nvPr/>
              </p:nvSpPr>
              <p:spPr>
                <a:xfrm>
                  <a:off x="6484519" y="3619236"/>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50" name="文本框 49">
                  <a:extLst>
                    <a:ext uri="{FF2B5EF4-FFF2-40B4-BE49-F238E27FC236}">
                      <a16:creationId xmlns:a16="http://schemas.microsoft.com/office/drawing/2014/main" id="{084B2D5E-FD97-4DD8-9C3B-851C0AEF79F6}"/>
                    </a:ext>
                  </a:extLst>
                </p:cNvPr>
                <p:cNvSpPr txBox="1">
                  <a:spLocks noRot="1" noChangeAspect="1" noMove="1" noResize="1" noEditPoints="1" noAdjustHandles="1" noChangeArrowheads="1" noChangeShapeType="1" noTextEdit="1"/>
                </p:cNvSpPr>
                <p:nvPr/>
              </p:nvSpPr>
              <p:spPr>
                <a:xfrm>
                  <a:off x="6484519" y="3619236"/>
                  <a:ext cx="533400" cy="461665"/>
                </a:xfrm>
                <a:prstGeom prst="rect">
                  <a:avLst/>
                </a:prstGeom>
                <a:blipFill>
                  <a:blip r:embed="rId28"/>
                  <a:stretch>
                    <a:fillRect/>
                  </a:stretch>
                </a:blipFill>
              </p:spPr>
              <p:txBody>
                <a:bodyPr/>
                <a:lstStyle/>
                <a:p>
                  <a:r>
                    <a:rPr lang="en-US">
                      <a:noFill/>
                    </a:rPr>
                    <a:t> </a:t>
                  </a:r>
                </a:p>
              </p:txBody>
            </p:sp>
          </mc:Fallback>
        </mc:AlternateContent>
      </p:grpSp>
      <p:sp>
        <p:nvSpPr>
          <p:cNvPr id="53" name="箭头: 下 52">
            <a:extLst>
              <a:ext uri="{FF2B5EF4-FFF2-40B4-BE49-F238E27FC236}">
                <a16:creationId xmlns:a16="http://schemas.microsoft.com/office/drawing/2014/main" id="{45AAE234-4D67-4B4C-97FD-DA450AC041EC}"/>
              </a:ext>
            </a:extLst>
          </p:cNvPr>
          <p:cNvSpPr/>
          <p:nvPr/>
        </p:nvSpPr>
        <p:spPr>
          <a:xfrm rot="16200000">
            <a:off x="5784874" y="5045461"/>
            <a:ext cx="1038267" cy="931391"/>
          </a:xfrm>
          <a:prstGeom prst="down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4" name="矩形 53">
                <a:extLst>
                  <a:ext uri="{FF2B5EF4-FFF2-40B4-BE49-F238E27FC236}">
                    <a16:creationId xmlns:a16="http://schemas.microsoft.com/office/drawing/2014/main" id="{F8E648A9-6AAC-4FD5-BC0C-F0DF8013E5B3}"/>
                  </a:ext>
                </a:extLst>
              </p:cNvPr>
              <p:cNvSpPr/>
              <p:nvPr/>
            </p:nvSpPr>
            <p:spPr>
              <a:xfrm>
                <a:off x="2405724" y="409385"/>
                <a:ext cx="9428178"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max</m:t>
                          </m:r>
                        </m:fName>
                        <m:e>
                          <m:r>
                            <a:rPr lang="en-US" altLang="zh-CN" sz="2400" b="0" i="1" smtClean="0">
                              <a:latin typeface="Cambria Math" panose="02040503050406030204" pitchFamily="18" charset="0"/>
                            </a:rPr>
                            <m:t>𝑃</m:t>
                          </m:r>
                          <m:d>
                            <m:dPr>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𝑁</m:t>
                                  </m:r>
                                  <m:r>
                                    <a:rPr lang="en-US" altLang="zh-CN" sz="2400" i="1" smtClean="0">
                                      <a:latin typeface="Cambria Math" panose="02040503050406030204" pitchFamily="18" charset="0"/>
                                    </a:rPr>
                                    <m:t>−</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𝑁</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𝑙</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𝑙</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𝑙</m:t>
                                  </m:r>
                                </m:e>
                                <m:sub>
                                  <m:r>
                                    <a:rPr lang="en-US" altLang="zh-CN" sz="2400" b="0" i="1" smtClean="0">
                                      <a:latin typeface="Cambria Math" panose="02040503050406030204" pitchFamily="18" charset="0"/>
                                    </a:rPr>
                                    <m:t>𝑀</m:t>
                                  </m:r>
                                </m:sub>
                              </m:sSub>
                            </m:e>
                          </m:d>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𝑢</m:t>
                              </m:r>
                            </m:e>
                            <m:sub>
                              <m:r>
                                <a:rPr lang="en-US" altLang="zh-CN" sz="2400" b="0" i="1" smtClean="0">
                                  <a:latin typeface="Cambria Math" panose="02040503050406030204" pitchFamily="18" charset="0"/>
                                </a:rPr>
                                <m:t>01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𝑢</m:t>
                              </m:r>
                            </m:e>
                            <m:sub>
                              <m:r>
                                <a:rPr lang="en-US" altLang="zh-CN" sz="2400" i="1">
                                  <a:latin typeface="Cambria Math" panose="02040503050406030204" pitchFamily="18" charset="0"/>
                                </a:rPr>
                                <m:t>1</m:t>
                              </m:r>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𝑢</m:t>
                              </m:r>
                            </m:e>
                            <m:sub>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𝑁</m:t>
                              </m:r>
                            </m:sub>
                          </m:sSub>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i="1">
                                  <a:latin typeface="Cambria Math" panose="02040503050406030204" pitchFamily="18" charset="0"/>
                                </a:rPr>
                                <m:t>0</m:t>
                              </m:r>
                              <m:r>
                                <a:rPr lang="en-US" altLang="zh-CN" sz="2400" b="0" i="1" smtClean="0">
                                  <a:latin typeface="Cambria Math" panose="02040503050406030204" pitchFamily="18" charset="0"/>
                                </a:rPr>
                                <m:t>0</m:t>
                              </m:r>
                            </m:sub>
                          </m:sSub>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i="1">
                                  <a:latin typeface="Cambria Math" panose="02040503050406030204" pitchFamily="18" charset="0"/>
                                </a:rPr>
                                <m:t>1</m:t>
                              </m:r>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i="1">
                                  <a:latin typeface="Cambria Math" panose="02040503050406030204" pitchFamily="18" charset="0"/>
                                </a:rPr>
                                <m:t>𝑁</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e>
                      </m:func>
                    </m:oMath>
                  </m:oMathPara>
                </a14:m>
                <a:endParaRPr lang="en-US" sz="2400" dirty="0"/>
              </a:p>
            </p:txBody>
          </p:sp>
        </mc:Choice>
        <mc:Fallback xmlns="">
          <p:sp>
            <p:nvSpPr>
              <p:cNvPr id="54" name="矩形 53">
                <a:extLst>
                  <a:ext uri="{FF2B5EF4-FFF2-40B4-BE49-F238E27FC236}">
                    <a16:creationId xmlns:a16="http://schemas.microsoft.com/office/drawing/2014/main" id="{F8E648A9-6AAC-4FD5-BC0C-F0DF8013E5B3}"/>
                  </a:ext>
                </a:extLst>
              </p:cNvPr>
              <p:cNvSpPr>
                <a:spLocks noRot="1" noChangeAspect="1" noMove="1" noResize="1" noEditPoints="1" noAdjustHandles="1" noChangeArrowheads="1" noChangeShapeType="1" noTextEdit="1"/>
              </p:cNvSpPr>
              <p:nvPr/>
            </p:nvSpPr>
            <p:spPr>
              <a:xfrm>
                <a:off x="2405724" y="409385"/>
                <a:ext cx="9428178" cy="461665"/>
              </a:xfrm>
              <a:prstGeom prst="rect">
                <a:avLst/>
              </a:prstGeom>
              <a:blipFill>
                <a:blip r:embed="rId29"/>
                <a:stretch>
                  <a:fillRect b="-17105"/>
                </a:stretch>
              </a:blipFill>
            </p:spPr>
            <p:txBody>
              <a:bodyPr/>
              <a:lstStyle/>
              <a:p>
                <a:r>
                  <a:rPr lang="en-US">
                    <a:noFill/>
                  </a:rPr>
                  <a:t> </a:t>
                </a:r>
              </a:p>
            </p:txBody>
          </p:sp>
        </mc:Fallback>
      </mc:AlternateContent>
      <p:sp>
        <p:nvSpPr>
          <p:cNvPr id="55" name="箭头: 下 54">
            <a:extLst>
              <a:ext uri="{FF2B5EF4-FFF2-40B4-BE49-F238E27FC236}">
                <a16:creationId xmlns:a16="http://schemas.microsoft.com/office/drawing/2014/main" id="{799E1D7B-43FB-4CCC-8E2B-EAE889D6DCBE}"/>
              </a:ext>
            </a:extLst>
          </p:cNvPr>
          <p:cNvSpPr/>
          <p:nvPr/>
        </p:nvSpPr>
        <p:spPr>
          <a:xfrm>
            <a:off x="7428529" y="1017208"/>
            <a:ext cx="1038267" cy="931391"/>
          </a:xfrm>
          <a:prstGeom prst="down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图片 55">
            <a:extLst>
              <a:ext uri="{FF2B5EF4-FFF2-40B4-BE49-F238E27FC236}">
                <a16:creationId xmlns:a16="http://schemas.microsoft.com/office/drawing/2014/main" id="{8B256EF7-5954-42F7-870D-56B789977CF3}"/>
              </a:ext>
            </a:extLst>
          </p:cNvPr>
          <p:cNvPicPr>
            <a:picLocks noChangeAspect="1"/>
          </p:cNvPicPr>
          <p:nvPr/>
        </p:nvPicPr>
        <p:blipFill>
          <a:blip r:embed="rId30"/>
          <a:stretch>
            <a:fillRect/>
          </a:stretch>
        </p:blipFill>
        <p:spPr>
          <a:xfrm>
            <a:off x="4998733" y="1948599"/>
            <a:ext cx="6060329" cy="1684987"/>
          </a:xfrm>
          <a:prstGeom prst="rect">
            <a:avLst/>
          </a:prstGeom>
          <a:ln w="15875">
            <a:solidFill>
              <a:schemeClr val="accent1"/>
            </a:solidFill>
          </a:ln>
        </p:spPr>
      </p:pic>
      <p:sp>
        <p:nvSpPr>
          <p:cNvPr id="58" name="内容占位符 2">
            <a:extLst>
              <a:ext uri="{FF2B5EF4-FFF2-40B4-BE49-F238E27FC236}">
                <a16:creationId xmlns:a16="http://schemas.microsoft.com/office/drawing/2014/main" id="{7A7B78AE-3CF6-4F9F-B5F5-16AD5AD9A612}"/>
              </a:ext>
            </a:extLst>
          </p:cNvPr>
          <p:cNvSpPr>
            <a:spLocks noGrp="1"/>
          </p:cNvSpPr>
          <p:nvPr>
            <p:ph idx="1"/>
          </p:nvPr>
        </p:nvSpPr>
        <p:spPr>
          <a:xfrm>
            <a:off x="409220" y="1159818"/>
            <a:ext cx="5106417" cy="4351338"/>
          </a:xfrm>
        </p:spPr>
        <p:txBody>
          <a:bodyPr/>
          <a:lstStyle/>
          <a:p>
            <a:r>
              <a:rPr lang="en-US" dirty="0"/>
              <a:t>Gauss Newton (GN)</a:t>
            </a:r>
          </a:p>
          <a:p>
            <a:pPr lvl="1"/>
            <a:r>
              <a:rPr lang="en-US" dirty="0"/>
              <a:t>Locally quadratic fitting </a:t>
            </a:r>
          </a:p>
          <a:p>
            <a:r>
              <a:rPr lang="en-US" dirty="0"/>
              <a:t>Levenberg Marquardt (LM)</a:t>
            </a:r>
          </a:p>
          <a:p>
            <a:pPr lvl="1"/>
            <a:r>
              <a:rPr lang="en-US" dirty="0"/>
              <a:t>Damping parameter</a:t>
            </a:r>
          </a:p>
          <a:p>
            <a:r>
              <a:rPr lang="en-US" dirty="0"/>
              <a:t>Dogleg</a:t>
            </a:r>
          </a:p>
          <a:p>
            <a:pPr lvl="1"/>
            <a:r>
              <a:rPr lang="en-US" dirty="0"/>
              <a:t>Trust region</a:t>
            </a:r>
          </a:p>
        </p:txBody>
      </p:sp>
    </p:spTree>
    <p:extLst>
      <p:ext uri="{BB962C8B-B14F-4D97-AF65-F5344CB8AC3E}">
        <p14:creationId xmlns:p14="http://schemas.microsoft.com/office/powerpoint/2010/main" val="194945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8">
                                            <p:txEl>
                                              <p:pRg st="0" end="0"/>
                                            </p:txEl>
                                          </p:spTgt>
                                        </p:tgtEl>
                                        <p:attrNameLst>
                                          <p:attrName>style.visibility</p:attrName>
                                        </p:attrNameLst>
                                      </p:cBhvr>
                                      <p:to>
                                        <p:strVal val="visible"/>
                                      </p:to>
                                    </p:set>
                                    <p:animEffect transition="in" filter="fade">
                                      <p:cBhvr>
                                        <p:cTn id="25" dur="500"/>
                                        <p:tgtEl>
                                          <p:spTgt spid="58">
                                            <p:txEl>
                                              <p:pRg st="0" end="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8">
                                            <p:txEl>
                                              <p:pRg st="1" end="1"/>
                                            </p:txEl>
                                          </p:spTgt>
                                        </p:tgtEl>
                                        <p:attrNameLst>
                                          <p:attrName>style.visibility</p:attrName>
                                        </p:attrNameLst>
                                      </p:cBhvr>
                                      <p:to>
                                        <p:strVal val="visible"/>
                                      </p:to>
                                    </p:set>
                                    <p:animEffect transition="in" filter="fade">
                                      <p:cBhvr>
                                        <p:cTn id="28" dur="500"/>
                                        <p:tgtEl>
                                          <p:spTgt spid="58">
                                            <p:txEl>
                                              <p:p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8">
                                            <p:txEl>
                                              <p:pRg st="2" end="2"/>
                                            </p:txEl>
                                          </p:spTgt>
                                        </p:tgtEl>
                                        <p:attrNameLst>
                                          <p:attrName>style.visibility</p:attrName>
                                        </p:attrNameLst>
                                      </p:cBhvr>
                                      <p:to>
                                        <p:strVal val="visible"/>
                                      </p:to>
                                    </p:set>
                                    <p:animEffect transition="in" filter="fade">
                                      <p:cBhvr>
                                        <p:cTn id="31" dur="500"/>
                                        <p:tgtEl>
                                          <p:spTgt spid="58">
                                            <p:txEl>
                                              <p:pRg st="2" end="2"/>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8">
                                            <p:txEl>
                                              <p:pRg st="3" end="3"/>
                                            </p:txEl>
                                          </p:spTgt>
                                        </p:tgtEl>
                                        <p:attrNameLst>
                                          <p:attrName>style.visibility</p:attrName>
                                        </p:attrNameLst>
                                      </p:cBhvr>
                                      <p:to>
                                        <p:strVal val="visible"/>
                                      </p:to>
                                    </p:set>
                                    <p:animEffect transition="in" filter="fade">
                                      <p:cBhvr>
                                        <p:cTn id="34" dur="500"/>
                                        <p:tgtEl>
                                          <p:spTgt spid="58">
                                            <p:txEl>
                                              <p:pRg st="3" end="3"/>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8">
                                            <p:txEl>
                                              <p:pRg st="4" end="4"/>
                                            </p:txEl>
                                          </p:spTgt>
                                        </p:tgtEl>
                                        <p:attrNameLst>
                                          <p:attrName>style.visibility</p:attrName>
                                        </p:attrNameLst>
                                      </p:cBhvr>
                                      <p:to>
                                        <p:strVal val="visible"/>
                                      </p:to>
                                    </p:set>
                                    <p:animEffect transition="in" filter="fade">
                                      <p:cBhvr>
                                        <p:cTn id="37" dur="500"/>
                                        <p:tgtEl>
                                          <p:spTgt spid="58">
                                            <p:txEl>
                                              <p:pRg st="4" end="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8">
                                            <p:txEl>
                                              <p:pRg st="5" end="5"/>
                                            </p:txEl>
                                          </p:spTgt>
                                        </p:tgtEl>
                                        <p:attrNameLst>
                                          <p:attrName>style.visibility</p:attrName>
                                        </p:attrNameLst>
                                      </p:cBhvr>
                                      <p:to>
                                        <p:strVal val="visible"/>
                                      </p:to>
                                    </p:set>
                                    <p:animEffect transition="in" filter="fade">
                                      <p:cBhvr>
                                        <p:cTn id="40" dur="500"/>
                                        <p:tgtEl>
                                          <p:spTgt spid="5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E823B-AC39-4056-90BF-78E9BED94D5D}"/>
              </a:ext>
            </a:extLst>
          </p:cNvPr>
          <p:cNvSpPr>
            <a:spLocks noGrp="1"/>
          </p:cNvSpPr>
          <p:nvPr>
            <p:ph type="title"/>
          </p:nvPr>
        </p:nvSpPr>
        <p:spPr/>
        <p:txBody>
          <a:bodyPr/>
          <a:lstStyle/>
          <a:p>
            <a:r>
              <a:rPr lang="en-US" dirty="0"/>
              <a:t>C++ Example</a:t>
            </a:r>
          </a:p>
        </p:txBody>
      </p:sp>
      <p:sp>
        <p:nvSpPr>
          <p:cNvPr id="3" name="内容占位符 2">
            <a:extLst>
              <a:ext uri="{FF2B5EF4-FFF2-40B4-BE49-F238E27FC236}">
                <a16:creationId xmlns:a16="http://schemas.microsoft.com/office/drawing/2014/main" id="{5EE35840-3B2A-4FD6-9EC3-1084C0DBAB4D}"/>
              </a:ext>
            </a:extLst>
          </p:cNvPr>
          <p:cNvSpPr>
            <a:spLocks noGrp="1"/>
          </p:cNvSpPr>
          <p:nvPr>
            <p:ph idx="1"/>
          </p:nvPr>
        </p:nvSpPr>
        <p:spPr>
          <a:xfrm>
            <a:off x="838200" y="3428999"/>
            <a:ext cx="10515600" cy="2747963"/>
          </a:xfrm>
        </p:spPr>
        <p:txBody>
          <a:bodyPr/>
          <a:lstStyle/>
          <a:p>
            <a:r>
              <a:rPr lang="en-US" dirty="0">
                <a:hlinkClick r:id="rId2"/>
              </a:rPr>
              <a:t>https://github.com/dongjing3309/gtsam-examples</a:t>
            </a:r>
            <a:endParaRPr lang="en-US" dirty="0"/>
          </a:p>
          <a:p>
            <a:r>
              <a:rPr lang="en-US" dirty="0">
                <a:hlinkClick r:id="rId3"/>
              </a:rPr>
              <a:t>https://github.com/rising-turtle/slam_course</a:t>
            </a:r>
            <a:endParaRPr lang="en-US" dirty="0"/>
          </a:p>
        </p:txBody>
      </p:sp>
      <p:grpSp>
        <p:nvGrpSpPr>
          <p:cNvPr id="4" name="组合 3">
            <a:extLst>
              <a:ext uri="{FF2B5EF4-FFF2-40B4-BE49-F238E27FC236}">
                <a16:creationId xmlns:a16="http://schemas.microsoft.com/office/drawing/2014/main" id="{E5F37F68-2EF3-4F40-A0ED-617CBE97B9DC}"/>
              </a:ext>
            </a:extLst>
          </p:cNvPr>
          <p:cNvGrpSpPr/>
          <p:nvPr/>
        </p:nvGrpSpPr>
        <p:grpSpPr>
          <a:xfrm>
            <a:off x="4527645" y="0"/>
            <a:ext cx="7346477" cy="1757363"/>
            <a:chOff x="4527645" y="0"/>
            <a:chExt cx="7346477" cy="1757363"/>
          </a:xfrm>
        </p:grpSpPr>
        <p:pic>
          <p:nvPicPr>
            <p:cNvPr id="5" name="图片 4">
              <a:extLst>
                <a:ext uri="{FF2B5EF4-FFF2-40B4-BE49-F238E27FC236}">
                  <a16:creationId xmlns:a16="http://schemas.microsoft.com/office/drawing/2014/main" id="{B9688E52-AFA3-4027-B38C-F17693371707}"/>
                </a:ext>
              </a:extLst>
            </p:cNvPr>
            <p:cNvPicPr>
              <a:picLocks noChangeAspect="1"/>
            </p:cNvPicPr>
            <p:nvPr/>
          </p:nvPicPr>
          <p:blipFill>
            <a:blip r:embed="rId4"/>
            <a:stretch>
              <a:fillRect/>
            </a:stretch>
          </p:blipFill>
          <p:spPr>
            <a:xfrm>
              <a:off x="4527645" y="154781"/>
              <a:ext cx="1905000" cy="1447800"/>
            </a:xfrm>
            <a:prstGeom prst="rect">
              <a:avLst/>
            </a:prstGeom>
          </p:spPr>
        </p:pic>
        <p:pic>
          <p:nvPicPr>
            <p:cNvPr id="6" name="图片 5">
              <a:extLst>
                <a:ext uri="{FF2B5EF4-FFF2-40B4-BE49-F238E27FC236}">
                  <a16:creationId xmlns:a16="http://schemas.microsoft.com/office/drawing/2014/main" id="{51BD629C-87CE-4A2E-B491-1BDDA406600D}"/>
                </a:ext>
              </a:extLst>
            </p:cNvPr>
            <p:cNvPicPr>
              <a:picLocks noChangeAspect="1"/>
            </p:cNvPicPr>
            <p:nvPr/>
          </p:nvPicPr>
          <p:blipFill>
            <a:blip r:embed="rId5"/>
            <a:stretch>
              <a:fillRect/>
            </a:stretch>
          </p:blipFill>
          <p:spPr>
            <a:xfrm>
              <a:off x="6834187" y="0"/>
              <a:ext cx="2555473" cy="1757363"/>
            </a:xfrm>
            <a:prstGeom prst="rect">
              <a:avLst/>
            </a:prstGeom>
          </p:spPr>
        </p:pic>
        <p:pic>
          <p:nvPicPr>
            <p:cNvPr id="7" name="图片 6">
              <a:extLst>
                <a:ext uri="{FF2B5EF4-FFF2-40B4-BE49-F238E27FC236}">
                  <a16:creationId xmlns:a16="http://schemas.microsoft.com/office/drawing/2014/main" id="{658BFB3F-775F-4C99-B9B5-F5F9F37EDD01}"/>
                </a:ext>
              </a:extLst>
            </p:cNvPr>
            <p:cNvPicPr>
              <a:picLocks noChangeAspect="1"/>
            </p:cNvPicPr>
            <p:nvPr/>
          </p:nvPicPr>
          <p:blipFill>
            <a:blip r:embed="rId6"/>
            <a:stretch>
              <a:fillRect/>
            </a:stretch>
          </p:blipFill>
          <p:spPr>
            <a:xfrm>
              <a:off x="9626222" y="230188"/>
              <a:ext cx="2247900" cy="1266825"/>
            </a:xfrm>
            <a:prstGeom prst="rect">
              <a:avLst/>
            </a:prstGeom>
          </p:spPr>
        </p:pic>
      </p:grpSp>
    </p:spTree>
    <p:extLst>
      <p:ext uri="{BB962C8B-B14F-4D97-AF65-F5344CB8AC3E}">
        <p14:creationId xmlns:p14="http://schemas.microsoft.com/office/powerpoint/2010/main" val="1015652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18E729-68F0-4AB7-AEF0-564D3F0C8ADE}"/>
              </a:ext>
            </a:extLst>
          </p:cNvPr>
          <p:cNvSpPr>
            <a:spLocks noGrp="1"/>
          </p:cNvSpPr>
          <p:nvPr>
            <p:ph type="title"/>
          </p:nvPr>
        </p:nvSpPr>
        <p:spPr>
          <a:xfrm>
            <a:off x="838200" y="-144164"/>
            <a:ext cx="10515600" cy="1325563"/>
          </a:xfrm>
        </p:spPr>
        <p:txBody>
          <a:bodyPr/>
          <a:lstStyle/>
          <a:p>
            <a:r>
              <a:rPr lang="en-US" dirty="0" err="1"/>
              <a:t>Matlab</a:t>
            </a:r>
            <a:r>
              <a:rPr lang="en-US" dirty="0"/>
              <a:t> Example</a:t>
            </a:r>
          </a:p>
        </p:txBody>
      </p:sp>
      <p:pic>
        <p:nvPicPr>
          <p:cNvPr id="4" name="图片 3">
            <a:extLst>
              <a:ext uri="{FF2B5EF4-FFF2-40B4-BE49-F238E27FC236}">
                <a16:creationId xmlns:a16="http://schemas.microsoft.com/office/drawing/2014/main" id="{42D198C4-0ADC-403B-8654-DD202E5F0806}"/>
              </a:ext>
            </a:extLst>
          </p:cNvPr>
          <p:cNvPicPr>
            <a:picLocks noChangeAspect="1"/>
          </p:cNvPicPr>
          <p:nvPr/>
        </p:nvPicPr>
        <p:blipFill>
          <a:blip r:embed="rId2"/>
          <a:stretch>
            <a:fillRect/>
          </a:stretch>
        </p:blipFill>
        <p:spPr>
          <a:xfrm>
            <a:off x="1506100" y="1179542"/>
            <a:ext cx="7296705" cy="5097941"/>
          </a:xfrm>
          <a:prstGeom prst="rect">
            <a:avLst/>
          </a:prstGeom>
        </p:spPr>
      </p:pic>
      <p:pic>
        <p:nvPicPr>
          <p:cNvPr id="5" name="图片 4">
            <a:extLst>
              <a:ext uri="{FF2B5EF4-FFF2-40B4-BE49-F238E27FC236}">
                <a16:creationId xmlns:a16="http://schemas.microsoft.com/office/drawing/2014/main" id="{EC1A12AF-EF0A-4DB3-8C02-9BF31964E470}"/>
              </a:ext>
            </a:extLst>
          </p:cNvPr>
          <p:cNvPicPr>
            <a:picLocks noChangeAspect="1"/>
          </p:cNvPicPr>
          <p:nvPr/>
        </p:nvPicPr>
        <p:blipFill>
          <a:blip r:embed="rId3"/>
          <a:stretch>
            <a:fillRect/>
          </a:stretch>
        </p:blipFill>
        <p:spPr>
          <a:xfrm>
            <a:off x="8694821" y="240632"/>
            <a:ext cx="3497179" cy="1877821"/>
          </a:xfrm>
          <a:prstGeom prst="rect">
            <a:avLst/>
          </a:prstGeom>
        </p:spPr>
      </p:pic>
      <p:sp>
        <p:nvSpPr>
          <p:cNvPr id="6" name="矩形 5">
            <a:extLst>
              <a:ext uri="{FF2B5EF4-FFF2-40B4-BE49-F238E27FC236}">
                <a16:creationId xmlns:a16="http://schemas.microsoft.com/office/drawing/2014/main" id="{268AFABC-1005-4605-B9A8-1663EEF67B00}"/>
              </a:ext>
            </a:extLst>
          </p:cNvPr>
          <p:cNvSpPr/>
          <p:nvPr/>
        </p:nvSpPr>
        <p:spPr>
          <a:xfrm>
            <a:off x="5334012" y="340755"/>
            <a:ext cx="4208332" cy="646331"/>
          </a:xfrm>
          <a:prstGeom prst="rect">
            <a:avLst/>
          </a:prstGeom>
        </p:spPr>
        <p:txBody>
          <a:bodyPr wrap="none">
            <a:spAutoFit/>
          </a:bodyPr>
          <a:lstStyle/>
          <a:p>
            <a:r>
              <a:rPr lang="en-US" dirty="0">
                <a:hlinkClick r:id="rId4"/>
              </a:rPr>
              <a:t>https://borg.cc.gatech.edu/download.html</a:t>
            </a:r>
            <a:endParaRPr lang="en-US" dirty="0"/>
          </a:p>
          <a:p>
            <a:endParaRPr lang="en-US" dirty="0"/>
          </a:p>
        </p:txBody>
      </p:sp>
    </p:spTree>
    <p:extLst>
      <p:ext uri="{BB962C8B-B14F-4D97-AF65-F5344CB8AC3E}">
        <p14:creationId xmlns:p14="http://schemas.microsoft.com/office/powerpoint/2010/main" val="1479439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7ED7278-3A69-46D2-9559-A237FB696C05}"/>
              </a:ext>
            </a:extLst>
          </p:cNvPr>
          <p:cNvPicPr>
            <a:picLocks noChangeAspect="1"/>
          </p:cNvPicPr>
          <p:nvPr/>
        </p:nvPicPr>
        <p:blipFill rotWithShape="1">
          <a:blip r:embed="rId3"/>
          <a:srcRect b="3017"/>
          <a:stretch/>
        </p:blipFill>
        <p:spPr>
          <a:xfrm>
            <a:off x="20" y="10"/>
            <a:ext cx="12191980" cy="6857990"/>
          </a:xfrm>
          <a:prstGeom prst="rect">
            <a:avLst/>
          </a:prstGeom>
        </p:spPr>
      </p:pic>
      <p:sp>
        <p:nvSpPr>
          <p:cNvPr id="2" name="标题 1">
            <a:extLst>
              <a:ext uri="{FF2B5EF4-FFF2-40B4-BE49-F238E27FC236}">
                <a16:creationId xmlns:a16="http://schemas.microsoft.com/office/drawing/2014/main" id="{129C83A8-60DE-4860-8D4A-42C0CFA428CB}"/>
              </a:ext>
            </a:extLst>
          </p:cNvPr>
          <p:cNvSpPr>
            <a:spLocks noGrp="1"/>
          </p:cNvSpPr>
          <p:nvPr>
            <p:ph type="ctrTitle"/>
          </p:nvPr>
        </p:nvSpPr>
        <p:spPr>
          <a:xfrm>
            <a:off x="5778061" y="3750261"/>
            <a:ext cx="3852041" cy="1834056"/>
          </a:xfrm>
        </p:spPr>
        <p:txBody>
          <a:bodyPr>
            <a:normAutofit/>
          </a:bodyPr>
          <a:lstStyle/>
          <a:p>
            <a:r>
              <a:rPr lang="en-US" sz="4000" dirty="0"/>
              <a:t>GTSAM &amp; ISAM Introduction</a:t>
            </a:r>
          </a:p>
        </p:txBody>
      </p:sp>
      <p:sp>
        <p:nvSpPr>
          <p:cNvPr id="4" name="Subtitle 3"/>
          <p:cNvSpPr>
            <a:spLocks noGrp="1"/>
          </p:cNvSpPr>
          <p:nvPr>
            <p:ph type="subTitle" idx="1"/>
          </p:nvPr>
        </p:nvSpPr>
        <p:spPr>
          <a:xfrm>
            <a:off x="5538950" y="5693051"/>
            <a:ext cx="4330262" cy="683284"/>
          </a:xfrm>
        </p:spPr>
        <p:txBody>
          <a:bodyPr>
            <a:normAutofit/>
          </a:bodyPr>
          <a:lstStyle/>
          <a:p>
            <a:r>
              <a:rPr lang="en-US" sz="2000" dirty="0"/>
              <a:t>He Zhang (David)</a:t>
            </a:r>
          </a:p>
        </p:txBody>
      </p:sp>
    </p:spTree>
    <p:extLst>
      <p:ext uri="{BB962C8B-B14F-4D97-AF65-F5344CB8AC3E}">
        <p14:creationId xmlns:p14="http://schemas.microsoft.com/office/powerpoint/2010/main" val="1670190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9E288-0475-4E68-935F-506B24DEFF82}"/>
              </a:ext>
            </a:extLst>
          </p:cNvPr>
          <p:cNvSpPr>
            <a:spLocks noGrp="1"/>
          </p:cNvSpPr>
          <p:nvPr>
            <p:ph type="title"/>
          </p:nvPr>
        </p:nvSpPr>
        <p:spPr>
          <a:xfrm>
            <a:off x="838200" y="-162612"/>
            <a:ext cx="10515600" cy="1325563"/>
          </a:xfrm>
        </p:spPr>
        <p:txBody>
          <a:bodyPr/>
          <a:lstStyle/>
          <a:p>
            <a:r>
              <a:rPr lang="en-US" dirty="0"/>
              <a:t>Outline</a:t>
            </a:r>
          </a:p>
        </p:txBody>
      </p:sp>
      <p:sp>
        <p:nvSpPr>
          <p:cNvPr id="3" name="内容占位符 2">
            <a:extLst>
              <a:ext uri="{FF2B5EF4-FFF2-40B4-BE49-F238E27FC236}">
                <a16:creationId xmlns:a16="http://schemas.microsoft.com/office/drawing/2014/main" id="{CFAF2B3A-928A-490D-99FA-FD593A6562EE}"/>
              </a:ext>
            </a:extLst>
          </p:cNvPr>
          <p:cNvSpPr>
            <a:spLocks noGrp="1"/>
          </p:cNvSpPr>
          <p:nvPr>
            <p:ph idx="1"/>
          </p:nvPr>
        </p:nvSpPr>
        <p:spPr>
          <a:xfrm>
            <a:off x="838200" y="985364"/>
            <a:ext cx="10515600" cy="5514289"/>
          </a:xfrm>
        </p:spPr>
        <p:txBody>
          <a:bodyPr/>
          <a:lstStyle/>
          <a:p>
            <a:r>
              <a:rPr lang="en-US" dirty="0"/>
              <a:t>Theory</a:t>
            </a:r>
          </a:p>
          <a:p>
            <a:pPr lvl="1"/>
            <a:r>
              <a:rPr lang="en-US" dirty="0"/>
              <a:t>SLAM as a Factor Graph </a:t>
            </a:r>
          </a:p>
          <a:p>
            <a:pPr lvl="1"/>
            <a:r>
              <a:rPr lang="en-US" dirty="0"/>
              <a:t>SLAM as a Non-linear Least Squares</a:t>
            </a:r>
          </a:p>
          <a:p>
            <a:pPr lvl="1"/>
            <a:r>
              <a:rPr lang="en-US" dirty="0" err="1"/>
              <a:t>iSAM</a:t>
            </a:r>
            <a:endParaRPr lang="en-US" dirty="0"/>
          </a:p>
          <a:p>
            <a:r>
              <a:rPr lang="en-US" dirty="0"/>
              <a:t>Applications</a:t>
            </a:r>
          </a:p>
          <a:p>
            <a:pPr lvl="1"/>
            <a:r>
              <a:rPr lang="en-US" dirty="0"/>
              <a:t>Visual-Inertial Odometry </a:t>
            </a:r>
          </a:p>
          <a:p>
            <a:pPr lvl="1"/>
            <a:r>
              <a:rPr lang="en-US" dirty="0"/>
              <a:t>Structure from Motion (</a:t>
            </a:r>
            <a:r>
              <a:rPr lang="en-US" dirty="0" err="1"/>
              <a:t>SfM</a:t>
            </a:r>
            <a:r>
              <a:rPr lang="en-US" dirty="0"/>
              <a:t>) - Mapping</a:t>
            </a:r>
          </a:p>
          <a:p>
            <a:pPr lvl="1"/>
            <a:r>
              <a:rPr lang="en-US" dirty="0"/>
              <a:t>Multi-Robot SLAM</a:t>
            </a:r>
          </a:p>
          <a:p>
            <a:pPr lvl="1"/>
            <a:r>
              <a:rPr lang="en-US" dirty="0"/>
              <a:t>Multi-View Stereo and Optical Flow</a:t>
            </a:r>
          </a:p>
          <a:p>
            <a:pPr lvl="1"/>
            <a:r>
              <a:rPr lang="en-US" dirty="0"/>
              <a:t>Motion Planning</a:t>
            </a:r>
          </a:p>
          <a:p>
            <a:r>
              <a:rPr lang="en-US" dirty="0"/>
              <a:t>Programming</a:t>
            </a:r>
          </a:p>
          <a:p>
            <a:pPr lvl="1"/>
            <a:r>
              <a:rPr lang="en-US" dirty="0"/>
              <a:t>C++ example</a:t>
            </a:r>
          </a:p>
          <a:p>
            <a:pPr lvl="1"/>
            <a:r>
              <a:rPr lang="en-US" dirty="0"/>
              <a:t>GTSAM in </a:t>
            </a:r>
            <a:r>
              <a:rPr lang="en-US" dirty="0" err="1"/>
              <a:t>Matlab</a:t>
            </a:r>
            <a:endParaRPr lang="en-US" dirty="0"/>
          </a:p>
        </p:txBody>
      </p:sp>
    </p:spTree>
    <p:extLst>
      <p:ext uri="{BB962C8B-B14F-4D97-AF65-F5344CB8AC3E}">
        <p14:creationId xmlns:p14="http://schemas.microsoft.com/office/powerpoint/2010/main" val="3640913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711E9-BFD2-4C90-BE59-ADA6238557C6}"/>
              </a:ext>
            </a:extLst>
          </p:cNvPr>
          <p:cNvSpPr>
            <a:spLocks noGrp="1"/>
          </p:cNvSpPr>
          <p:nvPr>
            <p:ph type="title"/>
          </p:nvPr>
        </p:nvSpPr>
        <p:spPr>
          <a:xfrm>
            <a:off x="309603" y="0"/>
            <a:ext cx="10515600" cy="1325563"/>
          </a:xfrm>
        </p:spPr>
        <p:txBody>
          <a:bodyPr/>
          <a:lstStyle/>
          <a:p>
            <a:r>
              <a:rPr lang="en-US" dirty="0"/>
              <a:t>GTSAM</a:t>
            </a:r>
          </a:p>
        </p:txBody>
      </p:sp>
      <p:grpSp>
        <p:nvGrpSpPr>
          <p:cNvPr id="4" name="组合 3">
            <a:extLst>
              <a:ext uri="{FF2B5EF4-FFF2-40B4-BE49-F238E27FC236}">
                <a16:creationId xmlns:a16="http://schemas.microsoft.com/office/drawing/2014/main" id="{06A4EBA5-F58B-4B6C-8638-B68C45492D20}"/>
              </a:ext>
            </a:extLst>
          </p:cNvPr>
          <p:cNvGrpSpPr/>
          <p:nvPr/>
        </p:nvGrpSpPr>
        <p:grpSpPr>
          <a:xfrm>
            <a:off x="604992" y="4432723"/>
            <a:ext cx="4317682" cy="2377774"/>
            <a:chOff x="6484519" y="3614603"/>
            <a:chExt cx="4250948" cy="2416965"/>
          </a:xfrm>
        </p:grpSpPr>
        <p:grpSp>
          <p:nvGrpSpPr>
            <p:cNvPr id="5" name="组合 4">
              <a:extLst>
                <a:ext uri="{FF2B5EF4-FFF2-40B4-BE49-F238E27FC236}">
                  <a16:creationId xmlns:a16="http://schemas.microsoft.com/office/drawing/2014/main" id="{200D5E7F-A7CF-40BE-BA45-EE134A293A13}"/>
                </a:ext>
              </a:extLst>
            </p:cNvPr>
            <p:cNvGrpSpPr/>
            <p:nvPr/>
          </p:nvGrpSpPr>
          <p:grpSpPr>
            <a:xfrm>
              <a:off x="7239644" y="3614603"/>
              <a:ext cx="3495823" cy="2416965"/>
              <a:chOff x="730395" y="1690688"/>
              <a:chExt cx="4843065" cy="3128407"/>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6D6976D-18C4-4313-81C5-B13663E34B7E}"/>
                      </a:ext>
                    </a:extLst>
                  </p:cNvPr>
                  <p:cNvSpPr txBox="1"/>
                  <p:nvPr/>
                </p:nvSpPr>
                <p:spPr>
                  <a:xfrm>
                    <a:off x="730395" y="1690688"/>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5" name="文本框 4">
                    <a:extLst>
                      <a:ext uri="{FF2B5EF4-FFF2-40B4-BE49-F238E27FC236}">
                        <a16:creationId xmlns:a16="http://schemas.microsoft.com/office/drawing/2014/main" id="{975F5916-C913-4001-8E74-C7FCD23501F8}"/>
                      </a:ext>
                    </a:extLst>
                  </p:cNvPr>
                  <p:cNvSpPr txBox="1">
                    <a:spLocks noRot="1" noChangeAspect="1" noMove="1" noResize="1" noEditPoints="1" noAdjustHandles="1" noChangeArrowheads="1" noChangeShapeType="1" noTextEdit="1"/>
                  </p:cNvSpPr>
                  <p:nvPr/>
                </p:nvSpPr>
                <p:spPr>
                  <a:xfrm>
                    <a:off x="730395" y="1690688"/>
                    <a:ext cx="533400"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19C106F-4EA6-45EF-A528-23ACF9A134EE}"/>
                      </a:ext>
                    </a:extLst>
                  </p:cNvPr>
                  <p:cNvSpPr txBox="1"/>
                  <p:nvPr/>
                </p:nvSpPr>
                <p:spPr>
                  <a:xfrm>
                    <a:off x="2797320" y="169068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6" name="文本框 5">
                    <a:extLst>
                      <a:ext uri="{FF2B5EF4-FFF2-40B4-BE49-F238E27FC236}">
                        <a16:creationId xmlns:a16="http://schemas.microsoft.com/office/drawing/2014/main" id="{2F7EEA62-5B77-4F26-82FE-5A16B122B895}"/>
                      </a:ext>
                    </a:extLst>
                  </p:cNvPr>
                  <p:cNvSpPr txBox="1">
                    <a:spLocks noRot="1" noChangeAspect="1" noMove="1" noResize="1" noEditPoints="1" noAdjustHandles="1" noChangeArrowheads="1" noChangeShapeType="1" noTextEdit="1"/>
                  </p:cNvSpPr>
                  <p:nvPr/>
                </p:nvSpPr>
                <p:spPr>
                  <a:xfrm>
                    <a:off x="2797320" y="1690689"/>
                    <a:ext cx="533400"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D4336D12-78F7-4AB2-A469-B2ED06F8B1BB}"/>
                      </a:ext>
                    </a:extLst>
                  </p:cNvPr>
                  <p:cNvSpPr txBox="1"/>
                  <p:nvPr/>
                </p:nvSpPr>
                <p:spPr>
                  <a:xfrm>
                    <a:off x="4864245" y="169068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b="1" dirty="0"/>
                  </a:p>
                </p:txBody>
              </p:sp>
            </mc:Choice>
            <mc:Fallback xmlns="">
              <p:sp>
                <p:nvSpPr>
                  <p:cNvPr id="7" name="文本框 6">
                    <a:extLst>
                      <a:ext uri="{FF2B5EF4-FFF2-40B4-BE49-F238E27FC236}">
                        <a16:creationId xmlns:a16="http://schemas.microsoft.com/office/drawing/2014/main" id="{8C411DA4-A0DA-4A4C-9EF0-339D1F96B648}"/>
                      </a:ext>
                    </a:extLst>
                  </p:cNvPr>
                  <p:cNvSpPr txBox="1">
                    <a:spLocks noRot="1" noChangeAspect="1" noMove="1" noResize="1" noEditPoints="1" noAdjustHandles="1" noChangeArrowheads="1" noChangeShapeType="1" noTextEdit="1"/>
                  </p:cNvSpPr>
                  <p:nvPr/>
                </p:nvSpPr>
                <p:spPr>
                  <a:xfrm>
                    <a:off x="4864245" y="1690689"/>
                    <a:ext cx="533400"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CEC9A3C5-F8EE-4481-8D2B-F7A5741BD8BA}"/>
                      </a:ext>
                    </a:extLst>
                  </p:cNvPr>
                  <p:cNvSpPr txBox="1"/>
                  <p:nvPr/>
                </p:nvSpPr>
                <p:spPr>
                  <a:xfrm>
                    <a:off x="1834196" y="4297382"/>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8" name="文本框 7">
                    <a:extLst>
                      <a:ext uri="{FF2B5EF4-FFF2-40B4-BE49-F238E27FC236}">
                        <a16:creationId xmlns:a16="http://schemas.microsoft.com/office/drawing/2014/main" id="{8CFEC106-ECAC-40EF-92CB-46D3D8FC58D0}"/>
                      </a:ext>
                    </a:extLst>
                  </p:cNvPr>
                  <p:cNvSpPr txBox="1">
                    <a:spLocks noRot="1" noChangeAspect="1" noMove="1" noResize="1" noEditPoints="1" noAdjustHandles="1" noChangeArrowheads="1" noChangeShapeType="1" noTextEdit="1"/>
                  </p:cNvSpPr>
                  <p:nvPr/>
                </p:nvSpPr>
                <p:spPr>
                  <a:xfrm>
                    <a:off x="1834196" y="4297382"/>
                    <a:ext cx="533400"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080674A-8195-42A5-99ED-925EA52E330F}"/>
                      </a:ext>
                    </a:extLst>
                  </p:cNvPr>
                  <p:cNvSpPr txBox="1"/>
                  <p:nvPr/>
                </p:nvSpPr>
                <p:spPr>
                  <a:xfrm>
                    <a:off x="4136244" y="435743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9" name="文本框 8">
                    <a:extLst>
                      <a:ext uri="{FF2B5EF4-FFF2-40B4-BE49-F238E27FC236}">
                        <a16:creationId xmlns:a16="http://schemas.microsoft.com/office/drawing/2014/main" id="{35F45A73-9E4A-4050-8847-2EE7B36C20AE}"/>
                      </a:ext>
                    </a:extLst>
                  </p:cNvPr>
                  <p:cNvSpPr txBox="1">
                    <a:spLocks noRot="1" noChangeAspect="1" noMove="1" noResize="1" noEditPoints="1" noAdjustHandles="1" noChangeArrowheads="1" noChangeShapeType="1" noTextEdit="1"/>
                  </p:cNvSpPr>
                  <p:nvPr/>
                </p:nvSpPr>
                <p:spPr>
                  <a:xfrm>
                    <a:off x="4136244" y="4357430"/>
                    <a:ext cx="533400" cy="4616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478DB291-45CF-465C-ABC5-AFF605DFEB49}"/>
                      </a:ext>
                    </a:extLst>
                  </p:cNvPr>
                  <p:cNvSpPr txBox="1"/>
                  <p:nvPr/>
                </p:nvSpPr>
                <p:spPr>
                  <a:xfrm>
                    <a:off x="1753286" y="196740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𝟎𝟏</m:t>
                              </m:r>
                            </m:sub>
                          </m:sSub>
                        </m:oMath>
                      </m:oMathPara>
                    </a14:m>
                    <a:endParaRPr lang="en-US" sz="2400" b="1" dirty="0"/>
                  </a:p>
                </p:txBody>
              </p:sp>
            </mc:Choice>
            <mc:Fallback xmlns="">
              <p:sp>
                <p:nvSpPr>
                  <p:cNvPr id="10" name="文本框 9">
                    <a:extLst>
                      <a:ext uri="{FF2B5EF4-FFF2-40B4-BE49-F238E27FC236}">
                        <a16:creationId xmlns:a16="http://schemas.microsoft.com/office/drawing/2014/main" id="{F763D546-E650-41EC-A3AA-1DC3C980E1DC}"/>
                      </a:ext>
                    </a:extLst>
                  </p:cNvPr>
                  <p:cNvSpPr txBox="1">
                    <a:spLocks noRot="1" noChangeAspect="1" noMove="1" noResize="1" noEditPoints="1" noAdjustHandles="1" noChangeArrowheads="1" noChangeShapeType="1" noTextEdit="1"/>
                  </p:cNvSpPr>
                  <p:nvPr/>
                </p:nvSpPr>
                <p:spPr>
                  <a:xfrm>
                    <a:off x="1753286" y="1967409"/>
                    <a:ext cx="533400" cy="46166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CCD267EB-DC53-4F1A-B854-C862FD372EE1}"/>
                      </a:ext>
                    </a:extLst>
                  </p:cNvPr>
                  <p:cNvSpPr txBox="1"/>
                  <p:nvPr/>
                </p:nvSpPr>
                <p:spPr>
                  <a:xfrm>
                    <a:off x="3830782" y="1967408"/>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𝟏𝟐</m:t>
                              </m:r>
                            </m:sub>
                          </m:sSub>
                        </m:oMath>
                      </m:oMathPara>
                    </a14:m>
                    <a:endParaRPr lang="en-US" sz="2400" b="1" dirty="0"/>
                  </a:p>
                </p:txBody>
              </p:sp>
            </mc:Choice>
            <mc:Fallback xmlns="">
              <p:sp>
                <p:nvSpPr>
                  <p:cNvPr id="11" name="文本框 10">
                    <a:extLst>
                      <a:ext uri="{FF2B5EF4-FFF2-40B4-BE49-F238E27FC236}">
                        <a16:creationId xmlns:a16="http://schemas.microsoft.com/office/drawing/2014/main" id="{3FB16277-C454-4142-84AB-61784DBAFE17}"/>
                      </a:ext>
                    </a:extLst>
                  </p:cNvPr>
                  <p:cNvSpPr txBox="1">
                    <a:spLocks noRot="1" noChangeAspect="1" noMove="1" noResize="1" noEditPoints="1" noAdjustHandles="1" noChangeArrowheads="1" noChangeShapeType="1" noTextEdit="1"/>
                  </p:cNvSpPr>
                  <p:nvPr/>
                </p:nvSpPr>
                <p:spPr>
                  <a:xfrm>
                    <a:off x="3830782" y="1967408"/>
                    <a:ext cx="533400" cy="46166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9B88DD64-D482-40C4-9607-BD7F7FA8D8A0}"/>
                      </a:ext>
                    </a:extLst>
                  </p:cNvPr>
                  <p:cNvSpPr txBox="1"/>
                  <p:nvPr/>
                </p:nvSpPr>
                <p:spPr>
                  <a:xfrm>
                    <a:off x="949353" y="325506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𝟎𝟎</m:t>
                              </m:r>
                            </m:sub>
                          </m:sSub>
                        </m:oMath>
                      </m:oMathPara>
                    </a14:m>
                    <a:endParaRPr lang="en-US" sz="2400" b="1" dirty="0"/>
                  </a:p>
                </p:txBody>
              </p:sp>
            </mc:Choice>
            <mc:Fallback xmlns="">
              <p:sp>
                <p:nvSpPr>
                  <p:cNvPr id="12" name="文本框 11">
                    <a:extLst>
                      <a:ext uri="{FF2B5EF4-FFF2-40B4-BE49-F238E27FC236}">
                        <a16:creationId xmlns:a16="http://schemas.microsoft.com/office/drawing/2014/main" id="{D1E38CAB-D9BB-45F5-895D-B3969AB24CA8}"/>
                      </a:ext>
                    </a:extLst>
                  </p:cNvPr>
                  <p:cNvSpPr txBox="1">
                    <a:spLocks noRot="1" noChangeAspect="1" noMove="1" noResize="1" noEditPoints="1" noAdjustHandles="1" noChangeArrowheads="1" noChangeShapeType="1" noTextEdit="1"/>
                  </p:cNvSpPr>
                  <p:nvPr/>
                </p:nvSpPr>
                <p:spPr>
                  <a:xfrm>
                    <a:off x="949353" y="3255069"/>
                    <a:ext cx="533400" cy="461665"/>
                  </a:xfrm>
                  <a:prstGeom prst="rect">
                    <a:avLst/>
                  </a:prstGeom>
                  <a:blipFill>
                    <a:blip r:embed="rId16"/>
                    <a:stretch>
                      <a:fillRect r="-10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5F47F32-2ABB-4897-9F21-5DFA392A2934}"/>
                      </a:ext>
                    </a:extLst>
                  </p:cNvPr>
                  <p:cNvSpPr txBox="1"/>
                  <p:nvPr/>
                </p:nvSpPr>
                <p:spPr>
                  <a:xfrm>
                    <a:off x="2588699" y="325507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𝟏𝟎</m:t>
                              </m:r>
                            </m:sub>
                          </m:sSub>
                        </m:oMath>
                      </m:oMathPara>
                    </a14:m>
                    <a:endParaRPr lang="en-US" sz="2400" b="1" dirty="0"/>
                  </a:p>
                </p:txBody>
              </p:sp>
            </mc:Choice>
            <mc:Fallback xmlns="">
              <p:sp>
                <p:nvSpPr>
                  <p:cNvPr id="13" name="文本框 12">
                    <a:extLst>
                      <a:ext uri="{FF2B5EF4-FFF2-40B4-BE49-F238E27FC236}">
                        <a16:creationId xmlns:a16="http://schemas.microsoft.com/office/drawing/2014/main" id="{D309BD81-1162-4904-90C4-4EFA9F77A5EB}"/>
                      </a:ext>
                    </a:extLst>
                  </p:cNvPr>
                  <p:cNvSpPr txBox="1">
                    <a:spLocks noRot="1" noChangeAspect="1" noMove="1" noResize="1" noEditPoints="1" noAdjustHandles="1" noChangeArrowheads="1" noChangeShapeType="1" noTextEdit="1"/>
                  </p:cNvSpPr>
                  <p:nvPr/>
                </p:nvSpPr>
                <p:spPr>
                  <a:xfrm>
                    <a:off x="2588699" y="3255070"/>
                    <a:ext cx="533400" cy="461665"/>
                  </a:xfrm>
                  <a:prstGeom prst="rect">
                    <a:avLst/>
                  </a:prstGeom>
                  <a:blipFill>
                    <a:blip r:embed="rId17"/>
                    <a:stretch>
                      <a:fillRect r="-10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1490C44-6208-4D2C-80D0-C6FFC2C53B41}"/>
                      </a:ext>
                    </a:extLst>
                  </p:cNvPr>
                  <p:cNvSpPr txBox="1"/>
                  <p:nvPr/>
                </p:nvSpPr>
                <p:spPr>
                  <a:xfrm>
                    <a:off x="3602844" y="295796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𝟏𝟏</m:t>
                              </m:r>
                            </m:sub>
                          </m:sSub>
                        </m:oMath>
                      </m:oMathPara>
                    </a14:m>
                    <a:endParaRPr lang="en-US" sz="2400" b="1" dirty="0"/>
                  </a:p>
                </p:txBody>
              </p:sp>
            </mc:Choice>
            <mc:Fallback xmlns="">
              <p:sp>
                <p:nvSpPr>
                  <p:cNvPr id="14" name="文本框 13">
                    <a:extLst>
                      <a:ext uri="{FF2B5EF4-FFF2-40B4-BE49-F238E27FC236}">
                        <a16:creationId xmlns:a16="http://schemas.microsoft.com/office/drawing/2014/main" id="{4F9B8822-17E0-4DDB-AAF0-24304963E9CD}"/>
                      </a:ext>
                    </a:extLst>
                  </p:cNvPr>
                  <p:cNvSpPr txBox="1">
                    <a:spLocks noRot="1" noChangeAspect="1" noMove="1" noResize="1" noEditPoints="1" noAdjustHandles="1" noChangeArrowheads="1" noChangeShapeType="1" noTextEdit="1"/>
                  </p:cNvSpPr>
                  <p:nvPr/>
                </p:nvSpPr>
                <p:spPr>
                  <a:xfrm>
                    <a:off x="3602844" y="2957960"/>
                    <a:ext cx="533400" cy="461665"/>
                  </a:xfrm>
                  <a:prstGeom prst="rect">
                    <a:avLst/>
                  </a:prstGeom>
                  <a:blipFill>
                    <a:blip r:embed="rId18"/>
                    <a:stretch>
                      <a:fillRect r="-10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E9214DE7-B895-40FE-B20E-BF0909072C19}"/>
                      </a:ext>
                    </a:extLst>
                  </p:cNvPr>
                  <p:cNvSpPr txBox="1"/>
                  <p:nvPr/>
                </p:nvSpPr>
                <p:spPr>
                  <a:xfrm>
                    <a:off x="5040060" y="3048223"/>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𝟐𝟏</m:t>
                              </m:r>
                            </m:sub>
                          </m:sSub>
                        </m:oMath>
                      </m:oMathPara>
                    </a14:m>
                    <a:endParaRPr lang="en-US" sz="2400" b="1" dirty="0"/>
                  </a:p>
                </p:txBody>
              </p:sp>
            </mc:Choice>
            <mc:Fallback xmlns="">
              <p:sp>
                <p:nvSpPr>
                  <p:cNvPr id="15" name="文本框 14">
                    <a:extLst>
                      <a:ext uri="{FF2B5EF4-FFF2-40B4-BE49-F238E27FC236}">
                        <a16:creationId xmlns:a16="http://schemas.microsoft.com/office/drawing/2014/main" id="{5665B1DA-703A-48B3-A37E-B42C4187B2C1}"/>
                      </a:ext>
                    </a:extLst>
                  </p:cNvPr>
                  <p:cNvSpPr txBox="1">
                    <a:spLocks noRot="1" noChangeAspect="1" noMove="1" noResize="1" noEditPoints="1" noAdjustHandles="1" noChangeArrowheads="1" noChangeShapeType="1" noTextEdit="1"/>
                  </p:cNvSpPr>
                  <p:nvPr/>
                </p:nvSpPr>
                <p:spPr>
                  <a:xfrm>
                    <a:off x="5040060" y="3048223"/>
                    <a:ext cx="533400" cy="461665"/>
                  </a:xfrm>
                  <a:prstGeom prst="rect">
                    <a:avLst/>
                  </a:prstGeom>
                  <a:blipFill>
                    <a:blip r:embed="rId19"/>
                    <a:stretch>
                      <a:fillRect r="-10280"/>
                    </a:stretch>
                  </a:blipFill>
                </p:spPr>
                <p:txBody>
                  <a:bodyPr/>
                  <a:lstStyle/>
                  <a:p>
                    <a:r>
                      <a:rPr lang="en-US">
                        <a:noFill/>
                      </a:rPr>
                      <a:t> </a:t>
                    </a:r>
                  </a:p>
                </p:txBody>
              </p:sp>
            </mc:Fallback>
          </mc:AlternateContent>
          <p:sp>
            <p:nvSpPr>
              <p:cNvPr id="19" name="椭圆 18">
                <a:extLst>
                  <a:ext uri="{FF2B5EF4-FFF2-40B4-BE49-F238E27FC236}">
                    <a16:creationId xmlns:a16="http://schemas.microsoft.com/office/drawing/2014/main" id="{7E5BC69D-A156-4107-85C1-F14A8BA77A73}"/>
                  </a:ext>
                </a:extLst>
              </p:cNvPr>
              <p:cNvSpPr/>
              <p:nvPr/>
            </p:nvSpPr>
            <p:spPr>
              <a:xfrm>
                <a:off x="820630" y="2294242"/>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椭圆 19">
                <a:extLst>
                  <a:ext uri="{FF2B5EF4-FFF2-40B4-BE49-F238E27FC236}">
                    <a16:creationId xmlns:a16="http://schemas.microsoft.com/office/drawing/2014/main" id="{5074F033-3E5C-46B2-93B5-0A5C75463F14}"/>
                  </a:ext>
                </a:extLst>
              </p:cNvPr>
              <p:cNvSpPr/>
              <p:nvPr/>
            </p:nvSpPr>
            <p:spPr>
              <a:xfrm>
                <a:off x="2797320" y="2294242"/>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椭圆 20">
                <a:extLst>
                  <a:ext uri="{FF2B5EF4-FFF2-40B4-BE49-F238E27FC236}">
                    <a16:creationId xmlns:a16="http://schemas.microsoft.com/office/drawing/2014/main" id="{FA93A0F7-F162-48DE-8EBF-A1B1145C9397}"/>
                  </a:ext>
                </a:extLst>
              </p:cNvPr>
              <p:cNvSpPr/>
              <p:nvPr/>
            </p:nvSpPr>
            <p:spPr>
              <a:xfrm>
                <a:off x="5093177" y="2294242"/>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椭圆 21">
                <a:extLst>
                  <a:ext uri="{FF2B5EF4-FFF2-40B4-BE49-F238E27FC236}">
                    <a16:creationId xmlns:a16="http://schemas.microsoft.com/office/drawing/2014/main" id="{9A0134FD-4482-415D-985D-E82EB7BF2790}"/>
                  </a:ext>
                </a:extLst>
              </p:cNvPr>
              <p:cNvSpPr/>
              <p:nvPr/>
            </p:nvSpPr>
            <p:spPr>
              <a:xfrm>
                <a:off x="1834196" y="3895765"/>
                <a:ext cx="461665" cy="461665"/>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椭圆 22">
                <a:extLst>
                  <a:ext uri="{FF2B5EF4-FFF2-40B4-BE49-F238E27FC236}">
                    <a16:creationId xmlns:a16="http://schemas.microsoft.com/office/drawing/2014/main" id="{9BE587FF-98BA-46A9-9AD1-76FE4296FA14}"/>
                  </a:ext>
                </a:extLst>
              </p:cNvPr>
              <p:cNvSpPr/>
              <p:nvPr/>
            </p:nvSpPr>
            <p:spPr>
              <a:xfrm>
                <a:off x="4103838" y="3895765"/>
                <a:ext cx="461665" cy="461665"/>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直接箭头连接符 23">
                <a:extLst>
                  <a:ext uri="{FF2B5EF4-FFF2-40B4-BE49-F238E27FC236}">
                    <a16:creationId xmlns:a16="http://schemas.microsoft.com/office/drawing/2014/main" id="{C2143A1B-4C78-4E6F-91D3-FDFB0919D2B1}"/>
                  </a:ext>
                </a:extLst>
              </p:cNvPr>
              <p:cNvCxnSpPr>
                <a:cxnSpLocks/>
                <a:stCxn id="19" idx="6"/>
                <a:endCxn id="20" idx="2"/>
              </p:cNvCxnSpPr>
              <p:nvPr/>
            </p:nvCxnSpPr>
            <p:spPr>
              <a:xfrm>
                <a:off x="1282295" y="2525075"/>
                <a:ext cx="1515025" cy="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32A47604-C8E2-4F1B-B2FB-F10EA0CEFA24}"/>
                  </a:ext>
                </a:extLst>
              </p:cNvPr>
              <p:cNvCxnSpPr>
                <a:cxnSpLocks/>
                <a:stCxn id="20" idx="6"/>
                <a:endCxn id="21" idx="2"/>
              </p:cNvCxnSpPr>
              <p:nvPr/>
            </p:nvCxnSpPr>
            <p:spPr>
              <a:xfrm>
                <a:off x="3258985" y="2525075"/>
                <a:ext cx="1834192" cy="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E3D9D4E0-747F-4A4A-9791-665C60910677}"/>
                  </a:ext>
                </a:extLst>
              </p:cNvPr>
              <p:cNvCxnSpPr>
                <a:cxnSpLocks/>
                <a:stCxn id="19" idx="5"/>
                <a:endCxn id="22" idx="1"/>
              </p:cNvCxnSpPr>
              <p:nvPr/>
            </p:nvCxnSpPr>
            <p:spPr>
              <a:xfrm>
                <a:off x="1214686" y="2688298"/>
                <a:ext cx="687119" cy="127507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86985B94-A20A-4039-8DA5-5CCD0FB61C9F}"/>
                  </a:ext>
                </a:extLst>
              </p:cNvPr>
              <p:cNvCxnSpPr>
                <a:cxnSpLocks/>
                <a:stCxn id="20" idx="3"/>
                <a:endCxn id="22" idx="7"/>
              </p:cNvCxnSpPr>
              <p:nvPr/>
            </p:nvCxnSpPr>
            <p:spPr>
              <a:xfrm flipH="1">
                <a:off x="2228252" y="2688298"/>
                <a:ext cx="636677" cy="127507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ED65454A-7EF6-4138-9D15-F59F46260C31}"/>
                  </a:ext>
                </a:extLst>
              </p:cNvPr>
              <p:cNvCxnSpPr>
                <a:cxnSpLocks/>
                <a:stCxn id="20" idx="5"/>
                <a:endCxn id="23" idx="1"/>
              </p:cNvCxnSpPr>
              <p:nvPr/>
            </p:nvCxnSpPr>
            <p:spPr>
              <a:xfrm>
                <a:off x="3191376" y="2688298"/>
                <a:ext cx="980071" cy="127507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C683855B-2CA5-4000-97DC-7FA41837255F}"/>
                  </a:ext>
                </a:extLst>
              </p:cNvPr>
              <p:cNvCxnSpPr>
                <a:cxnSpLocks/>
                <a:stCxn id="21" idx="4"/>
                <a:endCxn id="23" idx="7"/>
              </p:cNvCxnSpPr>
              <p:nvPr/>
            </p:nvCxnSpPr>
            <p:spPr>
              <a:xfrm flipH="1">
                <a:off x="4497894" y="2755907"/>
                <a:ext cx="826116" cy="1207467"/>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cxnSp>
          <p:nvCxnSpPr>
            <p:cNvPr id="6" name="直接箭头连接符 5">
              <a:extLst>
                <a:ext uri="{FF2B5EF4-FFF2-40B4-BE49-F238E27FC236}">
                  <a16:creationId xmlns:a16="http://schemas.microsoft.com/office/drawing/2014/main" id="{645B1294-2D21-4EE8-89B5-CDC786B55B0F}"/>
                </a:ext>
              </a:extLst>
            </p:cNvPr>
            <p:cNvCxnSpPr>
              <a:cxnSpLocks/>
            </p:cNvCxnSpPr>
            <p:nvPr/>
          </p:nvCxnSpPr>
          <p:spPr>
            <a:xfrm>
              <a:off x="7002033" y="3971279"/>
              <a:ext cx="317322" cy="2248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47AB265-96EF-43C6-BF7C-5E824C6A3F2A}"/>
                    </a:ext>
                  </a:extLst>
                </p:cNvPr>
                <p:cNvSpPr txBox="1"/>
                <p:nvPr/>
              </p:nvSpPr>
              <p:spPr>
                <a:xfrm>
                  <a:off x="6484519" y="3619236"/>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50" name="文本框 49">
                  <a:extLst>
                    <a:ext uri="{FF2B5EF4-FFF2-40B4-BE49-F238E27FC236}">
                      <a16:creationId xmlns:a16="http://schemas.microsoft.com/office/drawing/2014/main" id="{084B2D5E-FD97-4DD8-9C3B-851C0AEF79F6}"/>
                    </a:ext>
                  </a:extLst>
                </p:cNvPr>
                <p:cNvSpPr txBox="1">
                  <a:spLocks noRot="1" noChangeAspect="1" noMove="1" noResize="1" noEditPoints="1" noAdjustHandles="1" noChangeArrowheads="1" noChangeShapeType="1" noTextEdit="1"/>
                </p:cNvSpPr>
                <p:nvPr/>
              </p:nvSpPr>
              <p:spPr>
                <a:xfrm>
                  <a:off x="6484519" y="3619236"/>
                  <a:ext cx="533400" cy="461665"/>
                </a:xfrm>
                <a:prstGeom prst="rect">
                  <a:avLst/>
                </a:prstGeom>
                <a:blipFill>
                  <a:blip r:embed="rId20"/>
                  <a:stretch>
                    <a:fillRect/>
                  </a:stretch>
                </a:blipFill>
              </p:spPr>
              <p:txBody>
                <a:bodyPr/>
                <a:lstStyle/>
                <a:p>
                  <a:r>
                    <a:rPr lang="en-US">
                      <a:noFill/>
                    </a:rPr>
                    <a:t> </a:t>
                  </a:r>
                </a:p>
              </p:txBody>
            </p:sp>
          </mc:Fallback>
        </mc:AlternateContent>
      </p:grpSp>
      <p:sp>
        <p:nvSpPr>
          <p:cNvPr id="30" name="箭头: 下 29">
            <a:extLst>
              <a:ext uri="{FF2B5EF4-FFF2-40B4-BE49-F238E27FC236}">
                <a16:creationId xmlns:a16="http://schemas.microsoft.com/office/drawing/2014/main" id="{CBC9A56D-3AA6-4FEB-BFA8-A57318806DB7}"/>
              </a:ext>
            </a:extLst>
          </p:cNvPr>
          <p:cNvSpPr/>
          <p:nvPr/>
        </p:nvSpPr>
        <p:spPr>
          <a:xfrm rot="10800000">
            <a:off x="2806179" y="3750604"/>
            <a:ext cx="769209" cy="702089"/>
          </a:xfrm>
          <a:prstGeom prst="down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组合 30">
            <a:extLst>
              <a:ext uri="{FF2B5EF4-FFF2-40B4-BE49-F238E27FC236}">
                <a16:creationId xmlns:a16="http://schemas.microsoft.com/office/drawing/2014/main" id="{B69282FA-3F9F-4D92-9D2F-26ED59935FE1}"/>
              </a:ext>
            </a:extLst>
          </p:cNvPr>
          <p:cNvGrpSpPr/>
          <p:nvPr/>
        </p:nvGrpSpPr>
        <p:grpSpPr>
          <a:xfrm>
            <a:off x="427596" y="1437002"/>
            <a:ext cx="4480590" cy="2554660"/>
            <a:chOff x="280011" y="1783720"/>
            <a:chExt cx="4480590" cy="2554660"/>
          </a:xfrm>
        </p:grpSpPr>
        <p:grpSp>
          <p:nvGrpSpPr>
            <p:cNvPr id="32" name="组合 31">
              <a:extLst>
                <a:ext uri="{FF2B5EF4-FFF2-40B4-BE49-F238E27FC236}">
                  <a16:creationId xmlns:a16="http://schemas.microsoft.com/office/drawing/2014/main" id="{623A2F5D-545C-4784-830F-AFA6804111A5}"/>
                </a:ext>
              </a:extLst>
            </p:cNvPr>
            <p:cNvGrpSpPr/>
            <p:nvPr/>
          </p:nvGrpSpPr>
          <p:grpSpPr>
            <a:xfrm>
              <a:off x="914721" y="1783720"/>
              <a:ext cx="3845880" cy="2554660"/>
              <a:chOff x="673319" y="1690688"/>
              <a:chExt cx="4900141" cy="3254962"/>
            </a:xfrm>
          </p:grpSpPr>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AC12BAF7-7115-42DE-952E-6773A37984BC}"/>
                      </a:ext>
                    </a:extLst>
                  </p:cNvPr>
                  <p:cNvSpPr txBox="1"/>
                  <p:nvPr/>
                </p:nvSpPr>
                <p:spPr>
                  <a:xfrm>
                    <a:off x="730395" y="1690688"/>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17" name="文本框 16">
                    <a:extLst>
                      <a:ext uri="{FF2B5EF4-FFF2-40B4-BE49-F238E27FC236}">
                        <a16:creationId xmlns:a16="http://schemas.microsoft.com/office/drawing/2014/main" id="{8B47BA90-6B44-4318-98AF-846E00C3BD16}"/>
                      </a:ext>
                    </a:extLst>
                  </p:cNvPr>
                  <p:cNvSpPr txBox="1">
                    <a:spLocks noRot="1" noChangeAspect="1" noMove="1" noResize="1" noEditPoints="1" noAdjustHandles="1" noChangeArrowheads="1" noChangeShapeType="1" noTextEdit="1"/>
                  </p:cNvSpPr>
                  <p:nvPr/>
                </p:nvSpPr>
                <p:spPr>
                  <a:xfrm>
                    <a:off x="730395" y="1690688"/>
                    <a:ext cx="533400" cy="461665"/>
                  </a:xfrm>
                  <a:prstGeom prst="rect">
                    <a:avLst/>
                  </a:prstGeom>
                  <a:blipFill>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EFEDF2A8-E4B6-411C-B7CF-BD3F3E5C5E67}"/>
                      </a:ext>
                    </a:extLst>
                  </p:cNvPr>
                  <p:cNvSpPr txBox="1"/>
                  <p:nvPr/>
                </p:nvSpPr>
                <p:spPr>
                  <a:xfrm>
                    <a:off x="2797320" y="169068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18" name="文本框 17">
                    <a:extLst>
                      <a:ext uri="{FF2B5EF4-FFF2-40B4-BE49-F238E27FC236}">
                        <a16:creationId xmlns:a16="http://schemas.microsoft.com/office/drawing/2014/main" id="{76A41127-C6C6-4506-9B0E-0C4803E3D0C6}"/>
                      </a:ext>
                    </a:extLst>
                  </p:cNvPr>
                  <p:cNvSpPr txBox="1">
                    <a:spLocks noRot="1" noChangeAspect="1" noMove="1" noResize="1" noEditPoints="1" noAdjustHandles="1" noChangeArrowheads="1" noChangeShapeType="1" noTextEdit="1"/>
                  </p:cNvSpPr>
                  <p:nvPr/>
                </p:nvSpPr>
                <p:spPr>
                  <a:xfrm>
                    <a:off x="2797320" y="1690689"/>
                    <a:ext cx="533400" cy="461665"/>
                  </a:xfrm>
                  <a:prstGeom prst="rect">
                    <a:avLst/>
                  </a:prstGeom>
                  <a:blipFill>
                    <a:blip r:embed="rId7"/>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9C8BFE45-CD54-47E7-9083-242BD0870AE3}"/>
                      </a:ext>
                    </a:extLst>
                  </p:cNvPr>
                  <p:cNvSpPr txBox="1"/>
                  <p:nvPr/>
                </p:nvSpPr>
                <p:spPr>
                  <a:xfrm>
                    <a:off x="4864245" y="169068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b="1" dirty="0"/>
                  </a:p>
                </p:txBody>
              </p:sp>
            </mc:Choice>
            <mc:Fallback xmlns="">
              <p:sp>
                <p:nvSpPr>
                  <p:cNvPr id="19" name="文本框 18">
                    <a:extLst>
                      <a:ext uri="{FF2B5EF4-FFF2-40B4-BE49-F238E27FC236}">
                        <a16:creationId xmlns:a16="http://schemas.microsoft.com/office/drawing/2014/main" id="{C6ED2992-D88A-48BD-9621-2B3BFA51DF84}"/>
                      </a:ext>
                    </a:extLst>
                  </p:cNvPr>
                  <p:cNvSpPr txBox="1">
                    <a:spLocks noRot="1" noChangeAspect="1" noMove="1" noResize="1" noEditPoints="1" noAdjustHandles="1" noChangeArrowheads="1" noChangeShapeType="1" noTextEdit="1"/>
                  </p:cNvSpPr>
                  <p:nvPr/>
                </p:nvSpPr>
                <p:spPr>
                  <a:xfrm>
                    <a:off x="4864245" y="1690689"/>
                    <a:ext cx="533400" cy="461665"/>
                  </a:xfrm>
                  <a:prstGeom prst="rect">
                    <a:avLst/>
                  </a:prstGeom>
                  <a:blipFill>
                    <a:blip r:embed="rId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FEA63B53-2F14-4A78-85FC-9E676A740DB7}"/>
                      </a:ext>
                    </a:extLst>
                  </p:cNvPr>
                  <p:cNvSpPr txBox="1"/>
                  <p:nvPr/>
                </p:nvSpPr>
                <p:spPr>
                  <a:xfrm>
                    <a:off x="1834196" y="4297382"/>
                    <a:ext cx="533399" cy="588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46" name="文本框 45">
                    <a:extLst>
                      <a:ext uri="{FF2B5EF4-FFF2-40B4-BE49-F238E27FC236}">
                        <a16:creationId xmlns:a16="http://schemas.microsoft.com/office/drawing/2014/main" id="{FEA63B53-2F14-4A78-85FC-9E676A740DB7}"/>
                      </a:ext>
                    </a:extLst>
                  </p:cNvPr>
                  <p:cNvSpPr txBox="1">
                    <a:spLocks noRot="1" noChangeAspect="1" noMove="1" noResize="1" noEditPoints="1" noAdjustHandles="1" noChangeArrowheads="1" noChangeShapeType="1" noTextEdit="1"/>
                  </p:cNvSpPr>
                  <p:nvPr/>
                </p:nvSpPr>
                <p:spPr>
                  <a:xfrm>
                    <a:off x="1834196" y="4297382"/>
                    <a:ext cx="533399" cy="588220"/>
                  </a:xfrm>
                  <a:prstGeom prst="rect">
                    <a:avLst/>
                  </a:prstGeom>
                  <a:blipFill>
                    <a:blip r:embed="rId21"/>
                    <a:stretch>
                      <a:fillRect l="-5882" r="-1471"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A8FDF398-1F2B-4D7B-9DD3-13EE1B4C51A6}"/>
                      </a:ext>
                    </a:extLst>
                  </p:cNvPr>
                  <p:cNvSpPr txBox="1"/>
                  <p:nvPr/>
                </p:nvSpPr>
                <p:spPr>
                  <a:xfrm>
                    <a:off x="4136244" y="4357430"/>
                    <a:ext cx="533399" cy="588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47" name="文本框 46">
                    <a:extLst>
                      <a:ext uri="{FF2B5EF4-FFF2-40B4-BE49-F238E27FC236}">
                        <a16:creationId xmlns:a16="http://schemas.microsoft.com/office/drawing/2014/main" id="{A8FDF398-1F2B-4D7B-9DD3-13EE1B4C51A6}"/>
                      </a:ext>
                    </a:extLst>
                  </p:cNvPr>
                  <p:cNvSpPr txBox="1">
                    <a:spLocks noRot="1" noChangeAspect="1" noMove="1" noResize="1" noEditPoints="1" noAdjustHandles="1" noChangeArrowheads="1" noChangeShapeType="1" noTextEdit="1"/>
                  </p:cNvSpPr>
                  <p:nvPr/>
                </p:nvSpPr>
                <p:spPr>
                  <a:xfrm>
                    <a:off x="4136244" y="4357430"/>
                    <a:ext cx="533399" cy="588220"/>
                  </a:xfrm>
                  <a:prstGeom prst="rect">
                    <a:avLst/>
                  </a:prstGeom>
                  <a:blipFill>
                    <a:blip r:embed="rId22"/>
                    <a:stretch>
                      <a:fillRect l="-4348"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EC153E71-4DA4-4ADD-BF8F-C56FE9AF03D1}"/>
                      </a:ext>
                    </a:extLst>
                  </p:cNvPr>
                  <p:cNvSpPr txBox="1"/>
                  <p:nvPr/>
                </p:nvSpPr>
                <p:spPr>
                  <a:xfrm>
                    <a:off x="1847608" y="1898577"/>
                    <a:ext cx="533399" cy="588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48" name="文本框 47">
                    <a:extLst>
                      <a:ext uri="{FF2B5EF4-FFF2-40B4-BE49-F238E27FC236}">
                        <a16:creationId xmlns:a16="http://schemas.microsoft.com/office/drawing/2014/main" id="{EC153E71-4DA4-4ADD-BF8F-C56FE9AF03D1}"/>
                      </a:ext>
                    </a:extLst>
                  </p:cNvPr>
                  <p:cNvSpPr txBox="1">
                    <a:spLocks noRot="1" noChangeAspect="1" noMove="1" noResize="1" noEditPoints="1" noAdjustHandles="1" noChangeArrowheads="1" noChangeShapeType="1" noTextEdit="1"/>
                  </p:cNvSpPr>
                  <p:nvPr/>
                </p:nvSpPr>
                <p:spPr>
                  <a:xfrm>
                    <a:off x="1847608" y="1898577"/>
                    <a:ext cx="533399" cy="588220"/>
                  </a:xfrm>
                  <a:prstGeom prst="rect">
                    <a:avLst/>
                  </a:prstGeom>
                  <a:blipFill>
                    <a:blip r:embed="rId23"/>
                    <a:stretch>
                      <a:fillRect r="-18841"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9411B9AD-5279-4621-8D68-D2CCC4B8D96D}"/>
                      </a:ext>
                    </a:extLst>
                  </p:cNvPr>
                  <p:cNvSpPr txBox="1"/>
                  <p:nvPr/>
                </p:nvSpPr>
                <p:spPr>
                  <a:xfrm>
                    <a:off x="3878967" y="1897746"/>
                    <a:ext cx="533399" cy="588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34" name="文本框 33">
                    <a:extLst>
                      <a:ext uri="{FF2B5EF4-FFF2-40B4-BE49-F238E27FC236}">
                        <a16:creationId xmlns:a16="http://schemas.microsoft.com/office/drawing/2014/main" id="{C9E4CCD3-4036-4001-9CDE-53EADB08D7E1}"/>
                      </a:ext>
                    </a:extLst>
                  </p:cNvPr>
                  <p:cNvSpPr txBox="1">
                    <a:spLocks noRot="1" noChangeAspect="1" noMove="1" noResize="1" noEditPoints="1" noAdjustHandles="1" noChangeArrowheads="1" noChangeShapeType="1" noTextEdit="1"/>
                  </p:cNvSpPr>
                  <p:nvPr/>
                </p:nvSpPr>
                <p:spPr>
                  <a:xfrm>
                    <a:off x="3878967" y="1897746"/>
                    <a:ext cx="533399" cy="588220"/>
                  </a:xfrm>
                  <a:prstGeom prst="rect">
                    <a:avLst/>
                  </a:prstGeom>
                  <a:blipFill>
                    <a:blip r:embed="rId24"/>
                    <a:stretch>
                      <a:fillRect r="-20588"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A78EB7C5-79DE-4C23-B387-10E1B715783E}"/>
                      </a:ext>
                    </a:extLst>
                  </p:cNvPr>
                  <p:cNvSpPr txBox="1"/>
                  <p:nvPr/>
                </p:nvSpPr>
                <p:spPr>
                  <a:xfrm>
                    <a:off x="673319" y="2951478"/>
                    <a:ext cx="533399" cy="588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50" name="文本框 49">
                    <a:extLst>
                      <a:ext uri="{FF2B5EF4-FFF2-40B4-BE49-F238E27FC236}">
                        <a16:creationId xmlns:a16="http://schemas.microsoft.com/office/drawing/2014/main" id="{A78EB7C5-79DE-4C23-B387-10E1B715783E}"/>
                      </a:ext>
                    </a:extLst>
                  </p:cNvPr>
                  <p:cNvSpPr txBox="1">
                    <a:spLocks noRot="1" noChangeAspect="1" noMove="1" noResize="1" noEditPoints="1" noAdjustHandles="1" noChangeArrowheads="1" noChangeShapeType="1" noTextEdit="1"/>
                  </p:cNvSpPr>
                  <p:nvPr/>
                </p:nvSpPr>
                <p:spPr>
                  <a:xfrm>
                    <a:off x="673319" y="2951478"/>
                    <a:ext cx="533399" cy="588220"/>
                  </a:xfrm>
                  <a:prstGeom prst="rect">
                    <a:avLst/>
                  </a:prstGeom>
                  <a:blipFill>
                    <a:blip r:embed="rId25"/>
                    <a:stretch>
                      <a:fillRect r="-39130"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C0B536C6-38EF-4A86-B362-73D9409B4CD9}"/>
                      </a:ext>
                    </a:extLst>
                  </p:cNvPr>
                  <p:cNvSpPr txBox="1"/>
                  <p:nvPr/>
                </p:nvSpPr>
                <p:spPr>
                  <a:xfrm>
                    <a:off x="2588700" y="3255071"/>
                    <a:ext cx="533399" cy="588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36" name="文本框 35">
                    <a:extLst>
                      <a:ext uri="{FF2B5EF4-FFF2-40B4-BE49-F238E27FC236}">
                        <a16:creationId xmlns:a16="http://schemas.microsoft.com/office/drawing/2014/main" id="{0B190FEE-12FC-43D8-AE86-17ABF4BE7813}"/>
                      </a:ext>
                    </a:extLst>
                  </p:cNvPr>
                  <p:cNvSpPr txBox="1">
                    <a:spLocks noRot="1" noChangeAspect="1" noMove="1" noResize="1" noEditPoints="1" noAdjustHandles="1" noChangeArrowheads="1" noChangeShapeType="1" noTextEdit="1"/>
                  </p:cNvSpPr>
                  <p:nvPr/>
                </p:nvSpPr>
                <p:spPr>
                  <a:xfrm>
                    <a:off x="2588700" y="3255071"/>
                    <a:ext cx="533399" cy="588220"/>
                  </a:xfrm>
                  <a:prstGeom prst="rect">
                    <a:avLst/>
                  </a:prstGeom>
                  <a:blipFill>
                    <a:blip r:embed="rId26"/>
                    <a:stretch>
                      <a:fillRect r="-39130"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9DD10DDE-3484-4070-8D72-EC54DDF011B3}"/>
                      </a:ext>
                    </a:extLst>
                  </p:cNvPr>
                  <p:cNvSpPr txBox="1"/>
                  <p:nvPr/>
                </p:nvSpPr>
                <p:spPr>
                  <a:xfrm>
                    <a:off x="3681411" y="2957987"/>
                    <a:ext cx="533399" cy="588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𝟐</m:t>
                              </m:r>
                            </m:sub>
                          </m:sSub>
                        </m:oMath>
                      </m:oMathPara>
                    </a14:m>
                    <a:endParaRPr lang="en-US" sz="2400" b="1" dirty="0"/>
                  </a:p>
                </p:txBody>
              </p:sp>
            </mc:Choice>
            <mc:Fallback xmlns="">
              <p:sp>
                <p:nvSpPr>
                  <p:cNvPr id="37" name="文本框 36">
                    <a:extLst>
                      <a:ext uri="{FF2B5EF4-FFF2-40B4-BE49-F238E27FC236}">
                        <a16:creationId xmlns:a16="http://schemas.microsoft.com/office/drawing/2014/main" id="{D270B9E6-2101-4B3E-9192-B0FFC9A09814}"/>
                      </a:ext>
                    </a:extLst>
                  </p:cNvPr>
                  <p:cNvSpPr txBox="1">
                    <a:spLocks noRot="1" noChangeAspect="1" noMove="1" noResize="1" noEditPoints="1" noAdjustHandles="1" noChangeArrowheads="1" noChangeShapeType="1" noTextEdit="1"/>
                  </p:cNvSpPr>
                  <p:nvPr/>
                </p:nvSpPr>
                <p:spPr>
                  <a:xfrm>
                    <a:off x="3681411" y="2957987"/>
                    <a:ext cx="533399" cy="588220"/>
                  </a:xfrm>
                  <a:prstGeom prst="rect">
                    <a:avLst/>
                  </a:prstGeom>
                  <a:blipFill>
                    <a:blip r:embed="rId27"/>
                    <a:stretch>
                      <a:fillRect r="-39130"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855DAA75-47CE-4BD2-922B-AB4A7383BB9C}"/>
                      </a:ext>
                    </a:extLst>
                  </p:cNvPr>
                  <p:cNvSpPr txBox="1"/>
                  <p:nvPr/>
                </p:nvSpPr>
                <p:spPr>
                  <a:xfrm>
                    <a:off x="5040061" y="3048224"/>
                    <a:ext cx="533399" cy="588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𝟑</m:t>
                              </m:r>
                            </m:sub>
                          </m:sSub>
                        </m:oMath>
                      </m:oMathPara>
                    </a14:m>
                    <a:endParaRPr lang="en-US" sz="2400" b="1" dirty="0"/>
                  </a:p>
                </p:txBody>
              </p:sp>
            </mc:Choice>
            <mc:Fallback xmlns="">
              <p:sp>
                <p:nvSpPr>
                  <p:cNvPr id="38" name="文本框 37">
                    <a:extLst>
                      <a:ext uri="{FF2B5EF4-FFF2-40B4-BE49-F238E27FC236}">
                        <a16:creationId xmlns:a16="http://schemas.microsoft.com/office/drawing/2014/main" id="{187F78ED-5FF2-428E-8934-009D368C562B}"/>
                      </a:ext>
                    </a:extLst>
                  </p:cNvPr>
                  <p:cNvSpPr txBox="1">
                    <a:spLocks noRot="1" noChangeAspect="1" noMove="1" noResize="1" noEditPoints="1" noAdjustHandles="1" noChangeArrowheads="1" noChangeShapeType="1" noTextEdit="1"/>
                  </p:cNvSpPr>
                  <p:nvPr/>
                </p:nvSpPr>
                <p:spPr>
                  <a:xfrm>
                    <a:off x="5040061" y="3048224"/>
                    <a:ext cx="533399" cy="588220"/>
                  </a:xfrm>
                  <a:prstGeom prst="rect">
                    <a:avLst/>
                  </a:prstGeom>
                  <a:blipFill>
                    <a:blip r:embed="rId28"/>
                    <a:stretch>
                      <a:fillRect r="-39130" b="-2632"/>
                    </a:stretch>
                  </a:blipFill>
                </p:spPr>
                <p:txBody>
                  <a:bodyPr/>
                  <a:lstStyle/>
                  <a:p>
                    <a:r>
                      <a:rPr lang="en-US">
                        <a:noFill/>
                      </a:rPr>
                      <a:t> </a:t>
                    </a:r>
                  </a:p>
                </p:txBody>
              </p:sp>
            </mc:Fallback>
          </mc:AlternateContent>
          <p:sp>
            <p:nvSpPr>
              <p:cNvPr id="54" name="椭圆 53">
                <a:extLst>
                  <a:ext uri="{FF2B5EF4-FFF2-40B4-BE49-F238E27FC236}">
                    <a16:creationId xmlns:a16="http://schemas.microsoft.com/office/drawing/2014/main" id="{A32A7B56-FC05-47C5-A108-91A74A45B16D}"/>
                  </a:ext>
                </a:extLst>
              </p:cNvPr>
              <p:cNvSpPr/>
              <p:nvPr/>
            </p:nvSpPr>
            <p:spPr>
              <a:xfrm>
                <a:off x="820630" y="2294242"/>
                <a:ext cx="461665" cy="461665"/>
              </a:xfrm>
              <a:prstGeom prst="ellipse">
                <a:avLst/>
              </a:prstGeom>
              <a:solidFill>
                <a:srgbClr val="0070C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椭圆 54">
                <a:extLst>
                  <a:ext uri="{FF2B5EF4-FFF2-40B4-BE49-F238E27FC236}">
                    <a16:creationId xmlns:a16="http://schemas.microsoft.com/office/drawing/2014/main" id="{A7C9121E-2216-436A-9217-4845222D95FB}"/>
                  </a:ext>
                </a:extLst>
              </p:cNvPr>
              <p:cNvSpPr/>
              <p:nvPr/>
            </p:nvSpPr>
            <p:spPr>
              <a:xfrm>
                <a:off x="2797320" y="2294242"/>
                <a:ext cx="461665" cy="461665"/>
              </a:xfrm>
              <a:prstGeom prst="ellipse">
                <a:avLst/>
              </a:prstGeom>
              <a:solidFill>
                <a:srgbClr val="0070C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椭圆 55">
                <a:extLst>
                  <a:ext uri="{FF2B5EF4-FFF2-40B4-BE49-F238E27FC236}">
                    <a16:creationId xmlns:a16="http://schemas.microsoft.com/office/drawing/2014/main" id="{AC6CBF9E-18B7-4E2E-8B00-8BAA304A119C}"/>
                  </a:ext>
                </a:extLst>
              </p:cNvPr>
              <p:cNvSpPr/>
              <p:nvPr/>
            </p:nvSpPr>
            <p:spPr>
              <a:xfrm>
                <a:off x="5093177" y="2294242"/>
                <a:ext cx="461665" cy="461665"/>
              </a:xfrm>
              <a:prstGeom prst="ellipse">
                <a:avLst/>
              </a:prstGeom>
              <a:solidFill>
                <a:srgbClr val="0070C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椭圆 56">
                <a:extLst>
                  <a:ext uri="{FF2B5EF4-FFF2-40B4-BE49-F238E27FC236}">
                    <a16:creationId xmlns:a16="http://schemas.microsoft.com/office/drawing/2014/main" id="{D05C12BE-CF86-4741-B136-7580CE16AE2E}"/>
                  </a:ext>
                </a:extLst>
              </p:cNvPr>
              <p:cNvSpPr/>
              <p:nvPr/>
            </p:nvSpPr>
            <p:spPr>
              <a:xfrm>
                <a:off x="1834196" y="3895765"/>
                <a:ext cx="461665" cy="461665"/>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椭圆 57">
                <a:extLst>
                  <a:ext uri="{FF2B5EF4-FFF2-40B4-BE49-F238E27FC236}">
                    <a16:creationId xmlns:a16="http://schemas.microsoft.com/office/drawing/2014/main" id="{F165D37E-FD3B-4069-A0A2-D2B88ED2F320}"/>
                  </a:ext>
                </a:extLst>
              </p:cNvPr>
              <p:cNvSpPr/>
              <p:nvPr/>
            </p:nvSpPr>
            <p:spPr>
              <a:xfrm>
                <a:off x="4103838" y="3895765"/>
                <a:ext cx="461665" cy="461665"/>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直接箭头连接符 58">
                <a:extLst>
                  <a:ext uri="{FF2B5EF4-FFF2-40B4-BE49-F238E27FC236}">
                    <a16:creationId xmlns:a16="http://schemas.microsoft.com/office/drawing/2014/main" id="{19F305C3-E544-4C1B-8190-D529D13C56B7}"/>
                  </a:ext>
                </a:extLst>
              </p:cNvPr>
              <p:cNvCxnSpPr>
                <a:cxnSpLocks/>
                <a:stCxn id="55" idx="6"/>
                <a:endCxn id="56" idx="2"/>
              </p:cNvCxnSpPr>
              <p:nvPr/>
            </p:nvCxnSpPr>
            <p:spPr>
              <a:xfrm>
                <a:off x="3258985" y="2525075"/>
                <a:ext cx="1834192"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07FDDE18-242D-431B-A877-BD8C88792079}"/>
                  </a:ext>
                </a:extLst>
              </p:cNvPr>
              <p:cNvCxnSpPr>
                <a:cxnSpLocks/>
                <a:stCxn id="54" idx="5"/>
                <a:endCxn id="57" idx="1"/>
              </p:cNvCxnSpPr>
              <p:nvPr/>
            </p:nvCxnSpPr>
            <p:spPr>
              <a:xfrm>
                <a:off x="1214686" y="2688298"/>
                <a:ext cx="687119" cy="127507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5762A6E5-CD8B-48E4-AFC9-D7C81C0FF472}"/>
                  </a:ext>
                </a:extLst>
              </p:cNvPr>
              <p:cNvCxnSpPr>
                <a:cxnSpLocks/>
                <a:stCxn id="55" idx="3"/>
                <a:endCxn id="57" idx="7"/>
              </p:cNvCxnSpPr>
              <p:nvPr/>
            </p:nvCxnSpPr>
            <p:spPr>
              <a:xfrm flipH="1">
                <a:off x="2228252" y="2688298"/>
                <a:ext cx="636677" cy="127507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978A45AA-6DB5-43A1-BCA5-BB61D24F81D2}"/>
                  </a:ext>
                </a:extLst>
              </p:cNvPr>
              <p:cNvCxnSpPr>
                <a:cxnSpLocks/>
                <a:stCxn id="55" idx="5"/>
                <a:endCxn id="58" idx="1"/>
              </p:cNvCxnSpPr>
              <p:nvPr/>
            </p:nvCxnSpPr>
            <p:spPr>
              <a:xfrm>
                <a:off x="3191376" y="2688298"/>
                <a:ext cx="980071" cy="127507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5F2930AF-0AC8-4E01-87F5-C8EAE8BFF8CF}"/>
                  </a:ext>
                </a:extLst>
              </p:cNvPr>
              <p:cNvCxnSpPr>
                <a:cxnSpLocks/>
                <a:stCxn id="56" idx="4"/>
                <a:endCxn id="58" idx="7"/>
              </p:cNvCxnSpPr>
              <p:nvPr/>
            </p:nvCxnSpPr>
            <p:spPr>
              <a:xfrm flipH="1">
                <a:off x="4497894" y="2755907"/>
                <a:ext cx="826116" cy="120746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cxnSp>
          <p:nvCxnSpPr>
            <p:cNvPr id="33" name="直接连接符 32">
              <a:extLst>
                <a:ext uri="{FF2B5EF4-FFF2-40B4-BE49-F238E27FC236}">
                  <a16:creationId xmlns:a16="http://schemas.microsoft.com/office/drawing/2014/main" id="{64CD2361-FD13-4889-B291-CBB7B0DCB1B5}"/>
                </a:ext>
              </a:extLst>
            </p:cNvPr>
            <p:cNvCxnSpPr>
              <a:stCxn id="54" idx="6"/>
              <a:endCxn id="55" idx="2"/>
            </p:cNvCxnSpPr>
            <p:nvPr/>
          </p:nvCxnSpPr>
          <p:spPr>
            <a:xfrm>
              <a:off x="1392676" y="2438589"/>
              <a:ext cx="11890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9070F433-4B80-4669-B0BD-7CC111279DB4}"/>
                </a:ext>
              </a:extLst>
            </p:cNvPr>
            <p:cNvCxnSpPr>
              <a:cxnSpLocks/>
              <a:endCxn id="54" idx="2"/>
            </p:cNvCxnSpPr>
            <p:nvPr/>
          </p:nvCxnSpPr>
          <p:spPr>
            <a:xfrm>
              <a:off x="622570" y="2438589"/>
              <a:ext cx="407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EA548E87-E21F-4ECC-B770-2ABE5EFC0640}"/>
                </a:ext>
              </a:extLst>
            </p:cNvPr>
            <p:cNvSpPr/>
            <p:nvPr/>
          </p:nvSpPr>
          <p:spPr>
            <a:xfrm>
              <a:off x="1969187" y="2375607"/>
              <a:ext cx="125964" cy="1259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椭圆 35">
              <a:extLst>
                <a:ext uri="{FF2B5EF4-FFF2-40B4-BE49-F238E27FC236}">
                  <a16:creationId xmlns:a16="http://schemas.microsoft.com/office/drawing/2014/main" id="{6BDAAB67-4876-4B7C-ADCD-5ED05EAF28FF}"/>
                </a:ext>
              </a:extLst>
            </p:cNvPr>
            <p:cNvSpPr/>
            <p:nvPr/>
          </p:nvSpPr>
          <p:spPr>
            <a:xfrm>
              <a:off x="3600078" y="2391093"/>
              <a:ext cx="125964" cy="1259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椭圆 36">
              <a:extLst>
                <a:ext uri="{FF2B5EF4-FFF2-40B4-BE49-F238E27FC236}">
                  <a16:creationId xmlns:a16="http://schemas.microsoft.com/office/drawing/2014/main" id="{8A1747A3-9C1B-45DF-AFD4-2CDCAE74B5A6}"/>
                </a:ext>
              </a:extLst>
            </p:cNvPr>
            <p:cNvSpPr/>
            <p:nvPr/>
          </p:nvSpPr>
          <p:spPr>
            <a:xfrm>
              <a:off x="4203492" y="3030617"/>
              <a:ext cx="125964" cy="1259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椭圆 37">
              <a:extLst>
                <a:ext uri="{FF2B5EF4-FFF2-40B4-BE49-F238E27FC236}">
                  <a16:creationId xmlns:a16="http://schemas.microsoft.com/office/drawing/2014/main" id="{D7C46B05-4C55-49D7-9ECE-66E60B74489E}"/>
                </a:ext>
              </a:extLst>
            </p:cNvPr>
            <p:cNvSpPr/>
            <p:nvPr/>
          </p:nvSpPr>
          <p:spPr>
            <a:xfrm>
              <a:off x="3208001" y="3009193"/>
              <a:ext cx="125964" cy="1259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椭圆 38">
              <a:extLst>
                <a:ext uri="{FF2B5EF4-FFF2-40B4-BE49-F238E27FC236}">
                  <a16:creationId xmlns:a16="http://schemas.microsoft.com/office/drawing/2014/main" id="{E8D57154-9B88-4D9C-AB8D-A356A4011445}"/>
                </a:ext>
              </a:extLst>
            </p:cNvPr>
            <p:cNvSpPr/>
            <p:nvPr/>
          </p:nvSpPr>
          <p:spPr>
            <a:xfrm>
              <a:off x="2308865" y="3004085"/>
              <a:ext cx="125964" cy="1259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椭圆 39">
              <a:extLst>
                <a:ext uri="{FF2B5EF4-FFF2-40B4-BE49-F238E27FC236}">
                  <a16:creationId xmlns:a16="http://schemas.microsoft.com/office/drawing/2014/main" id="{48816537-318E-4584-B9D7-E5B04C4F0D1A}"/>
                </a:ext>
              </a:extLst>
            </p:cNvPr>
            <p:cNvSpPr/>
            <p:nvPr/>
          </p:nvSpPr>
          <p:spPr>
            <a:xfrm>
              <a:off x="1546274" y="3004085"/>
              <a:ext cx="125964" cy="1259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椭圆 40">
              <a:extLst>
                <a:ext uri="{FF2B5EF4-FFF2-40B4-BE49-F238E27FC236}">
                  <a16:creationId xmlns:a16="http://schemas.microsoft.com/office/drawing/2014/main" id="{CA1588DB-B302-4A74-9536-A2C8196605DE}"/>
                </a:ext>
              </a:extLst>
            </p:cNvPr>
            <p:cNvSpPr/>
            <p:nvPr/>
          </p:nvSpPr>
          <p:spPr>
            <a:xfrm>
              <a:off x="597176" y="2375607"/>
              <a:ext cx="125964" cy="1259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530C3D2C-CCFA-4DE9-949B-36D5B9FAC052}"/>
                    </a:ext>
                  </a:extLst>
                </p:cNvPr>
                <p:cNvSpPr txBox="1"/>
                <p:nvPr/>
              </p:nvSpPr>
              <p:spPr>
                <a:xfrm>
                  <a:off x="280011" y="1917386"/>
                  <a:ext cx="4186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𝒑</m:t>
                        </m:r>
                      </m:oMath>
                    </m:oMathPara>
                  </a14:m>
                  <a:endParaRPr lang="en-US" sz="2400" b="1" dirty="0"/>
                </a:p>
              </p:txBody>
            </p:sp>
          </mc:Choice>
          <mc:Fallback xmlns="">
            <p:sp>
              <p:nvSpPr>
                <p:cNvPr id="62" name="文本框 61">
                  <a:extLst>
                    <a:ext uri="{FF2B5EF4-FFF2-40B4-BE49-F238E27FC236}">
                      <a16:creationId xmlns:a16="http://schemas.microsoft.com/office/drawing/2014/main" id="{04C5C16B-BE93-460B-95DE-C50516CF597D}"/>
                    </a:ext>
                  </a:extLst>
                </p:cNvPr>
                <p:cNvSpPr txBox="1">
                  <a:spLocks noRot="1" noChangeAspect="1" noMove="1" noResize="1" noEditPoints="1" noAdjustHandles="1" noChangeArrowheads="1" noChangeShapeType="1" noTextEdit="1"/>
                </p:cNvSpPr>
                <p:nvPr/>
              </p:nvSpPr>
              <p:spPr>
                <a:xfrm>
                  <a:off x="280011" y="1917386"/>
                  <a:ext cx="418639" cy="461665"/>
                </a:xfrm>
                <a:prstGeom prst="rect">
                  <a:avLst/>
                </a:prstGeom>
                <a:blipFill>
                  <a:blip r:embed="rId29"/>
                  <a:stretch>
                    <a:fillRect b="-10526"/>
                  </a:stretch>
                </a:blipFill>
              </p:spPr>
              <p:txBody>
                <a:bodyPr/>
                <a:lstStyle/>
                <a:p>
                  <a:r>
                    <a:rPr lang="en-US">
                      <a:noFill/>
                    </a:rPr>
                    <a:t> </a:t>
                  </a:r>
                </a:p>
              </p:txBody>
            </p:sp>
          </mc:Fallback>
        </mc:AlternateContent>
      </p:grpSp>
      <p:pic>
        <p:nvPicPr>
          <p:cNvPr id="64" name="图片 63">
            <a:extLst>
              <a:ext uri="{FF2B5EF4-FFF2-40B4-BE49-F238E27FC236}">
                <a16:creationId xmlns:a16="http://schemas.microsoft.com/office/drawing/2014/main" id="{FB5D86D3-CD57-4716-B34C-C1D8907F1093}"/>
              </a:ext>
            </a:extLst>
          </p:cNvPr>
          <p:cNvPicPr>
            <a:picLocks noChangeAspect="1"/>
          </p:cNvPicPr>
          <p:nvPr/>
        </p:nvPicPr>
        <p:blipFill>
          <a:blip r:embed="rId30"/>
          <a:stretch>
            <a:fillRect/>
          </a:stretch>
        </p:blipFill>
        <p:spPr>
          <a:xfrm>
            <a:off x="8475527" y="1567716"/>
            <a:ext cx="3705274" cy="1427946"/>
          </a:xfrm>
          <a:prstGeom prst="rect">
            <a:avLst/>
          </a:prstGeom>
        </p:spPr>
      </p:pic>
      <p:pic>
        <p:nvPicPr>
          <p:cNvPr id="65" name="图片 64">
            <a:extLst>
              <a:ext uri="{FF2B5EF4-FFF2-40B4-BE49-F238E27FC236}">
                <a16:creationId xmlns:a16="http://schemas.microsoft.com/office/drawing/2014/main" id="{D90E9765-6880-4313-8F7E-231ADDA40C23}"/>
              </a:ext>
            </a:extLst>
          </p:cNvPr>
          <p:cNvPicPr>
            <a:picLocks noChangeAspect="1"/>
          </p:cNvPicPr>
          <p:nvPr/>
        </p:nvPicPr>
        <p:blipFill>
          <a:blip r:embed="rId31"/>
          <a:stretch>
            <a:fillRect/>
          </a:stretch>
        </p:blipFill>
        <p:spPr>
          <a:xfrm>
            <a:off x="9156589" y="3216168"/>
            <a:ext cx="2343150" cy="533400"/>
          </a:xfrm>
          <a:prstGeom prst="rect">
            <a:avLst/>
          </a:prstGeom>
        </p:spPr>
      </p:pic>
      <p:pic>
        <p:nvPicPr>
          <p:cNvPr id="66" name="图片 65">
            <a:extLst>
              <a:ext uri="{FF2B5EF4-FFF2-40B4-BE49-F238E27FC236}">
                <a16:creationId xmlns:a16="http://schemas.microsoft.com/office/drawing/2014/main" id="{C662E4B1-0DA8-4C17-AE3B-E1E89AE2F0E1}"/>
              </a:ext>
            </a:extLst>
          </p:cNvPr>
          <p:cNvPicPr>
            <a:picLocks noChangeAspect="1"/>
          </p:cNvPicPr>
          <p:nvPr/>
        </p:nvPicPr>
        <p:blipFill>
          <a:blip r:embed="rId32"/>
          <a:stretch>
            <a:fillRect/>
          </a:stretch>
        </p:blipFill>
        <p:spPr>
          <a:xfrm>
            <a:off x="8829489" y="4034210"/>
            <a:ext cx="3171825" cy="857250"/>
          </a:xfrm>
          <a:prstGeom prst="rect">
            <a:avLst/>
          </a:prstGeom>
        </p:spPr>
      </p:pic>
      <p:pic>
        <p:nvPicPr>
          <p:cNvPr id="67" name="图片 66">
            <a:extLst>
              <a:ext uri="{FF2B5EF4-FFF2-40B4-BE49-F238E27FC236}">
                <a16:creationId xmlns:a16="http://schemas.microsoft.com/office/drawing/2014/main" id="{71B7FEBB-34FC-47C7-A147-AA636EFC79CF}"/>
              </a:ext>
            </a:extLst>
          </p:cNvPr>
          <p:cNvPicPr>
            <a:picLocks noChangeAspect="1"/>
          </p:cNvPicPr>
          <p:nvPr/>
        </p:nvPicPr>
        <p:blipFill>
          <a:blip r:embed="rId33"/>
          <a:stretch>
            <a:fillRect/>
          </a:stretch>
        </p:blipFill>
        <p:spPr>
          <a:xfrm>
            <a:off x="8734425" y="5064723"/>
            <a:ext cx="2552700" cy="1095375"/>
          </a:xfrm>
          <a:prstGeom prst="rect">
            <a:avLst/>
          </a:prstGeom>
        </p:spPr>
      </p:pic>
      <mc:AlternateContent xmlns:mc="http://schemas.openxmlformats.org/markup-compatibility/2006" xmlns:a14="http://schemas.microsoft.com/office/drawing/2010/main">
        <mc:Choice Requires="a14">
          <p:sp>
            <p:nvSpPr>
              <p:cNvPr id="68" name="矩形 67">
                <a:extLst>
                  <a:ext uri="{FF2B5EF4-FFF2-40B4-BE49-F238E27FC236}">
                    <a16:creationId xmlns:a16="http://schemas.microsoft.com/office/drawing/2014/main" id="{F544622A-FC80-4F16-8002-75D61A955129}"/>
                  </a:ext>
                </a:extLst>
              </p:cNvPr>
              <p:cNvSpPr/>
              <p:nvPr/>
            </p:nvSpPr>
            <p:spPr>
              <a:xfrm>
                <a:off x="2405724" y="409385"/>
                <a:ext cx="9428178"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max</m:t>
                          </m:r>
                        </m:fName>
                        <m:e>
                          <m:r>
                            <a:rPr lang="en-US" altLang="zh-CN" sz="2400" b="0" i="1" smtClean="0">
                              <a:latin typeface="Cambria Math" panose="02040503050406030204" pitchFamily="18" charset="0"/>
                            </a:rPr>
                            <m:t>𝑃</m:t>
                          </m:r>
                          <m:d>
                            <m:dPr>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𝑁</m:t>
                                  </m:r>
                                  <m:r>
                                    <a:rPr lang="en-US" altLang="zh-CN" sz="2400" i="1" smtClean="0">
                                      <a:latin typeface="Cambria Math" panose="02040503050406030204" pitchFamily="18" charset="0"/>
                                    </a:rPr>
                                    <m:t>−</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𝑁</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𝑙</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𝑙</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𝑙</m:t>
                                  </m:r>
                                </m:e>
                                <m:sub>
                                  <m:r>
                                    <a:rPr lang="en-US" altLang="zh-CN" sz="2400" b="0" i="1" smtClean="0">
                                      <a:latin typeface="Cambria Math" panose="02040503050406030204" pitchFamily="18" charset="0"/>
                                    </a:rPr>
                                    <m:t>𝑀</m:t>
                                  </m:r>
                                </m:sub>
                              </m:sSub>
                            </m:e>
                          </m:d>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𝑢</m:t>
                              </m:r>
                            </m:e>
                            <m:sub>
                              <m:r>
                                <a:rPr lang="en-US" altLang="zh-CN" sz="2400" b="0" i="1" smtClean="0">
                                  <a:latin typeface="Cambria Math" panose="02040503050406030204" pitchFamily="18" charset="0"/>
                                </a:rPr>
                                <m:t>01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𝑢</m:t>
                              </m:r>
                            </m:e>
                            <m:sub>
                              <m:r>
                                <a:rPr lang="en-US" altLang="zh-CN" sz="2400" i="1">
                                  <a:latin typeface="Cambria Math" panose="02040503050406030204" pitchFamily="18" charset="0"/>
                                </a:rPr>
                                <m:t>1</m:t>
                              </m:r>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𝑢</m:t>
                              </m:r>
                            </m:e>
                            <m:sub>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𝑁</m:t>
                              </m:r>
                            </m:sub>
                          </m:sSub>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i="1">
                                  <a:latin typeface="Cambria Math" panose="02040503050406030204" pitchFamily="18" charset="0"/>
                                </a:rPr>
                                <m:t>0</m:t>
                              </m:r>
                              <m:r>
                                <a:rPr lang="en-US" altLang="zh-CN" sz="2400" b="0" i="1" smtClean="0">
                                  <a:latin typeface="Cambria Math" panose="02040503050406030204" pitchFamily="18" charset="0"/>
                                </a:rPr>
                                <m:t>0</m:t>
                              </m:r>
                            </m:sub>
                          </m:sSub>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i="1">
                                  <a:latin typeface="Cambria Math" panose="02040503050406030204" pitchFamily="18" charset="0"/>
                                </a:rPr>
                                <m:t>1</m:t>
                              </m:r>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i="1">
                                  <a:latin typeface="Cambria Math" panose="02040503050406030204" pitchFamily="18" charset="0"/>
                                </a:rPr>
                                <m:t>𝑁</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e>
                      </m:func>
                    </m:oMath>
                  </m:oMathPara>
                </a14:m>
                <a:endParaRPr lang="en-US" sz="2400" dirty="0"/>
              </a:p>
            </p:txBody>
          </p:sp>
        </mc:Choice>
        <mc:Fallback xmlns="">
          <p:sp>
            <p:nvSpPr>
              <p:cNvPr id="68" name="矩形 67">
                <a:extLst>
                  <a:ext uri="{FF2B5EF4-FFF2-40B4-BE49-F238E27FC236}">
                    <a16:creationId xmlns:a16="http://schemas.microsoft.com/office/drawing/2014/main" id="{F544622A-FC80-4F16-8002-75D61A955129}"/>
                  </a:ext>
                </a:extLst>
              </p:cNvPr>
              <p:cNvSpPr>
                <a:spLocks noRot="1" noChangeAspect="1" noMove="1" noResize="1" noEditPoints="1" noAdjustHandles="1" noChangeArrowheads="1" noChangeShapeType="1" noTextEdit="1"/>
              </p:cNvSpPr>
              <p:nvPr/>
            </p:nvSpPr>
            <p:spPr>
              <a:xfrm>
                <a:off x="2405724" y="409385"/>
                <a:ext cx="9428178" cy="461665"/>
              </a:xfrm>
              <a:prstGeom prst="rect">
                <a:avLst/>
              </a:prstGeom>
              <a:blipFill>
                <a:blip r:embed="rId34"/>
                <a:stretch>
                  <a:fillRect b="-17105"/>
                </a:stretch>
              </a:blipFill>
            </p:spPr>
            <p:txBody>
              <a:bodyPr/>
              <a:lstStyle/>
              <a:p>
                <a:r>
                  <a:rPr lang="en-US">
                    <a:noFill/>
                  </a:rPr>
                  <a:t> </a:t>
                </a:r>
              </a:p>
            </p:txBody>
          </p:sp>
        </mc:Fallback>
      </mc:AlternateContent>
      <p:cxnSp>
        <p:nvCxnSpPr>
          <p:cNvPr id="69" name="直接箭头连接符 68">
            <a:extLst>
              <a:ext uri="{FF2B5EF4-FFF2-40B4-BE49-F238E27FC236}">
                <a16:creationId xmlns:a16="http://schemas.microsoft.com/office/drawing/2014/main" id="{BCF821EB-15A7-4447-B99C-F09B1FD73A2A}"/>
              </a:ext>
            </a:extLst>
          </p:cNvPr>
          <p:cNvCxnSpPr>
            <a:cxnSpLocks/>
          </p:cNvCxnSpPr>
          <p:nvPr/>
        </p:nvCxnSpPr>
        <p:spPr>
          <a:xfrm flipV="1">
            <a:off x="1306030" y="2894183"/>
            <a:ext cx="438998" cy="431406"/>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B3696602-2F79-4D6A-910C-8E06D1180FC2}"/>
              </a:ext>
            </a:extLst>
          </p:cNvPr>
          <p:cNvSpPr txBox="1"/>
          <p:nvPr/>
        </p:nvSpPr>
        <p:spPr>
          <a:xfrm>
            <a:off x="177798" y="3204993"/>
            <a:ext cx="2000250" cy="646331"/>
          </a:xfrm>
          <a:prstGeom prst="rect">
            <a:avLst/>
          </a:prstGeom>
          <a:noFill/>
        </p:spPr>
        <p:txBody>
          <a:bodyPr wrap="square" rtlCol="0">
            <a:spAutoFit/>
          </a:bodyPr>
          <a:lstStyle/>
          <a:p>
            <a:r>
              <a:rPr lang="en-US" dirty="0"/>
              <a:t>Landmark measurement</a:t>
            </a:r>
          </a:p>
        </p:txBody>
      </p:sp>
      <p:sp>
        <p:nvSpPr>
          <p:cNvPr id="71" name="文本框 70">
            <a:extLst>
              <a:ext uri="{FF2B5EF4-FFF2-40B4-BE49-F238E27FC236}">
                <a16:creationId xmlns:a16="http://schemas.microsoft.com/office/drawing/2014/main" id="{81655B9B-CB29-4AAC-81C4-D83C438097C8}"/>
              </a:ext>
            </a:extLst>
          </p:cNvPr>
          <p:cNvSpPr txBox="1"/>
          <p:nvPr/>
        </p:nvSpPr>
        <p:spPr>
          <a:xfrm>
            <a:off x="920110" y="1151627"/>
            <a:ext cx="3826795" cy="369332"/>
          </a:xfrm>
          <a:prstGeom prst="rect">
            <a:avLst/>
          </a:prstGeom>
          <a:noFill/>
        </p:spPr>
        <p:txBody>
          <a:bodyPr wrap="square" rtlCol="0">
            <a:spAutoFit/>
          </a:bodyPr>
          <a:lstStyle/>
          <a:p>
            <a:r>
              <a:rPr lang="en-US" dirty="0"/>
              <a:t>Odometry measurement </a:t>
            </a:r>
          </a:p>
        </p:txBody>
      </p:sp>
      <p:cxnSp>
        <p:nvCxnSpPr>
          <p:cNvPr id="72" name="直接箭头连接符 71">
            <a:extLst>
              <a:ext uri="{FF2B5EF4-FFF2-40B4-BE49-F238E27FC236}">
                <a16:creationId xmlns:a16="http://schemas.microsoft.com/office/drawing/2014/main" id="{7538DCDF-B33A-436B-8851-5E3182BA0C61}"/>
              </a:ext>
            </a:extLst>
          </p:cNvPr>
          <p:cNvCxnSpPr>
            <a:cxnSpLocks/>
          </p:cNvCxnSpPr>
          <p:nvPr/>
        </p:nvCxnSpPr>
        <p:spPr>
          <a:xfrm>
            <a:off x="1650414" y="1418366"/>
            <a:ext cx="356205" cy="628879"/>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矩形 74">
                <a:extLst>
                  <a:ext uri="{FF2B5EF4-FFF2-40B4-BE49-F238E27FC236}">
                    <a16:creationId xmlns:a16="http://schemas.microsoft.com/office/drawing/2014/main" id="{4384A5A9-04D4-490D-831F-A60479EB95DD}"/>
                  </a:ext>
                </a:extLst>
              </p:cNvPr>
              <p:cNvSpPr/>
              <p:nvPr/>
            </p:nvSpPr>
            <p:spPr>
              <a:xfrm>
                <a:off x="5221318" y="1153236"/>
                <a:ext cx="4150881" cy="3108543"/>
              </a:xfrm>
              <a:prstGeom prst="rect">
                <a:avLst/>
              </a:prstGeom>
            </p:spPr>
            <p:txBody>
              <a:bodyPr wrap="square">
                <a:spAutoFit/>
              </a:bodyPr>
              <a:lstStyle/>
              <a:p>
                <a:r>
                  <a:rPr lang="en-US" sz="2800" b="1" i="1" dirty="0"/>
                  <a:t>variable nodes</a:t>
                </a:r>
              </a:p>
              <a:p>
                <a:r>
                  <a:rPr lang="en-US" sz="2800" dirty="0"/>
                  <a:t>(</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0</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𝑁</m:t>
                        </m:r>
                      </m:sub>
                    </m:sSub>
                  </m:oMath>
                </a14:m>
                <a:r>
                  <a:rPr lang="en-US" sz="2800" dirty="0"/>
                  <a:t>,</a:t>
                </a:r>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0</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𝑀</m:t>
                        </m:r>
                      </m:sub>
                    </m:sSub>
                  </m:oMath>
                </a14:m>
                <a:r>
                  <a:rPr lang="en-US" sz="2800" dirty="0"/>
                  <a:t>)</a:t>
                </a:r>
              </a:p>
              <a:p>
                <a:endParaRPr lang="en-US" sz="2800" b="1" i="1" dirty="0"/>
              </a:p>
              <a:p>
                <a:r>
                  <a:rPr lang="en-US" sz="2800" b="1" i="1" dirty="0"/>
                  <a:t>factor nodes</a:t>
                </a:r>
                <a:endParaRPr lang="en-US" altLang="zh-CN" sz="2800" b="1" i="1" dirty="0"/>
              </a:p>
              <a:p>
                <a:pPr/>
                <a14:m>
                  <m:oMathPara xmlns:m="http://schemas.openxmlformats.org/officeDocument/2006/math">
                    <m:oMathParaPr>
                      <m:jc m:val="centerGroup"/>
                    </m:oMathParaPr>
                    <m:oMath xmlns:m="http://schemas.openxmlformats.org/officeDocument/2006/math">
                      <m:r>
                        <a:rPr lang="en-US" altLang="zh-CN" sz="2800" i="1" smtClean="0">
                          <a:latin typeface="Cambria Math" panose="02040503050406030204" pitchFamily="18" charset="0"/>
                        </a:rPr>
                        <m:t>𝑃</m:t>
                      </m:r>
                      <m:d>
                        <m:dPr>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𝑢</m:t>
                              </m:r>
                            </m:e>
                            <m:sub>
                              <m:r>
                                <a:rPr lang="en-US" altLang="zh-CN" sz="2800" i="1">
                                  <a:latin typeface="Cambria Math" panose="02040503050406030204" pitchFamily="18" charset="0"/>
                                </a:rPr>
                                <m:t>0</m:t>
                              </m:r>
                            </m:sub>
                          </m:sSub>
                        </m:e>
                      </m:d>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0</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oMath>
                  </m:oMathPara>
                </a14:m>
                <a:endParaRPr lang="en-US" altLang="zh-CN" sz="2800" dirty="0"/>
              </a:p>
              <a:p>
                <a:pPr/>
                <a14:m>
                  <m:oMathPara xmlns:m="http://schemas.openxmlformats.org/officeDocument/2006/math">
                    <m:oMathParaPr>
                      <m:jc m:val="centerGroup"/>
                    </m:oMathParaPr>
                    <m:oMath xmlns:m="http://schemas.openxmlformats.org/officeDocument/2006/math">
                      <m:r>
                        <a:rPr lang="en-US" altLang="zh-CN" sz="2800" i="1" smtClean="0">
                          <a:latin typeface="Cambria Math" panose="02040503050406030204" pitchFamily="18" charset="0"/>
                        </a:rPr>
                        <m:t>𝑃</m:t>
                      </m:r>
                      <m:d>
                        <m:dPr>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𝑚</m:t>
                              </m:r>
                            </m:e>
                            <m:sub>
                              <m:r>
                                <a:rPr lang="en-US" altLang="zh-CN" sz="2800" i="1">
                                  <a:latin typeface="Cambria Math" panose="02040503050406030204" pitchFamily="18" charset="0"/>
                                </a:rPr>
                                <m:t>0</m:t>
                              </m:r>
                            </m:sub>
                          </m:sSub>
                        </m:e>
                      </m:d>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0</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𝑙</m:t>
                          </m:r>
                        </m:e>
                        <m:sub>
                          <m:r>
                            <a:rPr lang="en-US" altLang="zh-CN" sz="2800" i="1">
                              <a:latin typeface="Cambria Math" panose="02040503050406030204" pitchFamily="18" charset="0"/>
                            </a:rPr>
                            <m:t>0</m:t>
                          </m:r>
                        </m:sub>
                      </m:sSub>
                      <m:r>
                        <a:rPr lang="en-US" altLang="zh-CN" sz="2800" i="1">
                          <a:latin typeface="Cambria Math" panose="02040503050406030204" pitchFamily="18" charset="0"/>
                        </a:rPr>
                        <m:t>)</m:t>
                      </m:r>
                    </m:oMath>
                  </m:oMathPara>
                </a14:m>
                <a:endParaRPr lang="en-US" sz="2800" dirty="0"/>
              </a:p>
              <a:p>
                <a:r>
                  <a:rPr lang="en-US" sz="2800" dirty="0"/>
                  <a:t>		…</a:t>
                </a:r>
              </a:p>
            </p:txBody>
          </p:sp>
        </mc:Choice>
        <mc:Fallback xmlns="">
          <p:sp>
            <p:nvSpPr>
              <p:cNvPr id="75" name="矩形 74">
                <a:extLst>
                  <a:ext uri="{FF2B5EF4-FFF2-40B4-BE49-F238E27FC236}">
                    <a16:creationId xmlns:a16="http://schemas.microsoft.com/office/drawing/2014/main" id="{4384A5A9-04D4-490D-831F-A60479EB95DD}"/>
                  </a:ext>
                </a:extLst>
              </p:cNvPr>
              <p:cNvSpPr>
                <a:spLocks noRot="1" noChangeAspect="1" noMove="1" noResize="1" noEditPoints="1" noAdjustHandles="1" noChangeArrowheads="1" noChangeShapeType="1" noTextEdit="1"/>
              </p:cNvSpPr>
              <p:nvPr/>
            </p:nvSpPr>
            <p:spPr>
              <a:xfrm>
                <a:off x="5221318" y="1153236"/>
                <a:ext cx="4150881" cy="3108543"/>
              </a:xfrm>
              <a:prstGeom prst="rect">
                <a:avLst/>
              </a:prstGeom>
              <a:blipFill>
                <a:blip r:embed="rId35"/>
                <a:stretch>
                  <a:fillRect l="-3088" t="-1765" b="-4706"/>
                </a:stretch>
              </a:blipFill>
            </p:spPr>
            <p:txBody>
              <a:bodyPr/>
              <a:lstStyle/>
              <a:p>
                <a:r>
                  <a:rPr lang="en-US">
                    <a:noFill/>
                  </a:rPr>
                  <a:t> </a:t>
                </a:r>
              </a:p>
            </p:txBody>
          </p:sp>
        </mc:Fallback>
      </mc:AlternateContent>
      <p:sp>
        <p:nvSpPr>
          <p:cNvPr id="76" name="文本框 75">
            <a:extLst>
              <a:ext uri="{FF2B5EF4-FFF2-40B4-BE49-F238E27FC236}">
                <a16:creationId xmlns:a16="http://schemas.microsoft.com/office/drawing/2014/main" id="{2EAAABB8-8E46-4F78-AD0B-07864E08252E}"/>
              </a:ext>
            </a:extLst>
          </p:cNvPr>
          <p:cNvSpPr txBox="1"/>
          <p:nvPr/>
        </p:nvSpPr>
        <p:spPr>
          <a:xfrm>
            <a:off x="9753748" y="5064723"/>
            <a:ext cx="2000250" cy="369332"/>
          </a:xfrm>
          <a:prstGeom prst="rect">
            <a:avLst/>
          </a:prstGeom>
          <a:noFill/>
        </p:spPr>
        <p:txBody>
          <a:bodyPr wrap="square" rtlCol="0">
            <a:spAutoFit/>
          </a:bodyPr>
          <a:lstStyle/>
          <a:p>
            <a:r>
              <a:rPr lang="en-US" b="1" dirty="0"/>
              <a:t>Taylor Expansion</a:t>
            </a:r>
          </a:p>
        </p:txBody>
      </p:sp>
    </p:spTree>
    <p:extLst>
      <p:ext uri="{BB962C8B-B14F-4D97-AF65-F5344CB8AC3E}">
        <p14:creationId xmlns:p14="http://schemas.microsoft.com/office/powerpoint/2010/main" val="2462993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fade">
                                      <p:cBhvr>
                                        <p:cTn id="15" dur="500"/>
                                        <p:tgtEl>
                                          <p:spTgt spid="71"/>
                                        </p:tgtEl>
                                      </p:cBhvr>
                                    </p:animEffect>
                                  </p:childTnLst>
                                </p:cTn>
                              </p:par>
                              <p:par>
                                <p:cTn id="16" presetID="10" presetClass="entr" presetSubtype="0" fill="hold" nodeType="withEffect">
                                  <p:stCondLst>
                                    <p:cond delay="0"/>
                                  </p:stCondLst>
                                  <p:childTnLst>
                                    <p:set>
                                      <p:cBhvr>
                                        <p:cTn id="17" dur="1" fill="hold">
                                          <p:stCondLst>
                                            <p:cond delay="0"/>
                                          </p:stCondLst>
                                        </p:cTn>
                                        <p:tgtEl>
                                          <p:spTgt spid="72"/>
                                        </p:tgtEl>
                                        <p:attrNameLst>
                                          <p:attrName>style.visibility</p:attrName>
                                        </p:attrNameLst>
                                      </p:cBhvr>
                                      <p:to>
                                        <p:strVal val="visible"/>
                                      </p:to>
                                    </p:set>
                                    <p:animEffect transition="in" filter="fade">
                                      <p:cBhvr>
                                        <p:cTn id="18" dur="500"/>
                                        <p:tgtEl>
                                          <p:spTgt spid="72"/>
                                        </p:tgtEl>
                                      </p:cBhvr>
                                    </p:animEffect>
                                  </p:childTnLst>
                                </p:cTn>
                              </p:par>
                              <p:par>
                                <p:cTn id="19" presetID="10" presetClass="entr" presetSubtype="0" fill="hold" nodeType="with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fade">
                                      <p:cBhvr>
                                        <p:cTn id="21" dur="500"/>
                                        <p:tgtEl>
                                          <p:spTgt spid="6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fade">
                                      <p:cBhvr>
                                        <p:cTn id="24" dur="500"/>
                                        <p:tgtEl>
                                          <p:spTgt spid="7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5"/>
                                        </p:tgtEl>
                                        <p:attrNameLst>
                                          <p:attrName>style.visibility</p:attrName>
                                        </p:attrNameLst>
                                      </p:cBhvr>
                                      <p:to>
                                        <p:strVal val="visible"/>
                                      </p:to>
                                    </p:set>
                                    <p:anim calcmode="lin" valueType="num">
                                      <p:cBhvr additive="base">
                                        <p:cTn id="29" dur="500" fill="hold"/>
                                        <p:tgtEl>
                                          <p:spTgt spid="75"/>
                                        </p:tgtEl>
                                        <p:attrNameLst>
                                          <p:attrName>ppt_x</p:attrName>
                                        </p:attrNameLst>
                                      </p:cBhvr>
                                      <p:tavLst>
                                        <p:tav tm="0">
                                          <p:val>
                                            <p:strVal val="#ppt_x"/>
                                          </p:val>
                                        </p:tav>
                                        <p:tav tm="100000">
                                          <p:val>
                                            <p:strVal val="#ppt_x"/>
                                          </p:val>
                                        </p:tav>
                                      </p:tavLst>
                                    </p:anim>
                                    <p:anim calcmode="lin" valueType="num">
                                      <p:cBhvr additive="base">
                                        <p:cTn id="3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fade">
                                      <p:cBhvr>
                                        <p:cTn id="35" dur="500"/>
                                        <p:tgtEl>
                                          <p:spTgt spid="6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fade">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fade">
                                      <p:cBhvr>
                                        <p:cTn id="45" dur="500"/>
                                        <p:tgtEl>
                                          <p:spTgt spid="6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6"/>
                                        </p:tgtEl>
                                        <p:attrNameLst>
                                          <p:attrName>style.visibility</p:attrName>
                                        </p:attrNameLst>
                                      </p:cBhvr>
                                      <p:to>
                                        <p:strVal val="visible"/>
                                      </p:to>
                                    </p:set>
                                    <p:animEffect transition="in" filter="fade">
                                      <p:cBhvr>
                                        <p:cTn id="48" dur="500"/>
                                        <p:tgtEl>
                                          <p:spTgt spid="7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7"/>
                                        </p:tgtEl>
                                        <p:attrNameLst>
                                          <p:attrName>style.visibility</p:attrName>
                                        </p:attrNameLst>
                                      </p:cBhvr>
                                      <p:to>
                                        <p:strVal val="visible"/>
                                      </p:to>
                                    </p:set>
                                    <p:animEffect transition="in" filter="fade">
                                      <p:cBhvr>
                                        <p:cTn id="53"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70" grpId="0"/>
      <p:bldP spid="71" grpId="0"/>
      <p:bldP spid="75" grpId="0"/>
      <p:bldP spid="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69C3E5-214A-4FBD-B710-86388E711C65}"/>
              </a:ext>
            </a:extLst>
          </p:cNvPr>
          <p:cNvSpPr>
            <a:spLocks noGrp="1"/>
          </p:cNvSpPr>
          <p:nvPr>
            <p:ph type="title"/>
          </p:nvPr>
        </p:nvSpPr>
        <p:spPr>
          <a:xfrm>
            <a:off x="488444" y="-263243"/>
            <a:ext cx="10515600" cy="1325563"/>
          </a:xfrm>
        </p:spPr>
        <p:txBody>
          <a:bodyPr/>
          <a:lstStyle/>
          <a:p>
            <a:r>
              <a:rPr lang="en-US" dirty="0"/>
              <a:t>Nonlinear Least-Squares</a:t>
            </a:r>
          </a:p>
        </p:txBody>
      </p:sp>
      <p:grpSp>
        <p:nvGrpSpPr>
          <p:cNvPr id="4" name="组合 3">
            <a:extLst>
              <a:ext uri="{FF2B5EF4-FFF2-40B4-BE49-F238E27FC236}">
                <a16:creationId xmlns:a16="http://schemas.microsoft.com/office/drawing/2014/main" id="{6EE3EB7E-1E42-4D78-805D-B5AB18BD0E4B}"/>
              </a:ext>
            </a:extLst>
          </p:cNvPr>
          <p:cNvGrpSpPr/>
          <p:nvPr/>
        </p:nvGrpSpPr>
        <p:grpSpPr>
          <a:xfrm>
            <a:off x="1187956" y="678143"/>
            <a:ext cx="3729983" cy="2238272"/>
            <a:chOff x="1333083" y="1898071"/>
            <a:chExt cx="4480590" cy="2802728"/>
          </a:xfrm>
        </p:grpSpPr>
        <p:grpSp>
          <p:nvGrpSpPr>
            <p:cNvPr id="5" name="组合 4">
              <a:extLst>
                <a:ext uri="{FF2B5EF4-FFF2-40B4-BE49-F238E27FC236}">
                  <a16:creationId xmlns:a16="http://schemas.microsoft.com/office/drawing/2014/main" id="{EB52EB19-0F60-4FFD-8BA7-B20B77D6C102}"/>
                </a:ext>
              </a:extLst>
            </p:cNvPr>
            <p:cNvGrpSpPr/>
            <p:nvPr/>
          </p:nvGrpSpPr>
          <p:grpSpPr>
            <a:xfrm>
              <a:off x="1333083" y="2245466"/>
              <a:ext cx="4480590" cy="2455333"/>
              <a:chOff x="280011" y="1783720"/>
              <a:chExt cx="4480590" cy="2455333"/>
            </a:xfrm>
          </p:grpSpPr>
          <p:grpSp>
            <p:nvGrpSpPr>
              <p:cNvPr id="8" name="组合 7">
                <a:extLst>
                  <a:ext uri="{FF2B5EF4-FFF2-40B4-BE49-F238E27FC236}">
                    <a16:creationId xmlns:a16="http://schemas.microsoft.com/office/drawing/2014/main" id="{6F810C1A-08E9-4EB5-A42A-5E9A73A563DF}"/>
                  </a:ext>
                </a:extLst>
              </p:cNvPr>
              <p:cNvGrpSpPr/>
              <p:nvPr/>
            </p:nvGrpSpPr>
            <p:grpSpPr>
              <a:xfrm>
                <a:off x="959517" y="1783720"/>
                <a:ext cx="3801084" cy="2455333"/>
                <a:chOff x="730395" y="1690688"/>
                <a:chExt cx="4843065" cy="3128407"/>
              </a:xfrm>
            </p:grpSpPr>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FF5BE288-D4DE-45A3-ACC0-49C4EA3C5862}"/>
                        </a:ext>
                      </a:extLst>
                    </p:cNvPr>
                    <p:cNvSpPr txBox="1"/>
                    <p:nvPr/>
                  </p:nvSpPr>
                  <p:spPr>
                    <a:xfrm>
                      <a:off x="730395" y="1690688"/>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17" name="文本框 16">
                      <a:extLst>
                        <a:ext uri="{FF2B5EF4-FFF2-40B4-BE49-F238E27FC236}">
                          <a16:creationId xmlns:a16="http://schemas.microsoft.com/office/drawing/2014/main" id="{8B47BA90-6B44-4318-98AF-846E00C3BD16}"/>
                        </a:ext>
                      </a:extLst>
                    </p:cNvPr>
                    <p:cNvSpPr txBox="1">
                      <a:spLocks noRot="1" noChangeAspect="1" noMove="1" noResize="1" noEditPoints="1" noAdjustHandles="1" noChangeArrowheads="1" noChangeShapeType="1" noTextEdit="1"/>
                    </p:cNvSpPr>
                    <p:nvPr/>
                  </p:nvSpPr>
                  <p:spPr>
                    <a:xfrm>
                      <a:off x="730395" y="1690688"/>
                      <a:ext cx="533400" cy="461665"/>
                    </a:xfrm>
                    <a:prstGeom prst="rect">
                      <a:avLst/>
                    </a:prstGeom>
                    <a:blipFill>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A6C26BE1-7777-452F-8923-4879AF479347}"/>
                        </a:ext>
                      </a:extLst>
                    </p:cNvPr>
                    <p:cNvSpPr txBox="1"/>
                    <p:nvPr/>
                  </p:nvSpPr>
                  <p:spPr>
                    <a:xfrm>
                      <a:off x="2797320" y="169068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18" name="文本框 17">
                      <a:extLst>
                        <a:ext uri="{FF2B5EF4-FFF2-40B4-BE49-F238E27FC236}">
                          <a16:creationId xmlns:a16="http://schemas.microsoft.com/office/drawing/2014/main" id="{76A41127-C6C6-4506-9B0E-0C4803E3D0C6}"/>
                        </a:ext>
                      </a:extLst>
                    </p:cNvPr>
                    <p:cNvSpPr txBox="1">
                      <a:spLocks noRot="1" noChangeAspect="1" noMove="1" noResize="1" noEditPoints="1" noAdjustHandles="1" noChangeArrowheads="1" noChangeShapeType="1" noTextEdit="1"/>
                    </p:cNvSpPr>
                    <p:nvPr/>
                  </p:nvSpPr>
                  <p:spPr>
                    <a:xfrm>
                      <a:off x="2797320" y="1690689"/>
                      <a:ext cx="533400" cy="461665"/>
                    </a:xfrm>
                    <a:prstGeom prst="rect">
                      <a:avLst/>
                    </a:prstGeom>
                    <a:blipFill>
                      <a:blip r:embed="rId7"/>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7BA80845-49BC-4FF2-86D5-54A1D1D304A4}"/>
                        </a:ext>
                      </a:extLst>
                    </p:cNvPr>
                    <p:cNvSpPr txBox="1"/>
                    <p:nvPr/>
                  </p:nvSpPr>
                  <p:spPr>
                    <a:xfrm>
                      <a:off x="4864245" y="169068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b="1" dirty="0"/>
                    </a:p>
                  </p:txBody>
                </p:sp>
              </mc:Choice>
              <mc:Fallback xmlns="">
                <p:sp>
                  <p:nvSpPr>
                    <p:cNvPr id="19" name="文本框 18">
                      <a:extLst>
                        <a:ext uri="{FF2B5EF4-FFF2-40B4-BE49-F238E27FC236}">
                          <a16:creationId xmlns:a16="http://schemas.microsoft.com/office/drawing/2014/main" id="{C6ED2992-D88A-48BD-9621-2B3BFA51DF84}"/>
                        </a:ext>
                      </a:extLst>
                    </p:cNvPr>
                    <p:cNvSpPr txBox="1">
                      <a:spLocks noRot="1" noChangeAspect="1" noMove="1" noResize="1" noEditPoints="1" noAdjustHandles="1" noChangeArrowheads="1" noChangeShapeType="1" noTextEdit="1"/>
                    </p:cNvSpPr>
                    <p:nvPr/>
                  </p:nvSpPr>
                  <p:spPr>
                    <a:xfrm>
                      <a:off x="4864245" y="1690689"/>
                      <a:ext cx="533400" cy="461665"/>
                    </a:xfrm>
                    <a:prstGeom prst="rect">
                      <a:avLst/>
                    </a:prstGeom>
                    <a:blipFill>
                      <a:blip r:embed="rId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CFCBFDFF-DF37-4468-8D32-70ADDAE531B3}"/>
                        </a:ext>
                      </a:extLst>
                    </p:cNvPr>
                    <p:cNvSpPr txBox="1"/>
                    <p:nvPr/>
                  </p:nvSpPr>
                  <p:spPr>
                    <a:xfrm>
                      <a:off x="1834196" y="4297382"/>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𝟑</m:t>
                                </m:r>
                              </m:sub>
                            </m:sSub>
                          </m:oMath>
                        </m:oMathPara>
                      </a14:m>
                      <a:endParaRPr lang="en-US" sz="2400" b="1" dirty="0"/>
                    </a:p>
                  </p:txBody>
                </p:sp>
              </mc:Choice>
              <mc:Fallback xmlns="">
                <p:sp>
                  <p:nvSpPr>
                    <p:cNvPr id="12" name="文本框 11">
                      <a:extLst>
                        <a:ext uri="{FF2B5EF4-FFF2-40B4-BE49-F238E27FC236}">
                          <a16:creationId xmlns:a16="http://schemas.microsoft.com/office/drawing/2014/main" id="{F5398264-15AE-4291-9126-E74958A2C192}"/>
                        </a:ext>
                      </a:extLst>
                    </p:cNvPr>
                    <p:cNvSpPr txBox="1">
                      <a:spLocks noRot="1" noChangeAspect="1" noMove="1" noResize="1" noEditPoints="1" noAdjustHandles="1" noChangeArrowheads="1" noChangeShapeType="1" noTextEdit="1"/>
                    </p:cNvSpPr>
                    <p:nvPr/>
                  </p:nvSpPr>
                  <p:spPr>
                    <a:xfrm>
                      <a:off x="1834196" y="4297382"/>
                      <a:ext cx="533400" cy="461665"/>
                    </a:xfrm>
                    <a:prstGeom prst="rect">
                      <a:avLst/>
                    </a:prstGeom>
                    <a:blipFill>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F841FDDE-EA9B-4D0C-AF4A-C1EBAFE82494}"/>
                        </a:ext>
                      </a:extLst>
                    </p:cNvPr>
                    <p:cNvSpPr txBox="1"/>
                    <p:nvPr/>
                  </p:nvSpPr>
                  <p:spPr>
                    <a:xfrm>
                      <a:off x="4136244" y="435743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𝟒</m:t>
                                </m:r>
                              </m:sub>
                            </m:sSub>
                          </m:oMath>
                        </m:oMathPara>
                      </a14:m>
                      <a:endParaRPr lang="en-US" sz="2400" b="1" dirty="0"/>
                    </a:p>
                  </p:txBody>
                </p:sp>
              </mc:Choice>
              <mc:Fallback xmlns="">
                <p:sp>
                  <p:nvSpPr>
                    <p:cNvPr id="13" name="文本框 12">
                      <a:extLst>
                        <a:ext uri="{FF2B5EF4-FFF2-40B4-BE49-F238E27FC236}">
                          <a16:creationId xmlns:a16="http://schemas.microsoft.com/office/drawing/2014/main" id="{7FE00BC1-BFF9-4C16-AB87-46157529864C}"/>
                        </a:ext>
                      </a:extLst>
                    </p:cNvPr>
                    <p:cNvSpPr txBox="1">
                      <a:spLocks noRot="1" noChangeAspect="1" noMove="1" noResize="1" noEditPoints="1" noAdjustHandles="1" noChangeArrowheads="1" noChangeShapeType="1" noTextEdit="1"/>
                    </p:cNvSpPr>
                    <p:nvPr/>
                  </p:nvSpPr>
                  <p:spPr>
                    <a:xfrm>
                      <a:off x="4136244" y="4357430"/>
                      <a:ext cx="533400"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5E84548C-6B39-4C60-B6A9-2B3FE42B3B55}"/>
                        </a:ext>
                      </a:extLst>
                    </p:cNvPr>
                    <p:cNvSpPr txBox="1"/>
                    <p:nvPr/>
                  </p:nvSpPr>
                  <p:spPr>
                    <a:xfrm>
                      <a:off x="1831183" y="1836283"/>
                      <a:ext cx="533400" cy="588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24" name="文本框 23">
                      <a:extLst>
                        <a:ext uri="{FF2B5EF4-FFF2-40B4-BE49-F238E27FC236}">
                          <a16:creationId xmlns:a16="http://schemas.microsoft.com/office/drawing/2014/main" id="{5E84548C-6B39-4C60-B6A9-2B3FE42B3B55}"/>
                        </a:ext>
                      </a:extLst>
                    </p:cNvPr>
                    <p:cNvSpPr txBox="1">
                      <a:spLocks noRot="1" noChangeAspect="1" noMove="1" noResize="1" noEditPoints="1" noAdjustHandles="1" noChangeArrowheads="1" noChangeShapeType="1" noTextEdit="1"/>
                    </p:cNvSpPr>
                    <p:nvPr/>
                  </p:nvSpPr>
                  <p:spPr>
                    <a:xfrm>
                      <a:off x="1831183" y="1836283"/>
                      <a:ext cx="533400" cy="588220"/>
                    </a:xfrm>
                    <a:prstGeom prst="rect">
                      <a:avLst/>
                    </a:prstGeom>
                    <a:blipFill>
                      <a:blip r:embed="rId11"/>
                      <a:stretch>
                        <a:fillRect r="-43860"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B752E3A1-92A4-4C5D-A3C5-BB48C72E79AE}"/>
                        </a:ext>
                      </a:extLst>
                    </p:cNvPr>
                    <p:cNvSpPr txBox="1"/>
                    <p:nvPr/>
                  </p:nvSpPr>
                  <p:spPr>
                    <a:xfrm>
                      <a:off x="3878967" y="1897746"/>
                      <a:ext cx="533399" cy="588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25" name="文本框 24">
                      <a:extLst>
                        <a:ext uri="{FF2B5EF4-FFF2-40B4-BE49-F238E27FC236}">
                          <a16:creationId xmlns:a16="http://schemas.microsoft.com/office/drawing/2014/main" id="{B752E3A1-92A4-4C5D-A3C5-BB48C72E79AE}"/>
                        </a:ext>
                      </a:extLst>
                    </p:cNvPr>
                    <p:cNvSpPr txBox="1">
                      <a:spLocks noRot="1" noChangeAspect="1" noMove="1" noResize="1" noEditPoints="1" noAdjustHandles="1" noChangeArrowheads="1" noChangeShapeType="1" noTextEdit="1"/>
                    </p:cNvSpPr>
                    <p:nvPr/>
                  </p:nvSpPr>
                  <p:spPr>
                    <a:xfrm>
                      <a:off x="3878967" y="1897746"/>
                      <a:ext cx="533399" cy="588220"/>
                    </a:xfrm>
                    <a:prstGeom prst="rect">
                      <a:avLst/>
                    </a:prstGeom>
                    <a:blipFill>
                      <a:blip r:embed="rId12"/>
                      <a:stretch>
                        <a:fillRect r="-43860" b="-278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97771E8B-707C-455D-8FF0-B97288F5DFAB}"/>
                        </a:ext>
                      </a:extLst>
                    </p:cNvPr>
                    <p:cNvSpPr txBox="1"/>
                    <p:nvPr/>
                  </p:nvSpPr>
                  <p:spPr>
                    <a:xfrm>
                      <a:off x="1023591" y="3321870"/>
                      <a:ext cx="533399" cy="588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26" name="文本框 25">
                      <a:extLst>
                        <a:ext uri="{FF2B5EF4-FFF2-40B4-BE49-F238E27FC236}">
                          <a16:creationId xmlns:a16="http://schemas.microsoft.com/office/drawing/2014/main" id="{97771E8B-707C-455D-8FF0-B97288F5DFAB}"/>
                        </a:ext>
                      </a:extLst>
                    </p:cNvPr>
                    <p:cNvSpPr txBox="1">
                      <a:spLocks noRot="1" noChangeAspect="1" noMove="1" noResize="1" noEditPoints="1" noAdjustHandles="1" noChangeArrowheads="1" noChangeShapeType="1" noTextEdit="1"/>
                    </p:cNvSpPr>
                    <p:nvPr/>
                  </p:nvSpPr>
                  <p:spPr>
                    <a:xfrm>
                      <a:off x="1023591" y="3321870"/>
                      <a:ext cx="533399" cy="588220"/>
                    </a:xfrm>
                    <a:prstGeom prst="rect">
                      <a:avLst/>
                    </a:prstGeom>
                    <a:blipFill>
                      <a:blip r:embed="rId13"/>
                      <a:stretch>
                        <a:fillRect r="-68421" b="-278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26A3EB15-A653-4785-8327-3C8CA8F3D224}"/>
                        </a:ext>
                      </a:extLst>
                    </p:cNvPr>
                    <p:cNvSpPr txBox="1"/>
                    <p:nvPr/>
                  </p:nvSpPr>
                  <p:spPr>
                    <a:xfrm>
                      <a:off x="2588700" y="3255071"/>
                      <a:ext cx="533399" cy="588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27" name="文本框 26">
                      <a:extLst>
                        <a:ext uri="{FF2B5EF4-FFF2-40B4-BE49-F238E27FC236}">
                          <a16:creationId xmlns:a16="http://schemas.microsoft.com/office/drawing/2014/main" id="{26A3EB15-A653-4785-8327-3C8CA8F3D224}"/>
                        </a:ext>
                      </a:extLst>
                    </p:cNvPr>
                    <p:cNvSpPr txBox="1">
                      <a:spLocks noRot="1" noChangeAspect="1" noMove="1" noResize="1" noEditPoints="1" noAdjustHandles="1" noChangeArrowheads="1" noChangeShapeType="1" noTextEdit="1"/>
                    </p:cNvSpPr>
                    <p:nvPr/>
                  </p:nvSpPr>
                  <p:spPr>
                    <a:xfrm>
                      <a:off x="2588700" y="3255071"/>
                      <a:ext cx="533399" cy="588220"/>
                    </a:xfrm>
                    <a:prstGeom prst="rect">
                      <a:avLst/>
                    </a:prstGeom>
                    <a:blipFill>
                      <a:blip r:embed="rId14"/>
                      <a:stretch>
                        <a:fillRect r="-68421"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0FC834B4-F2AF-4753-949C-9CACF1D35EE9}"/>
                        </a:ext>
                      </a:extLst>
                    </p:cNvPr>
                    <p:cNvSpPr txBox="1"/>
                    <p:nvPr/>
                  </p:nvSpPr>
                  <p:spPr>
                    <a:xfrm>
                      <a:off x="3681411" y="2957987"/>
                      <a:ext cx="533399" cy="588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𝟐</m:t>
                                </m:r>
                              </m:sub>
                            </m:sSub>
                          </m:oMath>
                        </m:oMathPara>
                      </a14:m>
                      <a:endParaRPr lang="en-US" sz="2400" b="1" dirty="0"/>
                    </a:p>
                  </p:txBody>
                </p:sp>
              </mc:Choice>
              <mc:Fallback xmlns="">
                <p:sp>
                  <p:nvSpPr>
                    <p:cNvPr id="28" name="文本框 27">
                      <a:extLst>
                        <a:ext uri="{FF2B5EF4-FFF2-40B4-BE49-F238E27FC236}">
                          <a16:creationId xmlns:a16="http://schemas.microsoft.com/office/drawing/2014/main" id="{0FC834B4-F2AF-4753-949C-9CACF1D35EE9}"/>
                        </a:ext>
                      </a:extLst>
                    </p:cNvPr>
                    <p:cNvSpPr txBox="1">
                      <a:spLocks noRot="1" noChangeAspect="1" noMove="1" noResize="1" noEditPoints="1" noAdjustHandles="1" noChangeArrowheads="1" noChangeShapeType="1" noTextEdit="1"/>
                    </p:cNvSpPr>
                    <p:nvPr/>
                  </p:nvSpPr>
                  <p:spPr>
                    <a:xfrm>
                      <a:off x="3681411" y="2957987"/>
                      <a:ext cx="533399" cy="588220"/>
                    </a:xfrm>
                    <a:prstGeom prst="rect">
                      <a:avLst/>
                    </a:prstGeom>
                    <a:blipFill>
                      <a:blip r:embed="rId15"/>
                      <a:stretch>
                        <a:fillRect r="-68421" b="-278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49531CBF-22A0-489C-A3F6-88A27E5F7182}"/>
                        </a:ext>
                      </a:extLst>
                    </p:cNvPr>
                    <p:cNvSpPr txBox="1"/>
                    <p:nvPr/>
                  </p:nvSpPr>
                  <p:spPr>
                    <a:xfrm>
                      <a:off x="5040061" y="3048224"/>
                      <a:ext cx="533399" cy="588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𝟑</m:t>
                                </m:r>
                              </m:sub>
                            </m:sSub>
                          </m:oMath>
                        </m:oMathPara>
                      </a14:m>
                      <a:endParaRPr lang="en-US" sz="2400" b="1" dirty="0"/>
                    </a:p>
                  </p:txBody>
                </p:sp>
              </mc:Choice>
              <mc:Fallback xmlns="">
                <p:sp>
                  <p:nvSpPr>
                    <p:cNvPr id="29" name="文本框 28">
                      <a:extLst>
                        <a:ext uri="{FF2B5EF4-FFF2-40B4-BE49-F238E27FC236}">
                          <a16:creationId xmlns:a16="http://schemas.microsoft.com/office/drawing/2014/main" id="{49531CBF-22A0-489C-A3F6-88A27E5F7182}"/>
                        </a:ext>
                      </a:extLst>
                    </p:cNvPr>
                    <p:cNvSpPr txBox="1">
                      <a:spLocks noRot="1" noChangeAspect="1" noMove="1" noResize="1" noEditPoints="1" noAdjustHandles="1" noChangeArrowheads="1" noChangeShapeType="1" noTextEdit="1"/>
                    </p:cNvSpPr>
                    <p:nvPr/>
                  </p:nvSpPr>
                  <p:spPr>
                    <a:xfrm>
                      <a:off x="5040061" y="3048224"/>
                      <a:ext cx="533399" cy="588220"/>
                    </a:xfrm>
                    <a:prstGeom prst="rect">
                      <a:avLst/>
                    </a:prstGeom>
                    <a:blipFill>
                      <a:blip r:embed="rId16"/>
                      <a:stretch>
                        <a:fillRect r="-68421" b="-27869"/>
                      </a:stretch>
                    </a:blipFill>
                  </p:spPr>
                  <p:txBody>
                    <a:bodyPr/>
                    <a:lstStyle/>
                    <a:p>
                      <a:r>
                        <a:rPr lang="en-US">
                          <a:noFill/>
                        </a:rPr>
                        <a:t> </a:t>
                      </a:r>
                    </a:p>
                  </p:txBody>
                </p:sp>
              </mc:Fallback>
            </mc:AlternateContent>
            <p:sp>
              <p:nvSpPr>
                <p:cNvPr id="30" name="椭圆 29">
                  <a:extLst>
                    <a:ext uri="{FF2B5EF4-FFF2-40B4-BE49-F238E27FC236}">
                      <a16:creationId xmlns:a16="http://schemas.microsoft.com/office/drawing/2014/main" id="{2FE287B0-A61D-4628-A5FC-9570680E671B}"/>
                    </a:ext>
                  </a:extLst>
                </p:cNvPr>
                <p:cNvSpPr/>
                <p:nvPr/>
              </p:nvSpPr>
              <p:spPr>
                <a:xfrm>
                  <a:off x="820630" y="2294242"/>
                  <a:ext cx="461665" cy="461665"/>
                </a:xfrm>
                <a:prstGeom prst="ellipse">
                  <a:avLst/>
                </a:prstGeom>
                <a:solidFill>
                  <a:srgbClr val="0070C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椭圆 30">
                  <a:extLst>
                    <a:ext uri="{FF2B5EF4-FFF2-40B4-BE49-F238E27FC236}">
                      <a16:creationId xmlns:a16="http://schemas.microsoft.com/office/drawing/2014/main" id="{317C14A3-85FC-46AB-AE55-49E37FC7961B}"/>
                    </a:ext>
                  </a:extLst>
                </p:cNvPr>
                <p:cNvSpPr/>
                <p:nvPr/>
              </p:nvSpPr>
              <p:spPr>
                <a:xfrm>
                  <a:off x="2797320" y="2294242"/>
                  <a:ext cx="461665" cy="461665"/>
                </a:xfrm>
                <a:prstGeom prst="ellipse">
                  <a:avLst/>
                </a:prstGeom>
                <a:solidFill>
                  <a:srgbClr val="0070C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椭圆 31">
                  <a:extLst>
                    <a:ext uri="{FF2B5EF4-FFF2-40B4-BE49-F238E27FC236}">
                      <a16:creationId xmlns:a16="http://schemas.microsoft.com/office/drawing/2014/main" id="{3ADABE06-D76E-40A1-A967-3DCD4B37BDFC}"/>
                    </a:ext>
                  </a:extLst>
                </p:cNvPr>
                <p:cNvSpPr/>
                <p:nvPr/>
              </p:nvSpPr>
              <p:spPr>
                <a:xfrm>
                  <a:off x="5093177" y="2294242"/>
                  <a:ext cx="461665" cy="461665"/>
                </a:xfrm>
                <a:prstGeom prst="ellipse">
                  <a:avLst/>
                </a:prstGeom>
                <a:solidFill>
                  <a:srgbClr val="0070C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椭圆 32">
                  <a:extLst>
                    <a:ext uri="{FF2B5EF4-FFF2-40B4-BE49-F238E27FC236}">
                      <a16:creationId xmlns:a16="http://schemas.microsoft.com/office/drawing/2014/main" id="{8620526B-35AA-4056-BF83-ADF0B3B2AFA8}"/>
                    </a:ext>
                  </a:extLst>
                </p:cNvPr>
                <p:cNvSpPr/>
                <p:nvPr/>
              </p:nvSpPr>
              <p:spPr>
                <a:xfrm>
                  <a:off x="1834196" y="3895765"/>
                  <a:ext cx="461665" cy="461665"/>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椭圆 33">
                  <a:extLst>
                    <a:ext uri="{FF2B5EF4-FFF2-40B4-BE49-F238E27FC236}">
                      <a16:creationId xmlns:a16="http://schemas.microsoft.com/office/drawing/2014/main" id="{95928FCA-C2BF-46CE-9093-51AF5C703070}"/>
                    </a:ext>
                  </a:extLst>
                </p:cNvPr>
                <p:cNvSpPr/>
                <p:nvPr/>
              </p:nvSpPr>
              <p:spPr>
                <a:xfrm>
                  <a:off x="4103838" y="3895765"/>
                  <a:ext cx="461665" cy="461665"/>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直接箭头连接符 34">
                  <a:extLst>
                    <a:ext uri="{FF2B5EF4-FFF2-40B4-BE49-F238E27FC236}">
                      <a16:creationId xmlns:a16="http://schemas.microsoft.com/office/drawing/2014/main" id="{6DF9FFD9-E2FC-4016-A366-CE7BC6FC2705}"/>
                    </a:ext>
                  </a:extLst>
                </p:cNvPr>
                <p:cNvCxnSpPr>
                  <a:cxnSpLocks/>
                  <a:stCxn id="31" idx="6"/>
                  <a:endCxn id="32" idx="2"/>
                </p:cNvCxnSpPr>
                <p:nvPr/>
              </p:nvCxnSpPr>
              <p:spPr>
                <a:xfrm>
                  <a:off x="3258985" y="2525075"/>
                  <a:ext cx="1834192"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220837E6-4D7A-4EFD-8F7D-1A9EA6E8A39B}"/>
                    </a:ext>
                  </a:extLst>
                </p:cNvPr>
                <p:cNvCxnSpPr>
                  <a:cxnSpLocks/>
                  <a:stCxn id="30" idx="5"/>
                  <a:endCxn id="33" idx="1"/>
                </p:cNvCxnSpPr>
                <p:nvPr/>
              </p:nvCxnSpPr>
              <p:spPr>
                <a:xfrm>
                  <a:off x="1214686" y="2688298"/>
                  <a:ext cx="687119" cy="127507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30D28A70-C606-468F-841E-22304D2BFA14}"/>
                    </a:ext>
                  </a:extLst>
                </p:cNvPr>
                <p:cNvCxnSpPr>
                  <a:cxnSpLocks/>
                  <a:stCxn id="31" idx="3"/>
                  <a:endCxn id="33" idx="7"/>
                </p:cNvCxnSpPr>
                <p:nvPr/>
              </p:nvCxnSpPr>
              <p:spPr>
                <a:xfrm flipH="1">
                  <a:off x="2228252" y="2688298"/>
                  <a:ext cx="636677" cy="127507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85D40319-F567-43D6-9CF7-E4148B3A96AC}"/>
                    </a:ext>
                  </a:extLst>
                </p:cNvPr>
                <p:cNvCxnSpPr>
                  <a:cxnSpLocks/>
                  <a:stCxn id="31" idx="5"/>
                  <a:endCxn id="34" idx="1"/>
                </p:cNvCxnSpPr>
                <p:nvPr/>
              </p:nvCxnSpPr>
              <p:spPr>
                <a:xfrm>
                  <a:off x="3191376" y="2688298"/>
                  <a:ext cx="980071" cy="127507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0FDC98BE-2724-42CE-A74C-68E3ED3CAAAA}"/>
                    </a:ext>
                  </a:extLst>
                </p:cNvPr>
                <p:cNvCxnSpPr>
                  <a:cxnSpLocks/>
                  <a:stCxn id="32" idx="4"/>
                  <a:endCxn id="34" idx="7"/>
                </p:cNvCxnSpPr>
                <p:nvPr/>
              </p:nvCxnSpPr>
              <p:spPr>
                <a:xfrm flipH="1">
                  <a:off x="4497894" y="2755907"/>
                  <a:ext cx="826116" cy="120746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cxnSp>
            <p:nvCxnSpPr>
              <p:cNvPr id="9" name="直接连接符 8">
                <a:extLst>
                  <a:ext uri="{FF2B5EF4-FFF2-40B4-BE49-F238E27FC236}">
                    <a16:creationId xmlns:a16="http://schemas.microsoft.com/office/drawing/2014/main" id="{A73A024D-D9DD-4C09-AAC7-2136E2505262}"/>
                  </a:ext>
                </a:extLst>
              </p:cNvPr>
              <p:cNvCxnSpPr>
                <a:stCxn id="30" idx="6"/>
                <a:endCxn id="31" idx="2"/>
              </p:cNvCxnSpPr>
              <p:nvPr/>
            </p:nvCxnSpPr>
            <p:spPr>
              <a:xfrm>
                <a:off x="1392676" y="2438589"/>
                <a:ext cx="11890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CFF803F-F7A7-4C39-B8D5-E0382A073B58}"/>
                  </a:ext>
                </a:extLst>
              </p:cNvPr>
              <p:cNvCxnSpPr>
                <a:cxnSpLocks/>
                <a:endCxn id="30" idx="2"/>
              </p:cNvCxnSpPr>
              <p:nvPr/>
            </p:nvCxnSpPr>
            <p:spPr>
              <a:xfrm>
                <a:off x="622570" y="2438589"/>
                <a:ext cx="407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DEE52242-BBA9-4A51-B111-94AB3B1C15FD}"/>
                  </a:ext>
                </a:extLst>
              </p:cNvPr>
              <p:cNvSpPr/>
              <p:nvPr/>
            </p:nvSpPr>
            <p:spPr>
              <a:xfrm>
                <a:off x="1969187" y="2375607"/>
                <a:ext cx="125964" cy="1259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椭圆 11">
                <a:extLst>
                  <a:ext uri="{FF2B5EF4-FFF2-40B4-BE49-F238E27FC236}">
                    <a16:creationId xmlns:a16="http://schemas.microsoft.com/office/drawing/2014/main" id="{695DAB43-4F80-4242-9D68-4BCE0A48A361}"/>
                  </a:ext>
                </a:extLst>
              </p:cNvPr>
              <p:cNvSpPr/>
              <p:nvPr/>
            </p:nvSpPr>
            <p:spPr>
              <a:xfrm>
                <a:off x="3600078" y="2391093"/>
                <a:ext cx="125964" cy="1259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椭圆 12">
                <a:extLst>
                  <a:ext uri="{FF2B5EF4-FFF2-40B4-BE49-F238E27FC236}">
                    <a16:creationId xmlns:a16="http://schemas.microsoft.com/office/drawing/2014/main" id="{90F93575-9714-4765-9926-0309FB5FC140}"/>
                  </a:ext>
                </a:extLst>
              </p:cNvPr>
              <p:cNvSpPr/>
              <p:nvPr/>
            </p:nvSpPr>
            <p:spPr>
              <a:xfrm>
                <a:off x="4203492" y="3030617"/>
                <a:ext cx="125964" cy="1259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椭圆 13">
                <a:extLst>
                  <a:ext uri="{FF2B5EF4-FFF2-40B4-BE49-F238E27FC236}">
                    <a16:creationId xmlns:a16="http://schemas.microsoft.com/office/drawing/2014/main" id="{4E9F5F20-A499-4E4A-BC6A-4E559BBE977B}"/>
                  </a:ext>
                </a:extLst>
              </p:cNvPr>
              <p:cNvSpPr/>
              <p:nvPr/>
            </p:nvSpPr>
            <p:spPr>
              <a:xfrm>
                <a:off x="3208001" y="3009193"/>
                <a:ext cx="125964" cy="1259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椭圆 14">
                <a:extLst>
                  <a:ext uri="{FF2B5EF4-FFF2-40B4-BE49-F238E27FC236}">
                    <a16:creationId xmlns:a16="http://schemas.microsoft.com/office/drawing/2014/main" id="{AD6F1E10-08E9-4E74-87DC-6D5A53870025}"/>
                  </a:ext>
                </a:extLst>
              </p:cNvPr>
              <p:cNvSpPr/>
              <p:nvPr/>
            </p:nvSpPr>
            <p:spPr>
              <a:xfrm>
                <a:off x="2308865" y="3004085"/>
                <a:ext cx="125964" cy="1259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椭圆 15">
                <a:extLst>
                  <a:ext uri="{FF2B5EF4-FFF2-40B4-BE49-F238E27FC236}">
                    <a16:creationId xmlns:a16="http://schemas.microsoft.com/office/drawing/2014/main" id="{6FD8FB06-655E-4FAE-99D5-D65A9BB0CC58}"/>
                  </a:ext>
                </a:extLst>
              </p:cNvPr>
              <p:cNvSpPr/>
              <p:nvPr/>
            </p:nvSpPr>
            <p:spPr>
              <a:xfrm>
                <a:off x="1546274" y="3004085"/>
                <a:ext cx="125964" cy="1259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椭圆 16">
                <a:extLst>
                  <a:ext uri="{FF2B5EF4-FFF2-40B4-BE49-F238E27FC236}">
                    <a16:creationId xmlns:a16="http://schemas.microsoft.com/office/drawing/2014/main" id="{A183C8AF-FD65-464B-84BA-A1D930903033}"/>
                  </a:ext>
                </a:extLst>
              </p:cNvPr>
              <p:cNvSpPr/>
              <p:nvPr/>
            </p:nvSpPr>
            <p:spPr>
              <a:xfrm>
                <a:off x="597176" y="2375607"/>
                <a:ext cx="125964" cy="1259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7388C76-F1C5-42CA-9AD6-4839B41D0562}"/>
                      </a:ext>
                    </a:extLst>
                  </p:cNvPr>
                  <p:cNvSpPr txBox="1"/>
                  <p:nvPr/>
                </p:nvSpPr>
                <p:spPr>
                  <a:xfrm>
                    <a:off x="280011" y="1917386"/>
                    <a:ext cx="4186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𝒑</m:t>
                          </m:r>
                        </m:oMath>
                      </m:oMathPara>
                    </a14:m>
                    <a:endParaRPr lang="en-US" sz="2400" b="1" dirty="0"/>
                  </a:p>
                </p:txBody>
              </p:sp>
            </mc:Choice>
            <mc:Fallback xmlns="">
              <p:sp>
                <p:nvSpPr>
                  <p:cNvPr id="18" name="文本框 17">
                    <a:extLst>
                      <a:ext uri="{FF2B5EF4-FFF2-40B4-BE49-F238E27FC236}">
                        <a16:creationId xmlns:a16="http://schemas.microsoft.com/office/drawing/2014/main" id="{F7388C76-F1C5-42CA-9AD6-4839B41D0562}"/>
                      </a:ext>
                    </a:extLst>
                  </p:cNvPr>
                  <p:cNvSpPr txBox="1">
                    <a:spLocks noRot="1" noChangeAspect="1" noMove="1" noResize="1" noEditPoints="1" noAdjustHandles="1" noChangeArrowheads="1" noChangeShapeType="1" noTextEdit="1"/>
                  </p:cNvSpPr>
                  <p:nvPr/>
                </p:nvSpPr>
                <p:spPr>
                  <a:xfrm>
                    <a:off x="280011" y="1917386"/>
                    <a:ext cx="418639" cy="461665"/>
                  </a:xfrm>
                  <a:prstGeom prst="rect">
                    <a:avLst/>
                  </a:prstGeom>
                  <a:blipFill>
                    <a:blip r:embed="rId17"/>
                    <a:stretch>
                      <a:fillRect l="-7018" r="-12281" b="-37705"/>
                    </a:stretch>
                  </a:blipFill>
                </p:spPr>
                <p:txBody>
                  <a:bodyPr/>
                  <a:lstStyle/>
                  <a:p>
                    <a:r>
                      <a:rPr lang="en-US">
                        <a:noFill/>
                      </a:rPr>
                      <a:t> </a:t>
                    </a:r>
                  </a:p>
                </p:txBody>
              </p:sp>
            </mc:Fallback>
          </mc:AlternateContent>
        </p:grpSp>
        <p:sp>
          <p:nvSpPr>
            <p:cNvPr id="6" name="任意多边形: 形状 5">
              <a:extLst>
                <a:ext uri="{FF2B5EF4-FFF2-40B4-BE49-F238E27FC236}">
                  <a16:creationId xmlns:a16="http://schemas.microsoft.com/office/drawing/2014/main" id="{28427EE3-9201-4EE0-ADC2-842F4F1962C9}"/>
                </a:ext>
              </a:extLst>
            </p:cNvPr>
            <p:cNvSpPr/>
            <p:nvPr/>
          </p:nvSpPr>
          <p:spPr>
            <a:xfrm>
              <a:off x="2370667" y="2319841"/>
              <a:ext cx="3166533" cy="457226"/>
            </a:xfrm>
            <a:custGeom>
              <a:avLst/>
              <a:gdLst>
                <a:gd name="connsiteX0" fmla="*/ 0 w 3166533"/>
                <a:gd name="connsiteY0" fmla="*/ 440292 h 457226"/>
                <a:gd name="connsiteX1" fmla="*/ 1574800 w 3166533"/>
                <a:gd name="connsiteY1" fmla="*/ 26 h 457226"/>
                <a:gd name="connsiteX2" fmla="*/ 3166533 w 3166533"/>
                <a:gd name="connsiteY2" fmla="*/ 457226 h 457226"/>
              </a:gdLst>
              <a:ahLst/>
              <a:cxnLst>
                <a:cxn ang="0">
                  <a:pos x="connsiteX0" y="connsiteY0"/>
                </a:cxn>
                <a:cxn ang="0">
                  <a:pos x="connsiteX1" y="connsiteY1"/>
                </a:cxn>
                <a:cxn ang="0">
                  <a:pos x="connsiteX2" y="connsiteY2"/>
                </a:cxn>
              </a:cxnLst>
              <a:rect l="l" t="t" r="r" b="b"/>
              <a:pathLst>
                <a:path w="3166533" h="457226">
                  <a:moveTo>
                    <a:pt x="0" y="440292"/>
                  </a:moveTo>
                  <a:cubicBezTo>
                    <a:pt x="523522" y="218748"/>
                    <a:pt x="1047045" y="-2796"/>
                    <a:pt x="1574800" y="26"/>
                  </a:cubicBezTo>
                  <a:cubicBezTo>
                    <a:pt x="2102555" y="2848"/>
                    <a:pt x="2667000" y="347159"/>
                    <a:pt x="3166533" y="45722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86B76D8-9F35-46C2-A75C-397A2943B13C}"/>
                    </a:ext>
                  </a:extLst>
                </p:cNvPr>
                <p:cNvSpPr txBox="1"/>
                <p:nvPr/>
              </p:nvSpPr>
              <p:spPr>
                <a:xfrm>
                  <a:off x="3976164" y="1898071"/>
                  <a:ext cx="4186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𝒄</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7" name="文本框 6">
                  <a:extLst>
                    <a:ext uri="{FF2B5EF4-FFF2-40B4-BE49-F238E27FC236}">
                      <a16:creationId xmlns:a16="http://schemas.microsoft.com/office/drawing/2014/main" id="{F86B76D8-9F35-46C2-A75C-397A2943B13C}"/>
                    </a:ext>
                  </a:extLst>
                </p:cNvPr>
                <p:cNvSpPr txBox="1">
                  <a:spLocks noRot="1" noChangeAspect="1" noMove="1" noResize="1" noEditPoints="1" noAdjustHandles="1" noChangeArrowheads="1" noChangeShapeType="1" noTextEdit="1"/>
                </p:cNvSpPr>
                <p:nvPr/>
              </p:nvSpPr>
              <p:spPr>
                <a:xfrm>
                  <a:off x="3976164" y="1898071"/>
                  <a:ext cx="418639" cy="461665"/>
                </a:xfrm>
                <a:prstGeom prst="rect">
                  <a:avLst/>
                </a:prstGeom>
                <a:blipFill>
                  <a:blip r:embed="rId18"/>
                  <a:stretch>
                    <a:fillRect r="-31579" b="-27869"/>
                  </a:stretch>
                </a:blipFill>
              </p:spPr>
              <p:txBody>
                <a:bodyPr/>
                <a:lstStyle/>
                <a:p>
                  <a:r>
                    <a:rPr lang="en-US">
                      <a:noFill/>
                    </a:rPr>
                    <a:t> </a:t>
                  </a:r>
                </a:p>
              </p:txBody>
            </p:sp>
          </mc:Fallback>
        </mc:AlternateContent>
      </p:grpSp>
      <p:pic>
        <p:nvPicPr>
          <p:cNvPr id="41" name="图片 40">
            <a:extLst>
              <a:ext uri="{FF2B5EF4-FFF2-40B4-BE49-F238E27FC236}">
                <a16:creationId xmlns:a16="http://schemas.microsoft.com/office/drawing/2014/main" id="{C63C4BA2-FDC2-4C9F-9C0E-170E255EFD80}"/>
              </a:ext>
            </a:extLst>
          </p:cNvPr>
          <p:cNvPicPr>
            <a:picLocks noChangeAspect="1"/>
          </p:cNvPicPr>
          <p:nvPr/>
        </p:nvPicPr>
        <p:blipFill>
          <a:blip r:embed="rId19"/>
          <a:stretch>
            <a:fillRect/>
          </a:stretch>
        </p:blipFill>
        <p:spPr>
          <a:xfrm>
            <a:off x="1588595" y="3000790"/>
            <a:ext cx="3705274" cy="1427946"/>
          </a:xfrm>
          <a:prstGeom prst="rect">
            <a:avLst/>
          </a:prstGeom>
        </p:spPr>
      </p:pic>
      <p:pic>
        <p:nvPicPr>
          <p:cNvPr id="42" name="图片 41">
            <a:extLst>
              <a:ext uri="{FF2B5EF4-FFF2-40B4-BE49-F238E27FC236}">
                <a16:creationId xmlns:a16="http://schemas.microsoft.com/office/drawing/2014/main" id="{7AA82BF0-3A55-47B1-AE10-18686E82D114}"/>
              </a:ext>
            </a:extLst>
          </p:cNvPr>
          <p:cNvPicPr>
            <a:picLocks noChangeAspect="1"/>
          </p:cNvPicPr>
          <p:nvPr/>
        </p:nvPicPr>
        <p:blipFill>
          <a:blip r:embed="rId20"/>
          <a:stretch>
            <a:fillRect/>
          </a:stretch>
        </p:blipFill>
        <p:spPr>
          <a:xfrm>
            <a:off x="2246773" y="4417492"/>
            <a:ext cx="2343150" cy="533400"/>
          </a:xfrm>
          <a:prstGeom prst="rect">
            <a:avLst/>
          </a:prstGeom>
        </p:spPr>
      </p:pic>
      <p:pic>
        <p:nvPicPr>
          <p:cNvPr id="43" name="图片 42">
            <a:extLst>
              <a:ext uri="{FF2B5EF4-FFF2-40B4-BE49-F238E27FC236}">
                <a16:creationId xmlns:a16="http://schemas.microsoft.com/office/drawing/2014/main" id="{0D9354A9-7D97-494C-9CD4-7A046F7E7A31}"/>
              </a:ext>
            </a:extLst>
          </p:cNvPr>
          <p:cNvPicPr>
            <a:picLocks noChangeAspect="1"/>
          </p:cNvPicPr>
          <p:nvPr/>
        </p:nvPicPr>
        <p:blipFill>
          <a:blip r:embed="rId21"/>
          <a:stretch>
            <a:fillRect/>
          </a:stretch>
        </p:blipFill>
        <p:spPr>
          <a:xfrm>
            <a:off x="1979353" y="4903852"/>
            <a:ext cx="3171825" cy="857250"/>
          </a:xfrm>
          <a:prstGeom prst="rect">
            <a:avLst/>
          </a:prstGeom>
        </p:spPr>
      </p:pic>
      <p:pic>
        <p:nvPicPr>
          <p:cNvPr id="44" name="图片 43">
            <a:extLst>
              <a:ext uri="{FF2B5EF4-FFF2-40B4-BE49-F238E27FC236}">
                <a16:creationId xmlns:a16="http://schemas.microsoft.com/office/drawing/2014/main" id="{6460E70C-191D-4E18-9A12-36E547106DFF}"/>
              </a:ext>
            </a:extLst>
          </p:cNvPr>
          <p:cNvPicPr>
            <a:picLocks noChangeAspect="1"/>
          </p:cNvPicPr>
          <p:nvPr/>
        </p:nvPicPr>
        <p:blipFill>
          <a:blip r:embed="rId22"/>
          <a:stretch>
            <a:fillRect/>
          </a:stretch>
        </p:blipFill>
        <p:spPr>
          <a:xfrm>
            <a:off x="1798371" y="5762625"/>
            <a:ext cx="2552700" cy="1095375"/>
          </a:xfrm>
          <a:prstGeom prst="rect">
            <a:avLst/>
          </a:prstGeom>
        </p:spPr>
      </p:pic>
      <p:sp>
        <p:nvSpPr>
          <p:cNvPr id="45" name="椭圆 44">
            <a:extLst>
              <a:ext uri="{FF2B5EF4-FFF2-40B4-BE49-F238E27FC236}">
                <a16:creationId xmlns:a16="http://schemas.microsoft.com/office/drawing/2014/main" id="{71A7F232-4EA8-46AF-B015-94A43455497F}"/>
              </a:ext>
            </a:extLst>
          </p:cNvPr>
          <p:cNvSpPr/>
          <p:nvPr/>
        </p:nvSpPr>
        <p:spPr>
          <a:xfrm>
            <a:off x="3271691" y="954822"/>
            <a:ext cx="104862" cy="10059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图片 45">
            <a:extLst>
              <a:ext uri="{FF2B5EF4-FFF2-40B4-BE49-F238E27FC236}">
                <a16:creationId xmlns:a16="http://schemas.microsoft.com/office/drawing/2014/main" id="{A86AE8C6-9078-49CB-9593-929BE728497B}"/>
              </a:ext>
            </a:extLst>
          </p:cNvPr>
          <p:cNvPicPr>
            <a:picLocks noChangeAspect="1"/>
          </p:cNvPicPr>
          <p:nvPr/>
        </p:nvPicPr>
        <p:blipFill>
          <a:blip r:embed="rId23"/>
          <a:stretch>
            <a:fillRect/>
          </a:stretch>
        </p:blipFill>
        <p:spPr>
          <a:xfrm>
            <a:off x="6980989" y="196178"/>
            <a:ext cx="3171825" cy="6465643"/>
          </a:xfrm>
          <a:prstGeom prst="rect">
            <a:avLst/>
          </a:prstGeom>
        </p:spPr>
      </p:pic>
      <p:sp>
        <p:nvSpPr>
          <p:cNvPr id="47" name="文本框 46">
            <a:extLst>
              <a:ext uri="{FF2B5EF4-FFF2-40B4-BE49-F238E27FC236}">
                <a16:creationId xmlns:a16="http://schemas.microsoft.com/office/drawing/2014/main" id="{44822DE7-92B0-4C94-BCB4-7057DECB439A}"/>
              </a:ext>
            </a:extLst>
          </p:cNvPr>
          <p:cNvSpPr txBox="1"/>
          <p:nvPr/>
        </p:nvSpPr>
        <p:spPr>
          <a:xfrm>
            <a:off x="2754706" y="5843029"/>
            <a:ext cx="2000250" cy="369332"/>
          </a:xfrm>
          <a:prstGeom prst="rect">
            <a:avLst/>
          </a:prstGeom>
          <a:noFill/>
        </p:spPr>
        <p:txBody>
          <a:bodyPr wrap="square" rtlCol="0">
            <a:spAutoFit/>
          </a:bodyPr>
          <a:lstStyle/>
          <a:p>
            <a:r>
              <a:rPr lang="en-US" b="1" dirty="0"/>
              <a:t>Taylor Expansion</a:t>
            </a:r>
          </a:p>
        </p:txBody>
      </p:sp>
      <p:sp>
        <p:nvSpPr>
          <p:cNvPr id="3" name="文本框 2">
            <a:extLst>
              <a:ext uri="{FF2B5EF4-FFF2-40B4-BE49-F238E27FC236}">
                <a16:creationId xmlns:a16="http://schemas.microsoft.com/office/drawing/2014/main" id="{03FABE48-0CDC-4260-9554-0F5F50DC698F}"/>
              </a:ext>
            </a:extLst>
          </p:cNvPr>
          <p:cNvSpPr txBox="1"/>
          <p:nvPr/>
        </p:nvSpPr>
        <p:spPr>
          <a:xfrm>
            <a:off x="5068758" y="6137502"/>
            <a:ext cx="1912231" cy="646331"/>
          </a:xfrm>
          <a:prstGeom prst="rect">
            <a:avLst/>
          </a:prstGeom>
          <a:noFill/>
        </p:spPr>
        <p:txBody>
          <a:bodyPr wrap="square" rtlCol="0">
            <a:spAutoFit/>
          </a:bodyPr>
          <a:lstStyle/>
          <a:p>
            <a:pPr marL="285750" indent="-285750">
              <a:buFont typeface="Wingdings" panose="05000000000000000000" pitchFamily="2" charset="2"/>
              <a:buChar char="§"/>
            </a:pPr>
            <a:r>
              <a:rPr lang="en-US" b="1" i="1" dirty="0">
                <a:solidFill>
                  <a:srgbClr val="FF0000"/>
                </a:solidFill>
              </a:rPr>
              <a:t>Cholesky</a:t>
            </a:r>
          </a:p>
          <a:p>
            <a:pPr marL="285750" indent="-285750">
              <a:buFont typeface="Wingdings" panose="05000000000000000000" pitchFamily="2" charset="2"/>
              <a:buChar char="§"/>
            </a:pPr>
            <a:r>
              <a:rPr lang="en-US" b="1" i="1" dirty="0">
                <a:solidFill>
                  <a:srgbClr val="FF0000"/>
                </a:solidFill>
              </a:rPr>
              <a:t>QR</a:t>
            </a:r>
          </a:p>
        </p:txBody>
      </p:sp>
      <p:sp>
        <p:nvSpPr>
          <p:cNvPr id="40" name="箭头: 右 39">
            <a:extLst>
              <a:ext uri="{FF2B5EF4-FFF2-40B4-BE49-F238E27FC236}">
                <a16:creationId xmlns:a16="http://schemas.microsoft.com/office/drawing/2014/main" id="{B9BA33A3-4D6F-4AF2-82D1-E77468ABF428}"/>
              </a:ext>
            </a:extLst>
          </p:cNvPr>
          <p:cNvSpPr/>
          <p:nvPr/>
        </p:nvSpPr>
        <p:spPr>
          <a:xfrm>
            <a:off x="4403054" y="6336189"/>
            <a:ext cx="499326" cy="19899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069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2E5B80-BE67-4DCC-B292-4B0043EA844D}"/>
              </a:ext>
            </a:extLst>
          </p:cNvPr>
          <p:cNvSpPr>
            <a:spLocks noGrp="1"/>
          </p:cNvSpPr>
          <p:nvPr>
            <p:ph type="title"/>
          </p:nvPr>
        </p:nvSpPr>
        <p:spPr>
          <a:xfrm>
            <a:off x="838200" y="-135464"/>
            <a:ext cx="10515600" cy="1325563"/>
          </a:xfrm>
        </p:spPr>
        <p:txBody>
          <a:bodyPr/>
          <a:lstStyle/>
          <a:p>
            <a:r>
              <a:rPr lang="en-US" dirty="0"/>
              <a:t>Solving the Least Squares System</a:t>
            </a:r>
          </a:p>
        </p:txBody>
      </p:sp>
      <p:pic>
        <p:nvPicPr>
          <p:cNvPr id="4" name="图片 3">
            <a:extLst>
              <a:ext uri="{FF2B5EF4-FFF2-40B4-BE49-F238E27FC236}">
                <a16:creationId xmlns:a16="http://schemas.microsoft.com/office/drawing/2014/main" id="{70ABDB9B-35A8-4B5E-92FC-03DFD723495A}"/>
              </a:ext>
            </a:extLst>
          </p:cNvPr>
          <p:cNvPicPr>
            <a:picLocks noChangeAspect="1"/>
          </p:cNvPicPr>
          <p:nvPr/>
        </p:nvPicPr>
        <p:blipFill rotWithShape="1">
          <a:blip r:embed="rId3"/>
          <a:srcRect r="35966"/>
          <a:stretch/>
        </p:blipFill>
        <p:spPr>
          <a:xfrm>
            <a:off x="504899" y="909121"/>
            <a:ext cx="2354243" cy="5320971"/>
          </a:xfrm>
          <a:prstGeom prst="rect">
            <a:avLst/>
          </a:prstGeom>
        </p:spPr>
      </p:pic>
      <p:pic>
        <p:nvPicPr>
          <p:cNvPr id="6" name="图片 5">
            <a:extLst>
              <a:ext uri="{FF2B5EF4-FFF2-40B4-BE49-F238E27FC236}">
                <a16:creationId xmlns:a16="http://schemas.microsoft.com/office/drawing/2014/main" id="{F98455D7-186D-4008-A769-B21BDD47A9B6}"/>
              </a:ext>
            </a:extLst>
          </p:cNvPr>
          <p:cNvPicPr>
            <a:picLocks noChangeAspect="1"/>
          </p:cNvPicPr>
          <p:nvPr/>
        </p:nvPicPr>
        <p:blipFill>
          <a:blip r:embed="rId4"/>
          <a:stretch>
            <a:fillRect/>
          </a:stretch>
        </p:blipFill>
        <p:spPr>
          <a:xfrm>
            <a:off x="3569304" y="1136310"/>
            <a:ext cx="3647863" cy="588365"/>
          </a:xfrm>
          <a:prstGeom prst="rect">
            <a:avLst/>
          </a:prstGeom>
        </p:spPr>
      </p:pic>
      <p:pic>
        <p:nvPicPr>
          <p:cNvPr id="7" name="图片 6">
            <a:extLst>
              <a:ext uri="{FF2B5EF4-FFF2-40B4-BE49-F238E27FC236}">
                <a16:creationId xmlns:a16="http://schemas.microsoft.com/office/drawing/2014/main" id="{E9300F78-6F00-4422-B35E-8C69734A5BBF}"/>
              </a:ext>
            </a:extLst>
          </p:cNvPr>
          <p:cNvPicPr>
            <a:picLocks noChangeAspect="1"/>
          </p:cNvPicPr>
          <p:nvPr/>
        </p:nvPicPr>
        <p:blipFill>
          <a:blip r:embed="rId5"/>
          <a:stretch>
            <a:fillRect/>
          </a:stretch>
        </p:blipFill>
        <p:spPr>
          <a:xfrm>
            <a:off x="8337020" y="1090025"/>
            <a:ext cx="2563915" cy="2382076"/>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EFEBE99-567D-45F6-87CF-419571863AF2}"/>
                  </a:ext>
                </a:extLst>
              </p:cNvPr>
              <p:cNvSpPr txBox="1"/>
              <p:nvPr/>
            </p:nvSpPr>
            <p:spPr>
              <a:xfrm>
                <a:off x="3802832" y="1788789"/>
                <a:ext cx="2649508" cy="954107"/>
              </a:xfrm>
              <a:prstGeom prst="rect">
                <a:avLst/>
              </a:prstGeom>
              <a:noFill/>
            </p:spPr>
            <p:txBody>
              <a:bodyPr wrap="none" rtlCol="0">
                <a:spAutoFit/>
              </a:bodyPr>
              <a:lstStyle/>
              <a:p>
                <a:r>
                  <a:rPr lang="en-US" sz="2800" dirty="0"/>
                  <a:t>Normal Equation</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𝐴</m:t>
                      </m:r>
                      <m:r>
                        <a:rPr lang="en-US" sz="2800" b="0" i="1" smtClean="0">
                          <a:latin typeface="Cambria Math" panose="02040503050406030204" pitchFamily="18" charset="0"/>
                          <a:ea typeface="Cambria Math" panose="02040503050406030204" pitchFamily="18" charset="0"/>
                        </a:rPr>
                        <m:t>𝜃</m:t>
                      </m:r>
                      <m:r>
                        <a:rPr lang="en-US" sz="2800" b="0" i="1" smtClean="0">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𝐴</m:t>
                          </m:r>
                        </m:e>
                        <m:sup>
                          <m:r>
                            <a:rPr lang="en-US" sz="2800" i="1">
                              <a:latin typeface="Cambria Math" panose="02040503050406030204" pitchFamily="18" charset="0"/>
                            </a:rPr>
                            <m:t>𝑇</m:t>
                          </m:r>
                        </m:sup>
                      </m:sSup>
                      <m:r>
                        <a:rPr lang="en-US" sz="2800" b="0" i="1" smtClean="0">
                          <a:latin typeface="Cambria Math" panose="02040503050406030204" pitchFamily="18" charset="0"/>
                        </a:rPr>
                        <m:t>𝑏</m:t>
                      </m:r>
                    </m:oMath>
                  </m:oMathPara>
                </a14:m>
                <a:endParaRPr lang="en-US" sz="2800" dirty="0"/>
              </a:p>
            </p:txBody>
          </p:sp>
        </mc:Choice>
        <mc:Fallback xmlns="">
          <p:sp>
            <p:nvSpPr>
              <p:cNvPr id="8" name="文本框 7">
                <a:extLst>
                  <a:ext uri="{FF2B5EF4-FFF2-40B4-BE49-F238E27FC236}">
                    <a16:creationId xmlns:a16="http://schemas.microsoft.com/office/drawing/2014/main" id="{BEFEBE99-567D-45F6-87CF-419571863AF2}"/>
                  </a:ext>
                </a:extLst>
              </p:cNvPr>
              <p:cNvSpPr txBox="1">
                <a:spLocks noRot="1" noChangeAspect="1" noMove="1" noResize="1" noEditPoints="1" noAdjustHandles="1" noChangeArrowheads="1" noChangeShapeType="1" noTextEdit="1"/>
              </p:cNvSpPr>
              <p:nvPr/>
            </p:nvSpPr>
            <p:spPr>
              <a:xfrm>
                <a:off x="3802832" y="1788789"/>
                <a:ext cx="2649508" cy="954107"/>
              </a:xfrm>
              <a:prstGeom prst="rect">
                <a:avLst/>
              </a:prstGeom>
              <a:blipFill>
                <a:blip r:embed="rId6"/>
                <a:stretch>
                  <a:fillRect l="-4839" t="-5732" r="-2995"/>
                </a:stretch>
              </a:blipFill>
            </p:spPr>
            <p:txBody>
              <a:bodyPr/>
              <a:lstStyle/>
              <a:p>
                <a:r>
                  <a:rPr lang="en-US">
                    <a:noFill/>
                  </a:rPr>
                  <a:t> </a:t>
                </a:r>
              </a:p>
            </p:txBody>
          </p:sp>
        </mc:Fallback>
      </mc:AlternateContent>
      <p:sp>
        <p:nvSpPr>
          <p:cNvPr id="9" name="文本框 8">
            <a:extLst>
              <a:ext uri="{FF2B5EF4-FFF2-40B4-BE49-F238E27FC236}">
                <a16:creationId xmlns:a16="http://schemas.microsoft.com/office/drawing/2014/main" id="{D3D2A47C-935B-4F4C-90AE-599C80AA3C63}"/>
              </a:ext>
            </a:extLst>
          </p:cNvPr>
          <p:cNvSpPr txBox="1"/>
          <p:nvPr/>
        </p:nvSpPr>
        <p:spPr>
          <a:xfrm>
            <a:off x="8101734" y="3407984"/>
            <a:ext cx="2858475" cy="523220"/>
          </a:xfrm>
          <a:prstGeom prst="rect">
            <a:avLst/>
          </a:prstGeom>
          <a:noFill/>
        </p:spPr>
        <p:txBody>
          <a:bodyPr wrap="none" rtlCol="0">
            <a:spAutoFit/>
          </a:bodyPr>
          <a:lstStyle/>
          <a:p>
            <a:r>
              <a:rPr lang="en-US" sz="2800" dirty="0"/>
              <a:t>Symmetric Matrix </a:t>
            </a:r>
          </a:p>
        </p:txBody>
      </p:sp>
      <p:sp>
        <p:nvSpPr>
          <p:cNvPr id="10" name="文本框 9">
            <a:extLst>
              <a:ext uri="{FF2B5EF4-FFF2-40B4-BE49-F238E27FC236}">
                <a16:creationId xmlns:a16="http://schemas.microsoft.com/office/drawing/2014/main" id="{1457CFDB-D207-4551-8FE8-621161CA173F}"/>
              </a:ext>
            </a:extLst>
          </p:cNvPr>
          <p:cNvSpPr txBox="1"/>
          <p:nvPr/>
        </p:nvSpPr>
        <p:spPr>
          <a:xfrm>
            <a:off x="-9112" y="6260612"/>
            <a:ext cx="3578416" cy="523220"/>
          </a:xfrm>
          <a:prstGeom prst="rect">
            <a:avLst/>
          </a:prstGeom>
          <a:noFill/>
        </p:spPr>
        <p:txBody>
          <a:bodyPr wrap="none" rtlCol="0">
            <a:spAutoFit/>
          </a:bodyPr>
          <a:lstStyle/>
          <a:p>
            <a:r>
              <a:rPr lang="en-US" sz="2800" dirty="0"/>
              <a:t>M</a:t>
            </a:r>
            <a:r>
              <a:rPr lang="en-US" altLang="zh-CN" sz="2800" dirty="0"/>
              <a:t>easurement Jacobian</a:t>
            </a:r>
            <a:endParaRPr lang="en-US" sz="2800"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C33CFE5-586B-48D1-A82B-47E90B16DF54}"/>
                  </a:ext>
                </a:extLst>
              </p:cNvPr>
              <p:cNvSpPr txBox="1"/>
              <p:nvPr/>
            </p:nvSpPr>
            <p:spPr>
              <a:xfrm>
                <a:off x="3869773" y="3653743"/>
                <a:ext cx="3046924" cy="2246769"/>
              </a:xfrm>
              <a:prstGeom prst="rect">
                <a:avLst/>
              </a:prstGeom>
              <a:noFill/>
            </p:spPr>
            <p:txBody>
              <a:bodyPr wrap="none" rtlCol="0">
                <a:spAutoFit/>
              </a:bodyPr>
              <a:lstStyle/>
              <a:p>
                <a:r>
                  <a:rPr lang="en-US" sz="2800" dirty="0"/>
                  <a:t>Matrix factorization</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𝐴</m:t>
                      </m:r>
                      <m:r>
                        <a:rPr lang="en-US" sz="2800" b="0" i="1" smtClean="0">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rPr>
                          </m:ctrlPr>
                        </m:sSupPr>
                        <m:e>
                          <m:r>
                            <a:rPr lang="en-US" sz="2800" b="0" i="1" smtClean="0">
                              <a:latin typeface="Cambria Math" panose="02040503050406030204" pitchFamily="18" charset="0"/>
                            </a:rPr>
                            <m:t>𝑅</m:t>
                          </m:r>
                        </m:e>
                        <m:sup>
                          <m:r>
                            <a:rPr lang="en-US" sz="2800" i="1">
                              <a:latin typeface="Cambria Math" panose="02040503050406030204" pitchFamily="18" charset="0"/>
                            </a:rPr>
                            <m:t>𝑇</m:t>
                          </m:r>
                        </m:sup>
                      </m:sSup>
                      <m:r>
                        <a:rPr lang="en-US" sz="2800" b="0" i="1" smtClean="0">
                          <a:latin typeface="Cambria Math" panose="02040503050406030204" pitchFamily="18" charset="0"/>
                        </a:rPr>
                        <m:t>𝑅</m:t>
                      </m:r>
                    </m:oMath>
                  </m:oMathPara>
                </a14:m>
                <a:endParaRPr lang="en-US" sz="2800" dirty="0"/>
              </a:p>
              <a:p>
                <a:r>
                  <a:rPr lang="en-US" sz="2800" dirty="0"/>
                  <a:t>      </a:t>
                </a:r>
                <a14:m>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𝑅</m:t>
                        </m:r>
                      </m:e>
                      <m:sup>
                        <m:r>
                          <a:rPr lang="en-US" sz="2800" i="1">
                            <a:latin typeface="Cambria Math" panose="02040503050406030204" pitchFamily="18" charset="0"/>
                          </a:rPr>
                          <m:t>𝑇</m:t>
                        </m:r>
                      </m:sup>
                    </m:sSup>
                    <m:r>
                      <a:rPr lang="en-US" sz="2800" b="0" i="1" smtClean="0">
                        <a:latin typeface="Cambria Math" panose="02040503050406030204" pitchFamily="18" charset="0"/>
                      </a:rPr>
                      <m:t>𝑅</m:t>
                    </m:r>
                    <m:r>
                      <a:rPr lang="en-US" sz="2800" b="0" i="1" smtClean="0">
                        <a:latin typeface="Cambria Math" panose="02040503050406030204" pitchFamily="18" charset="0"/>
                        <a:ea typeface="Cambria Math" panose="02040503050406030204" pitchFamily="18" charset="0"/>
                      </a:rPr>
                      <m:t>𝜃</m:t>
                    </m:r>
                  </m:oMath>
                </a14:m>
                <a:r>
                  <a:rPr lang="en-US" sz="2800" dirty="0"/>
                  <a:t>=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𝐴</m:t>
                        </m:r>
                      </m:e>
                      <m:sup>
                        <m:r>
                          <a:rPr lang="en-US" sz="2800" i="1">
                            <a:latin typeface="Cambria Math" panose="02040503050406030204" pitchFamily="18" charset="0"/>
                          </a:rPr>
                          <m:t>𝑇</m:t>
                        </m:r>
                      </m:sup>
                    </m:sSup>
                    <m:r>
                      <a:rPr lang="en-US" sz="2800" b="0" i="1" smtClean="0">
                        <a:latin typeface="Cambria Math" panose="02040503050406030204" pitchFamily="18" charset="0"/>
                      </a:rPr>
                      <m:t>𝑏</m:t>
                    </m:r>
                  </m:oMath>
                </a14:m>
                <a:endParaRPr lang="en-US" altLang="zh-CN" sz="2800" dirty="0"/>
              </a:p>
              <a:p>
                <a:r>
                  <a:rPr lang="en-US" altLang="zh-CN" sz="2800" dirty="0"/>
                  <a:t>first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𝑅</m:t>
                        </m:r>
                      </m:e>
                      <m:sup>
                        <m:r>
                          <a:rPr lang="en-US" sz="2800" i="1">
                            <a:latin typeface="Cambria Math" panose="02040503050406030204" pitchFamily="18" charset="0"/>
                          </a:rPr>
                          <m:t>𝑇</m:t>
                        </m:r>
                      </m:sup>
                    </m:sSup>
                    <m:r>
                      <a:rPr lang="en-US" sz="2800" b="0" i="1" smtClean="0">
                        <a:latin typeface="Cambria Math" panose="02040503050406030204" pitchFamily="18" charset="0"/>
                      </a:rPr>
                      <m:t>𝑦</m:t>
                    </m:r>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𝐴</m:t>
                        </m:r>
                      </m:e>
                      <m:sup>
                        <m:r>
                          <a:rPr lang="en-US" sz="2800" i="1">
                            <a:latin typeface="Cambria Math" panose="02040503050406030204" pitchFamily="18" charset="0"/>
                          </a:rPr>
                          <m:t>𝑇</m:t>
                        </m:r>
                      </m:sup>
                    </m:sSup>
                    <m:r>
                      <a:rPr lang="en-US" sz="2800" i="1">
                        <a:latin typeface="Cambria Math" panose="02040503050406030204" pitchFamily="18" charset="0"/>
                      </a:rPr>
                      <m:t>𝑏</m:t>
                    </m:r>
                  </m:oMath>
                </a14:m>
                <a:endParaRPr lang="en-US" sz="2800" i="1" dirty="0">
                  <a:latin typeface="Cambria Math" panose="02040503050406030204" pitchFamily="18" charset="0"/>
                </a:endParaRPr>
              </a:p>
              <a:p>
                <a:r>
                  <a:rPr lang="en-US" sz="2800" dirty="0"/>
                  <a:t>second </a:t>
                </a:r>
                <a14:m>
                  <m:oMath xmlns:m="http://schemas.openxmlformats.org/officeDocument/2006/math">
                    <m:r>
                      <a:rPr lang="en-US" sz="2800" b="0" i="1" smtClean="0">
                        <a:latin typeface="Cambria Math" panose="02040503050406030204" pitchFamily="18" charset="0"/>
                      </a:rPr>
                      <m:t>𝑅</m:t>
                    </m:r>
                    <m:r>
                      <a:rPr lang="en-US" sz="2800" i="1">
                        <a:latin typeface="Cambria Math" panose="02040503050406030204" pitchFamily="18" charset="0"/>
                        <a:ea typeface="Cambria Math" panose="02040503050406030204" pitchFamily="18" charset="0"/>
                      </a:rPr>
                      <m:t>𝜃</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oMath>
                </a14:m>
                <a:endParaRPr lang="en-US" sz="2800" dirty="0"/>
              </a:p>
            </p:txBody>
          </p:sp>
        </mc:Choice>
        <mc:Fallback xmlns="">
          <p:sp>
            <p:nvSpPr>
              <p:cNvPr id="11" name="文本框 10">
                <a:extLst>
                  <a:ext uri="{FF2B5EF4-FFF2-40B4-BE49-F238E27FC236}">
                    <a16:creationId xmlns:a16="http://schemas.microsoft.com/office/drawing/2014/main" id="{EC33CFE5-586B-48D1-A82B-47E90B16DF54}"/>
                  </a:ext>
                </a:extLst>
              </p:cNvPr>
              <p:cNvSpPr txBox="1">
                <a:spLocks noRot="1" noChangeAspect="1" noMove="1" noResize="1" noEditPoints="1" noAdjustHandles="1" noChangeArrowheads="1" noChangeShapeType="1" noTextEdit="1"/>
              </p:cNvSpPr>
              <p:nvPr/>
            </p:nvSpPr>
            <p:spPr>
              <a:xfrm>
                <a:off x="3869773" y="3653743"/>
                <a:ext cx="3046924" cy="2246769"/>
              </a:xfrm>
              <a:prstGeom prst="rect">
                <a:avLst/>
              </a:prstGeom>
              <a:blipFill>
                <a:blip r:embed="rId7"/>
                <a:stretch>
                  <a:fillRect l="-4200" t="-2439" r="-2600" b="-6775"/>
                </a:stretch>
              </a:blipFill>
            </p:spPr>
            <p:txBody>
              <a:bodyPr/>
              <a:lstStyle/>
              <a:p>
                <a:r>
                  <a:rPr lang="en-US">
                    <a:noFill/>
                  </a:rPr>
                  <a:t> </a:t>
                </a:r>
              </a:p>
            </p:txBody>
          </p:sp>
        </mc:Fallback>
      </mc:AlternateContent>
      <p:pic>
        <p:nvPicPr>
          <p:cNvPr id="12" name="图片 11">
            <a:extLst>
              <a:ext uri="{FF2B5EF4-FFF2-40B4-BE49-F238E27FC236}">
                <a16:creationId xmlns:a16="http://schemas.microsoft.com/office/drawing/2014/main" id="{4208EFB9-B22B-4F94-9364-2000E895CBEE}"/>
              </a:ext>
            </a:extLst>
          </p:cNvPr>
          <p:cNvPicPr>
            <a:picLocks noChangeAspect="1"/>
          </p:cNvPicPr>
          <p:nvPr/>
        </p:nvPicPr>
        <p:blipFill>
          <a:blip r:embed="rId8"/>
          <a:stretch>
            <a:fillRect/>
          </a:stretch>
        </p:blipFill>
        <p:spPr>
          <a:xfrm>
            <a:off x="8288898" y="3863305"/>
            <a:ext cx="2510949" cy="2351804"/>
          </a:xfrm>
          <a:prstGeom prst="rect">
            <a:avLst/>
          </a:prstGeom>
        </p:spPr>
      </p:pic>
      <p:sp>
        <p:nvSpPr>
          <p:cNvPr id="13" name="文本框 12">
            <a:extLst>
              <a:ext uri="{FF2B5EF4-FFF2-40B4-BE49-F238E27FC236}">
                <a16:creationId xmlns:a16="http://schemas.microsoft.com/office/drawing/2014/main" id="{F7DC1A18-C93A-48AF-B541-B0D043DC9D68}"/>
              </a:ext>
            </a:extLst>
          </p:cNvPr>
          <p:cNvSpPr txBox="1"/>
          <p:nvPr/>
        </p:nvSpPr>
        <p:spPr>
          <a:xfrm>
            <a:off x="8021294" y="6083093"/>
            <a:ext cx="3019353" cy="523220"/>
          </a:xfrm>
          <a:prstGeom prst="rect">
            <a:avLst/>
          </a:prstGeom>
          <a:noFill/>
        </p:spPr>
        <p:txBody>
          <a:bodyPr wrap="none" rtlCol="0">
            <a:spAutoFit/>
          </a:bodyPr>
          <a:lstStyle/>
          <a:p>
            <a:r>
              <a:rPr lang="en-US" sz="2800" dirty="0"/>
              <a:t>Square root Matrix </a:t>
            </a:r>
          </a:p>
        </p:txBody>
      </p:sp>
      <p:sp>
        <p:nvSpPr>
          <p:cNvPr id="14" name="文本框 13">
            <a:extLst>
              <a:ext uri="{FF2B5EF4-FFF2-40B4-BE49-F238E27FC236}">
                <a16:creationId xmlns:a16="http://schemas.microsoft.com/office/drawing/2014/main" id="{DE5AA47D-1827-49B6-A5AA-BF82846BA329}"/>
              </a:ext>
            </a:extLst>
          </p:cNvPr>
          <p:cNvSpPr txBox="1"/>
          <p:nvPr/>
        </p:nvSpPr>
        <p:spPr>
          <a:xfrm>
            <a:off x="2803517" y="2893064"/>
            <a:ext cx="4413650" cy="523220"/>
          </a:xfrm>
          <a:prstGeom prst="rect">
            <a:avLst/>
          </a:prstGeom>
          <a:noFill/>
        </p:spPr>
        <p:txBody>
          <a:bodyPr wrap="square" rtlCol="0">
            <a:spAutoFit/>
          </a:bodyPr>
          <a:lstStyle/>
          <a:p>
            <a:pPr marL="342900" indent="-342900">
              <a:buFont typeface="Arial" panose="020B0604020202020204" pitchFamily="34" charset="0"/>
              <a:buChar char="•"/>
            </a:pPr>
            <a:r>
              <a:rPr lang="en-US" sz="2800" b="1" dirty="0"/>
              <a:t>Cholesky decomposition</a:t>
            </a:r>
          </a:p>
        </p:txBody>
      </p:sp>
    </p:spTree>
    <p:extLst>
      <p:ext uri="{BB962C8B-B14F-4D97-AF65-F5344CB8AC3E}">
        <p14:creationId xmlns:p14="http://schemas.microsoft.com/office/powerpoint/2010/main" val="70338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65B2A0-2810-4ACD-AE19-6174DFA33DD7}"/>
              </a:ext>
            </a:extLst>
          </p:cNvPr>
          <p:cNvSpPr>
            <a:spLocks noGrp="1"/>
          </p:cNvSpPr>
          <p:nvPr>
            <p:ph type="title"/>
          </p:nvPr>
        </p:nvSpPr>
        <p:spPr>
          <a:xfrm>
            <a:off x="838200" y="341007"/>
            <a:ext cx="10515600" cy="1325563"/>
          </a:xfrm>
        </p:spPr>
        <p:txBody>
          <a:bodyPr/>
          <a:lstStyle/>
          <a:p>
            <a:r>
              <a:rPr lang="en-US" dirty="0"/>
              <a:t>Retaining Sparsity: Variable Ordering </a:t>
            </a:r>
          </a:p>
        </p:txBody>
      </p:sp>
      <p:sp>
        <p:nvSpPr>
          <p:cNvPr id="6" name="文本框 5">
            <a:extLst>
              <a:ext uri="{FF2B5EF4-FFF2-40B4-BE49-F238E27FC236}">
                <a16:creationId xmlns:a16="http://schemas.microsoft.com/office/drawing/2014/main" id="{9E50A176-B3AA-433D-A597-8755764FF68C}"/>
              </a:ext>
            </a:extLst>
          </p:cNvPr>
          <p:cNvSpPr txBox="1"/>
          <p:nvPr/>
        </p:nvSpPr>
        <p:spPr>
          <a:xfrm>
            <a:off x="7433733" y="1913467"/>
            <a:ext cx="3098800" cy="523220"/>
          </a:xfrm>
          <a:prstGeom prst="rect">
            <a:avLst/>
          </a:prstGeom>
          <a:noFill/>
        </p:spPr>
        <p:txBody>
          <a:bodyPr wrap="square" rtlCol="0">
            <a:spAutoFit/>
          </a:bodyPr>
          <a:lstStyle/>
          <a:p>
            <a:r>
              <a:rPr lang="en-US" sz="2800" dirty="0"/>
              <a:t>Default Ordering </a:t>
            </a:r>
          </a:p>
        </p:txBody>
      </p:sp>
      <p:sp>
        <p:nvSpPr>
          <p:cNvPr id="7" name="箭头: 右 6">
            <a:extLst>
              <a:ext uri="{FF2B5EF4-FFF2-40B4-BE49-F238E27FC236}">
                <a16:creationId xmlns:a16="http://schemas.microsoft.com/office/drawing/2014/main" id="{4BD86D70-9A12-451F-94E1-172A33F61244}"/>
              </a:ext>
            </a:extLst>
          </p:cNvPr>
          <p:cNvSpPr/>
          <p:nvPr/>
        </p:nvSpPr>
        <p:spPr>
          <a:xfrm>
            <a:off x="3098800" y="2436687"/>
            <a:ext cx="1346231" cy="3701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a:extLst>
              <a:ext uri="{FF2B5EF4-FFF2-40B4-BE49-F238E27FC236}">
                <a16:creationId xmlns:a16="http://schemas.microsoft.com/office/drawing/2014/main" id="{864F0D28-8C2B-45BB-B437-7B44DB41C403}"/>
              </a:ext>
            </a:extLst>
          </p:cNvPr>
          <p:cNvSpPr txBox="1"/>
          <p:nvPr/>
        </p:nvSpPr>
        <p:spPr>
          <a:xfrm>
            <a:off x="3280935" y="1975022"/>
            <a:ext cx="1164096" cy="461665"/>
          </a:xfrm>
          <a:prstGeom prst="rect">
            <a:avLst/>
          </a:prstGeom>
          <a:noFill/>
        </p:spPr>
        <p:txBody>
          <a:bodyPr wrap="square" rtlCol="0">
            <a:spAutoFit/>
          </a:bodyPr>
          <a:lstStyle/>
          <a:p>
            <a:r>
              <a:rPr lang="en-US" sz="2400" dirty="0">
                <a:solidFill>
                  <a:srgbClr val="FF0000"/>
                </a:solidFill>
              </a:rPr>
              <a:t>factor</a:t>
            </a:r>
          </a:p>
        </p:txBody>
      </p:sp>
      <p:sp>
        <p:nvSpPr>
          <p:cNvPr id="9" name="箭头: 右 8">
            <a:extLst>
              <a:ext uri="{FF2B5EF4-FFF2-40B4-BE49-F238E27FC236}">
                <a16:creationId xmlns:a16="http://schemas.microsoft.com/office/drawing/2014/main" id="{68061A12-3061-4E4B-A49A-B7E61313011B}"/>
              </a:ext>
            </a:extLst>
          </p:cNvPr>
          <p:cNvSpPr/>
          <p:nvPr/>
        </p:nvSpPr>
        <p:spPr>
          <a:xfrm rot="5400000">
            <a:off x="1501821" y="3990181"/>
            <a:ext cx="684822" cy="34167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文本框 9">
            <a:extLst>
              <a:ext uri="{FF2B5EF4-FFF2-40B4-BE49-F238E27FC236}">
                <a16:creationId xmlns:a16="http://schemas.microsoft.com/office/drawing/2014/main" id="{8C487B70-7219-4040-9CB0-86C88B013BD6}"/>
              </a:ext>
            </a:extLst>
          </p:cNvPr>
          <p:cNvSpPr txBox="1"/>
          <p:nvPr/>
        </p:nvSpPr>
        <p:spPr>
          <a:xfrm>
            <a:off x="2015067" y="3659152"/>
            <a:ext cx="1994226" cy="830997"/>
          </a:xfrm>
          <a:prstGeom prst="rect">
            <a:avLst/>
          </a:prstGeom>
          <a:noFill/>
        </p:spPr>
        <p:txBody>
          <a:bodyPr wrap="square" rtlCol="0">
            <a:spAutoFit/>
          </a:bodyPr>
          <a:lstStyle/>
          <a:p>
            <a:r>
              <a:rPr lang="en-US" sz="2400" dirty="0"/>
              <a:t>COLAMD </a:t>
            </a:r>
            <a:r>
              <a:rPr lang="en-US" altLang="zh-CN" sz="2400" dirty="0">
                <a:solidFill>
                  <a:srgbClr val="FF0000"/>
                </a:solidFill>
              </a:rPr>
              <a:t>permute</a:t>
            </a:r>
            <a:endParaRPr lang="en-US" sz="2400" dirty="0">
              <a:solidFill>
                <a:srgbClr val="FF0000"/>
              </a:solidFill>
            </a:endParaRPr>
          </a:p>
        </p:txBody>
      </p:sp>
      <p:pic>
        <p:nvPicPr>
          <p:cNvPr id="11" name="图片 10">
            <a:extLst>
              <a:ext uri="{FF2B5EF4-FFF2-40B4-BE49-F238E27FC236}">
                <a16:creationId xmlns:a16="http://schemas.microsoft.com/office/drawing/2014/main" id="{D4F2F30B-25E6-44E4-A5EF-3DF904E6C020}"/>
              </a:ext>
            </a:extLst>
          </p:cNvPr>
          <p:cNvPicPr>
            <a:picLocks noChangeAspect="1"/>
          </p:cNvPicPr>
          <p:nvPr/>
        </p:nvPicPr>
        <p:blipFill>
          <a:blip r:embed="rId3"/>
          <a:stretch>
            <a:fillRect/>
          </a:stretch>
        </p:blipFill>
        <p:spPr>
          <a:xfrm>
            <a:off x="822025" y="1436074"/>
            <a:ext cx="2181225" cy="2209800"/>
          </a:xfrm>
          <a:prstGeom prst="rect">
            <a:avLst/>
          </a:prstGeom>
        </p:spPr>
      </p:pic>
      <p:pic>
        <p:nvPicPr>
          <p:cNvPr id="12" name="图片 11">
            <a:extLst>
              <a:ext uri="{FF2B5EF4-FFF2-40B4-BE49-F238E27FC236}">
                <a16:creationId xmlns:a16="http://schemas.microsoft.com/office/drawing/2014/main" id="{A4EF2ED2-8D03-4286-97A4-426DC2B5D6B8}"/>
              </a:ext>
            </a:extLst>
          </p:cNvPr>
          <p:cNvPicPr>
            <a:picLocks noChangeAspect="1"/>
          </p:cNvPicPr>
          <p:nvPr/>
        </p:nvPicPr>
        <p:blipFill>
          <a:blip r:embed="rId4"/>
          <a:stretch>
            <a:fillRect/>
          </a:stretch>
        </p:blipFill>
        <p:spPr>
          <a:xfrm>
            <a:off x="4716520" y="1436074"/>
            <a:ext cx="2238375" cy="2209800"/>
          </a:xfrm>
          <a:prstGeom prst="rect">
            <a:avLst/>
          </a:prstGeom>
        </p:spPr>
      </p:pic>
      <p:pic>
        <p:nvPicPr>
          <p:cNvPr id="13" name="图片 12">
            <a:extLst>
              <a:ext uri="{FF2B5EF4-FFF2-40B4-BE49-F238E27FC236}">
                <a16:creationId xmlns:a16="http://schemas.microsoft.com/office/drawing/2014/main" id="{69000A64-AE2C-45B5-B2ED-2922B44010BC}"/>
              </a:ext>
            </a:extLst>
          </p:cNvPr>
          <p:cNvPicPr>
            <a:picLocks noChangeAspect="1"/>
          </p:cNvPicPr>
          <p:nvPr/>
        </p:nvPicPr>
        <p:blipFill>
          <a:blip r:embed="rId5"/>
          <a:stretch>
            <a:fillRect/>
          </a:stretch>
        </p:blipFill>
        <p:spPr>
          <a:xfrm>
            <a:off x="774400" y="4528640"/>
            <a:ext cx="2228850" cy="2219325"/>
          </a:xfrm>
          <a:prstGeom prst="rect">
            <a:avLst/>
          </a:prstGeom>
        </p:spPr>
      </p:pic>
      <p:pic>
        <p:nvPicPr>
          <p:cNvPr id="14" name="图片 13">
            <a:extLst>
              <a:ext uri="{FF2B5EF4-FFF2-40B4-BE49-F238E27FC236}">
                <a16:creationId xmlns:a16="http://schemas.microsoft.com/office/drawing/2014/main" id="{B77BD041-AD36-43C2-B2F1-9FBDEDF8BA32}"/>
              </a:ext>
            </a:extLst>
          </p:cNvPr>
          <p:cNvPicPr>
            <a:picLocks noChangeAspect="1"/>
          </p:cNvPicPr>
          <p:nvPr/>
        </p:nvPicPr>
        <p:blipFill>
          <a:blip r:embed="rId6"/>
          <a:stretch>
            <a:fillRect/>
          </a:stretch>
        </p:blipFill>
        <p:spPr>
          <a:xfrm>
            <a:off x="4697470" y="4503427"/>
            <a:ext cx="2257425" cy="2228850"/>
          </a:xfrm>
          <a:prstGeom prst="rect">
            <a:avLst/>
          </a:prstGeom>
        </p:spPr>
      </p:pic>
      <p:sp>
        <p:nvSpPr>
          <p:cNvPr id="15" name="箭头: 右 14">
            <a:extLst>
              <a:ext uri="{FF2B5EF4-FFF2-40B4-BE49-F238E27FC236}">
                <a16:creationId xmlns:a16="http://schemas.microsoft.com/office/drawing/2014/main" id="{7282409C-01C8-4BC7-B2BC-8E6B1D88313A}"/>
              </a:ext>
            </a:extLst>
          </p:cNvPr>
          <p:cNvSpPr/>
          <p:nvPr/>
        </p:nvSpPr>
        <p:spPr>
          <a:xfrm>
            <a:off x="3098800" y="5342509"/>
            <a:ext cx="1346231" cy="3701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文本框 15">
            <a:extLst>
              <a:ext uri="{FF2B5EF4-FFF2-40B4-BE49-F238E27FC236}">
                <a16:creationId xmlns:a16="http://schemas.microsoft.com/office/drawing/2014/main" id="{DC93A8BB-7F1E-49DD-B918-1C3441738353}"/>
              </a:ext>
            </a:extLst>
          </p:cNvPr>
          <p:cNvSpPr txBox="1"/>
          <p:nvPr/>
        </p:nvSpPr>
        <p:spPr>
          <a:xfrm>
            <a:off x="3280935" y="4880844"/>
            <a:ext cx="1164096" cy="461665"/>
          </a:xfrm>
          <a:prstGeom prst="rect">
            <a:avLst/>
          </a:prstGeom>
          <a:noFill/>
        </p:spPr>
        <p:txBody>
          <a:bodyPr wrap="square" rtlCol="0">
            <a:spAutoFit/>
          </a:bodyPr>
          <a:lstStyle/>
          <a:p>
            <a:r>
              <a:rPr lang="en-US" sz="2400" dirty="0">
                <a:solidFill>
                  <a:srgbClr val="FF0000"/>
                </a:solidFill>
              </a:rPr>
              <a:t>factor</a:t>
            </a:r>
          </a:p>
        </p:txBody>
      </p:sp>
      <p:sp>
        <p:nvSpPr>
          <p:cNvPr id="17" name="文本框 16">
            <a:extLst>
              <a:ext uri="{FF2B5EF4-FFF2-40B4-BE49-F238E27FC236}">
                <a16:creationId xmlns:a16="http://schemas.microsoft.com/office/drawing/2014/main" id="{B110507D-DF72-4B95-BBD0-480150A56FFF}"/>
              </a:ext>
            </a:extLst>
          </p:cNvPr>
          <p:cNvSpPr txBox="1"/>
          <p:nvPr/>
        </p:nvSpPr>
        <p:spPr>
          <a:xfrm>
            <a:off x="7433733" y="4882089"/>
            <a:ext cx="3098800" cy="954107"/>
          </a:xfrm>
          <a:prstGeom prst="rect">
            <a:avLst/>
          </a:prstGeom>
          <a:noFill/>
        </p:spPr>
        <p:txBody>
          <a:bodyPr wrap="square" rtlCol="0">
            <a:spAutoFit/>
          </a:bodyPr>
          <a:lstStyle/>
          <a:p>
            <a:r>
              <a:rPr lang="en-US" sz="2800" dirty="0"/>
              <a:t>Ordering based on </a:t>
            </a:r>
          </a:p>
          <a:p>
            <a:r>
              <a:rPr lang="en-US" sz="2800" dirty="0"/>
              <a:t>COLAMD heuristic </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7FED50F-9150-4CDE-BC84-0497A90521B4}"/>
                  </a:ext>
                </a:extLst>
              </p:cNvPr>
              <p:cNvSpPr txBox="1"/>
              <p:nvPr/>
            </p:nvSpPr>
            <p:spPr>
              <a:xfrm>
                <a:off x="7459671" y="2758738"/>
                <a:ext cx="3046924" cy="1815882"/>
              </a:xfrm>
              <a:prstGeom prst="rect">
                <a:avLst/>
              </a:prstGeom>
              <a:noFill/>
            </p:spPr>
            <p:txBody>
              <a:bodyPr wrap="none" rtlCol="0">
                <a:spAutoFit/>
              </a:bodyPr>
              <a:lstStyle/>
              <a:p>
                <a:r>
                  <a:rPr lang="en-US" sz="2800" dirty="0"/>
                  <a:t>Matrix factorization</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𝐴</m:t>
                      </m:r>
                      <m:r>
                        <a:rPr lang="en-US" sz="2800" b="0" i="1" smtClean="0">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rPr>
                          </m:ctrlPr>
                        </m:sSupPr>
                        <m:e>
                          <m:r>
                            <a:rPr lang="en-US" sz="2800" b="0" i="1" smtClean="0">
                              <a:latin typeface="Cambria Math" panose="02040503050406030204" pitchFamily="18" charset="0"/>
                            </a:rPr>
                            <m:t>𝑅</m:t>
                          </m:r>
                        </m:e>
                        <m:sup>
                          <m:r>
                            <a:rPr lang="en-US" sz="2800" i="1">
                              <a:latin typeface="Cambria Math" panose="02040503050406030204" pitchFamily="18" charset="0"/>
                            </a:rPr>
                            <m:t>𝑇</m:t>
                          </m:r>
                        </m:sup>
                      </m:sSup>
                      <m:r>
                        <a:rPr lang="en-US" sz="2800" b="0" i="1" smtClean="0">
                          <a:latin typeface="Cambria Math" panose="02040503050406030204" pitchFamily="18" charset="0"/>
                        </a:rPr>
                        <m:t>𝑅</m:t>
                      </m:r>
                    </m:oMath>
                  </m:oMathPara>
                </a14:m>
                <a:endParaRPr lang="en-US" sz="2800" dirty="0"/>
              </a:p>
              <a:p>
                <a:r>
                  <a:rPr lang="en-US" altLang="zh-CN" sz="2800" dirty="0"/>
                  <a:t>first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𝑅</m:t>
                        </m:r>
                      </m:e>
                      <m:sup>
                        <m:r>
                          <a:rPr lang="en-US" sz="2800" i="1">
                            <a:latin typeface="Cambria Math" panose="02040503050406030204" pitchFamily="18" charset="0"/>
                          </a:rPr>
                          <m:t>𝑇</m:t>
                        </m:r>
                      </m:sup>
                    </m:sSup>
                    <m:r>
                      <a:rPr lang="en-US" sz="2800" b="0" i="1" smtClean="0">
                        <a:latin typeface="Cambria Math" panose="02040503050406030204" pitchFamily="18" charset="0"/>
                      </a:rPr>
                      <m:t>𝑦</m:t>
                    </m:r>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𝐴</m:t>
                        </m:r>
                      </m:e>
                      <m:sup>
                        <m:r>
                          <a:rPr lang="en-US" sz="2800" i="1">
                            <a:latin typeface="Cambria Math" panose="02040503050406030204" pitchFamily="18" charset="0"/>
                          </a:rPr>
                          <m:t>𝑇</m:t>
                        </m:r>
                      </m:sup>
                    </m:sSup>
                    <m:r>
                      <a:rPr lang="en-US" sz="2800" i="1">
                        <a:latin typeface="Cambria Math" panose="02040503050406030204" pitchFamily="18" charset="0"/>
                      </a:rPr>
                      <m:t>𝑏</m:t>
                    </m:r>
                  </m:oMath>
                </a14:m>
                <a:endParaRPr lang="en-US" sz="2800" i="1" dirty="0">
                  <a:latin typeface="Cambria Math" panose="02040503050406030204" pitchFamily="18" charset="0"/>
                </a:endParaRPr>
              </a:p>
              <a:p>
                <a:r>
                  <a:rPr lang="en-US" sz="2800" dirty="0"/>
                  <a:t>second </a:t>
                </a:r>
                <a14:m>
                  <m:oMath xmlns:m="http://schemas.openxmlformats.org/officeDocument/2006/math">
                    <m:r>
                      <a:rPr lang="en-US" sz="2800" b="0" i="1" smtClean="0">
                        <a:latin typeface="Cambria Math" panose="02040503050406030204" pitchFamily="18" charset="0"/>
                      </a:rPr>
                      <m:t>𝑅</m:t>
                    </m:r>
                    <m:r>
                      <a:rPr lang="en-US" sz="2800" i="1">
                        <a:latin typeface="Cambria Math" panose="02040503050406030204" pitchFamily="18" charset="0"/>
                        <a:ea typeface="Cambria Math" panose="02040503050406030204" pitchFamily="18" charset="0"/>
                      </a:rPr>
                      <m:t>𝜃</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oMath>
                </a14:m>
                <a:endParaRPr lang="en-US" sz="2800" dirty="0"/>
              </a:p>
            </p:txBody>
          </p:sp>
        </mc:Choice>
        <mc:Fallback xmlns="">
          <p:sp>
            <p:nvSpPr>
              <p:cNvPr id="18" name="文本框 17">
                <a:extLst>
                  <a:ext uri="{FF2B5EF4-FFF2-40B4-BE49-F238E27FC236}">
                    <a16:creationId xmlns:a16="http://schemas.microsoft.com/office/drawing/2014/main" id="{F7FED50F-9150-4CDE-BC84-0497A90521B4}"/>
                  </a:ext>
                </a:extLst>
              </p:cNvPr>
              <p:cNvSpPr txBox="1">
                <a:spLocks noRot="1" noChangeAspect="1" noMove="1" noResize="1" noEditPoints="1" noAdjustHandles="1" noChangeArrowheads="1" noChangeShapeType="1" noTextEdit="1"/>
              </p:cNvSpPr>
              <p:nvPr/>
            </p:nvSpPr>
            <p:spPr>
              <a:xfrm>
                <a:off x="7459671" y="2758738"/>
                <a:ext cx="3046924" cy="1815882"/>
              </a:xfrm>
              <a:prstGeom prst="rect">
                <a:avLst/>
              </a:prstGeom>
              <a:blipFill>
                <a:blip r:embed="rId7"/>
                <a:stretch>
                  <a:fillRect l="-4200" t="-3367" r="-2600" b="-9091"/>
                </a:stretch>
              </a:blipFill>
            </p:spPr>
            <p:txBody>
              <a:bodyPr/>
              <a:lstStyle/>
              <a:p>
                <a:r>
                  <a:rPr lang="en-US">
                    <a:noFill/>
                  </a:rPr>
                  <a:t> </a:t>
                </a:r>
              </a:p>
            </p:txBody>
          </p:sp>
        </mc:Fallback>
      </mc:AlternateContent>
    </p:spTree>
    <p:extLst>
      <p:ext uri="{BB962C8B-B14F-4D97-AF65-F5344CB8AC3E}">
        <p14:creationId xmlns:p14="http://schemas.microsoft.com/office/powerpoint/2010/main" val="303618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5" grpId="0" animBg="1"/>
      <p:bldP spid="16" grpId="0"/>
      <p:bldP spid="1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1012</TotalTime>
  <Words>1661</Words>
  <Application>Microsoft Office PowerPoint</Application>
  <PresentationFormat>宽屏</PresentationFormat>
  <Paragraphs>288</Paragraphs>
  <Slides>31</Slides>
  <Notes>17</Notes>
  <HiddenSlides>1</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31</vt:i4>
      </vt:variant>
    </vt:vector>
  </HeadingPairs>
  <TitlesOfParts>
    <vt:vector size="37" baseType="lpstr">
      <vt:lpstr>Arial</vt:lpstr>
      <vt:lpstr>Calibri</vt:lpstr>
      <vt:lpstr>Calibri Light</vt:lpstr>
      <vt:lpstr>Cambria Math</vt:lpstr>
      <vt:lpstr>Wingdings</vt:lpstr>
      <vt:lpstr>Office 主题​​</vt:lpstr>
      <vt:lpstr>PowerPoint 演示文稿</vt:lpstr>
      <vt:lpstr>Graph SLAM</vt:lpstr>
      <vt:lpstr>G2O</vt:lpstr>
      <vt:lpstr>GTSAM &amp; ISAM Introduction</vt:lpstr>
      <vt:lpstr>Outline</vt:lpstr>
      <vt:lpstr>GTSAM</vt:lpstr>
      <vt:lpstr>Nonlinear Least-Squares</vt:lpstr>
      <vt:lpstr>Solving the Least Squares System</vt:lpstr>
      <vt:lpstr>Retaining Sparsity: Variable Ordering </vt:lpstr>
      <vt:lpstr>Solving the Linear Least Squares System</vt:lpstr>
      <vt:lpstr>Retaining Sparsity: Variable Ordering </vt:lpstr>
      <vt:lpstr>Links between methods: Cholesky and QR</vt:lpstr>
      <vt:lpstr>Links between G2O and GTSAM</vt:lpstr>
      <vt:lpstr>Algorithms</vt:lpstr>
      <vt:lpstr>iSAM [Kaess et al., TRO 08]</vt:lpstr>
      <vt:lpstr>PowerPoint 演示文稿</vt:lpstr>
      <vt:lpstr>Materials </vt:lpstr>
      <vt:lpstr>Outline</vt:lpstr>
      <vt:lpstr>Visual-Inertial Odometry </vt:lpstr>
      <vt:lpstr>Visual-Inertial Odometry </vt:lpstr>
      <vt:lpstr>PowerPoint 演示文稿</vt:lpstr>
      <vt:lpstr>PowerPoint 演示文稿</vt:lpstr>
      <vt:lpstr>PowerPoint 演示文稿</vt:lpstr>
      <vt:lpstr>PowerPoint 演示文稿</vt:lpstr>
      <vt:lpstr>Outline</vt:lpstr>
      <vt:lpstr>PowerPoint 演示文稿</vt:lpstr>
      <vt:lpstr>C++ Example</vt:lpstr>
      <vt:lpstr>C++ Example</vt:lpstr>
      <vt:lpstr>C++ Example</vt:lpstr>
      <vt:lpstr>C++ Example</vt:lpstr>
      <vt:lpstr>Matlab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fuyinzh@gmail.com</dc:creator>
  <cp:lastModifiedBy>fuyinzh@gmail.com</cp:lastModifiedBy>
  <cp:revision>59</cp:revision>
  <dcterms:created xsi:type="dcterms:W3CDTF">2020-03-23T21:17:59Z</dcterms:created>
  <dcterms:modified xsi:type="dcterms:W3CDTF">2020-03-26T03:32:51Z</dcterms:modified>
</cp:coreProperties>
</file>