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9" r:id="rId4"/>
    <p:sldId id="277" r:id="rId5"/>
    <p:sldId id="278" r:id="rId6"/>
    <p:sldId id="282" r:id="rId7"/>
    <p:sldId id="271" r:id="rId8"/>
    <p:sldId id="272" r:id="rId9"/>
    <p:sldId id="275" r:id="rId10"/>
    <p:sldId id="274" r:id="rId11"/>
    <p:sldId id="257" r:id="rId12"/>
    <p:sldId id="262" r:id="rId13"/>
    <p:sldId id="261" r:id="rId14"/>
    <p:sldId id="263" r:id="rId15"/>
    <p:sldId id="268" r:id="rId16"/>
    <p:sldId id="267" r:id="rId17"/>
    <p:sldId id="273" r:id="rId18"/>
    <p:sldId id="276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7" autoAdjust="0"/>
    <p:restoredTop sz="94737" autoAdjust="0"/>
  </p:normalViewPr>
  <p:slideViewPr>
    <p:cSldViewPr snapToGrid="0" snapToObjects="1">
      <p:cViewPr varScale="1">
        <p:scale>
          <a:sx n="79" d="100"/>
          <a:sy n="79" d="100"/>
        </p:scale>
        <p:origin x="-1386" y="-84"/>
      </p:cViewPr>
      <p:guideLst>
        <p:guide orient="horz" pos="2160"/>
        <p:guide orient="horz" pos="3449"/>
        <p:guide orient="horz" pos="1311"/>
        <p:guide orient="horz" pos="3820"/>
        <p:guide orient="horz" pos="3075"/>
        <p:guide orient="horz" pos="378"/>
        <p:guide pos="5298"/>
        <p:guide pos="2584"/>
        <p:guide pos="2421"/>
        <p:guide pos="3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B54C3-6B0B-5F4C-BF5C-5EC293F5EDC0}" type="datetime1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9144B-8C21-AC4F-95EA-20ECADC6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BC0E5-EA90-E642-A04D-9D5BDAF7BC84}" type="datetime1">
              <a:rPr lang="en-US" smtClean="0"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2F78-8D8D-E042-8028-029F493D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1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file://localhost/Users/baker/Desktop/CMB%20stationery/powerpoint/PP_landscape.eps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d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_landscape.eps" descr="/Users/baker/Desktop/CMB stationery/powerpoint/PP_landscap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 r:link="rId12"/>
              <a:stretch>
                <a:fillRect/>
              </a:stretch>
            </p:blipFill>
          </mc:Choice>
          <mc:Fallback>
            <p:blipFill>
              <a:blip r:embed="rId13" r:link="rId12"/>
              <a:stretch>
                <a:fillRect/>
              </a:stretch>
            </p:blipFill>
          </mc:Fallback>
        </mc:AlternateContent>
        <p:spPr>
          <a:xfrm>
            <a:off x="-6130" y="6284520"/>
            <a:ext cx="9162000" cy="5853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Binary file I/O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705350"/>
            <a:ext cx="6400800" cy="93345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Guido </a:t>
            </a:r>
            <a:r>
              <a:rPr lang="en-US" sz="1600" dirty="0" err="1" smtClean="0"/>
              <a:t>Klingbeil</a:t>
            </a:r>
            <a:endParaRPr lang="en-US" sz="1600" dirty="0"/>
          </a:p>
          <a:p>
            <a:pPr algn="l"/>
            <a:r>
              <a:rPr lang="en-US" sz="1600" dirty="0" smtClean="0"/>
              <a:t>Centre for Mathematical Biology</a:t>
            </a:r>
          </a:p>
          <a:p>
            <a:pPr algn="l"/>
            <a:r>
              <a:rPr lang="en-US" sz="1600" dirty="0" smtClean="0"/>
              <a:t>23.10.2012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a binary file with a HEX editor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77863"/>
            <a:ext cx="7696200" cy="3829050"/>
          </a:xfrm>
        </p:spPr>
      </p:pic>
    </p:spTree>
    <p:extLst>
      <p:ext uri="{BB962C8B-B14F-4D97-AF65-F5344CB8AC3E}">
        <p14:creationId xmlns:p14="http://schemas.microsoft.com/office/powerpoint/2010/main" val="123669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be a natural </a:t>
                </a:r>
                <a:r>
                  <a:rPr lang="en-US" sz="2800" dirty="0" smtClean="0"/>
                  <a:t>number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≔{0,…,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 smtClean="0"/>
                  <a:t> is the alphabet of the b-</a:t>
                </a:r>
                <a:r>
                  <a:rPr lang="en-US" sz="2800" dirty="0" err="1" smtClean="0"/>
                  <a:t>adic</a:t>
                </a:r>
                <a:r>
                  <a:rPr lang="en-US" sz="2800" dirty="0" smtClean="0"/>
                  <a:t> number system.</a:t>
                </a:r>
              </a:p>
              <a:p>
                <a:pPr marL="0" indent="0">
                  <a:buNone/>
                </a:pPr>
                <a:r>
                  <a:rPr lang="en-GB" sz="2800" dirty="0" smtClean="0"/>
                  <a:t>Examples are:</a:t>
                </a:r>
                <a:endParaRPr lang="en-GB" sz="2800" dirty="0"/>
              </a:p>
              <a:p>
                <a:pPr marL="400050" lvl="1" indent="0">
                  <a:buNone/>
                </a:pPr>
                <a:r>
                  <a:rPr lang="en-GB" sz="2400" dirty="0"/>
                  <a:t>b = 2		Binary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:={0,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GB" sz="2400" dirty="0" smtClean="0"/>
                  <a:t>,</a:t>
                </a:r>
                <a:endParaRPr lang="en-GB" sz="2400" dirty="0" smtClean="0"/>
              </a:p>
              <a:p>
                <a:pPr marL="400050" lvl="1" indent="0">
                  <a:buNone/>
                </a:pPr>
                <a:r>
                  <a:rPr lang="en-GB" sz="2400" dirty="0" smtClean="0"/>
                  <a:t>b </a:t>
                </a:r>
                <a:r>
                  <a:rPr lang="en-GB" sz="2400" dirty="0"/>
                  <a:t>= </a:t>
                </a:r>
                <a:r>
                  <a:rPr lang="en-GB" sz="2400" dirty="0" smtClean="0"/>
                  <a:t>10		Decimal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10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:={0,…,9}</m:t>
                        </m:r>
                      </m:e>
                    </m:nary>
                  </m:oMath>
                </a14:m>
                <a:r>
                  <a:rPr lang="en-GB" sz="2400" dirty="0" smtClean="0"/>
                  <a:t>,</a:t>
                </a:r>
                <a:endParaRPr lang="en-GB" sz="2400" dirty="0"/>
              </a:p>
              <a:p>
                <a:pPr marL="400050" lvl="1" indent="0">
                  <a:buNone/>
                </a:pPr>
                <a:r>
                  <a:rPr lang="en-GB" sz="2400" dirty="0" smtClean="0"/>
                  <a:t>b </a:t>
                </a:r>
                <a:r>
                  <a:rPr lang="en-GB" sz="2400" dirty="0"/>
                  <a:t>= </a:t>
                </a:r>
                <a:r>
                  <a:rPr lang="en-GB" sz="2400" dirty="0" smtClean="0"/>
                  <a:t>16		Hexadecimal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10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:={0,…,9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  <m:r>
                          <a:rPr lang="en-US" sz="2400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GB" sz="2400" dirty="0" smtClean="0"/>
                  <a:t>,</a:t>
                </a: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4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𝑏</m:t>
                    </m:r>
                    <m:r>
                      <a:rPr lang="en-US" sz="28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be </a:t>
                </a:r>
                <a:r>
                  <a:rPr lang="en-US" sz="2800" dirty="0" smtClean="0"/>
                  <a:t>natural number. Then for every natural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GB" sz="28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0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800" dirty="0" smtClean="0"/>
                  <a:t> there is a unique representation as a word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800" dirty="0" smtClean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:</m:t>
                        </m:r>
                      </m:e>
                    </m:nary>
                  </m:oMath>
                </a14:m>
                <a:endParaRPr lang="en-GB" sz="2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𝑧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,    0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GB" sz="2800" dirty="0" smtClean="0"/>
                  <a:t>.</a:t>
                </a:r>
              </a:p>
              <a:p>
                <a:pPr marL="0" indent="0" algn="ctr">
                  <a:buNone/>
                </a:pPr>
                <a:endParaRPr lang="en-GB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Digit representation: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𝑧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…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Background: 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800" dirty="0" smtClean="0"/>
                  <a:t> sequences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sz="2800" dirty="0" smtClean="0"/>
                  <a:t> 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2800" dirty="0" smtClean="0"/>
                  <a:t>. </a:t>
                </a:r>
                <a:r>
                  <a:rPr lang="en-US" sz="2800" dirty="0" smtClean="0"/>
                  <a:t>We </a:t>
                </a:r>
                <a:r>
                  <a:rPr lang="en-US" sz="2800" dirty="0" smtClean="0"/>
                  <a:t>will only consider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 r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53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binary to decima</a:t>
            </a:r>
            <a:r>
              <a:rPr lang="en-US" dirty="0"/>
              <a:t>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binary digits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 …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we can represent all numbers in: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+..+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10110001110011</m:t>
                    </m:r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binary is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11379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/>
                  <a:t> in </a:t>
                </a:r>
                <a:r>
                  <a:rPr lang="en-US" sz="2800" dirty="0"/>
                  <a:t>decimal representation </a:t>
                </a:r>
                <a:r>
                  <a:rPr lang="en-US" sz="2800" dirty="0" smtClean="0"/>
                  <a:t>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10110001110011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13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12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∙2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22" b="-2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85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decimal to binary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Given a natural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GB" sz="2800" dirty="0" smtClean="0"/>
                  <a:t> in a number system with the base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2800" dirty="0" smtClean="0"/>
                  <a:t> then the last digit is z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𝑚𝑜𝑑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2800" dirty="0" smtClean="0"/>
                  <a:t> and the remaining digits are z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𝑑𝑖𝑣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2800" dirty="0" smtClean="0"/>
                  <a:t>: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GB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To get the binary represenation of a decimal number you continually divide it by 2 and compute the remainder,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 r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5206" y="3878031"/>
                <a:ext cx="41811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11379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𝑑𝑖𝑣</m:t>
                      </m:r>
                      <m:r>
                        <a:rPr lang="en-US" sz="2000" i="1">
                          <a:latin typeface="Cambria Math"/>
                        </a:rPr>
                        <m:t> 2=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5699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06" y="3878031"/>
                <a:ext cx="418119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30332" y="3878031"/>
                <a:ext cx="2098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11379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latin typeface="Cambria Math"/>
                        </a:rPr>
                        <m:t> 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32" y="3878031"/>
                <a:ext cx="209833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75390" y="3142447"/>
                <a:ext cx="4053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(10110001110011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=(</m:t>
                      </m:r>
                      <m:r>
                        <a:rPr lang="en-US" sz="2000" i="1">
                          <a:latin typeface="Cambria Math"/>
                        </a:rPr>
                        <m:t>11379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90" y="3142447"/>
                <a:ext cx="4053417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2331076" y="3142447"/>
            <a:ext cx="1796782" cy="40011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127858" y="3140302"/>
            <a:ext cx="173686" cy="40011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7" idx="2"/>
            <a:endCxn id="4" idx="0"/>
          </p:cNvCxnSpPr>
          <p:nvPr/>
        </p:nvCxnSpPr>
        <p:spPr>
          <a:xfrm flipH="1">
            <a:off x="2075390" y="3542557"/>
            <a:ext cx="1154077" cy="33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>
            <a:off x="4214701" y="3540412"/>
            <a:ext cx="1264797" cy="337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9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199" y="3119969"/>
                <a:ext cx="3068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decimal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4711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1001001100111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119969"/>
                <a:ext cx="306805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590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1474" y="1840830"/>
                <a:ext cx="2506135" cy="4042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711 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𝑑𝑖𝑣</m:t>
                            </m:r>
                            <m:r>
                              <a:rPr lang="en-US" i="1">
                                <a:latin typeface="Cambria Math"/>
                              </a:rPr>
                              <m:t> 2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2355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/>
                              </a:rPr>
                              <m:t>2355 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𝑑𝑖𝑣</m:t>
                            </m:r>
                            <m:r>
                              <a:rPr lang="en-US" i="1">
                                <a:latin typeface="Cambria Math"/>
                              </a:rPr>
                              <m:t> 2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1177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1177 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588 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294 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147 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73 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36 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18 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𝑑𝑖𝑣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2</m:t>
                                </m:r>
                              </m:e>
                              <m:e/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</m:e>
                              <m:e/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588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294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147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/>
                              <m:e/>
                            </m:eqAr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74" y="1840830"/>
                <a:ext cx="2506135" cy="40426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51721" y="1816766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1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651721" y="2080133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1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651721" y="2343500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1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651721" y="260686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0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651721" y="2870234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0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51721" y="3133601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1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651721" y="3396968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1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651721" y="3660335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0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51721" y="3923702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0 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651721" y="4187069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1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651721" y="4450436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0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651721" y="4713803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0 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651721" y="4977166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 1 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397040" y="3073441"/>
            <a:ext cx="3164305" cy="711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5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American Standard Code for Information </a:t>
            </a:r>
            <a:r>
              <a:rPr lang="en-GB" sz="2800" dirty="0" smtClean="0"/>
              <a:t>Interchange</a:t>
            </a:r>
          </a:p>
          <a:p>
            <a:pPr marL="0" indent="0">
              <a:buNone/>
            </a:pPr>
            <a:r>
              <a:rPr lang="en-US" sz="2800" dirty="0" smtClean="0"/>
              <a:t>7-bit encoding: 95 printable and 33 non-printable control characters</a:t>
            </a:r>
          </a:p>
          <a:p>
            <a:pPr marL="0" indent="0">
              <a:buNone/>
            </a:pPr>
            <a:r>
              <a:rPr lang="en-US" sz="2800" dirty="0" smtClean="0"/>
              <a:t>Important for you: the char ‘0’ is not decimal 0. You have to add 48.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34" y="3746178"/>
            <a:ext cx="6460958" cy="25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b</a:t>
            </a:r>
            <a:r>
              <a:rPr lang="en-US" dirty="0" smtClean="0"/>
              <a:t>inary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is hardly any difference in reading and writing a binary file from what you already know.</a:t>
            </a:r>
          </a:p>
          <a:p>
            <a:pPr marL="0" indent="0">
              <a:buNone/>
            </a:pPr>
            <a:r>
              <a:rPr lang="en-US" dirty="0" smtClean="0"/>
              <a:t>The main difference is in interpreting the data.</a:t>
            </a:r>
          </a:p>
          <a:p>
            <a:pPr marL="0" indent="0">
              <a:buNone/>
            </a:pPr>
            <a:r>
              <a:rPr lang="en-US" dirty="0" smtClean="0"/>
              <a:t>You can use all the functions you already know such as </a:t>
            </a:r>
            <a:r>
              <a:rPr lang="en-US" dirty="0" err="1" smtClean="0"/>
              <a:t>fread</a:t>
            </a:r>
            <a:r>
              <a:rPr lang="en-US" dirty="0" smtClean="0"/>
              <a:t> and </a:t>
            </a:r>
            <a:r>
              <a:rPr lang="en-US" dirty="0" err="1" smtClean="0"/>
              <a:t>fwrite</a:t>
            </a:r>
            <a:r>
              <a:rPr lang="en-US" dirty="0" smtClean="0"/>
              <a:t> in C, read and write in Perl:</a:t>
            </a:r>
          </a:p>
          <a:p>
            <a:pPr marL="857250" lvl="1" indent="-457200"/>
            <a:r>
              <a:rPr lang="en-US" dirty="0" err="1" smtClean="0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 return the number of items successfully read or </a:t>
            </a:r>
            <a:r>
              <a:rPr lang="en-US" dirty="0" smtClean="0"/>
              <a:t>written,</a:t>
            </a:r>
          </a:p>
          <a:p>
            <a:pPr marL="857250" lvl="1" indent="-457200"/>
            <a:r>
              <a:rPr lang="en-US" dirty="0"/>
              <a:t>i</a:t>
            </a:r>
            <a:r>
              <a:rPr lang="en-US" dirty="0" smtClean="0"/>
              <a:t>f an </a:t>
            </a:r>
            <a:r>
              <a:rPr lang="en-US" dirty="0"/>
              <a:t>error occurs, or the end-of-file is reached, the return value is a short item count (or zero</a:t>
            </a:r>
            <a:r>
              <a:rPr lang="en-US" dirty="0" smtClean="0"/>
              <a:t>),</a:t>
            </a:r>
          </a:p>
          <a:p>
            <a:pPr marL="857250" lvl="1" indent="-457200"/>
            <a:r>
              <a:rPr lang="en-US" dirty="0" smtClean="0"/>
              <a:t>Perl you have to switch to binary mode first:</a:t>
            </a:r>
          </a:p>
          <a:p>
            <a:pPr marL="1257300" lvl="3" indent="0">
              <a:buNone/>
            </a:pPr>
            <a:r>
              <a:rPr lang="en-US" sz="1900" dirty="0">
                <a:latin typeface="Lucida Console" pitchFamily="49" charset="0"/>
              </a:rPr>
              <a:t>o</a:t>
            </a:r>
            <a:r>
              <a:rPr lang="en-US" sz="1900" dirty="0" smtClean="0">
                <a:latin typeface="Lucida Console" pitchFamily="49" charset="0"/>
              </a:rPr>
              <a:t>pen(</a:t>
            </a:r>
            <a:r>
              <a:rPr lang="en-US" sz="1900" dirty="0" err="1" smtClean="0">
                <a:latin typeface="Lucida Console" pitchFamily="49" charset="0"/>
              </a:rPr>
              <a:t>F,”myfile.dat</a:t>
            </a:r>
            <a:r>
              <a:rPr lang="en-US" sz="1900" dirty="0" smtClean="0">
                <a:latin typeface="Lucida Console" pitchFamily="49" charset="0"/>
              </a:rPr>
              <a:t>”);</a:t>
            </a:r>
          </a:p>
          <a:p>
            <a:pPr marL="1257300" lvl="3" indent="0">
              <a:buNone/>
            </a:pPr>
            <a:r>
              <a:rPr lang="en-US" sz="1900" dirty="0" err="1">
                <a:latin typeface="Lucida Console" pitchFamily="49" charset="0"/>
              </a:rPr>
              <a:t>b</a:t>
            </a:r>
            <a:r>
              <a:rPr lang="en-US" sz="1900" dirty="0" err="1" smtClean="0">
                <a:latin typeface="Lucida Console" pitchFamily="49" charset="0"/>
              </a:rPr>
              <a:t>inmode</a:t>
            </a:r>
            <a:r>
              <a:rPr lang="en-US" sz="1900" dirty="0" smtClean="0">
                <a:latin typeface="Lucida Console" pitchFamily="49" charset="0"/>
              </a:rPr>
              <a:t>(F);</a:t>
            </a:r>
            <a:endParaRPr lang="en-GB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9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Handling binary files is very similar to handling text files. The basic operations are still: open, read or write, close.</a:t>
            </a:r>
          </a:p>
          <a:p>
            <a:pPr marL="0" indent="0">
              <a:buNone/>
            </a:pPr>
            <a:r>
              <a:rPr lang="en-US" sz="2800" dirty="0" smtClean="0"/>
              <a:t>The important difference is in the interpretation of the data:</a:t>
            </a:r>
          </a:p>
          <a:p>
            <a:pPr lvl="1" indent="-342900"/>
            <a:r>
              <a:rPr lang="en-US" sz="2400" dirty="0" smtClean="0"/>
              <a:t>Data items may be shorter or longer than a byte,</a:t>
            </a:r>
          </a:p>
          <a:p>
            <a:pPr lvl="1" indent="-342900"/>
            <a:r>
              <a:rPr lang="en-US" sz="2400" dirty="0" smtClean="0"/>
              <a:t>Data items are no longer strictly aligned to bytes.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2720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03358"/>
            <a:ext cx="5801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 you!</a:t>
            </a:r>
          </a:p>
          <a:p>
            <a:r>
              <a:rPr lang="en-US" sz="3200" dirty="0" smtClean="0"/>
              <a:t>I am happy to take any questions!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13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binary file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does binary mean?</a:t>
            </a:r>
            <a:endParaRPr lang="en-US" dirty="0"/>
          </a:p>
          <a:p>
            <a:r>
              <a:rPr lang="en-US" dirty="0"/>
              <a:t>Why do we use binary representation?</a:t>
            </a:r>
          </a:p>
          <a:p>
            <a:r>
              <a:rPr lang="en-US" dirty="0"/>
              <a:t>Number systems (for natural numbers only)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9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assume you to know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build directly on top of your file I/O lecture and you should know how to: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 a text file for reading and / or writing,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access modes for files,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which of them a file is created or truncated,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or write a line or any number of bytes,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handle basic errors such as “File not found”.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9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and byte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bit </a:t>
            </a:r>
            <a:r>
              <a:rPr lang="en-US" sz="2800" dirty="0" smtClean="0"/>
              <a:t>(binary </a:t>
            </a:r>
            <a:r>
              <a:rPr lang="en-US" sz="2800" dirty="0"/>
              <a:t>digit) is the basic capacity of information in </a:t>
            </a:r>
            <a:r>
              <a:rPr lang="en-US" sz="2800" dirty="0" smtClean="0"/>
              <a:t>computing.</a:t>
            </a:r>
          </a:p>
          <a:p>
            <a:pPr marL="0" indent="0">
              <a:buNone/>
            </a:pPr>
            <a:r>
              <a:rPr lang="en-US" sz="2800" dirty="0" smtClean="0"/>
              <a:t>It can </a:t>
            </a:r>
            <a:r>
              <a:rPr lang="en-US" sz="2800" dirty="0"/>
              <a:t>have the value of either 1 or 0 (one or zero) only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A bit can be stored by </a:t>
            </a:r>
            <a:r>
              <a:rPr lang="en-US" sz="2800" dirty="0" smtClean="0"/>
              <a:t>any </a:t>
            </a:r>
            <a:r>
              <a:rPr lang="en-US" sz="2800" dirty="0"/>
              <a:t>device </a:t>
            </a:r>
            <a:r>
              <a:rPr lang="en-US" sz="2800" dirty="0" smtClean="0"/>
              <a:t>that </a:t>
            </a:r>
            <a:r>
              <a:rPr lang="en-US" sz="2800" dirty="0"/>
              <a:t>exists in either of two possible distinct </a:t>
            </a:r>
            <a:r>
              <a:rPr lang="en-US" sz="2800" dirty="0" smtClean="0"/>
              <a:t>states, such as a flip-flop or </a:t>
            </a:r>
            <a:r>
              <a:rPr lang="en-US" sz="2800" dirty="0"/>
              <a:t>two positions of an electrical </a:t>
            </a:r>
            <a:r>
              <a:rPr lang="en-US" sz="2800" dirty="0" smtClean="0"/>
              <a:t>switch.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8" y="4659796"/>
            <a:ext cx="2802834" cy="1404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595" y="4528930"/>
            <a:ext cx="55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0595" y="512113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146" y="5714193"/>
            <a:ext cx="81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reset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98669" y="4720006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1923" y="5435897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ot output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23" y="4174954"/>
            <a:ext cx="975604" cy="975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40" y="4679541"/>
            <a:ext cx="1405901" cy="1405901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681052">
            <a:off x="3408291" y="4477586"/>
            <a:ext cx="3660098" cy="648704"/>
          </a:xfrm>
          <a:custGeom>
            <a:avLst/>
            <a:gdLst>
              <a:gd name="connsiteX0" fmla="*/ 0 w 4535217"/>
              <a:gd name="connsiteY0" fmla="*/ 218885 h 218885"/>
              <a:gd name="connsiteX1" fmla="*/ 2069432 w 4535217"/>
              <a:gd name="connsiteY1" fmla="*/ 2316 h 218885"/>
              <a:gd name="connsiteX2" fmla="*/ 4162927 w 4535217"/>
              <a:gd name="connsiteY2" fmla="*/ 110601 h 218885"/>
              <a:gd name="connsiteX3" fmla="*/ 4523874 w 4535217"/>
              <a:gd name="connsiteY3" fmla="*/ 206853 h 218885"/>
              <a:gd name="connsiteX0" fmla="*/ 0 w 4556662"/>
              <a:gd name="connsiteY0" fmla="*/ 204537 h 204537"/>
              <a:gd name="connsiteX1" fmla="*/ 1419726 w 4556662"/>
              <a:gd name="connsiteY1" fmla="*/ 0 h 204537"/>
              <a:gd name="connsiteX2" fmla="*/ 4162927 w 4556662"/>
              <a:gd name="connsiteY2" fmla="*/ 96253 h 204537"/>
              <a:gd name="connsiteX3" fmla="*/ 4523874 w 4556662"/>
              <a:gd name="connsiteY3" fmla="*/ 192505 h 204537"/>
              <a:gd name="connsiteX0" fmla="*/ 0 w 4496504"/>
              <a:gd name="connsiteY0" fmla="*/ 216569 h 216569"/>
              <a:gd name="connsiteX1" fmla="*/ 1359568 w 4496504"/>
              <a:gd name="connsiteY1" fmla="*/ 0 h 216569"/>
              <a:gd name="connsiteX2" fmla="*/ 4102769 w 4496504"/>
              <a:gd name="connsiteY2" fmla="*/ 96253 h 216569"/>
              <a:gd name="connsiteX3" fmla="*/ 4463716 w 4496504"/>
              <a:gd name="connsiteY3" fmla="*/ 192505 h 216569"/>
              <a:gd name="connsiteX0" fmla="*/ 0 w 4496504"/>
              <a:gd name="connsiteY0" fmla="*/ 216569 h 216569"/>
              <a:gd name="connsiteX1" fmla="*/ 1359568 w 4496504"/>
              <a:gd name="connsiteY1" fmla="*/ 0 h 216569"/>
              <a:gd name="connsiteX2" fmla="*/ 4102769 w 4496504"/>
              <a:gd name="connsiteY2" fmla="*/ 96253 h 216569"/>
              <a:gd name="connsiteX3" fmla="*/ 4463716 w 4496504"/>
              <a:gd name="connsiteY3" fmla="*/ 192505 h 216569"/>
              <a:gd name="connsiteX0" fmla="*/ 0 w 4464321"/>
              <a:gd name="connsiteY0" fmla="*/ 232610 h 232610"/>
              <a:gd name="connsiteX1" fmla="*/ 1359568 w 4464321"/>
              <a:gd name="connsiteY1" fmla="*/ 16041 h 232610"/>
              <a:gd name="connsiteX2" fmla="*/ 3272590 w 4464321"/>
              <a:gd name="connsiteY2" fmla="*/ 16042 h 232610"/>
              <a:gd name="connsiteX3" fmla="*/ 4463716 w 4464321"/>
              <a:gd name="connsiteY3" fmla="*/ 208546 h 232610"/>
              <a:gd name="connsiteX0" fmla="*/ 0 w 4464643"/>
              <a:gd name="connsiteY0" fmla="*/ 266814 h 266814"/>
              <a:gd name="connsiteX1" fmla="*/ 1359568 w 4464643"/>
              <a:gd name="connsiteY1" fmla="*/ 50245 h 266814"/>
              <a:gd name="connsiteX2" fmla="*/ 3272590 w 4464643"/>
              <a:gd name="connsiteY2" fmla="*/ 50246 h 266814"/>
              <a:gd name="connsiteX3" fmla="*/ 4463716 w 4464643"/>
              <a:gd name="connsiteY3" fmla="*/ 242750 h 266814"/>
              <a:gd name="connsiteX0" fmla="*/ 0 w 4464323"/>
              <a:gd name="connsiteY0" fmla="*/ 278062 h 278062"/>
              <a:gd name="connsiteX1" fmla="*/ 1347536 w 4464323"/>
              <a:gd name="connsiteY1" fmla="*/ 13367 h 278062"/>
              <a:gd name="connsiteX2" fmla="*/ 3272590 w 4464323"/>
              <a:gd name="connsiteY2" fmla="*/ 61494 h 278062"/>
              <a:gd name="connsiteX3" fmla="*/ 4463716 w 4464323"/>
              <a:gd name="connsiteY3" fmla="*/ 253998 h 278062"/>
              <a:gd name="connsiteX0" fmla="*/ 0 w 3947870"/>
              <a:gd name="connsiteY0" fmla="*/ 276426 h 276426"/>
              <a:gd name="connsiteX1" fmla="*/ 1347536 w 3947870"/>
              <a:gd name="connsiteY1" fmla="*/ 11731 h 276426"/>
              <a:gd name="connsiteX2" fmla="*/ 3272590 w 3947870"/>
              <a:gd name="connsiteY2" fmla="*/ 59858 h 276426"/>
              <a:gd name="connsiteX3" fmla="*/ 3946358 w 3947870"/>
              <a:gd name="connsiteY3" fmla="*/ 180173 h 276426"/>
              <a:gd name="connsiteX0" fmla="*/ 0 w 3880837"/>
              <a:gd name="connsiteY0" fmla="*/ 275233 h 275233"/>
              <a:gd name="connsiteX1" fmla="*/ 1347536 w 3880837"/>
              <a:gd name="connsiteY1" fmla="*/ 10538 h 275233"/>
              <a:gd name="connsiteX2" fmla="*/ 3272590 w 3880837"/>
              <a:gd name="connsiteY2" fmla="*/ 58665 h 275233"/>
              <a:gd name="connsiteX3" fmla="*/ 3878968 w 3880837"/>
              <a:gd name="connsiteY3" fmla="*/ 114987 h 275233"/>
              <a:gd name="connsiteX0" fmla="*/ 0 w 3878968"/>
              <a:gd name="connsiteY0" fmla="*/ 275233 h 275233"/>
              <a:gd name="connsiteX1" fmla="*/ 1347536 w 3878968"/>
              <a:gd name="connsiteY1" fmla="*/ 10538 h 275233"/>
              <a:gd name="connsiteX2" fmla="*/ 3272590 w 3878968"/>
              <a:gd name="connsiteY2" fmla="*/ 58665 h 275233"/>
              <a:gd name="connsiteX3" fmla="*/ 3878968 w 3878968"/>
              <a:gd name="connsiteY3" fmla="*/ 114987 h 275233"/>
              <a:gd name="connsiteX0" fmla="*/ 0 w 3878968"/>
              <a:gd name="connsiteY0" fmla="*/ 287241 h 287241"/>
              <a:gd name="connsiteX1" fmla="*/ 1347536 w 3878968"/>
              <a:gd name="connsiteY1" fmla="*/ 22546 h 287241"/>
              <a:gd name="connsiteX2" fmla="*/ 3414294 w 3878968"/>
              <a:gd name="connsiteY2" fmla="*/ 26233 h 287241"/>
              <a:gd name="connsiteX3" fmla="*/ 3878968 w 3878968"/>
              <a:gd name="connsiteY3" fmla="*/ 126995 h 287241"/>
              <a:gd name="connsiteX0" fmla="*/ 0 w 3842794"/>
              <a:gd name="connsiteY0" fmla="*/ 284075 h 284075"/>
              <a:gd name="connsiteX1" fmla="*/ 1347536 w 3842794"/>
              <a:gd name="connsiteY1" fmla="*/ 19380 h 284075"/>
              <a:gd name="connsiteX2" fmla="*/ 3414294 w 3842794"/>
              <a:gd name="connsiteY2" fmla="*/ 23067 h 284075"/>
              <a:gd name="connsiteX3" fmla="*/ 3842794 w 3842794"/>
              <a:gd name="connsiteY3" fmla="*/ 46405 h 284075"/>
              <a:gd name="connsiteX0" fmla="*/ 0 w 3842794"/>
              <a:gd name="connsiteY0" fmla="*/ 284075 h 284075"/>
              <a:gd name="connsiteX1" fmla="*/ 1347536 w 3842794"/>
              <a:gd name="connsiteY1" fmla="*/ 19380 h 284075"/>
              <a:gd name="connsiteX2" fmla="*/ 3414294 w 3842794"/>
              <a:gd name="connsiteY2" fmla="*/ 23067 h 284075"/>
              <a:gd name="connsiteX3" fmla="*/ 3842794 w 3842794"/>
              <a:gd name="connsiteY3" fmla="*/ 46405 h 284075"/>
              <a:gd name="connsiteX0" fmla="*/ 0 w 3727440"/>
              <a:gd name="connsiteY0" fmla="*/ 283850 h 283850"/>
              <a:gd name="connsiteX1" fmla="*/ 1347536 w 3727440"/>
              <a:gd name="connsiteY1" fmla="*/ 19155 h 283850"/>
              <a:gd name="connsiteX2" fmla="*/ 3414294 w 3727440"/>
              <a:gd name="connsiteY2" fmla="*/ 22842 h 283850"/>
              <a:gd name="connsiteX3" fmla="*/ 3727440 w 3727440"/>
              <a:gd name="connsiteY3" fmla="*/ 40021 h 28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440" h="283850">
                <a:moveTo>
                  <a:pt x="0" y="283850"/>
                </a:moveTo>
                <a:cubicBezTo>
                  <a:pt x="579521" y="100368"/>
                  <a:pt x="778487" y="62656"/>
                  <a:pt x="1347536" y="19155"/>
                </a:cubicBezTo>
                <a:cubicBezTo>
                  <a:pt x="1916585" y="-24346"/>
                  <a:pt x="3017643" y="19364"/>
                  <a:pt x="3414294" y="22842"/>
                </a:cubicBezTo>
                <a:cubicBezTo>
                  <a:pt x="3810945" y="26320"/>
                  <a:pt x="3496812" y="25537"/>
                  <a:pt x="3727440" y="40021"/>
                </a:cubicBezTo>
              </a:path>
            </a:pathLst>
          </a:custGeom>
          <a:noFill/>
          <a:ln w="12700">
            <a:headEnd type="stealth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6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and byte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byte is a unit (or “package”) of digital information that </a:t>
            </a:r>
            <a:r>
              <a:rPr lang="en-US" sz="2800" dirty="0"/>
              <a:t>most commonly consists of eight </a:t>
            </a:r>
            <a:r>
              <a:rPr lang="en-US" sz="2800" dirty="0" smtClean="0"/>
              <a:t>bits</a:t>
            </a:r>
            <a:r>
              <a:rPr lang="en-US" sz="2800" dirty="0"/>
              <a:t>: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Historically, a byte was the number of bits used to encode a single character of </a:t>
            </a:r>
            <a:r>
              <a:rPr lang="en-US" sz="2800" dirty="0" smtClean="0"/>
              <a:t>text. Its size was </a:t>
            </a:r>
            <a:r>
              <a:rPr lang="en-US" sz="2800" dirty="0"/>
              <a:t>hardware dependent and no </a:t>
            </a:r>
            <a:r>
              <a:rPr lang="en-US" sz="2800" dirty="0" smtClean="0"/>
              <a:t>definitive standards existed. 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83" y="2730195"/>
            <a:ext cx="4395933" cy="11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1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why to use binary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979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Computers can only represent 0 and 1.</a:t>
            </a:r>
          </a:p>
          <a:p>
            <a:pPr marL="0" indent="0">
              <a:buNone/>
            </a:pPr>
            <a:r>
              <a:rPr lang="en-US" sz="2800" dirty="0" smtClean="0"/>
              <a:t>You may think of a byte as an </a:t>
            </a:r>
            <a:r>
              <a:rPr lang="en-US" sz="2800" dirty="0"/>
              <a:t>e</a:t>
            </a:r>
            <a:r>
              <a:rPr lang="en-US" sz="2800" dirty="0" smtClean="0"/>
              <a:t>gg box carrying several eggs, the bits.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However, to represent the 4 nucleotides of DNA or RNA takes only 2 bits.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By considering the individual bits, binary data is more efficient.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37" y="1195295"/>
            <a:ext cx="2586121" cy="2068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89" y="3994483"/>
            <a:ext cx="1178084" cy="1572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28" y="3994483"/>
            <a:ext cx="1178084" cy="15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context of this course, </a:t>
            </a:r>
            <a:r>
              <a:rPr lang="en-US" dirty="0"/>
              <a:t>w</a:t>
            </a:r>
            <a:r>
              <a:rPr lang="en-US" dirty="0" smtClean="0"/>
              <a:t>e may call any file that is not a text file a binary file.</a:t>
            </a:r>
          </a:p>
          <a:p>
            <a:pPr marL="0" indent="0">
              <a:buNone/>
            </a:pPr>
            <a:r>
              <a:rPr lang="en-US" dirty="0" smtClean="0"/>
              <a:t>However, from a technical point of view a character is just an agreed upon interpretation of 8 bits. So, a text file may be seen as a special type of binary 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35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Examples of binary files are:</a:t>
            </a:r>
          </a:p>
          <a:p>
            <a:pPr lvl="1"/>
            <a:r>
              <a:rPr lang="en-US" sz="2400" dirty="0" err="1" smtClean="0"/>
              <a:t>Executables</a:t>
            </a:r>
            <a:r>
              <a:rPr lang="en-US" sz="2400" dirty="0" smtClean="0"/>
              <a:t> or program files,</a:t>
            </a:r>
          </a:p>
          <a:p>
            <a:pPr lvl="1"/>
            <a:r>
              <a:rPr lang="en-US" sz="2400" dirty="0" smtClean="0"/>
              <a:t>Object files (*.o),</a:t>
            </a:r>
          </a:p>
          <a:p>
            <a:pPr lvl="1"/>
            <a:r>
              <a:rPr lang="en-US" sz="2400" dirty="0" smtClean="0"/>
              <a:t>JPEG (*.jpg),</a:t>
            </a:r>
          </a:p>
          <a:p>
            <a:pPr lvl="1"/>
            <a:r>
              <a:rPr lang="en-US" sz="2400" dirty="0" smtClean="0"/>
              <a:t>Office documents such as Word (*.doc), Excel (*.</a:t>
            </a:r>
            <a:r>
              <a:rPr lang="en-US" sz="2400" dirty="0" err="1" smtClean="0"/>
              <a:t>ppt</a:t>
            </a:r>
            <a:r>
              <a:rPr lang="en-US" sz="2400" dirty="0" smtClean="0"/>
              <a:t>).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u="sng" dirty="0" smtClean="0"/>
              <a:t>Common characteristic:</a:t>
            </a:r>
          </a:p>
          <a:p>
            <a:pPr marL="0" indent="0">
              <a:buNone/>
            </a:pPr>
            <a:r>
              <a:rPr lang="en-US" sz="2800" dirty="0" smtClean="0"/>
              <a:t>The content has to be interpreted by some rules at the bit level. </a:t>
            </a:r>
            <a:r>
              <a:rPr lang="en-US" sz="2800" dirty="0"/>
              <a:t>S</a:t>
            </a:r>
            <a:r>
              <a:rPr lang="en-US" sz="2800" dirty="0" smtClean="0"/>
              <a:t>ometimes these rules are known (*.o, *.jpg), sometimes not really (*.doc, *.</a:t>
            </a:r>
            <a:r>
              <a:rPr lang="en-US" sz="2800" dirty="0" err="1" smtClean="0"/>
              <a:t>ppt</a:t>
            </a:r>
            <a:r>
              <a:rPr lang="en-US" sz="2800" dirty="0" smtClean="0"/>
              <a:t>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4347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a binary file with a text editor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079313"/>
            <a:ext cx="5591389" cy="3830400"/>
          </a:xfrm>
        </p:spPr>
      </p:pic>
    </p:spTree>
    <p:extLst>
      <p:ext uri="{BB962C8B-B14F-4D97-AF65-F5344CB8AC3E}">
        <p14:creationId xmlns:p14="http://schemas.microsoft.com/office/powerpoint/2010/main" val="391815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1223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Binary file I/O</vt:lpstr>
      <vt:lpstr>What we will cover</vt:lpstr>
      <vt:lpstr>I assume you to know</vt:lpstr>
      <vt:lpstr>Bit and byte</vt:lpstr>
      <vt:lpstr>Bit and byte</vt:lpstr>
      <vt:lpstr>Motivation why to use binary data</vt:lpstr>
      <vt:lpstr>Binary file</vt:lpstr>
      <vt:lpstr>Binary files</vt:lpstr>
      <vt:lpstr>Open a binary file with a text editor</vt:lpstr>
      <vt:lpstr>Open a binary file with a HEX editor</vt:lpstr>
      <vt:lpstr>Number systems</vt:lpstr>
      <vt:lpstr>Number systems</vt:lpstr>
      <vt:lpstr>Convert binary to decimal</vt:lpstr>
      <vt:lpstr>Convert decimal to binary</vt:lpstr>
      <vt:lpstr>Conversion example</vt:lpstr>
      <vt:lpstr>ASCII characters</vt:lpstr>
      <vt:lpstr>Using binary files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Ruth Baker</dc:creator>
  <cp:lastModifiedBy>Guido</cp:lastModifiedBy>
  <cp:revision>126</cp:revision>
  <dcterms:created xsi:type="dcterms:W3CDTF">2010-07-14T09:27:39Z</dcterms:created>
  <dcterms:modified xsi:type="dcterms:W3CDTF">2012-10-23T11:39:50Z</dcterms:modified>
</cp:coreProperties>
</file>