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ppt/media/image39.jpg" ContentType="image/jpeg"/>
  <Override PartName="/ppt/media/image40.jpg" ContentType="image/jpeg"/>
  <Override PartName="/ppt/media/image41.jpg" ContentType="image/jpeg"/>
  <Override PartName="/ppt/media/image42.jpg" ContentType="image/jpeg"/>
  <Override PartName="/ppt/media/image43.jpg" ContentType="image/jpeg"/>
  <Override PartName="/ppt/media/image44.jpg" ContentType="image/jpeg"/>
  <Override PartName="/ppt/media/image4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3" r:id="rId4"/>
    <p:sldId id="290" r:id="rId5"/>
    <p:sldId id="291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410" r:id="rId18"/>
    <p:sldId id="411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98" r:id="rId29"/>
    <p:sldId id="258" r:id="rId30"/>
    <p:sldId id="499" r:id="rId31"/>
    <p:sldId id="261" r:id="rId32"/>
    <p:sldId id="262" r:id="rId33"/>
    <p:sldId id="500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455" r:id="rId51"/>
    <p:sldId id="456" r:id="rId52"/>
    <p:sldId id="457" r:id="rId53"/>
    <p:sldId id="458" r:id="rId54"/>
    <p:sldId id="460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6" r:id="rId68"/>
    <p:sldId id="487" r:id="rId69"/>
    <p:sldId id="488" r:id="rId70"/>
    <p:sldId id="489" r:id="rId71"/>
    <p:sldId id="490" r:id="rId72"/>
    <p:sldId id="491" r:id="rId73"/>
    <p:sldId id="492" r:id="rId74"/>
    <p:sldId id="493" r:id="rId7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134" y="26618"/>
            <a:ext cx="11209731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7274"/>
            <a:ext cx="9715500" cy="677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43312"/>
            <a:ext cx="80010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3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0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8811" y="6464680"/>
            <a:ext cx="231775" cy="18466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289" y="649986"/>
            <a:ext cx="1010742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931" y="1102868"/>
            <a:ext cx="9778136" cy="4774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1" y="1830146"/>
            <a:ext cx="9144000" cy="14298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indent="225425" algn="ctr">
              <a:lnSpc>
                <a:spcPts val="5190"/>
              </a:lnSpc>
              <a:spcBef>
                <a:spcPts val="750"/>
              </a:spcBef>
            </a:pPr>
            <a:r>
              <a:rPr lang="en-US" sz="4800" b="1" spc="-10" dirty="0">
                <a:latin typeface="Times New Roman"/>
                <a:cs typeface="Times New Roman"/>
              </a:rPr>
              <a:t>Electronic System </a:t>
            </a:r>
            <a:br>
              <a:rPr lang="en-US" sz="4800" b="1" spc="-10" dirty="0">
                <a:latin typeface="Times New Roman"/>
                <a:cs typeface="Times New Roman"/>
              </a:rPr>
            </a:br>
            <a:r>
              <a:rPr lang="en-US" sz="4800" b="1" spc="-10" dirty="0">
                <a:latin typeface="Times New Roman"/>
                <a:cs typeface="Times New Roman"/>
              </a:rPr>
              <a:t>Components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685" y="1618615"/>
            <a:ext cx="80854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Non</a:t>
            </a:r>
            <a:r>
              <a:rPr sz="2400" b="1" spc="6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inverting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Amplifier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non inverting amplifier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may 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 constructed from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an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op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amp,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as shown in Figure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. The 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gain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this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circuit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 found by summing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currents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summing point, </a:t>
            </a:r>
            <a:r>
              <a:rPr sz="2400" i="1" spc="-10" dirty="0">
                <a:solidFill>
                  <a:srgbClr val="292934"/>
                </a:solidFill>
                <a:latin typeface="Arial"/>
                <a:cs typeface="Arial"/>
              </a:rPr>
              <a:t>S,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using the fact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 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summing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point voltage 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sz="2400" spc="-35" dirty="0">
                <a:solidFill>
                  <a:srgbClr val="292934"/>
                </a:solidFill>
                <a:latin typeface="Arial MT"/>
                <a:cs typeface="Arial MT"/>
              </a:rPr>
              <a:t>Vin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so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no voltage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difference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appears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across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input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terminals.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816096"/>
            <a:ext cx="3657600" cy="297636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98" y="310641"/>
            <a:ext cx="6557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Signal-Modification</a:t>
            </a:r>
            <a:r>
              <a:rPr spc="-120" dirty="0"/>
              <a:t> </a:t>
            </a:r>
            <a:r>
              <a:rPr spc="-60" dirty="0"/>
              <a:t>Hardware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923" y="1618615"/>
            <a:ext cx="2324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Instrumentation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685" y="1618615"/>
            <a:ext cx="3000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Differential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tabLst>
                <a:tab pos="1838325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400" spc="-95" dirty="0">
                <a:solidFill>
                  <a:srgbClr val="292934"/>
                </a:solidFill>
                <a:latin typeface="Arial MT"/>
                <a:cs typeface="Arial MT"/>
              </a:rPr>
              <a:t>f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ential	am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ifi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1984324"/>
            <a:ext cx="2844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6525" algn="l"/>
                <a:tab pos="1985645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pro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	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n	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u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tput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2957" y="1618615"/>
            <a:ext cx="24453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639" algn="l"/>
              </a:tabLst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Amplifier:	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endParaRPr sz="2400">
              <a:latin typeface="Arial MT"/>
              <a:cs typeface="Arial MT"/>
            </a:endParaRPr>
          </a:p>
          <a:p>
            <a:pPr marL="1449705">
              <a:lnSpc>
                <a:spcPct val="100000"/>
              </a:lnSpc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voltage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2643" y="1618615"/>
            <a:ext cx="668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ea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 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w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2566" y="2350770"/>
            <a:ext cx="7494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respect</a:t>
            </a:r>
            <a:r>
              <a:rPr sz="2400" spc="-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ground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some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gain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times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difference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between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two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input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voltages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685" y="4033773"/>
            <a:ext cx="8082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where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differential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gain and both </a:t>
            </a:r>
            <a:r>
              <a:rPr sz="2400" spc="-145" dirty="0">
                <a:solidFill>
                  <a:srgbClr val="292934"/>
                </a:solidFill>
                <a:latin typeface="Arial MT"/>
                <a:cs typeface="Arial MT"/>
              </a:rPr>
              <a:t>Va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Vb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are 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voltages</a:t>
            </a:r>
            <a:r>
              <a:rPr sz="2400" spc="3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sz="2400" spc="3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respect</a:t>
            </a:r>
            <a:r>
              <a:rPr sz="2400" spc="3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3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ground.</a:t>
            </a:r>
            <a:r>
              <a:rPr sz="2400" spc="3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Such</a:t>
            </a:r>
            <a:r>
              <a:rPr sz="2400" spc="3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sz="2400" spc="3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amplifier</a:t>
            </a:r>
            <a:r>
              <a:rPr sz="2400" spc="3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plays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important</a:t>
            </a:r>
            <a:r>
              <a:rPr sz="2400" spc="-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role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 instrumentation</a:t>
            </a:r>
            <a:r>
              <a:rPr sz="2400" spc="-7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8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measurement.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815" y="3441191"/>
            <a:ext cx="3340608" cy="46939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9298" y="310641"/>
            <a:ext cx="6557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Signal-Modification</a:t>
            </a:r>
            <a:r>
              <a:rPr spc="-120" dirty="0"/>
              <a:t> </a:t>
            </a:r>
            <a:r>
              <a:rPr spc="-60" dirty="0"/>
              <a:t>Hardware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685" y="1618615"/>
            <a:ext cx="80143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Differential Amplifier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There are a number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op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amp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circuits</a:t>
            </a:r>
            <a:r>
              <a:rPr sz="2400" spc="-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differential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amplifiers.</a:t>
            </a:r>
            <a:r>
              <a:rPr sz="2400" spc="-7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most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common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circuit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this</a:t>
            </a:r>
            <a:r>
              <a:rPr sz="2400" spc="-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amplifier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shown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Figure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5767" y="3229355"/>
            <a:ext cx="6284976" cy="31973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98" y="310641"/>
            <a:ext cx="6557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Signal-Modification</a:t>
            </a:r>
            <a:r>
              <a:rPr spc="-120" dirty="0"/>
              <a:t> </a:t>
            </a:r>
            <a:r>
              <a:rPr spc="-60" dirty="0"/>
              <a:t>Hardware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59685" y="1618615"/>
            <a:ext cx="5745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  <a:tab pos="2736215" algn="l"/>
                <a:tab pos="4289425" algn="l"/>
              </a:tabLst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Instrumentation	Amplifier	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Differential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2081" y="1618615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pl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4751" y="1618615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685" y="1984628"/>
            <a:ext cx="8082915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high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input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impedance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low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output</a:t>
            </a:r>
            <a:r>
              <a:rPr sz="2400" spc="6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impedance</a:t>
            </a:r>
            <a:r>
              <a:rPr sz="2400" spc="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are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given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special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name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of instrumentation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amplifier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They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find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host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applications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process-measurement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systems,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principally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initial stage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amplification 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for 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bridge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circuits.</a:t>
            </a:r>
            <a:endParaRPr sz="2400">
              <a:latin typeface="Arial MT"/>
              <a:cs typeface="Arial MT"/>
            </a:endParaRPr>
          </a:p>
          <a:p>
            <a:pPr marL="195580" marR="5715" indent="-182880" algn="just">
              <a:lnSpc>
                <a:spcPct val="100000"/>
              </a:lnSpc>
              <a:spcBef>
                <a:spcPts val="6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Example: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sensor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outputs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 range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of 20.0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250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mV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as 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variable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varies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over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its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range.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Develop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signal 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conditioning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so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this</a:t>
            </a:r>
            <a:r>
              <a:rPr sz="2400" spc="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becomes 0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5 </a:t>
            </a:r>
            <a:r>
              <a:rPr sz="2400" spc="-175" dirty="0">
                <a:solidFill>
                  <a:srgbClr val="292934"/>
                </a:solidFill>
                <a:latin typeface="Arial MT"/>
                <a:cs typeface="Arial MT"/>
              </a:rPr>
              <a:t>V.</a:t>
            </a:r>
            <a:r>
              <a:rPr sz="2400" spc="3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 circuit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must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have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very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high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input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impedance.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9298" y="310641"/>
            <a:ext cx="6557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Signal-Modification</a:t>
            </a:r>
            <a:r>
              <a:rPr spc="-120" dirty="0"/>
              <a:t> </a:t>
            </a:r>
            <a:r>
              <a:rPr spc="-60" dirty="0"/>
              <a:t>Hardware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2230">
              <a:lnSpc>
                <a:spcPct val="100000"/>
              </a:lnSpc>
              <a:spcBef>
                <a:spcPts val="105"/>
              </a:spcBef>
              <a:tabLst>
                <a:tab pos="5934710" algn="l"/>
              </a:tabLst>
            </a:pPr>
            <a:r>
              <a:rPr spc="-15" dirty="0"/>
              <a:t>OPAMP</a:t>
            </a:r>
            <a:r>
              <a:rPr spc="-135" dirty="0"/>
              <a:t> </a:t>
            </a:r>
            <a:r>
              <a:rPr spc="-100" dirty="0"/>
              <a:t>CIRCUITS</a:t>
            </a:r>
            <a:r>
              <a:rPr spc="-125" dirty="0"/>
              <a:t> </a:t>
            </a:r>
            <a:r>
              <a:rPr spc="-30" dirty="0"/>
              <a:t>IN	</a:t>
            </a:r>
            <a:r>
              <a:rPr spc="-175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685" y="1618615"/>
            <a:ext cx="80848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spc="-25" dirty="0">
                <a:solidFill>
                  <a:srgbClr val="292934"/>
                </a:solidFill>
                <a:latin typeface="Arial"/>
                <a:cs typeface="Arial"/>
              </a:rPr>
              <a:t>Voltage-to-Current</a:t>
            </a:r>
            <a:r>
              <a:rPr sz="2400" b="1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Converter: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Because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signals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in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process control are most often transmitted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 current,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specifically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4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20 mA,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often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necessary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employ a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linear voltage-to-current 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converter.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Such a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circuit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must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capable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of sinking a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current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into a number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different 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loads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without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changing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voltage-to-current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transfer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characteristics.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4495800"/>
            <a:ext cx="2703576" cy="9951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2230">
              <a:lnSpc>
                <a:spcPct val="100000"/>
              </a:lnSpc>
              <a:spcBef>
                <a:spcPts val="105"/>
              </a:spcBef>
              <a:tabLst>
                <a:tab pos="5934710" algn="l"/>
              </a:tabLst>
            </a:pPr>
            <a:r>
              <a:rPr spc="-15" dirty="0"/>
              <a:t>OPAMP</a:t>
            </a:r>
            <a:r>
              <a:rPr spc="-135" dirty="0"/>
              <a:t> </a:t>
            </a:r>
            <a:r>
              <a:rPr spc="-100" dirty="0"/>
              <a:t>CIRCUITS</a:t>
            </a:r>
            <a:r>
              <a:rPr spc="-125" dirty="0"/>
              <a:t> </a:t>
            </a:r>
            <a:r>
              <a:rPr spc="-30" dirty="0"/>
              <a:t>IN	</a:t>
            </a:r>
            <a:r>
              <a:rPr spc="-175" dirty="0"/>
              <a:t>INSTRUMENTATION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391" y="1964435"/>
            <a:ext cx="3326891" cy="3992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9127" y="2474976"/>
            <a:ext cx="6640068" cy="40340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2230">
              <a:lnSpc>
                <a:spcPct val="100000"/>
              </a:lnSpc>
              <a:spcBef>
                <a:spcPts val="105"/>
              </a:spcBef>
              <a:tabLst>
                <a:tab pos="5934710" algn="l"/>
              </a:tabLst>
            </a:pPr>
            <a:r>
              <a:rPr spc="-15" dirty="0"/>
              <a:t>OPAMP</a:t>
            </a:r>
            <a:r>
              <a:rPr spc="-135" dirty="0"/>
              <a:t> </a:t>
            </a:r>
            <a:r>
              <a:rPr spc="-100" dirty="0"/>
              <a:t>CIRCUITS</a:t>
            </a:r>
            <a:r>
              <a:rPr spc="-125" dirty="0"/>
              <a:t> </a:t>
            </a:r>
            <a:r>
              <a:rPr spc="-30" dirty="0"/>
              <a:t>IN	</a:t>
            </a:r>
            <a:r>
              <a:rPr spc="-175" dirty="0"/>
              <a:t>INSTRUMENTATION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685" y="1618615"/>
            <a:ext cx="80829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spc="-30" dirty="0">
                <a:solidFill>
                  <a:srgbClr val="292934"/>
                </a:solidFill>
                <a:latin typeface="Arial"/>
                <a:cs typeface="Arial"/>
              </a:rPr>
              <a:t>Current-to-Voltage</a:t>
            </a:r>
            <a:r>
              <a:rPr sz="2400" b="1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92934"/>
                </a:solidFill>
                <a:latin typeface="Arial"/>
                <a:cs typeface="Arial"/>
              </a:rPr>
              <a:t>Converter: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the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receiving</a:t>
            </a:r>
            <a:r>
              <a:rPr sz="2400" spc="6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end</a:t>
            </a:r>
            <a:r>
              <a:rPr sz="2400" spc="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process-control signal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transmission system,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 often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need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convert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current back into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 voltage. This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can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be done most easily with the circuit shown in Figure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. This 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circuit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provides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output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voltage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given</a:t>
            </a:r>
            <a:r>
              <a:rPr sz="2400" spc="7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by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2997707"/>
            <a:ext cx="2310383" cy="6659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379" y="3686555"/>
            <a:ext cx="3579876" cy="27188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85" y="2304341"/>
            <a:ext cx="5897857" cy="3084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7629" y="141478"/>
            <a:ext cx="32702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Arial"/>
                <a:cs typeface="Arial"/>
              </a:rPr>
              <a:t>Ultrasonic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Sensors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629" y="574294"/>
            <a:ext cx="8616315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5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Ultrasound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waves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pressure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waves,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just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like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sound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waves,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their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frequencies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higher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r>
              <a:rPr sz="1800" i="1" dirty="0">
                <a:latin typeface="Arial"/>
                <a:cs typeface="Arial"/>
              </a:rPr>
              <a:t>ultra</a:t>
            </a:r>
            <a:r>
              <a:rPr sz="1800" dirty="0">
                <a:latin typeface="Microsoft Sans Serif"/>
                <a:cs typeface="Microsoft Sans Serif"/>
              </a:rPr>
              <a:t>) than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audible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frequencies.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99300"/>
              </a:lnSpc>
              <a:spcBef>
                <a:spcPts val="15"/>
              </a:spcBef>
            </a:pPr>
            <a:r>
              <a:rPr sz="1800" dirty="0">
                <a:latin typeface="Microsoft Sans Serif"/>
                <a:cs typeface="Microsoft Sans Serif"/>
              </a:rPr>
              <a:t>Ultrasonic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sensors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many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applications,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including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medical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imaging,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ranging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systems for cameras </a:t>
            </a:r>
            <a:r>
              <a:rPr sz="1800" spc="-10" dirty="0">
                <a:latin typeface="Microsoft Sans Serif"/>
                <a:cs typeface="Microsoft Sans Serif"/>
              </a:rPr>
              <a:t>with </a:t>
            </a:r>
            <a:r>
              <a:rPr sz="1800" dirty="0">
                <a:latin typeface="Microsoft Sans Serif"/>
                <a:cs typeface="Microsoft Sans Serif"/>
              </a:rPr>
              <a:t>autofocusing </a:t>
            </a:r>
            <a:r>
              <a:rPr sz="1800" spc="-15" dirty="0">
                <a:latin typeface="Microsoft Sans Serif"/>
                <a:cs typeface="Microsoft Sans Serif"/>
              </a:rPr>
              <a:t>capability, </a:t>
            </a:r>
            <a:r>
              <a:rPr sz="1800" spc="-10" dirty="0">
                <a:latin typeface="Microsoft Sans Serif"/>
                <a:cs typeface="Microsoft Sans Serif"/>
              </a:rPr>
              <a:t>level </a:t>
            </a:r>
            <a:r>
              <a:rPr sz="1800" dirty="0">
                <a:latin typeface="Microsoft Sans Serif"/>
                <a:cs typeface="Microsoft Sans Serif"/>
              </a:rPr>
              <a:t>sensing, and speed sensing.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medical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applications,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ultrasound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probes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frequencies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40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kHz,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75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kHz,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7.5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MHz,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 10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MHz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commonly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used.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6264" y="3867404"/>
            <a:ext cx="5448300" cy="1949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distance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(range,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proximity,</a:t>
            </a:r>
            <a:r>
              <a:rPr sz="1800" spc="-10" dirty="0">
                <a:latin typeface="Calibri"/>
                <a:cs typeface="Calibri"/>
              </a:rPr>
              <a:t> displacement)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measurement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ultrasound,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burst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ultrasound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projected at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target object, and the time taken for the echo to be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dirty="0">
                <a:latin typeface="Microsoft Sans Serif"/>
                <a:cs typeface="Microsoft Sans Serif"/>
              </a:rPr>
              <a:t>e</a:t>
            </a:r>
            <a:r>
              <a:rPr sz="1800" spc="10" dirty="0">
                <a:latin typeface="Microsoft Sans Serif"/>
                <a:cs typeface="Microsoft Sans Serif"/>
              </a:rPr>
              <a:t>c</a:t>
            </a:r>
            <a:r>
              <a:rPr sz="1800" dirty="0">
                <a:latin typeface="Microsoft Sans Serif"/>
                <a:cs typeface="Microsoft Sans Serif"/>
              </a:rPr>
              <a:t>e</a:t>
            </a: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spc="-15" dirty="0">
                <a:latin typeface="Microsoft Sans Serif"/>
                <a:cs typeface="Microsoft Sans Serif"/>
              </a:rPr>
              <a:t>v</a:t>
            </a:r>
            <a:r>
              <a:rPr sz="1800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10" dirty="0">
                <a:latin typeface="Microsoft Sans Serif"/>
                <a:cs typeface="Microsoft Sans Serif"/>
              </a:rPr>
              <a:t> c</a:t>
            </a:r>
            <a:r>
              <a:rPr sz="1800" spc="-10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o</a:t>
            </a:r>
            <a:r>
              <a:rPr sz="1800" spc="10" dirty="0">
                <a:latin typeface="Microsoft Sans Serif"/>
                <a:cs typeface="Microsoft Sans Serif"/>
              </a:rPr>
              <a:t>ck</a:t>
            </a:r>
            <a:r>
              <a:rPr sz="1800" dirty="0">
                <a:latin typeface="Microsoft Sans Serif"/>
                <a:cs typeface="Microsoft Sans Serif"/>
              </a:rPr>
              <a:t>ed.</a:t>
            </a:r>
            <a:r>
              <a:rPr sz="1800" spc="-1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s</a:t>
            </a: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dirty="0">
                <a:latin typeface="Microsoft Sans Serif"/>
                <a:cs typeface="Microsoft Sans Serif"/>
              </a:rPr>
              <a:t>gna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dirty="0">
                <a:latin typeface="Microsoft Sans Serif"/>
                <a:cs typeface="Microsoft Sans Serif"/>
              </a:rPr>
              <a:t>o</a:t>
            </a:r>
            <a:r>
              <a:rPr sz="1800" spc="10" dirty="0">
                <a:latin typeface="Microsoft Sans Serif"/>
                <a:cs typeface="Microsoft Sans Serif"/>
              </a:rPr>
              <a:t>c</a:t>
            </a:r>
            <a:r>
              <a:rPr sz="1800" dirty="0">
                <a:latin typeface="Microsoft Sans Serif"/>
                <a:cs typeface="Microsoft Sans Serif"/>
              </a:rPr>
              <a:t>e</a:t>
            </a:r>
            <a:r>
              <a:rPr sz="1800" spc="10" dirty="0">
                <a:latin typeface="Microsoft Sans Serif"/>
                <a:cs typeface="Microsoft Sans Serif"/>
              </a:rPr>
              <a:t>ss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endParaRPr sz="1800">
              <a:latin typeface="Microsoft Sans Serif"/>
              <a:cs typeface="Microsoft Sans Serif"/>
            </a:endParaRPr>
          </a:p>
          <a:p>
            <a:pPr marL="12700" marR="29464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computes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position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target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object,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possibly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compensating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 environmental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conditions.</a:t>
            </a:r>
            <a:endParaRPr sz="1800">
              <a:latin typeface="Microsoft Sans Serif"/>
              <a:cs typeface="Microsoft Sans Serif"/>
            </a:endParaRPr>
          </a:p>
          <a:p>
            <a:pPr marL="70485">
              <a:lnSpc>
                <a:spcPts val="2115"/>
              </a:lnSpc>
            </a:pPr>
            <a:r>
              <a:rPr sz="1800" spc="-1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applicable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relation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678" y="1476658"/>
            <a:ext cx="1174323" cy="9405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35963" y="3747973"/>
            <a:ext cx="7209790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where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Arial"/>
                <a:cs typeface="Arial"/>
              </a:rPr>
              <a:t>t </a:t>
            </a:r>
            <a:r>
              <a:rPr sz="1800" spc="-5" dirty="0">
                <a:latin typeface="Microsoft Sans Serif"/>
                <a:cs typeface="Microsoft Sans Serif"/>
              </a:rPr>
              <a:t>is </a:t>
            </a:r>
            <a:r>
              <a:rPr sz="1800" dirty="0">
                <a:latin typeface="Microsoft Sans Serif"/>
                <a:cs typeface="Microsoft Sans Serif"/>
              </a:rPr>
              <a:t>the time of flight of the ultrasound pulse (from generator to receiver)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x </a:t>
            </a:r>
            <a:r>
              <a:rPr sz="1800" spc="-5" dirty="0">
                <a:latin typeface="Microsoft Sans Serif"/>
                <a:cs typeface="Microsoft Sans Serif"/>
              </a:rPr>
              <a:t>is </a:t>
            </a:r>
            <a:r>
              <a:rPr sz="1800" dirty="0">
                <a:latin typeface="Microsoft Sans Serif"/>
                <a:cs typeface="Microsoft Sans Serif"/>
              </a:rPr>
              <a:t>the distance </a:t>
            </a:r>
            <a:r>
              <a:rPr sz="1800" spc="-5" dirty="0">
                <a:latin typeface="Microsoft Sans Serif"/>
                <a:cs typeface="Microsoft Sans Serif"/>
              </a:rPr>
              <a:t>between </a:t>
            </a:r>
            <a:r>
              <a:rPr sz="1800" dirty="0">
                <a:latin typeface="Microsoft Sans Serif"/>
                <a:cs typeface="Microsoft Sans Serif"/>
              </a:rPr>
              <a:t>the ultrasound generator/receiver and 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target object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15"/>
              </a:lnSpc>
            </a:pPr>
            <a:r>
              <a:rPr sz="1800" i="1" dirty="0">
                <a:latin typeface="Arial"/>
                <a:cs typeface="Arial"/>
              </a:rPr>
              <a:t>c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speed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sound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medium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(typically,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air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515" y="225297"/>
            <a:ext cx="11381740" cy="377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 Light"/>
                <a:cs typeface="Calibri Light"/>
              </a:rPr>
              <a:t>Sensors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 Light"/>
              <a:cs typeface="Calibri Light"/>
            </a:endParaRPr>
          </a:p>
          <a:p>
            <a:pPr marL="497840" indent="-345440">
              <a:lnSpc>
                <a:spcPct val="100000"/>
              </a:lnSpc>
              <a:buChar char="•"/>
              <a:tabLst>
                <a:tab pos="497840" algn="l"/>
                <a:tab pos="498475" algn="l"/>
                <a:tab pos="1610360" algn="l"/>
                <a:tab pos="1976120" algn="l"/>
                <a:tab pos="2463800" algn="l"/>
                <a:tab pos="3695700" algn="l"/>
                <a:tab pos="4622165" algn="l"/>
                <a:tab pos="6024880" algn="l"/>
                <a:tab pos="6339205" algn="l"/>
                <a:tab pos="7284084" algn="l"/>
                <a:tab pos="8433435" algn="l"/>
                <a:tab pos="8832850" algn="l"/>
                <a:tab pos="9403080" algn="l"/>
                <a:tab pos="10619105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Se</a:t>
            </a:r>
            <a:r>
              <a:rPr sz="2400" dirty="0">
                <a:latin typeface="Microsoft Sans Serif"/>
                <a:cs typeface="Microsoft Sans Serif"/>
              </a:rPr>
              <a:t>nsor	</a:t>
            </a:r>
            <a:r>
              <a:rPr sz="2400" spc="-2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s	</a:t>
            </a:r>
            <a:r>
              <a:rPr sz="2400" spc="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n	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4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en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t	</a:t>
            </a:r>
            <a:r>
              <a:rPr sz="2400" spc="-35" dirty="0">
                <a:latin typeface="Microsoft Sans Serif"/>
                <a:cs typeface="Microsoft Sans Serif"/>
              </a:rPr>
              <a:t>w</a:t>
            </a:r>
            <a:r>
              <a:rPr sz="2400" spc="5" dirty="0">
                <a:latin typeface="Microsoft Sans Serif"/>
                <a:cs typeface="Microsoft Sans Serif"/>
              </a:rPr>
              <a:t>h</a:t>
            </a:r>
            <a:r>
              <a:rPr sz="2400" spc="-5" dirty="0">
                <a:latin typeface="Microsoft Sans Serif"/>
                <a:cs typeface="Microsoft Sans Serif"/>
              </a:rPr>
              <a:t>ich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p</a:t>
            </a:r>
            <a:r>
              <a:rPr sz="2400" spc="-35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od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uces	a	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si</a:t>
            </a:r>
            <a:r>
              <a:rPr sz="2400" spc="-35" dirty="0">
                <a:solidFill>
                  <a:srgbClr val="FF0000"/>
                </a:solidFill>
                <a:latin typeface="Microsoft Sans Serif"/>
                <a:cs typeface="Microsoft Sans Serif"/>
              </a:rPr>
              <a:t>g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na</a:t>
            </a:r>
            <a:r>
              <a:rPr sz="24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20" dirty="0">
                <a:latin typeface="Microsoft Sans Serif"/>
                <a:cs typeface="Microsoft Sans Serif"/>
              </a:rPr>
              <a:t>l</a:t>
            </a:r>
            <a:r>
              <a:rPr sz="2400" spc="5" dirty="0">
                <a:latin typeface="Microsoft Sans Serif"/>
                <a:cs typeface="Microsoft Sans Serif"/>
              </a:rPr>
              <a:t>a</a:t>
            </a:r>
            <a:r>
              <a:rPr sz="2400" spc="-5" dirty="0">
                <a:latin typeface="Microsoft Sans Serif"/>
                <a:cs typeface="Microsoft Sans Serif"/>
              </a:rPr>
              <a:t>ting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5" dirty="0">
                <a:latin typeface="Microsoft Sans Serif"/>
                <a:cs typeface="Microsoft Sans Serif"/>
              </a:rPr>
              <a:t>t</a:t>
            </a:r>
            <a:r>
              <a:rPr sz="2400" dirty="0">
                <a:latin typeface="Microsoft Sans Serif"/>
                <a:cs typeface="Microsoft Sans Serif"/>
              </a:rPr>
              <a:t>o	t</a:t>
            </a:r>
            <a:r>
              <a:rPr sz="2400" spc="5" dirty="0">
                <a:latin typeface="Microsoft Sans Serif"/>
                <a:cs typeface="Microsoft Sans Serif"/>
              </a:rPr>
              <a:t>h</a:t>
            </a:r>
            <a:r>
              <a:rPr sz="2400" dirty="0">
                <a:latin typeface="Microsoft Sans Serif"/>
                <a:cs typeface="Microsoft Sans Serif"/>
              </a:rPr>
              <a:t>e	</a:t>
            </a:r>
            <a:r>
              <a:rPr sz="2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q</a:t>
            </a:r>
            <a:r>
              <a:rPr sz="24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u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an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tity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24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ing</a:t>
            </a:r>
            <a:endParaRPr sz="2400">
              <a:latin typeface="Microsoft Sans Serif"/>
              <a:cs typeface="Microsoft Sans Serif"/>
            </a:endParaRPr>
          </a:p>
          <a:p>
            <a:pPr marL="497840">
              <a:lnSpc>
                <a:spcPct val="100000"/>
              </a:lnSpc>
              <a:spcBef>
                <a:spcPts val="1415"/>
              </a:spcBef>
            </a:pP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measured.</a:t>
            </a:r>
            <a:endParaRPr sz="2400">
              <a:latin typeface="Microsoft Sans Serif"/>
              <a:cs typeface="Microsoft Sans Serif"/>
            </a:endParaRPr>
          </a:p>
          <a:p>
            <a:pPr marL="497840" marR="6350" indent="-344805">
              <a:lnSpc>
                <a:spcPts val="4320"/>
              </a:lnSpc>
              <a:spcBef>
                <a:spcPts val="220"/>
              </a:spcBef>
              <a:buChar char="•"/>
              <a:tabLst>
                <a:tab pos="497840" algn="l"/>
                <a:tab pos="498475" algn="l"/>
                <a:tab pos="1021715" algn="l"/>
                <a:tab pos="1838960" algn="l"/>
                <a:tab pos="2875280" algn="l"/>
                <a:tab pos="3808729" algn="l"/>
                <a:tab pos="5116195" algn="l"/>
                <a:tab pos="5610225" algn="l"/>
                <a:tab pos="6610350" algn="l"/>
                <a:tab pos="7766050" algn="l"/>
                <a:tab pos="8460740" algn="l"/>
                <a:tab pos="9616440" algn="l"/>
                <a:tab pos="10024745" algn="l"/>
                <a:tab pos="10347960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A</a:t>
            </a:r>
            <a:r>
              <a:rPr sz="2400" spc="-5" dirty="0">
                <a:latin typeface="Microsoft Sans Serif"/>
                <a:cs typeface="Microsoft Sans Serif"/>
              </a:rPr>
              <a:t>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pu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	de</a:t>
            </a:r>
            <a:r>
              <a:rPr sz="24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v</a:t>
            </a:r>
            <a:r>
              <a:rPr sz="24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sz="2400" spc="-35" dirty="0">
                <a:latin typeface="Microsoft Sans Serif"/>
                <a:cs typeface="Microsoft Sans Serif"/>
              </a:rPr>
              <a:t>w</a:t>
            </a:r>
            <a:r>
              <a:rPr sz="2400" dirty="0">
                <a:latin typeface="Microsoft Sans Serif"/>
                <a:cs typeface="Microsoft Sans Serif"/>
              </a:rPr>
              <a:t>h</a:t>
            </a:r>
            <a:r>
              <a:rPr sz="2400" spc="-2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c</a:t>
            </a:r>
            <a:r>
              <a:rPr sz="2400" spc="-5" dirty="0">
                <a:latin typeface="Microsoft Sans Serif"/>
                <a:cs typeface="Microsoft Sans Serif"/>
              </a:rPr>
              <a:t>h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p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ro</a:t>
            </a:r>
            <a:r>
              <a:rPr sz="24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id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es	a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	out</a:t>
            </a:r>
            <a:r>
              <a:rPr sz="24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p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ut	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(s</a:t>
            </a:r>
            <a:r>
              <a:rPr sz="2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ig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na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l)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sz="2400" spc="-35" dirty="0">
                <a:latin typeface="Microsoft Sans Serif"/>
                <a:cs typeface="Microsoft Sans Serif"/>
              </a:rPr>
              <a:t>w</a:t>
            </a:r>
            <a:r>
              <a:rPr sz="2400" spc="-5" dirty="0">
                <a:latin typeface="Microsoft Sans Serif"/>
                <a:cs typeface="Microsoft Sans Serif"/>
              </a:rPr>
              <a:t>ith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res</a:t>
            </a:r>
            <a:r>
              <a:rPr sz="2400" spc="5" dirty="0">
                <a:latin typeface="Microsoft Sans Serif"/>
                <a:cs typeface="Microsoft Sans Serif"/>
              </a:rPr>
              <a:t>p</a:t>
            </a:r>
            <a:r>
              <a:rPr sz="2400" dirty="0">
                <a:latin typeface="Microsoft Sans Serif"/>
                <a:cs typeface="Microsoft Sans Serif"/>
              </a:rPr>
              <a:t>ect	to	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pe</a:t>
            </a:r>
            <a:r>
              <a:rPr sz="2400" spc="5" dirty="0">
                <a:latin typeface="Microsoft Sans Serif"/>
                <a:cs typeface="Microsoft Sans Serif"/>
              </a:rPr>
              <a:t>c</a:t>
            </a:r>
            <a:r>
              <a:rPr sz="2400" spc="-45" dirty="0">
                <a:latin typeface="Microsoft Sans Serif"/>
                <a:cs typeface="Microsoft Sans Serif"/>
              </a:rPr>
              <a:t>i</a:t>
            </a:r>
            <a:r>
              <a:rPr sz="2400" spc="25" dirty="0">
                <a:latin typeface="Microsoft Sans Serif"/>
                <a:cs typeface="Microsoft Sans Serif"/>
              </a:rPr>
              <a:t>f</a:t>
            </a:r>
            <a:r>
              <a:rPr sz="2400" spc="-2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c  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physical</a:t>
            </a:r>
            <a:r>
              <a:rPr sz="24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quantity.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•"/>
            </a:pPr>
            <a:endParaRPr sz="3700">
              <a:latin typeface="Microsoft Sans Serif"/>
              <a:cs typeface="Microsoft Sans Serif"/>
            </a:endParaRPr>
          </a:p>
          <a:p>
            <a:pPr marL="497840" indent="-345440">
              <a:lnSpc>
                <a:spcPct val="100000"/>
              </a:lnSpc>
              <a:buChar char="•"/>
              <a:tabLst>
                <a:tab pos="497840" algn="l"/>
                <a:tab pos="498475" algn="l"/>
              </a:tabLst>
            </a:pP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device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converts</a:t>
            </a:r>
            <a:r>
              <a:rPr sz="2400" spc="20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signals</a:t>
            </a:r>
            <a:r>
              <a:rPr sz="2400" spc="15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from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one 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energy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domain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electrical</a:t>
            </a:r>
            <a:r>
              <a:rPr sz="2400" spc="-30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domain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055" y="4492752"/>
            <a:ext cx="9144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303" y="941859"/>
            <a:ext cx="7222200" cy="492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7967"/>
            <a:ext cx="12192000" cy="55900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515" y="225297"/>
            <a:ext cx="95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S</a:t>
            </a:r>
            <a:r>
              <a:rPr sz="2400" spc="-35" dirty="0"/>
              <a:t>e</a:t>
            </a:r>
            <a:r>
              <a:rPr sz="2400" dirty="0"/>
              <a:t>n</a:t>
            </a:r>
            <a:r>
              <a:rPr sz="2400" spc="5" dirty="0"/>
              <a:t>s</a:t>
            </a:r>
            <a:r>
              <a:rPr sz="2400" spc="-5" dirty="0"/>
              <a:t>o</a:t>
            </a:r>
            <a:r>
              <a:rPr sz="2400" spc="-60" dirty="0"/>
              <a:t>rs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554" y="189052"/>
            <a:ext cx="53638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6EAC46"/>
                </a:solidFill>
              </a:rPr>
              <a:t>Classification</a:t>
            </a:r>
            <a:r>
              <a:rPr spc="60" dirty="0">
                <a:solidFill>
                  <a:srgbClr val="6EAC46"/>
                </a:solidFill>
              </a:rPr>
              <a:t> </a:t>
            </a:r>
            <a:r>
              <a:rPr spc="-10" dirty="0">
                <a:solidFill>
                  <a:srgbClr val="6EAC46"/>
                </a:solidFill>
              </a:rPr>
              <a:t>of</a:t>
            </a:r>
            <a:r>
              <a:rPr spc="-65" dirty="0">
                <a:solidFill>
                  <a:srgbClr val="6EAC46"/>
                </a:solidFill>
              </a:rPr>
              <a:t> </a:t>
            </a:r>
            <a:r>
              <a:rPr spc="-20" dirty="0">
                <a:solidFill>
                  <a:srgbClr val="6EAC46"/>
                </a:solidFill>
              </a:rPr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954" y="1123569"/>
            <a:ext cx="8925560" cy="412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Microsoft Sans Serif"/>
                <a:cs typeface="Microsoft Sans Serif"/>
              </a:rPr>
              <a:t>The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sensors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classified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following</a:t>
            </a:r>
            <a:r>
              <a:rPr sz="2400" spc="17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criteria: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650">
              <a:latin typeface="Microsoft Sans Serif"/>
              <a:cs typeface="Microsoft Sans Serif"/>
            </a:endParaRPr>
          </a:p>
          <a:p>
            <a:pPr marL="688975" indent="-67691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688975" algn="l"/>
                <a:tab pos="689610" algn="l"/>
              </a:tabLst>
            </a:pP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Primary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 Input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 quantity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(Measurand)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AutoNum type="arabicPeriod"/>
            </a:pPr>
            <a:endParaRPr sz="2650">
              <a:latin typeface="Microsoft Sans Serif"/>
              <a:cs typeface="Microsoft Sans Serif"/>
            </a:endParaRPr>
          </a:p>
          <a:p>
            <a:pPr marL="683260" indent="-67056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682625" algn="l"/>
                <a:tab pos="683260" algn="l"/>
              </a:tabLst>
            </a:pPr>
            <a:r>
              <a:rPr sz="2400" spc="-15" dirty="0">
                <a:solidFill>
                  <a:srgbClr val="C55A11"/>
                </a:solidFill>
                <a:latin typeface="Microsoft Sans Serif"/>
                <a:cs typeface="Microsoft Sans Serif"/>
              </a:rPr>
              <a:t>Transduction</a:t>
            </a:r>
            <a:r>
              <a:rPr sz="2400" spc="-75" dirty="0">
                <a:solidFill>
                  <a:srgbClr val="C55A11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Microsoft Sans Serif"/>
                <a:cs typeface="Microsoft Sans Serif"/>
              </a:rPr>
              <a:t>principles</a:t>
            </a:r>
            <a:r>
              <a:rPr sz="2400" spc="-10" dirty="0">
                <a:solidFill>
                  <a:srgbClr val="C55A11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Microsoft Sans Serif"/>
                <a:cs typeface="Microsoft Sans Serif"/>
              </a:rPr>
              <a:t>(Using</a:t>
            </a:r>
            <a:r>
              <a:rPr sz="2400" spc="20" dirty="0">
                <a:solidFill>
                  <a:srgbClr val="C55A11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55A11"/>
                </a:solidFill>
                <a:latin typeface="Microsoft Sans Serif"/>
                <a:cs typeface="Microsoft Sans Serif"/>
              </a:rPr>
              <a:t>physical </a:t>
            </a:r>
            <a:r>
              <a:rPr sz="2400" dirty="0">
                <a:solidFill>
                  <a:srgbClr val="C55A11"/>
                </a:solidFill>
                <a:latin typeface="Microsoft Sans Serif"/>
                <a:cs typeface="Microsoft Sans Serif"/>
              </a:rPr>
              <a:t>and </a:t>
            </a:r>
            <a:r>
              <a:rPr sz="2400" spc="-5" dirty="0">
                <a:solidFill>
                  <a:srgbClr val="C55A11"/>
                </a:solidFill>
                <a:latin typeface="Microsoft Sans Serif"/>
                <a:cs typeface="Microsoft Sans Serif"/>
              </a:rPr>
              <a:t>chemical</a:t>
            </a:r>
            <a:r>
              <a:rPr sz="2400" spc="220" dirty="0">
                <a:solidFill>
                  <a:srgbClr val="C55A11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55A11"/>
                </a:solidFill>
                <a:latin typeface="Microsoft Sans Serif"/>
                <a:cs typeface="Microsoft Sans Serif"/>
              </a:rPr>
              <a:t>effects)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AutoNum type="arabicPeriod"/>
            </a:pPr>
            <a:endParaRPr sz="2650">
              <a:latin typeface="Microsoft Sans Serif"/>
              <a:cs typeface="Microsoft Sans Serif"/>
            </a:endParaRPr>
          </a:p>
          <a:p>
            <a:pPr marL="688975" indent="-67691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688975" algn="l"/>
                <a:tab pos="689610" algn="l"/>
              </a:tabLst>
            </a:pPr>
            <a:r>
              <a:rPr sz="2400" spc="-5" dirty="0">
                <a:solidFill>
                  <a:srgbClr val="6EAC46"/>
                </a:solidFill>
                <a:latin typeface="Microsoft Sans Serif"/>
                <a:cs typeface="Microsoft Sans Serif"/>
              </a:rPr>
              <a:t>Material</a:t>
            </a:r>
            <a:r>
              <a:rPr sz="2400" spc="-40" dirty="0">
                <a:solidFill>
                  <a:srgbClr val="6EAC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EAC46"/>
                </a:solidFill>
                <a:latin typeface="Microsoft Sans Serif"/>
                <a:cs typeface="Microsoft Sans Serif"/>
              </a:rPr>
              <a:t>and</a:t>
            </a:r>
            <a:r>
              <a:rPr sz="2400" spc="-95" dirty="0">
                <a:solidFill>
                  <a:srgbClr val="6EAC46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6EAC46"/>
                </a:solidFill>
                <a:latin typeface="Microsoft Sans Serif"/>
                <a:cs typeface="Microsoft Sans Serif"/>
              </a:rPr>
              <a:t>Technology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AutoNum type="arabicPeriod"/>
            </a:pPr>
            <a:endParaRPr sz="2650">
              <a:latin typeface="Microsoft Sans Serif"/>
              <a:cs typeface="Microsoft Sans Serif"/>
            </a:endParaRPr>
          </a:p>
          <a:p>
            <a:pPr marL="688975" indent="-6769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88975" algn="l"/>
                <a:tab pos="689610" algn="l"/>
              </a:tabLst>
            </a:pPr>
            <a:r>
              <a:rPr sz="2400" dirty="0">
                <a:latin typeface="Microsoft Sans Serif"/>
                <a:cs typeface="Microsoft Sans Serif"/>
              </a:rPr>
              <a:t>Property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AutoNum type="arabicPeriod"/>
            </a:pPr>
            <a:endParaRPr sz="2650">
              <a:latin typeface="Microsoft Sans Serif"/>
              <a:cs typeface="Microsoft Sans Serif"/>
            </a:endParaRPr>
          </a:p>
          <a:p>
            <a:pPr marL="670560" indent="-65849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670560" algn="l"/>
                <a:tab pos="671195" algn="l"/>
              </a:tabLst>
            </a:pP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Application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223" y="189052"/>
            <a:ext cx="53657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6EAC46"/>
                </a:solidFill>
              </a:rPr>
              <a:t>Classification</a:t>
            </a:r>
            <a:r>
              <a:rPr spc="65" dirty="0">
                <a:solidFill>
                  <a:srgbClr val="6EAC46"/>
                </a:solidFill>
              </a:rPr>
              <a:t> </a:t>
            </a:r>
            <a:r>
              <a:rPr spc="-10" dirty="0">
                <a:solidFill>
                  <a:srgbClr val="6EAC46"/>
                </a:solidFill>
              </a:rPr>
              <a:t>of</a:t>
            </a:r>
            <a:r>
              <a:rPr spc="-60" dirty="0">
                <a:solidFill>
                  <a:srgbClr val="6EAC46"/>
                </a:solidFill>
              </a:rPr>
              <a:t> </a:t>
            </a:r>
            <a:r>
              <a:rPr spc="-20" dirty="0">
                <a:solidFill>
                  <a:srgbClr val="6EAC46"/>
                </a:solidFill>
              </a:rPr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877" y="1443609"/>
            <a:ext cx="126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400" b="1" spc="-35" dirty="0">
                <a:solidFill>
                  <a:srgbClr val="2D5395"/>
                </a:solidFill>
                <a:latin typeface="Arial"/>
                <a:cs typeface="Arial"/>
              </a:rPr>
              <a:t>Active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1294" y="1443609"/>
            <a:ext cx="9705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5395"/>
                </a:solidFill>
                <a:latin typeface="Arial"/>
                <a:cs typeface="Arial"/>
              </a:rPr>
              <a:t>Sensor:</a:t>
            </a:r>
            <a:r>
              <a:rPr sz="2400" b="1" spc="150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Active</a:t>
            </a:r>
            <a:r>
              <a:rPr sz="2400" spc="2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Sensors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those</a:t>
            </a:r>
            <a:r>
              <a:rPr sz="2400" spc="1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require</a:t>
            </a:r>
            <a:r>
              <a:rPr sz="2400" spc="2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</a:t>
            </a:r>
            <a:r>
              <a:rPr sz="2400" spc="2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Microsoft Sans Serif"/>
                <a:cs typeface="Microsoft Sans Serif"/>
              </a:rPr>
              <a:t>external</a:t>
            </a:r>
            <a:r>
              <a:rPr sz="2400" spc="210" dirty="0">
                <a:solidFill>
                  <a:srgbClr val="C55A11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Microsoft Sans Serif"/>
                <a:cs typeface="Microsoft Sans Serif"/>
              </a:rPr>
              <a:t>excitation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877" y="2175509"/>
            <a:ext cx="1119568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  <a:tabLst>
                <a:tab pos="3816985" algn="l"/>
                <a:tab pos="4609465" algn="l"/>
              </a:tabLst>
            </a:pPr>
            <a:r>
              <a:rPr sz="2400" spc="-10" dirty="0">
                <a:solidFill>
                  <a:srgbClr val="C55A11"/>
                </a:solidFill>
                <a:latin typeface="Microsoft Sans Serif"/>
                <a:cs typeface="Microsoft Sans Serif"/>
              </a:rPr>
              <a:t>signal</a:t>
            </a:r>
            <a:r>
              <a:rPr sz="2400" spc="15" dirty="0">
                <a:solidFill>
                  <a:srgbClr val="C55A11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55A11"/>
                </a:solidFill>
                <a:latin typeface="Microsoft Sans Serif"/>
                <a:cs typeface="Microsoft Sans Serif"/>
              </a:rPr>
              <a:t>or</a:t>
            </a:r>
            <a:r>
              <a:rPr sz="2400" spc="10" dirty="0">
                <a:solidFill>
                  <a:srgbClr val="C55A11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Microsoft Sans Serif"/>
                <a:cs typeface="Microsoft Sans Serif"/>
              </a:rPr>
              <a:t>a</a:t>
            </a:r>
            <a:r>
              <a:rPr sz="2400" spc="85" dirty="0">
                <a:solidFill>
                  <a:srgbClr val="C55A11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Microsoft Sans Serif"/>
                <a:cs typeface="Microsoft Sans Serif"/>
              </a:rPr>
              <a:t>power</a:t>
            </a:r>
            <a:r>
              <a:rPr sz="2400" spc="75" dirty="0">
                <a:solidFill>
                  <a:srgbClr val="C55A11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55A11"/>
                </a:solidFill>
                <a:latin typeface="Microsoft Sans Serif"/>
                <a:cs typeface="Microsoft Sans Serif"/>
              </a:rPr>
              <a:t>signal</a:t>
            </a:r>
            <a:r>
              <a:rPr sz="2400" spc="-10" dirty="0">
                <a:latin typeface="Microsoft Sans Serif"/>
                <a:cs typeface="Microsoft Sans Serif"/>
              </a:rPr>
              <a:t>.	</a:t>
            </a:r>
            <a:r>
              <a:rPr sz="2400" spc="-5" dirty="0">
                <a:latin typeface="Microsoft Sans Serif"/>
                <a:cs typeface="Microsoft Sans Serif"/>
              </a:rPr>
              <a:t>E.g.:	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LiDAR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(Light</a:t>
            </a:r>
            <a:r>
              <a:rPr sz="20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detection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sz="20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ranging),</a:t>
            </a:r>
            <a:r>
              <a:rPr sz="20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photoconductive</a:t>
            </a:r>
            <a:r>
              <a:rPr sz="20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cell.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5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6870" algn="l"/>
                <a:tab pos="357505" algn="l"/>
                <a:tab pos="1704339" algn="l"/>
                <a:tab pos="3048635" algn="l"/>
                <a:tab pos="3652520" algn="l"/>
                <a:tab pos="4286250" algn="l"/>
                <a:tab pos="5448300" algn="l"/>
                <a:tab pos="6149340" algn="l"/>
                <a:tab pos="7445375" algn="l"/>
                <a:tab pos="8491220" algn="l"/>
                <a:tab pos="9497060" algn="l"/>
                <a:tab pos="10216515" algn="l"/>
              </a:tabLst>
            </a:pPr>
            <a:r>
              <a:rPr sz="2400" b="1" spc="5" dirty="0">
                <a:solidFill>
                  <a:srgbClr val="2D5395"/>
                </a:solidFill>
                <a:latin typeface="Arial"/>
                <a:cs typeface="Arial"/>
              </a:rPr>
              <a:t>P</a:t>
            </a:r>
            <a:r>
              <a:rPr sz="2400" b="1" spc="-20" dirty="0">
                <a:solidFill>
                  <a:srgbClr val="2D5395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2D5395"/>
                </a:solidFill>
                <a:latin typeface="Arial"/>
                <a:cs typeface="Arial"/>
              </a:rPr>
              <a:t>ss</a:t>
            </a:r>
            <a:r>
              <a:rPr sz="2400" b="1" spc="-5" dirty="0">
                <a:solidFill>
                  <a:srgbClr val="2D5395"/>
                </a:solidFill>
                <a:latin typeface="Arial"/>
                <a:cs typeface="Arial"/>
              </a:rPr>
              <a:t>i</a:t>
            </a:r>
            <a:r>
              <a:rPr sz="2400" b="1" spc="-35" dirty="0">
                <a:solidFill>
                  <a:srgbClr val="2D5395"/>
                </a:solidFill>
                <a:latin typeface="Arial"/>
                <a:cs typeface="Arial"/>
              </a:rPr>
              <a:t>v</a:t>
            </a:r>
            <a:r>
              <a:rPr sz="2400" b="1" spc="-5" dirty="0">
                <a:solidFill>
                  <a:srgbClr val="2D5395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2D5395"/>
                </a:solidFill>
                <a:latin typeface="Arial"/>
                <a:cs typeface="Arial"/>
              </a:rPr>
              <a:t>	</a:t>
            </a:r>
            <a:r>
              <a:rPr sz="2400" b="1" spc="5" dirty="0">
                <a:solidFill>
                  <a:srgbClr val="2D5395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2D5395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2D5395"/>
                </a:solidFill>
                <a:latin typeface="Arial"/>
                <a:cs typeface="Arial"/>
              </a:rPr>
              <a:t>n</a:t>
            </a:r>
            <a:r>
              <a:rPr sz="2400" b="1" spc="5" dirty="0">
                <a:solidFill>
                  <a:srgbClr val="2D5395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2D5395"/>
                </a:solidFill>
                <a:latin typeface="Arial"/>
                <a:cs typeface="Arial"/>
              </a:rPr>
              <a:t>or</a:t>
            </a:r>
            <a:r>
              <a:rPr sz="2400" b="1" dirty="0">
                <a:solidFill>
                  <a:srgbClr val="2D5395"/>
                </a:solidFill>
                <a:latin typeface="Arial"/>
                <a:cs typeface="Arial"/>
              </a:rPr>
              <a:t>:	</a:t>
            </a:r>
            <a:r>
              <a:rPr sz="2400" spc="-10" dirty="0">
                <a:solidFill>
                  <a:srgbClr val="528235"/>
                </a:solidFill>
                <a:latin typeface="Microsoft Sans Serif"/>
                <a:cs typeface="Microsoft Sans Serif"/>
              </a:rPr>
              <a:t>D</a:t>
            </a:r>
            <a:r>
              <a:rPr sz="2400" spc="-5" dirty="0">
                <a:solidFill>
                  <a:srgbClr val="528235"/>
                </a:solidFill>
                <a:latin typeface="Microsoft Sans Serif"/>
                <a:cs typeface="Microsoft Sans Serif"/>
              </a:rPr>
              <a:t>o</a:t>
            </a:r>
            <a:r>
              <a:rPr sz="2400" dirty="0">
                <a:solidFill>
                  <a:srgbClr val="528235"/>
                </a:solidFill>
                <a:latin typeface="Microsoft Sans Serif"/>
                <a:cs typeface="Microsoft Sans Serif"/>
              </a:rPr>
              <a:t>	not	</a:t>
            </a:r>
            <a:r>
              <a:rPr sz="2400" spc="-5" dirty="0">
                <a:solidFill>
                  <a:srgbClr val="528235"/>
                </a:solidFill>
                <a:latin typeface="Microsoft Sans Serif"/>
                <a:cs typeface="Microsoft Sans Serif"/>
              </a:rPr>
              <a:t>re</a:t>
            </a:r>
            <a:r>
              <a:rPr sz="2400" spc="-20" dirty="0">
                <a:solidFill>
                  <a:srgbClr val="528235"/>
                </a:solidFill>
                <a:latin typeface="Microsoft Sans Serif"/>
                <a:cs typeface="Microsoft Sans Serif"/>
              </a:rPr>
              <a:t>q</a:t>
            </a:r>
            <a:r>
              <a:rPr sz="2400" dirty="0">
                <a:solidFill>
                  <a:srgbClr val="528235"/>
                </a:solidFill>
                <a:latin typeface="Microsoft Sans Serif"/>
                <a:cs typeface="Microsoft Sans Serif"/>
              </a:rPr>
              <a:t>u</a:t>
            </a:r>
            <a:r>
              <a:rPr sz="2400" spc="-20" dirty="0">
                <a:solidFill>
                  <a:srgbClr val="528235"/>
                </a:solidFill>
                <a:latin typeface="Microsoft Sans Serif"/>
                <a:cs typeface="Microsoft Sans Serif"/>
              </a:rPr>
              <a:t>i</a:t>
            </a:r>
            <a:r>
              <a:rPr sz="2400" spc="-10" dirty="0">
                <a:solidFill>
                  <a:srgbClr val="528235"/>
                </a:solidFill>
                <a:latin typeface="Microsoft Sans Serif"/>
                <a:cs typeface="Microsoft Sans Serif"/>
              </a:rPr>
              <a:t>r</a:t>
            </a:r>
            <a:r>
              <a:rPr sz="2400" spc="-5" dirty="0">
                <a:solidFill>
                  <a:srgbClr val="528235"/>
                </a:solidFill>
                <a:latin typeface="Microsoft Sans Serif"/>
                <a:cs typeface="Microsoft Sans Serif"/>
              </a:rPr>
              <a:t>e</a:t>
            </a:r>
            <a:r>
              <a:rPr sz="2400" dirty="0">
                <a:solidFill>
                  <a:srgbClr val="528235"/>
                </a:solidFill>
                <a:latin typeface="Microsoft Sans Serif"/>
                <a:cs typeface="Microsoft Sans Serif"/>
              </a:rPr>
              <a:t>	any	e</a:t>
            </a:r>
            <a:r>
              <a:rPr sz="2400" spc="-25" dirty="0">
                <a:solidFill>
                  <a:srgbClr val="528235"/>
                </a:solidFill>
                <a:latin typeface="Microsoft Sans Serif"/>
                <a:cs typeface="Microsoft Sans Serif"/>
              </a:rPr>
              <a:t>x</a:t>
            </a:r>
            <a:r>
              <a:rPr sz="2400" dirty="0">
                <a:solidFill>
                  <a:srgbClr val="528235"/>
                </a:solidFill>
                <a:latin typeface="Microsoft Sans Serif"/>
                <a:cs typeface="Microsoft Sans Serif"/>
              </a:rPr>
              <a:t>t</a:t>
            </a:r>
            <a:r>
              <a:rPr sz="2400" spc="10" dirty="0">
                <a:solidFill>
                  <a:srgbClr val="528235"/>
                </a:solidFill>
                <a:latin typeface="Microsoft Sans Serif"/>
                <a:cs typeface="Microsoft Sans Serif"/>
              </a:rPr>
              <a:t>e</a:t>
            </a:r>
            <a:r>
              <a:rPr sz="2400" spc="-5" dirty="0">
                <a:solidFill>
                  <a:srgbClr val="528235"/>
                </a:solidFill>
                <a:latin typeface="Microsoft Sans Serif"/>
                <a:cs typeface="Microsoft Sans Serif"/>
              </a:rPr>
              <a:t>rn</a:t>
            </a:r>
            <a:r>
              <a:rPr sz="2400" dirty="0">
                <a:solidFill>
                  <a:srgbClr val="528235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528235"/>
                </a:solidFill>
                <a:latin typeface="Microsoft Sans Serif"/>
                <a:cs typeface="Microsoft Sans Serif"/>
              </a:rPr>
              <a:t>l</a:t>
            </a:r>
            <a:r>
              <a:rPr sz="2400" dirty="0">
                <a:solidFill>
                  <a:srgbClr val="528235"/>
                </a:solidFill>
                <a:latin typeface="Microsoft Sans Serif"/>
                <a:cs typeface="Microsoft Sans Serif"/>
              </a:rPr>
              <a:t>	po</a:t>
            </a:r>
            <a:r>
              <a:rPr sz="2400" spc="-35" dirty="0">
                <a:solidFill>
                  <a:srgbClr val="528235"/>
                </a:solidFill>
                <a:latin typeface="Microsoft Sans Serif"/>
                <a:cs typeface="Microsoft Sans Serif"/>
              </a:rPr>
              <a:t>w</a:t>
            </a:r>
            <a:r>
              <a:rPr sz="2400" dirty="0">
                <a:solidFill>
                  <a:srgbClr val="528235"/>
                </a:solidFill>
                <a:latin typeface="Microsoft Sans Serif"/>
                <a:cs typeface="Microsoft Sans Serif"/>
              </a:rPr>
              <a:t>er	</a:t>
            </a:r>
            <a:r>
              <a:rPr sz="2400" spc="-10" dirty="0">
                <a:solidFill>
                  <a:srgbClr val="528235"/>
                </a:solidFill>
                <a:latin typeface="Microsoft Sans Serif"/>
                <a:cs typeface="Microsoft Sans Serif"/>
              </a:rPr>
              <a:t>si</a:t>
            </a:r>
            <a:r>
              <a:rPr sz="2400" spc="-45" dirty="0">
                <a:solidFill>
                  <a:srgbClr val="528235"/>
                </a:solidFill>
                <a:latin typeface="Microsoft Sans Serif"/>
                <a:cs typeface="Microsoft Sans Serif"/>
              </a:rPr>
              <a:t>g</a:t>
            </a:r>
            <a:r>
              <a:rPr sz="2400" spc="-5" dirty="0">
                <a:solidFill>
                  <a:srgbClr val="528235"/>
                </a:solidFill>
                <a:latin typeface="Microsoft Sans Serif"/>
                <a:cs typeface="Microsoft Sans Serif"/>
              </a:rPr>
              <a:t>nal</a:t>
            </a:r>
            <a:r>
              <a:rPr sz="2400" dirty="0">
                <a:solidFill>
                  <a:srgbClr val="528235"/>
                </a:solidFill>
                <a:latin typeface="Microsoft Sans Serif"/>
                <a:cs typeface="Microsoft Sans Serif"/>
              </a:rPr>
              <a:t>	</a:t>
            </a:r>
            <a:r>
              <a:rPr sz="2400" spc="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n</a:t>
            </a:r>
            <a:r>
              <a:rPr sz="2400" spc="-5" dirty="0">
                <a:latin typeface="Microsoft Sans Serif"/>
                <a:cs typeface="Microsoft Sans Serif"/>
              </a:rPr>
              <a:t>d</a:t>
            </a:r>
            <a:r>
              <a:rPr sz="2400" dirty="0">
                <a:latin typeface="Microsoft Sans Serif"/>
                <a:cs typeface="Microsoft Sans Serif"/>
              </a:rPr>
              <a:t>	d</a:t>
            </a:r>
            <a:r>
              <a:rPr sz="2400" spc="-10" dirty="0">
                <a:latin typeface="Microsoft Sans Serif"/>
                <a:cs typeface="Microsoft Sans Serif"/>
              </a:rPr>
              <a:t>i</a:t>
            </a:r>
            <a:r>
              <a:rPr sz="2400" spc="-25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ec</a:t>
            </a:r>
            <a:r>
              <a:rPr sz="2400" spc="5" dirty="0">
                <a:latin typeface="Microsoft Sans Serif"/>
                <a:cs typeface="Microsoft Sans Serif"/>
              </a:rPr>
              <a:t>t</a:t>
            </a:r>
            <a:r>
              <a:rPr sz="2400" spc="-15" dirty="0">
                <a:latin typeface="Microsoft Sans Serif"/>
                <a:cs typeface="Microsoft Sans Serif"/>
              </a:rPr>
              <a:t>ly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777" y="3639439"/>
            <a:ext cx="444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generates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output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response.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E.g.: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0392" y="3692778"/>
            <a:ext cx="198310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Radiometers,</a:t>
            </a:r>
            <a:r>
              <a:rPr sz="2000" spc="-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film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photography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652" y="4724090"/>
            <a:ext cx="10927080" cy="153860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Based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means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detection</a:t>
            </a:r>
            <a:endParaRPr sz="2400">
              <a:latin typeface="Arial"/>
              <a:cs typeface="Arial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latin typeface="Microsoft Sans Serif"/>
                <a:cs typeface="Microsoft Sans Serif"/>
              </a:rPr>
              <a:t>Some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means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detection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Electric,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Biological,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Chemical,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Radioactive</a:t>
            </a:r>
            <a:endParaRPr sz="2400">
              <a:latin typeface="Microsoft Sans Serif"/>
              <a:cs typeface="Microsoft Sans Serif"/>
            </a:endParaRPr>
          </a:p>
          <a:p>
            <a:pPr marL="35369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Microsoft Sans Serif"/>
                <a:cs typeface="Microsoft Sans Serif"/>
              </a:rPr>
              <a:t>etc.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954" y="189052"/>
            <a:ext cx="53638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6EAC46"/>
                </a:solidFill>
              </a:rPr>
              <a:t>Classification</a:t>
            </a:r>
            <a:r>
              <a:rPr spc="60" dirty="0">
                <a:solidFill>
                  <a:srgbClr val="6EAC46"/>
                </a:solidFill>
              </a:rPr>
              <a:t> </a:t>
            </a:r>
            <a:r>
              <a:rPr spc="-10" dirty="0">
                <a:solidFill>
                  <a:srgbClr val="6EAC46"/>
                </a:solidFill>
              </a:rPr>
              <a:t>of</a:t>
            </a:r>
            <a:r>
              <a:rPr spc="-65" dirty="0">
                <a:solidFill>
                  <a:srgbClr val="6EAC46"/>
                </a:solidFill>
              </a:rPr>
              <a:t> </a:t>
            </a:r>
            <a:r>
              <a:rPr spc="-20" dirty="0">
                <a:solidFill>
                  <a:srgbClr val="6EAC46"/>
                </a:solidFill>
              </a:rPr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60" y="1084910"/>
            <a:ext cx="11320145" cy="179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Microsoft Sans Serif"/>
                <a:cs typeface="Microsoft Sans Serif"/>
              </a:rPr>
              <a:t>Sensors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that are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commonly used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various</a:t>
            </a:r>
            <a:r>
              <a:rPr sz="24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applications</a:t>
            </a:r>
            <a:r>
              <a:rPr sz="2400" spc="-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12700" marR="5080">
              <a:lnSpc>
                <a:spcPct val="148400"/>
              </a:lnSpc>
              <a:tabLst>
                <a:tab pos="530225" algn="l"/>
                <a:tab pos="1457325" algn="l"/>
                <a:tab pos="2704465" algn="l"/>
                <a:tab pos="3326129" algn="l"/>
                <a:tab pos="4164965" algn="l"/>
                <a:tab pos="4701540" algn="l"/>
                <a:tab pos="6304915" algn="l"/>
                <a:tab pos="6993890" algn="l"/>
                <a:tab pos="7426959" algn="l"/>
                <a:tab pos="8030209" algn="l"/>
                <a:tab pos="9311005" algn="l"/>
                <a:tab pos="1085024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All	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5" dirty="0">
                <a:latin typeface="Microsoft Sans Serif"/>
                <a:cs typeface="Microsoft Sans Serif"/>
              </a:rPr>
              <a:t>h</a:t>
            </a:r>
            <a:r>
              <a:rPr sz="2400" dirty="0">
                <a:latin typeface="Microsoft Sans Serif"/>
                <a:cs typeface="Microsoft Sans Serif"/>
              </a:rPr>
              <a:t>ese	</a:t>
            </a:r>
            <a:r>
              <a:rPr sz="2400" spc="-5" dirty="0">
                <a:latin typeface="Microsoft Sans Serif"/>
                <a:cs typeface="Microsoft Sans Serif"/>
              </a:rPr>
              <a:t>s</a:t>
            </a:r>
            <a:r>
              <a:rPr sz="2400" spc="5" dirty="0">
                <a:latin typeface="Microsoft Sans Serif"/>
                <a:cs typeface="Microsoft Sans Serif"/>
              </a:rPr>
              <a:t>en</a:t>
            </a:r>
            <a:r>
              <a:rPr sz="2400" dirty="0">
                <a:latin typeface="Microsoft Sans Serif"/>
                <a:cs typeface="Microsoft Sans Serif"/>
              </a:rPr>
              <a:t>sors	</a:t>
            </a:r>
            <a:r>
              <a:rPr sz="2400" spc="5" dirty="0">
                <a:latin typeface="Microsoft Sans Serif"/>
                <a:cs typeface="Microsoft Sans Serif"/>
              </a:rPr>
              <a:t>a</a:t>
            </a:r>
            <a:r>
              <a:rPr sz="2400" spc="-10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e	</a:t>
            </a:r>
            <a:r>
              <a:rPr sz="2400" spc="10" dirty="0">
                <a:latin typeface="Microsoft Sans Serif"/>
                <a:cs typeface="Microsoft Sans Serif"/>
              </a:rPr>
              <a:t>u</a:t>
            </a:r>
            <a:r>
              <a:rPr sz="2400" spc="-5" dirty="0">
                <a:latin typeface="Microsoft Sans Serif"/>
                <a:cs typeface="Microsoft Sans Serif"/>
              </a:rPr>
              <a:t>s</a:t>
            </a:r>
            <a:r>
              <a:rPr sz="2400" spc="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d	</a:t>
            </a:r>
            <a:r>
              <a:rPr sz="2400" spc="25" dirty="0">
                <a:latin typeface="Microsoft Sans Serif"/>
                <a:cs typeface="Microsoft Sans Serif"/>
              </a:rPr>
              <a:t>f</a:t>
            </a:r>
            <a:r>
              <a:rPr sz="2400" dirty="0">
                <a:latin typeface="Microsoft Sans Serif"/>
                <a:cs typeface="Microsoft Sans Serif"/>
              </a:rPr>
              <a:t>or	</a:t>
            </a:r>
            <a:r>
              <a:rPr sz="2400" spc="10" dirty="0">
                <a:latin typeface="Microsoft Sans Serif"/>
                <a:cs typeface="Microsoft Sans Serif"/>
              </a:rPr>
              <a:t>m</a:t>
            </a:r>
            <a:r>
              <a:rPr sz="2400" dirty="0">
                <a:latin typeface="Microsoft Sans Serif"/>
                <a:cs typeface="Microsoft Sans Serif"/>
              </a:rPr>
              <a:t>ea</a:t>
            </a:r>
            <a:r>
              <a:rPr sz="2400" spc="5" dirty="0">
                <a:latin typeface="Microsoft Sans Serif"/>
                <a:cs typeface="Microsoft Sans Serif"/>
              </a:rPr>
              <a:t>su</a:t>
            </a:r>
            <a:r>
              <a:rPr sz="2400" spc="-10" dirty="0">
                <a:latin typeface="Microsoft Sans Serif"/>
                <a:cs typeface="Microsoft Sans Serif"/>
              </a:rPr>
              <a:t>r</a:t>
            </a:r>
            <a:r>
              <a:rPr sz="2400" spc="-5" dirty="0">
                <a:latin typeface="Microsoft Sans Serif"/>
                <a:cs typeface="Microsoft Sans Serif"/>
              </a:rPr>
              <a:t>ing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5" dirty="0">
                <a:latin typeface="Microsoft Sans Serif"/>
                <a:cs typeface="Microsoft Sans Serif"/>
              </a:rPr>
              <a:t>on</a:t>
            </a:r>
            <a:r>
              <a:rPr sz="2400" dirty="0">
                <a:latin typeface="Microsoft Sans Serif"/>
                <a:cs typeface="Microsoft Sans Serif"/>
              </a:rPr>
              <a:t>e	</a:t>
            </a:r>
            <a:r>
              <a:rPr sz="2400" spc="10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f	t</a:t>
            </a:r>
            <a:r>
              <a:rPr sz="2400" spc="5" dirty="0">
                <a:latin typeface="Microsoft Sans Serif"/>
                <a:cs typeface="Microsoft Sans Serif"/>
              </a:rPr>
              <a:t>h</a:t>
            </a:r>
            <a:r>
              <a:rPr sz="2400" dirty="0">
                <a:latin typeface="Microsoft Sans Serif"/>
                <a:cs typeface="Microsoft Sans Serif"/>
              </a:rPr>
              <a:t>e	</a:t>
            </a:r>
            <a:r>
              <a:rPr sz="2400" spc="5" dirty="0">
                <a:latin typeface="Microsoft Sans Serif"/>
                <a:cs typeface="Microsoft Sans Serif"/>
              </a:rPr>
              <a:t>ph</a:t>
            </a:r>
            <a:r>
              <a:rPr sz="2400" spc="-25" dirty="0">
                <a:latin typeface="Microsoft Sans Serif"/>
                <a:cs typeface="Microsoft Sans Serif"/>
              </a:rPr>
              <a:t>y</a:t>
            </a:r>
            <a:r>
              <a:rPr sz="2400" spc="-5" dirty="0">
                <a:latin typeface="Microsoft Sans Serif"/>
                <a:cs typeface="Microsoft Sans Serif"/>
              </a:rPr>
              <a:t>s</a:t>
            </a:r>
            <a:r>
              <a:rPr sz="2400" spc="-10" dirty="0">
                <a:latin typeface="Microsoft Sans Serif"/>
                <a:cs typeface="Microsoft Sans Serif"/>
              </a:rPr>
              <a:t>ical</a:t>
            </a:r>
            <a:r>
              <a:rPr sz="2400" dirty="0">
                <a:latin typeface="Microsoft Sans Serif"/>
                <a:cs typeface="Microsoft Sans Serif"/>
              </a:rPr>
              <a:t>	p</a:t>
            </a:r>
            <a:r>
              <a:rPr sz="2400" spc="-10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ope</a:t>
            </a:r>
            <a:r>
              <a:rPr sz="2400" spc="5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5" dirty="0">
                <a:latin typeface="Microsoft Sans Serif"/>
                <a:cs typeface="Microsoft Sans Serif"/>
              </a:rPr>
              <a:t>ies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0" dirty="0">
                <a:latin typeface="Microsoft Sans Serif"/>
                <a:cs typeface="Microsoft Sans Serif"/>
              </a:rPr>
              <a:t>l</a:t>
            </a:r>
            <a:r>
              <a:rPr sz="2400" spc="-25" dirty="0">
                <a:latin typeface="Microsoft Sans Serif"/>
                <a:cs typeface="Microsoft Sans Serif"/>
              </a:rPr>
              <a:t>i</a:t>
            </a:r>
            <a:r>
              <a:rPr sz="2400" spc="-5" dirty="0">
                <a:latin typeface="Microsoft Sans Serif"/>
                <a:cs typeface="Microsoft Sans Serif"/>
              </a:rPr>
              <a:t>k</a:t>
            </a:r>
            <a:r>
              <a:rPr sz="2400" dirty="0">
                <a:latin typeface="Microsoft Sans Serif"/>
                <a:cs typeface="Microsoft Sans Serif"/>
              </a:rPr>
              <a:t>e  </a:t>
            </a:r>
            <a:r>
              <a:rPr sz="2400" spc="-45" dirty="0">
                <a:latin typeface="Microsoft Sans Serif"/>
                <a:cs typeface="Microsoft Sans Serif"/>
              </a:rPr>
              <a:t>Temperature,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Resistance,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Capacitance,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Conduction,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Heat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Transfer</a:t>
            </a:r>
            <a:r>
              <a:rPr sz="2400" spc="10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etc.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285" y="3109478"/>
            <a:ext cx="2628900" cy="352932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13030" indent="-100965">
              <a:lnSpc>
                <a:spcPct val="100000"/>
              </a:lnSpc>
              <a:spcBef>
                <a:spcPts val="1395"/>
              </a:spcBef>
              <a:buSzPct val="90909"/>
              <a:buChar char="•"/>
              <a:tabLst>
                <a:tab pos="113664" algn="l"/>
              </a:tabLst>
            </a:pPr>
            <a:r>
              <a:rPr sz="2200" spc="-245" dirty="0">
                <a:solidFill>
                  <a:srgbClr val="1F3862"/>
                </a:solidFill>
                <a:latin typeface="Microsoft Sans Serif"/>
                <a:cs typeface="Microsoft Sans Serif"/>
              </a:rPr>
              <a:t>T</a:t>
            </a:r>
            <a:r>
              <a:rPr sz="2200" spc="-25" dirty="0">
                <a:solidFill>
                  <a:srgbClr val="1F3862"/>
                </a:solidFill>
                <a:latin typeface="Microsoft Sans Serif"/>
                <a:cs typeface="Microsoft Sans Serif"/>
              </a:rPr>
              <a:t>e</a:t>
            </a:r>
            <a:r>
              <a:rPr sz="2200" spc="-15" dirty="0">
                <a:solidFill>
                  <a:srgbClr val="1F3862"/>
                </a:solidFill>
                <a:latin typeface="Microsoft Sans Serif"/>
                <a:cs typeface="Microsoft Sans Serif"/>
              </a:rPr>
              <a:t>m</a:t>
            </a:r>
            <a:r>
              <a:rPr sz="2200" spc="-25" dirty="0">
                <a:solidFill>
                  <a:srgbClr val="1F3862"/>
                </a:solidFill>
                <a:latin typeface="Microsoft Sans Serif"/>
                <a:cs typeface="Microsoft Sans Serif"/>
              </a:rPr>
              <a:t>pe</a:t>
            </a:r>
            <a:r>
              <a:rPr sz="2200" spc="-20" dirty="0">
                <a:solidFill>
                  <a:srgbClr val="1F3862"/>
                </a:solidFill>
                <a:latin typeface="Microsoft Sans Serif"/>
                <a:cs typeface="Microsoft Sans Serif"/>
              </a:rPr>
              <a:t>r</a:t>
            </a:r>
            <a:r>
              <a:rPr sz="2200" spc="-25" dirty="0">
                <a:solidFill>
                  <a:srgbClr val="1F3862"/>
                </a:solidFill>
                <a:latin typeface="Microsoft Sans Serif"/>
                <a:cs typeface="Microsoft Sans Serif"/>
              </a:rPr>
              <a:t>a</a:t>
            </a:r>
            <a:r>
              <a:rPr sz="2200" spc="-20" dirty="0">
                <a:solidFill>
                  <a:srgbClr val="1F3862"/>
                </a:solidFill>
                <a:latin typeface="Microsoft Sans Serif"/>
                <a:cs typeface="Microsoft Sans Serif"/>
              </a:rPr>
              <a:t>t</a:t>
            </a:r>
            <a:r>
              <a:rPr sz="2200" spc="-25" dirty="0">
                <a:solidFill>
                  <a:srgbClr val="1F3862"/>
                </a:solidFill>
                <a:latin typeface="Microsoft Sans Serif"/>
                <a:cs typeface="Microsoft Sans Serif"/>
              </a:rPr>
              <a:t>u</a:t>
            </a:r>
            <a:r>
              <a:rPr sz="2200" spc="-20" dirty="0">
                <a:solidFill>
                  <a:srgbClr val="1F3862"/>
                </a:solidFill>
                <a:latin typeface="Microsoft Sans Serif"/>
                <a:cs typeface="Microsoft Sans Serif"/>
              </a:rPr>
              <a:t>r</a:t>
            </a:r>
            <a:r>
              <a:rPr sz="2200" spc="5" dirty="0">
                <a:solidFill>
                  <a:srgbClr val="1F3862"/>
                </a:solidFill>
                <a:latin typeface="Microsoft Sans Serif"/>
                <a:cs typeface="Microsoft Sans Serif"/>
              </a:rPr>
              <a:t>e</a:t>
            </a:r>
            <a:r>
              <a:rPr sz="2200" spc="-60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1F3862"/>
                </a:solidFill>
                <a:latin typeface="Microsoft Sans Serif"/>
                <a:cs typeface="Microsoft Sans Serif"/>
              </a:rPr>
              <a:t>S</a:t>
            </a:r>
            <a:r>
              <a:rPr sz="2200" spc="5" dirty="0">
                <a:solidFill>
                  <a:srgbClr val="1F3862"/>
                </a:solidFill>
                <a:latin typeface="Microsoft Sans Serif"/>
                <a:cs typeface="Microsoft Sans Serif"/>
              </a:rPr>
              <a:t>e</a:t>
            </a:r>
            <a:r>
              <a:rPr sz="2200" spc="-10" dirty="0">
                <a:solidFill>
                  <a:srgbClr val="1F3862"/>
                </a:solidFill>
                <a:latin typeface="Microsoft Sans Serif"/>
                <a:cs typeface="Microsoft Sans Serif"/>
              </a:rPr>
              <a:t>n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295"/>
              </a:spcBef>
              <a:buSzPct val="88636"/>
              <a:buChar char="•"/>
              <a:tabLst>
                <a:tab pos="113664" algn="l"/>
              </a:tabLst>
            </a:pPr>
            <a:r>
              <a:rPr sz="2200" spc="-10" dirty="0">
                <a:solidFill>
                  <a:srgbClr val="1F3862"/>
                </a:solidFill>
                <a:latin typeface="Microsoft Sans Serif"/>
                <a:cs typeface="Microsoft Sans Serif"/>
              </a:rPr>
              <a:t>Proximity</a:t>
            </a:r>
            <a:r>
              <a:rPr sz="2200" spc="-35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300"/>
              </a:spcBef>
              <a:buSzPct val="88636"/>
              <a:buChar char="•"/>
              <a:tabLst>
                <a:tab pos="113664" algn="l"/>
              </a:tabLst>
            </a:pPr>
            <a:r>
              <a:rPr sz="2200" spc="-5" dirty="0">
                <a:solidFill>
                  <a:srgbClr val="1F3862"/>
                </a:solidFill>
                <a:latin typeface="Microsoft Sans Serif"/>
                <a:cs typeface="Microsoft Sans Serif"/>
              </a:rPr>
              <a:t>Accelerometer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325"/>
              </a:spcBef>
              <a:buSzPct val="88636"/>
              <a:buChar char="•"/>
              <a:tabLst>
                <a:tab pos="113664" algn="l"/>
              </a:tabLst>
            </a:pPr>
            <a:r>
              <a:rPr sz="2200" spc="5" dirty="0">
                <a:solidFill>
                  <a:srgbClr val="1F3862"/>
                </a:solidFill>
                <a:latin typeface="Microsoft Sans Serif"/>
                <a:cs typeface="Microsoft Sans Serif"/>
              </a:rPr>
              <a:t>IR</a:t>
            </a:r>
            <a:r>
              <a:rPr sz="2200" spc="-60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295"/>
              </a:spcBef>
              <a:buSzPct val="90909"/>
              <a:buChar char="•"/>
              <a:tabLst>
                <a:tab pos="113664" algn="l"/>
              </a:tabLst>
            </a:pP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Pressure</a:t>
            </a:r>
            <a:r>
              <a:rPr sz="2200" spc="-90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300"/>
              </a:spcBef>
              <a:buSzPct val="88636"/>
              <a:buChar char="•"/>
              <a:tabLst>
                <a:tab pos="113664" algn="l"/>
              </a:tabLst>
            </a:pP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Light</a:t>
            </a:r>
            <a:r>
              <a:rPr sz="2200" spc="-75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295"/>
              </a:spcBef>
              <a:buSzPct val="88636"/>
              <a:buChar char="•"/>
              <a:tabLst>
                <a:tab pos="113664" algn="l"/>
              </a:tabLst>
            </a:pPr>
            <a:r>
              <a:rPr sz="2200" spc="-5" dirty="0">
                <a:solidFill>
                  <a:srgbClr val="1F3862"/>
                </a:solidFill>
                <a:latin typeface="Microsoft Sans Serif"/>
                <a:cs typeface="Microsoft Sans Serif"/>
              </a:rPr>
              <a:t>Ultrasonic</a:t>
            </a:r>
            <a:r>
              <a:rPr sz="2200" spc="-60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6517" y="3129417"/>
            <a:ext cx="4125595" cy="302958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13030" indent="-100965">
              <a:lnSpc>
                <a:spcPct val="100000"/>
              </a:lnSpc>
              <a:spcBef>
                <a:spcPts val="1395"/>
              </a:spcBef>
              <a:buSzPct val="90909"/>
              <a:buChar char="•"/>
              <a:tabLst>
                <a:tab pos="113664" algn="l"/>
              </a:tabLst>
            </a:pPr>
            <a:r>
              <a:rPr sz="2200" spc="5" dirty="0">
                <a:solidFill>
                  <a:srgbClr val="1F3862"/>
                </a:solidFill>
                <a:latin typeface="Microsoft Sans Serif"/>
                <a:cs typeface="Microsoft Sans Serif"/>
              </a:rPr>
              <a:t>Smoke,</a:t>
            </a:r>
            <a:r>
              <a:rPr sz="2200" spc="-70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1F3862"/>
                </a:solidFill>
                <a:latin typeface="Microsoft Sans Serif"/>
                <a:cs typeface="Microsoft Sans Serif"/>
              </a:rPr>
              <a:t>Gas</a:t>
            </a:r>
            <a:r>
              <a:rPr sz="2200" spc="-25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and</a:t>
            </a:r>
            <a:r>
              <a:rPr sz="2200" spc="-120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1F3862"/>
                </a:solidFill>
                <a:latin typeface="Microsoft Sans Serif"/>
                <a:cs typeface="Microsoft Sans Serif"/>
              </a:rPr>
              <a:t>Alcohol</a:t>
            </a:r>
            <a:r>
              <a:rPr sz="2200" spc="-120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300"/>
              </a:spcBef>
              <a:buSzPct val="88636"/>
              <a:buChar char="•"/>
              <a:tabLst>
                <a:tab pos="113664" algn="l"/>
              </a:tabLst>
            </a:pPr>
            <a:r>
              <a:rPr sz="2200" spc="-265" dirty="0">
                <a:solidFill>
                  <a:srgbClr val="1F3862"/>
                </a:solidFill>
                <a:latin typeface="Microsoft Sans Serif"/>
                <a:cs typeface="Microsoft Sans Serif"/>
              </a:rPr>
              <a:t>T</a:t>
            </a:r>
            <a:r>
              <a:rPr sz="2200" spc="-50" dirty="0">
                <a:solidFill>
                  <a:srgbClr val="1F3862"/>
                </a:solidFill>
                <a:latin typeface="Microsoft Sans Serif"/>
                <a:cs typeface="Microsoft Sans Serif"/>
              </a:rPr>
              <a:t>ou</a:t>
            </a:r>
            <a:r>
              <a:rPr sz="2200" spc="-45" dirty="0">
                <a:solidFill>
                  <a:srgbClr val="1F3862"/>
                </a:solidFill>
                <a:latin typeface="Microsoft Sans Serif"/>
                <a:cs typeface="Microsoft Sans Serif"/>
              </a:rPr>
              <a:t>c</a:t>
            </a:r>
            <a:r>
              <a:rPr sz="2200" spc="5" dirty="0">
                <a:solidFill>
                  <a:srgbClr val="1F3862"/>
                </a:solidFill>
                <a:latin typeface="Microsoft Sans Serif"/>
                <a:cs typeface="Microsoft Sans Serif"/>
              </a:rPr>
              <a:t>h</a:t>
            </a:r>
            <a:r>
              <a:rPr sz="2200" spc="-60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1F3862"/>
                </a:solidFill>
                <a:latin typeface="Microsoft Sans Serif"/>
                <a:cs typeface="Microsoft Sans Serif"/>
              </a:rPr>
              <a:t>S</a:t>
            </a:r>
            <a:r>
              <a:rPr sz="2200" spc="5" dirty="0">
                <a:solidFill>
                  <a:srgbClr val="1F3862"/>
                </a:solidFill>
                <a:latin typeface="Microsoft Sans Serif"/>
                <a:cs typeface="Microsoft Sans Serif"/>
              </a:rPr>
              <a:t>e</a:t>
            </a:r>
            <a:r>
              <a:rPr sz="2200" spc="-10" dirty="0">
                <a:solidFill>
                  <a:srgbClr val="1F3862"/>
                </a:solidFill>
                <a:latin typeface="Microsoft Sans Serif"/>
                <a:cs typeface="Microsoft Sans Serif"/>
              </a:rPr>
              <a:t>n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295"/>
              </a:spcBef>
              <a:buSzPct val="88636"/>
              <a:buChar char="•"/>
              <a:tabLst>
                <a:tab pos="113664" algn="l"/>
              </a:tabLst>
            </a:pPr>
            <a:r>
              <a:rPr sz="2200" spc="-5" dirty="0">
                <a:solidFill>
                  <a:srgbClr val="1F3862"/>
                </a:solidFill>
                <a:latin typeface="Microsoft Sans Serif"/>
                <a:cs typeface="Microsoft Sans Serif"/>
              </a:rPr>
              <a:t>Color</a:t>
            </a:r>
            <a:r>
              <a:rPr sz="2200" spc="-25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325"/>
              </a:spcBef>
              <a:buSzPct val="88636"/>
              <a:buChar char="•"/>
              <a:tabLst>
                <a:tab pos="113664" algn="l"/>
              </a:tabLst>
            </a:pPr>
            <a:r>
              <a:rPr sz="2200" spc="-5" dirty="0">
                <a:solidFill>
                  <a:srgbClr val="1F3862"/>
                </a:solidFill>
                <a:latin typeface="Microsoft Sans Serif"/>
                <a:cs typeface="Microsoft Sans Serif"/>
              </a:rPr>
              <a:t>Humidity</a:t>
            </a:r>
            <a:r>
              <a:rPr sz="2200" spc="-45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295"/>
              </a:spcBef>
              <a:buSzPct val="90909"/>
              <a:buChar char="•"/>
              <a:tabLst>
                <a:tab pos="113664" algn="l"/>
              </a:tabLst>
            </a:pPr>
            <a:r>
              <a:rPr sz="2200" spc="-45" dirty="0">
                <a:solidFill>
                  <a:srgbClr val="1F3862"/>
                </a:solidFill>
                <a:latin typeface="Microsoft Sans Serif"/>
                <a:cs typeface="Microsoft Sans Serif"/>
              </a:rPr>
              <a:t>Tilt</a:t>
            </a:r>
            <a:r>
              <a:rPr sz="2200" spc="-60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  <a:p>
            <a:pPr marL="113030" indent="-100965">
              <a:lnSpc>
                <a:spcPct val="100000"/>
              </a:lnSpc>
              <a:spcBef>
                <a:spcPts val="1300"/>
              </a:spcBef>
              <a:buSzPct val="88636"/>
              <a:buChar char="•"/>
              <a:tabLst>
                <a:tab pos="113664" algn="l"/>
              </a:tabLst>
            </a:pPr>
            <a:r>
              <a:rPr sz="2200" spc="-5" dirty="0">
                <a:solidFill>
                  <a:srgbClr val="1F3862"/>
                </a:solidFill>
                <a:latin typeface="Microsoft Sans Serif"/>
                <a:cs typeface="Microsoft Sans Serif"/>
              </a:rPr>
              <a:t>Flow</a:t>
            </a:r>
            <a:r>
              <a:rPr sz="2200" spc="-25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and</a:t>
            </a:r>
            <a:r>
              <a:rPr sz="2200" spc="-5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1F3862"/>
                </a:solidFill>
                <a:latin typeface="Microsoft Sans Serif"/>
                <a:cs typeface="Microsoft Sans Serif"/>
              </a:rPr>
              <a:t>Level</a:t>
            </a:r>
            <a:r>
              <a:rPr sz="2200" spc="15" dirty="0">
                <a:solidFill>
                  <a:srgbClr val="1F386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1F3862"/>
                </a:solidFill>
                <a:latin typeface="Microsoft Sans Serif"/>
                <a:cs typeface="Microsoft Sans Serif"/>
              </a:rPr>
              <a:t>Sensor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538" y="189052"/>
            <a:ext cx="53644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6EAC46"/>
                </a:solidFill>
              </a:rPr>
              <a:t>Classification</a:t>
            </a:r>
            <a:r>
              <a:rPr spc="50" dirty="0">
                <a:solidFill>
                  <a:srgbClr val="6EAC46"/>
                </a:solidFill>
              </a:rPr>
              <a:t> </a:t>
            </a:r>
            <a:r>
              <a:rPr spc="-10" dirty="0">
                <a:solidFill>
                  <a:srgbClr val="6EAC46"/>
                </a:solidFill>
              </a:rPr>
              <a:t>of</a:t>
            </a:r>
            <a:r>
              <a:rPr spc="-65" dirty="0">
                <a:solidFill>
                  <a:srgbClr val="6EAC46"/>
                </a:solidFill>
              </a:rPr>
              <a:t> </a:t>
            </a:r>
            <a:r>
              <a:rPr spc="-20" dirty="0">
                <a:solidFill>
                  <a:srgbClr val="6EAC46"/>
                </a:solidFill>
              </a:rPr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818" y="1466850"/>
            <a:ext cx="9871710" cy="3297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Based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conversion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phenomenon</a:t>
            </a:r>
            <a:r>
              <a:rPr sz="24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i.e.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400" b="1" spc="-5" dirty="0">
                <a:solidFill>
                  <a:srgbClr val="2D5395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989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Some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conversion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phenomena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Photoelectric,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Thermoelectric,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Electrochemical,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Electromagnetic,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Thermo-optic,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etc.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2010"/>
              </a:spcBef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solidFill>
                  <a:srgbClr val="2D5395"/>
                </a:solidFill>
                <a:latin typeface="Arial"/>
                <a:cs typeface="Arial"/>
              </a:rPr>
              <a:t>Analogue</a:t>
            </a:r>
            <a:r>
              <a:rPr sz="2400" b="1" spc="-5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D5395"/>
                </a:solidFill>
                <a:latin typeface="Arial"/>
                <a:cs typeface="Arial"/>
              </a:rPr>
              <a:t>sensors:</a:t>
            </a:r>
            <a:r>
              <a:rPr sz="2400" b="1" spc="-65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Produce</a:t>
            </a:r>
            <a:r>
              <a:rPr sz="2400" spc="-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an</a:t>
            </a: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analog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output.</a:t>
            </a:r>
            <a:endParaRPr sz="24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20"/>
              </a:spcBef>
              <a:buFont typeface="Microsoft Sans Serif"/>
              <a:buChar char="•"/>
              <a:tabLst>
                <a:tab pos="356870" algn="l"/>
                <a:tab pos="357505" algn="l"/>
                <a:tab pos="2844800" algn="l"/>
              </a:tabLst>
            </a:pPr>
            <a:r>
              <a:rPr sz="2400" b="1" spc="-5" dirty="0">
                <a:solidFill>
                  <a:srgbClr val="2D5395"/>
                </a:solidFill>
                <a:latin typeface="Arial"/>
                <a:cs typeface="Arial"/>
              </a:rPr>
              <a:t>Digital</a:t>
            </a:r>
            <a:r>
              <a:rPr sz="2400" b="1" spc="5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D5395"/>
                </a:solidFill>
                <a:latin typeface="Arial"/>
                <a:cs typeface="Arial"/>
              </a:rPr>
              <a:t>Sensors:	</a:t>
            </a: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Work</a:t>
            </a:r>
            <a:r>
              <a:rPr sz="2400" spc="-6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with</a:t>
            </a:r>
            <a:r>
              <a:rPr sz="24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discrete</a:t>
            </a:r>
            <a:r>
              <a:rPr sz="2400" spc="-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or</a:t>
            </a: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digital</a:t>
            </a:r>
            <a:r>
              <a:rPr sz="2400" spc="9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data</a:t>
            </a:r>
            <a:r>
              <a:rPr sz="2400" spc="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5" y="225297"/>
            <a:ext cx="604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/>
              <a:t>Transducer</a:t>
            </a:r>
            <a:r>
              <a:rPr sz="2400" spc="65" dirty="0"/>
              <a:t> </a:t>
            </a:r>
            <a:r>
              <a:rPr sz="2400" dirty="0"/>
              <a:t>/</a:t>
            </a:r>
            <a:r>
              <a:rPr sz="2400" spc="-10" dirty="0"/>
              <a:t> </a:t>
            </a:r>
            <a:r>
              <a:rPr sz="2400" spc="-5" dirty="0"/>
              <a:t>Gauges</a:t>
            </a:r>
            <a:r>
              <a:rPr sz="2400" spc="-10" dirty="0"/>
              <a:t> </a:t>
            </a:r>
            <a:r>
              <a:rPr sz="2400" dirty="0"/>
              <a:t>/ </a:t>
            </a:r>
            <a:r>
              <a:rPr sz="2400" spc="-5" dirty="0"/>
              <a:t>Signal</a:t>
            </a:r>
            <a:r>
              <a:rPr sz="2400" spc="-70" dirty="0"/>
              <a:t> </a:t>
            </a:r>
            <a:r>
              <a:rPr sz="2400" spc="-20" dirty="0"/>
              <a:t>Generators</a:t>
            </a:r>
            <a:r>
              <a:rPr sz="2400" spc="10" dirty="0"/>
              <a:t> </a:t>
            </a:r>
            <a:r>
              <a:rPr sz="2400" dirty="0"/>
              <a:t>/</a:t>
            </a:r>
            <a:r>
              <a:rPr sz="2400" spc="-80" dirty="0"/>
              <a:t> </a:t>
            </a:r>
            <a:r>
              <a:rPr sz="2400" spc="-5" dirty="0"/>
              <a:t>Pickups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8332" y="578993"/>
            <a:ext cx="11242675" cy="346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688975" algn="l"/>
                <a:tab pos="1719580" algn="l"/>
                <a:tab pos="2374900" algn="l"/>
                <a:tab pos="3677285" algn="l"/>
                <a:tab pos="5128260" algn="l"/>
                <a:tab pos="5512435" algn="l"/>
                <a:tab pos="5829300" algn="l"/>
                <a:tab pos="7078980" algn="l"/>
                <a:tab pos="8359775" algn="l"/>
                <a:tab pos="9149080" algn="l"/>
                <a:tab pos="9618980" algn="l"/>
                <a:tab pos="10957560" algn="l"/>
              </a:tabLst>
            </a:pPr>
            <a:r>
              <a:rPr sz="2400" dirty="0">
                <a:latin typeface="Microsoft Sans Serif"/>
                <a:cs typeface="Microsoft Sans Serif"/>
              </a:rPr>
              <a:t>A	de</a:t>
            </a:r>
            <a:r>
              <a:rPr sz="2400" spc="-30" dirty="0">
                <a:latin typeface="Microsoft Sans Serif"/>
                <a:cs typeface="Microsoft Sans Serif"/>
              </a:rPr>
              <a:t>v</a:t>
            </a:r>
            <a:r>
              <a:rPr sz="2400" spc="-4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c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	th</a:t>
            </a:r>
            <a:r>
              <a:rPr sz="2400" spc="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t	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on</a:t>
            </a:r>
            <a:r>
              <a:rPr sz="24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v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rts	</a:t>
            </a:r>
            <a:r>
              <a:rPr sz="24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v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24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tio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ns	</a:t>
            </a:r>
            <a:r>
              <a:rPr sz="2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	ph</a:t>
            </a:r>
            <a:r>
              <a:rPr sz="24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y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sic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sz="2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q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uan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ti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2400" spc="-385" dirty="0">
                <a:solidFill>
                  <a:srgbClr val="FF0000"/>
                </a:solidFill>
                <a:latin typeface="Microsoft Sans Serif"/>
                <a:cs typeface="Microsoft Sans Serif"/>
              </a:rPr>
              <a:t>y</a:t>
            </a:r>
            <a:r>
              <a:rPr sz="2400" dirty="0">
                <a:latin typeface="Microsoft Sans Serif"/>
                <a:cs typeface="Microsoft Sans Serif"/>
              </a:rPr>
              <a:t>,	</a:t>
            </a:r>
            <a:r>
              <a:rPr sz="2400" spc="-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u</a:t>
            </a:r>
            <a:r>
              <a:rPr sz="2400" spc="-5" dirty="0">
                <a:latin typeface="Microsoft Sans Serif"/>
                <a:cs typeface="Microsoft Sans Serif"/>
              </a:rPr>
              <a:t>ch</a:t>
            </a:r>
            <a:r>
              <a:rPr sz="2400" dirty="0">
                <a:latin typeface="Microsoft Sans Serif"/>
                <a:cs typeface="Microsoft Sans Serif"/>
              </a:rPr>
              <a:t>	as	p</a:t>
            </a:r>
            <a:r>
              <a:rPr sz="2400" spc="-5" dirty="0">
                <a:latin typeface="Microsoft Sans Serif"/>
                <a:cs typeface="Microsoft Sans Serif"/>
              </a:rPr>
              <a:t>ress</a:t>
            </a:r>
            <a:r>
              <a:rPr sz="2400" dirty="0">
                <a:latin typeface="Microsoft Sans Serif"/>
                <a:cs typeface="Microsoft Sans Serif"/>
              </a:rPr>
              <a:t>u</a:t>
            </a:r>
            <a:r>
              <a:rPr sz="2400" spc="-5" dirty="0">
                <a:latin typeface="Microsoft Sans Serif"/>
                <a:cs typeface="Microsoft Sans Serif"/>
              </a:rPr>
              <a:t>re</a:t>
            </a:r>
            <a:r>
              <a:rPr sz="2400" dirty="0">
                <a:latin typeface="Microsoft Sans Serif"/>
                <a:cs typeface="Microsoft Sans Serif"/>
              </a:rPr>
              <a:t>	or  </a:t>
            </a:r>
            <a:r>
              <a:rPr sz="2400" spc="-5" dirty="0">
                <a:latin typeface="Microsoft Sans Serif"/>
                <a:cs typeface="Microsoft Sans Serif"/>
              </a:rPr>
              <a:t>brightness,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into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an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electrical</a:t>
            </a:r>
            <a:r>
              <a:rPr sz="2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signal</a:t>
            </a:r>
            <a:r>
              <a:rPr sz="2400" spc="-5" dirty="0">
                <a:latin typeface="Microsoft Sans Serif"/>
                <a:cs typeface="Microsoft Sans Serif"/>
              </a:rPr>
              <a:t>,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vice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versa.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/>
              <a:buChar char="•"/>
            </a:pPr>
            <a:endParaRPr sz="36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  <a:tab pos="701040" algn="l"/>
                <a:tab pos="2305050" algn="l"/>
                <a:tab pos="2682875" algn="l"/>
                <a:tab pos="3182620" algn="l"/>
                <a:tab pos="4649470" algn="l"/>
                <a:tab pos="5692140" algn="l"/>
                <a:tab pos="6359525" algn="l"/>
                <a:tab pos="7670800" algn="l"/>
                <a:tab pos="8762365" algn="l"/>
                <a:tab pos="9536430" algn="l"/>
                <a:tab pos="10201275" algn="l"/>
                <a:tab pos="10972800" algn="l"/>
              </a:tabLst>
            </a:pPr>
            <a:r>
              <a:rPr sz="2400" dirty="0">
                <a:latin typeface="Microsoft Sans Serif"/>
                <a:cs typeface="Microsoft Sans Serif"/>
              </a:rPr>
              <a:t>A	t</a:t>
            </a:r>
            <a:r>
              <a:rPr sz="2400" spc="-10" dirty="0">
                <a:latin typeface="Microsoft Sans Serif"/>
                <a:cs typeface="Microsoft Sans Serif"/>
              </a:rPr>
              <a:t>r</a:t>
            </a:r>
            <a:r>
              <a:rPr sz="2400" spc="10" dirty="0">
                <a:latin typeface="Microsoft Sans Serif"/>
                <a:cs typeface="Microsoft Sans Serif"/>
              </a:rPr>
              <a:t>an</a:t>
            </a:r>
            <a:r>
              <a:rPr sz="2400" spc="-5" dirty="0">
                <a:latin typeface="Microsoft Sans Serif"/>
                <a:cs typeface="Microsoft Sans Serif"/>
              </a:rPr>
              <a:t>s</a:t>
            </a:r>
            <a:r>
              <a:rPr sz="2400" spc="-20" dirty="0">
                <a:latin typeface="Microsoft Sans Serif"/>
                <a:cs typeface="Microsoft Sans Serif"/>
              </a:rPr>
              <a:t>d</a:t>
            </a:r>
            <a:r>
              <a:rPr sz="2400" spc="5" dirty="0">
                <a:latin typeface="Microsoft Sans Serif"/>
                <a:cs typeface="Microsoft Sans Serif"/>
              </a:rPr>
              <a:t>u</a:t>
            </a:r>
            <a:r>
              <a:rPr sz="2400" spc="-5" dirty="0">
                <a:latin typeface="Microsoft Sans Serif"/>
                <a:cs typeface="Microsoft Sans Serif"/>
              </a:rPr>
              <a:t>c</a:t>
            </a:r>
            <a:r>
              <a:rPr sz="2400" spc="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r	</a:t>
            </a:r>
            <a:r>
              <a:rPr sz="2400" spc="-2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s	</a:t>
            </a:r>
            <a:r>
              <a:rPr sz="2400" spc="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n	</a:t>
            </a:r>
            <a:r>
              <a:rPr sz="2400" spc="5" dirty="0">
                <a:latin typeface="Microsoft Sans Serif"/>
                <a:cs typeface="Microsoft Sans Serif"/>
              </a:rPr>
              <a:t>e</a:t>
            </a:r>
            <a:r>
              <a:rPr sz="2400" spc="-20" dirty="0">
                <a:latin typeface="Microsoft Sans Serif"/>
                <a:cs typeface="Microsoft Sans Serif"/>
              </a:rPr>
              <a:t>l</a:t>
            </a:r>
            <a:r>
              <a:rPr sz="2400" dirty="0">
                <a:latin typeface="Microsoft Sans Serif"/>
                <a:cs typeface="Microsoft Sans Serif"/>
              </a:rPr>
              <a:t>ec</a:t>
            </a:r>
            <a:r>
              <a:rPr sz="2400" spc="5" dirty="0">
                <a:latin typeface="Microsoft Sans Serif"/>
                <a:cs typeface="Microsoft Sans Serif"/>
              </a:rPr>
              <a:t>t</a:t>
            </a:r>
            <a:r>
              <a:rPr sz="2400" spc="-10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on</a:t>
            </a:r>
            <a:r>
              <a:rPr sz="2400" spc="-10" dirty="0">
                <a:latin typeface="Microsoft Sans Serif"/>
                <a:cs typeface="Microsoft Sans Serif"/>
              </a:rPr>
              <a:t>ic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5" dirty="0">
                <a:latin typeface="Microsoft Sans Serif"/>
                <a:cs typeface="Microsoft Sans Serif"/>
              </a:rPr>
              <a:t>d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25" dirty="0">
                <a:latin typeface="Microsoft Sans Serif"/>
                <a:cs typeface="Microsoft Sans Serif"/>
              </a:rPr>
              <a:t>v</a:t>
            </a:r>
            <a:r>
              <a:rPr sz="2400" spc="-5" dirty="0">
                <a:latin typeface="Microsoft Sans Serif"/>
                <a:cs typeface="Microsoft Sans Serif"/>
              </a:rPr>
              <a:t>ice</a:t>
            </a:r>
            <a:r>
              <a:rPr sz="2400" dirty="0">
                <a:latin typeface="Microsoft Sans Serif"/>
                <a:cs typeface="Microsoft Sans Serif"/>
              </a:rPr>
              <a:t>	t</a:t>
            </a:r>
            <a:r>
              <a:rPr sz="2400" spc="5" dirty="0">
                <a:latin typeface="Microsoft Sans Serif"/>
                <a:cs typeface="Microsoft Sans Serif"/>
              </a:rPr>
              <a:t>h</a:t>
            </a:r>
            <a:r>
              <a:rPr sz="2400" dirty="0">
                <a:latin typeface="Microsoft Sans Serif"/>
                <a:cs typeface="Microsoft Sans Serif"/>
              </a:rPr>
              <a:t>at	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co</a:t>
            </a:r>
            <a:r>
              <a:rPr sz="2400" spc="10" dirty="0">
                <a:solidFill>
                  <a:srgbClr val="2D5395"/>
                </a:solidFill>
                <a:latin typeface="Microsoft Sans Serif"/>
                <a:cs typeface="Microsoft Sans Serif"/>
              </a:rPr>
              <a:t>n</a:t>
            </a:r>
            <a:r>
              <a:rPr sz="2400" spc="-25" dirty="0">
                <a:solidFill>
                  <a:srgbClr val="2D5395"/>
                </a:solidFill>
                <a:latin typeface="Microsoft Sans Serif"/>
                <a:cs typeface="Microsoft Sans Serif"/>
              </a:rPr>
              <a:t>v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e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r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ts	</a:t>
            </a:r>
            <a:r>
              <a:rPr sz="2400" spc="5" dirty="0">
                <a:solidFill>
                  <a:srgbClr val="2D5395"/>
                </a:solidFill>
                <a:latin typeface="Microsoft Sans Serif"/>
                <a:cs typeface="Microsoft Sans Serif"/>
              </a:rPr>
              <a:t>en</a:t>
            </a:r>
            <a:r>
              <a:rPr sz="2400" spc="-20" dirty="0">
                <a:solidFill>
                  <a:srgbClr val="2D5395"/>
                </a:solidFill>
                <a:latin typeface="Microsoft Sans Serif"/>
                <a:cs typeface="Microsoft Sans Serif"/>
              </a:rPr>
              <a:t>e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r</a:t>
            </a:r>
            <a:r>
              <a:rPr sz="2400" spc="-20" dirty="0">
                <a:solidFill>
                  <a:srgbClr val="2D5395"/>
                </a:solidFill>
                <a:latin typeface="Microsoft Sans Serif"/>
                <a:cs typeface="Microsoft Sans Serif"/>
              </a:rPr>
              <a:t>g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y	</a:t>
            </a:r>
            <a:r>
              <a:rPr sz="2400" spc="25" dirty="0">
                <a:solidFill>
                  <a:srgbClr val="2D5395"/>
                </a:solidFill>
                <a:latin typeface="Microsoft Sans Serif"/>
                <a:cs typeface="Microsoft Sans Serif"/>
              </a:rPr>
              <a:t>f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r</a:t>
            </a:r>
            <a:r>
              <a:rPr sz="2400" spc="5" dirty="0">
                <a:solidFill>
                  <a:srgbClr val="2D5395"/>
                </a:solidFill>
                <a:latin typeface="Microsoft Sans Serif"/>
                <a:cs typeface="Microsoft Sans Serif"/>
              </a:rPr>
              <a:t>o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m	</a:t>
            </a:r>
            <a:r>
              <a:rPr sz="2400" spc="10" dirty="0">
                <a:solidFill>
                  <a:srgbClr val="2D5395"/>
                </a:solidFill>
                <a:latin typeface="Microsoft Sans Serif"/>
                <a:cs typeface="Microsoft Sans Serif"/>
              </a:rPr>
              <a:t>o</a:t>
            </a:r>
            <a:r>
              <a:rPr sz="2400" spc="5" dirty="0">
                <a:solidFill>
                  <a:srgbClr val="2D5395"/>
                </a:solidFill>
                <a:latin typeface="Microsoft Sans Serif"/>
                <a:cs typeface="Microsoft Sans Serif"/>
              </a:rPr>
              <a:t>n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e	</a:t>
            </a:r>
            <a:r>
              <a:rPr sz="2400" spc="25" dirty="0">
                <a:solidFill>
                  <a:srgbClr val="2D5395"/>
                </a:solidFill>
                <a:latin typeface="Microsoft Sans Serif"/>
                <a:cs typeface="Microsoft Sans Serif"/>
              </a:rPr>
              <a:t>f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o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r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m	to</a:t>
            </a:r>
            <a:endParaRPr sz="2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2400" spc="-35" dirty="0">
                <a:solidFill>
                  <a:srgbClr val="2D5395"/>
                </a:solidFill>
                <a:latin typeface="Microsoft Sans Serif"/>
                <a:cs typeface="Microsoft Sans Serif"/>
              </a:rPr>
              <a:t>another</a:t>
            </a:r>
            <a:r>
              <a:rPr sz="2400" spc="-3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E.g.</a:t>
            </a:r>
            <a:r>
              <a:rPr sz="2400" spc="17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microphones,</a:t>
            </a:r>
            <a:r>
              <a:rPr sz="2400" spc="140" dirty="0"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loudspeakers,</a:t>
            </a:r>
            <a:r>
              <a:rPr sz="2400" spc="1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thermometers,</a:t>
            </a:r>
            <a:r>
              <a:rPr sz="2400" spc="1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position</a:t>
            </a:r>
            <a:r>
              <a:rPr sz="2400" spc="1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sz="2400" spc="1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pressure</a:t>
            </a:r>
            <a:r>
              <a:rPr sz="2400" spc="1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sensors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232" y="4169155"/>
            <a:ext cx="172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antenna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5023" y="5428488"/>
            <a:ext cx="1902460" cy="841375"/>
          </a:xfrm>
          <a:prstGeom prst="rect">
            <a:avLst/>
          </a:prstGeom>
          <a:ln w="12192">
            <a:solidFill>
              <a:srgbClr val="5B9BD3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755"/>
              </a:spcBef>
            </a:pP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Transducer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46976" y="5797296"/>
            <a:ext cx="841375" cy="116205"/>
          </a:xfrm>
          <a:custGeom>
            <a:avLst/>
            <a:gdLst/>
            <a:ahLst/>
            <a:cxnLst/>
            <a:rect l="l" t="t" r="r" b="b"/>
            <a:pathLst>
              <a:path w="841375" h="116204">
                <a:moveTo>
                  <a:pt x="804037" y="77381"/>
                </a:moveTo>
                <a:lnTo>
                  <a:pt x="745871" y="77381"/>
                </a:lnTo>
                <a:lnTo>
                  <a:pt x="726694" y="77381"/>
                </a:lnTo>
                <a:lnTo>
                  <a:pt x="726313" y="115811"/>
                </a:lnTo>
                <a:lnTo>
                  <a:pt x="804037" y="77381"/>
                </a:lnTo>
                <a:close/>
              </a:path>
              <a:path w="841375" h="116204">
                <a:moveTo>
                  <a:pt x="841248" y="58928"/>
                </a:moveTo>
                <a:lnTo>
                  <a:pt x="727329" y="0"/>
                </a:lnTo>
                <a:lnTo>
                  <a:pt x="727075" y="38608"/>
                </a:lnTo>
                <a:lnTo>
                  <a:pt x="254" y="32143"/>
                </a:lnTo>
                <a:lnTo>
                  <a:pt x="0" y="70751"/>
                </a:lnTo>
                <a:lnTo>
                  <a:pt x="726694" y="77216"/>
                </a:lnTo>
                <a:lnTo>
                  <a:pt x="745871" y="77381"/>
                </a:lnTo>
                <a:lnTo>
                  <a:pt x="804291" y="77216"/>
                </a:lnTo>
                <a:lnTo>
                  <a:pt x="841248" y="58928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3776" y="5815583"/>
            <a:ext cx="841375" cy="113030"/>
          </a:xfrm>
          <a:custGeom>
            <a:avLst/>
            <a:gdLst/>
            <a:ahLst/>
            <a:cxnLst/>
            <a:rect l="l" t="t" r="r" b="b"/>
            <a:pathLst>
              <a:path w="841375" h="113029">
                <a:moveTo>
                  <a:pt x="804037" y="75349"/>
                </a:moveTo>
                <a:lnTo>
                  <a:pt x="745871" y="75349"/>
                </a:lnTo>
                <a:lnTo>
                  <a:pt x="726694" y="75349"/>
                </a:lnTo>
                <a:lnTo>
                  <a:pt x="726313" y="112763"/>
                </a:lnTo>
                <a:lnTo>
                  <a:pt x="804037" y="75349"/>
                </a:lnTo>
                <a:close/>
              </a:path>
              <a:path w="841375" h="113029">
                <a:moveTo>
                  <a:pt x="841248" y="57378"/>
                </a:moveTo>
                <a:lnTo>
                  <a:pt x="727329" y="0"/>
                </a:lnTo>
                <a:lnTo>
                  <a:pt x="727075" y="37592"/>
                </a:lnTo>
                <a:lnTo>
                  <a:pt x="254" y="31305"/>
                </a:lnTo>
                <a:lnTo>
                  <a:pt x="0" y="68897"/>
                </a:lnTo>
                <a:lnTo>
                  <a:pt x="726694" y="75184"/>
                </a:lnTo>
                <a:lnTo>
                  <a:pt x="745871" y="75349"/>
                </a:lnTo>
                <a:lnTo>
                  <a:pt x="804291" y="75184"/>
                </a:lnTo>
                <a:lnTo>
                  <a:pt x="841248" y="57378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8088" y="4733505"/>
            <a:ext cx="116205" cy="695325"/>
          </a:xfrm>
          <a:custGeom>
            <a:avLst/>
            <a:gdLst/>
            <a:ahLst/>
            <a:cxnLst/>
            <a:rect l="l" t="t" r="r" b="b"/>
            <a:pathLst>
              <a:path w="116204" h="695325">
                <a:moveTo>
                  <a:pt x="115824" y="580174"/>
                </a:moveTo>
                <a:lnTo>
                  <a:pt x="77216" y="580174"/>
                </a:lnTo>
                <a:lnTo>
                  <a:pt x="77216" y="0"/>
                </a:lnTo>
                <a:lnTo>
                  <a:pt x="38608" y="0"/>
                </a:lnTo>
                <a:lnTo>
                  <a:pt x="38608" y="580174"/>
                </a:lnTo>
                <a:lnTo>
                  <a:pt x="0" y="580174"/>
                </a:lnTo>
                <a:lnTo>
                  <a:pt x="57912" y="694728"/>
                </a:lnTo>
                <a:lnTo>
                  <a:pt x="106172" y="599224"/>
                </a:lnTo>
                <a:lnTo>
                  <a:pt x="115824" y="580174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70429" y="5681268"/>
            <a:ext cx="140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Physical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Qty.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4063" y="4369689"/>
            <a:ext cx="112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xc</a:t>
            </a:r>
            <a:r>
              <a:rPr sz="1800" b="1" spc="-5" dirty="0">
                <a:latin typeface="Arial"/>
                <a:cs typeface="Arial"/>
              </a:rPr>
              <a:t>it</a:t>
            </a:r>
            <a:r>
              <a:rPr sz="1800" b="1" dirty="0">
                <a:latin typeface="Arial"/>
                <a:cs typeface="Arial"/>
              </a:rPr>
              <a:t>ati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4395" y="5681268"/>
            <a:ext cx="184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El</a:t>
            </a:r>
            <a:r>
              <a:rPr sz="1800" b="1" dirty="0">
                <a:latin typeface="Arial"/>
                <a:cs typeface="Arial"/>
              </a:rPr>
              <a:t>ec</a:t>
            </a:r>
            <a:r>
              <a:rPr sz="1800" b="1" spc="-5" dirty="0">
                <a:latin typeface="Arial"/>
                <a:cs typeface="Arial"/>
              </a:rPr>
              <a:t>tri</a:t>
            </a:r>
            <a:r>
              <a:rPr sz="1800" b="1" dirty="0">
                <a:latin typeface="Arial"/>
                <a:cs typeface="Arial"/>
              </a:rPr>
              <a:t>cal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ut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39" y="1106424"/>
            <a:ext cx="5590032" cy="16093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67050" y="316738"/>
            <a:ext cx="8742045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EAC46"/>
                </a:solidFill>
                <a:latin typeface="Arial"/>
                <a:cs typeface="Arial"/>
              </a:rPr>
              <a:t>Difference</a:t>
            </a:r>
            <a:r>
              <a:rPr sz="2400" b="1" spc="-20" dirty="0">
                <a:solidFill>
                  <a:srgbClr val="6EAC46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6EAC46"/>
                </a:solidFill>
                <a:latin typeface="Arial"/>
                <a:cs typeface="Arial"/>
              </a:rPr>
              <a:t>between</a:t>
            </a:r>
            <a:r>
              <a:rPr sz="2400" b="1" spc="-45" dirty="0">
                <a:solidFill>
                  <a:srgbClr val="6EAC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AC46"/>
                </a:solidFill>
                <a:latin typeface="Arial"/>
                <a:cs typeface="Arial"/>
              </a:rPr>
              <a:t>Sensor</a:t>
            </a:r>
            <a:r>
              <a:rPr sz="2400" b="1" spc="-65" dirty="0">
                <a:solidFill>
                  <a:srgbClr val="6EAC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EAC46"/>
                </a:solidFill>
                <a:latin typeface="Arial"/>
                <a:cs typeface="Arial"/>
              </a:rPr>
              <a:t>and</a:t>
            </a:r>
            <a:r>
              <a:rPr sz="2400" b="1" spc="-70" dirty="0">
                <a:solidFill>
                  <a:srgbClr val="6EAC46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6EAC46"/>
                </a:solidFill>
                <a:latin typeface="Arial"/>
                <a:cs typeface="Arial"/>
              </a:rPr>
              <a:t>Transducers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3411854" marR="5080" algn="just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Sensors </a:t>
            </a:r>
            <a:r>
              <a:rPr sz="2400" spc="630" dirty="0">
                <a:latin typeface="Microsoft Sans Serif"/>
                <a:cs typeface="Microsoft Sans Serif"/>
              </a:rPr>
              <a:t>–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10" dirty="0">
                <a:latin typeface="Microsoft Sans Serif"/>
                <a:cs typeface="Microsoft Sans Serif"/>
              </a:rPr>
              <a:t>term sensor </a:t>
            </a:r>
            <a:r>
              <a:rPr sz="2400" spc="-15" dirty="0">
                <a:latin typeface="Microsoft Sans Serif"/>
                <a:cs typeface="Microsoft Sans Serif"/>
              </a:rPr>
              <a:t>is </a:t>
            </a:r>
            <a:r>
              <a:rPr sz="2400" dirty="0">
                <a:latin typeface="Microsoft Sans Serif"/>
                <a:cs typeface="Microsoft Sans Serif"/>
              </a:rPr>
              <a:t>used </a:t>
            </a:r>
            <a:r>
              <a:rPr sz="2400" spc="5" dirty="0">
                <a:latin typeface="Microsoft Sans Serif"/>
                <a:cs typeface="Microsoft Sans Serif"/>
              </a:rPr>
              <a:t>for 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element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which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generates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 a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signal </a:t>
            </a:r>
            <a:r>
              <a:rPr sz="2400" spc="-625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which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D5395"/>
                </a:solidFill>
                <a:latin typeface="Microsoft Sans Serif"/>
                <a:cs typeface="Microsoft Sans Serif"/>
              </a:rPr>
              <a:t>is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proportional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 to</a:t>
            </a:r>
            <a:r>
              <a:rPr sz="2400" spc="5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the</a:t>
            </a:r>
            <a:r>
              <a:rPr sz="2400" spc="5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quantity 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 being</a:t>
            </a:r>
            <a:r>
              <a:rPr sz="2400" spc="20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measured.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1" y="3916679"/>
            <a:ext cx="7135368" cy="20695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73290" y="4806822"/>
            <a:ext cx="4502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D5395"/>
                </a:solidFill>
                <a:latin typeface="Microsoft Sans Serif"/>
                <a:cs typeface="Microsoft Sans Serif"/>
              </a:rPr>
              <a:t>Transducer</a:t>
            </a:r>
            <a:r>
              <a:rPr sz="2400" spc="-50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2D5395"/>
                </a:solidFill>
                <a:latin typeface="Microsoft Sans Serif"/>
                <a:cs typeface="Microsoft Sans Serif"/>
              </a:rPr>
              <a:t>–</a:t>
            </a:r>
            <a:r>
              <a:rPr sz="2400" spc="5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these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are</a:t>
            </a:r>
            <a:r>
              <a:rPr sz="2400" spc="190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elements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0823" y="5172913"/>
            <a:ext cx="21951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subjected	to</a:t>
            </a:r>
            <a:endParaRPr sz="2400">
              <a:latin typeface="Microsoft Sans Serif"/>
              <a:cs typeface="Microsoft Sans Serif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  <a:tabLst>
                <a:tab pos="2012314" algn="l"/>
              </a:tabLst>
            </a:pP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e</a:t>
            </a:r>
            <a:r>
              <a:rPr sz="2400" spc="-50" dirty="0">
                <a:solidFill>
                  <a:srgbClr val="2D5395"/>
                </a:solidFill>
                <a:latin typeface="Microsoft Sans Serif"/>
                <a:cs typeface="Microsoft Sans Serif"/>
              </a:rPr>
              <a:t>x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pe</a:t>
            </a:r>
            <a:r>
              <a:rPr sz="2400" spc="-15" dirty="0">
                <a:solidFill>
                  <a:srgbClr val="2D5395"/>
                </a:solidFill>
                <a:latin typeface="Microsoft Sans Serif"/>
                <a:cs typeface="Microsoft Sans Serif"/>
              </a:rPr>
              <a:t>r</a:t>
            </a:r>
            <a:r>
              <a:rPr sz="2400" spc="-20" dirty="0">
                <a:solidFill>
                  <a:srgbClr val="2D5395"/>
                </a:solidFill>
                <a:latin typeface="Microsoft Sans Serif"/>
                <a:cs typeface="Microsoft Sans Serif"/>
              </a:rPr>
              <a:t>i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en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ce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	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a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381" y="5172913"/>
            <a:ext cx="113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ph</a:t>
            </a:r>
            <a:r>
              <a:rPr sz="24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y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s</a:t>
            </a:r>
            <a:r>
              <a:rPr sz="24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ca</a:t>
            </a:r>
            <a:r>
              <a:rPr sz="24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endParaRPr sz="24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related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3290" y="5172913"/>
            <a:ext cx="11106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D5395"/>
                </a:solidFill>
                <a:latin typeface="Microsoft Sans Serif"/>
                <a:cs typeface="Microsoft Sans Serif"/>
              </a:rPr>
              <a:t>when </a:t>
            </a:r>
            <a:r>
              <a:rPr sz="2400" spc="-5" dirty="0">
                <a:solidFill>
                  <a:srgbClr val="2D5395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change </a:t>
            </a:r>
            <a:r>
              <a:rPr sz="2400" spc="-6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ch</a:t>
            </a:r>
            <a:r>
              <a:rPr sz="2400" spc="10" dirty="0">
                <a:solidFill>
                  <a:srgbClr val="2D5395"/>
                </a:solidFill>
                <a:latin typeface="Microsoft Sans Serif"/>
                <a:cs typeface="Microsoft Sans Serif"/>
              </a:rPr>
              <a:t>an</a:t>
            </a:r>
            <a:r>
              <a:rPr sz="2400" spc="-40" dirty="0">
                <a:solidFill>
                  <a:srgbClr val="2D5395"/>
                </a:solidFill>
                <a:latin typeface="Microsoft Sans Serif"/>
                <a:cs typeface="Microsoft Sans Serif"/>
              </a:rPr>
              <a:t>g</a:t>
            </a:r>
            <a:r>
              <a:rPr sz="2400" spc="5" dirty="0">
                <a:solidFill>
                  <a:srgbClr val="2D5395"/>
                </a:solidFill>
                <a:latin typeface="Microsoft Sans Serif"/>
                <a:cs typeface="Microsoft Sans Serif"/>
              </a:rPr>
              <a:t>e</a:t>
            </a:r>
            <a:r>
              <a:rPr sz="2400" dirty="0">
                <a:solidFill>
                  <a:srgbClr val="2D5395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050" y="314071"/>
            <a:ext cx="533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6EAC46"/>
                </a:solidFill>
              </a:rPr>
              <a:t>Difference</a:t>
            </a:r>
            <a:r>
              <a:rPr sz="2400" spc="-40" dirty="0">
                <a:solidFill>
                  <a:srgbClr val="6EAC46"/>
                </a:solidFill>
              </a:rPr>
              <a:t> </a:t>
            </a:r>
            <a:r>
              <a:rPr sz="2400" spc="-10" dirty="0">
                <a:solidFill>
                  <a:srgbClr val="6EAC46"/>
                </a:solidFill>
              </a:rPr>
              <a:t>between</a:t>
            </a:r>
            <a:r>
              <a:rPr sz="2400" dirty="0">
                <a:solidFill>
                  <a:srgbClr val="6EAC46"/>
                </a:solidFill>
              </a:rPr>
              <a:t> </a:t>
            </a:r>
            <a:r>
              <a:rPr sz="2400" spc="-5" dirty="0">
                <a:solidFill>
                  <a:srgbClr val="6EAC46"/>
                </a:solidFill>
              </a:rPr>
              <a:t>Sensor</a:t>
            </a:r>
            <a:r>
              <a:rPr sz="2400" spc="-45" dirty="0">
                <a:solidFill>
                  <a:srgbClr val="6EAC46"/>
                </a:solidFill>
              </a:rPr>
              <a:t> </a:t>
            </a:r>
            <a:r>
              <a:rPr sz="2400" dirty="0">
                <a:solidFill>
                  <a:srgbClr val="6EAC46"/>
                </a:solidFill>
              </a:rPr>
              <a:t>and</a:t>
            </a:r>
            <a:r>
              <a:rPr sz="2400" spc="-100" dirty="0">
                <a:solidFill>
                  <a:srgbClr val="6EAC46"/>
                </a:solidFill>
              </a:rPr>
              <a:t> </a:t>
            </a:r>
            <a:r>
              <a:rPr sz="2400" spc="-50" dirty="0">
                <a:solidFill>
                  <a:srgbClr val="6EAC46"/>
                </a:solidFill>
              </a:rPr>
              <a:t>Transducers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4053" y="1233550"/>
          <a:ext cx="11344274" cy="4962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4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spc="-10" dirty="0">
                          <a:solidFill>
                            <a:srgbClr val="2D5395"/>
                          </a:solidFill>
                          <a:latin typeface="Arial"/>
                          <a:cs typeface="Arial"/>
                        </a:rPr>
                        <a:t>Basis</a:t>
                      </a:r>
                      <a:r>
                        <a:rPr sz="2000" b="1" spc="-30" dirty="0">
                          <a:solidFill>
                            <a:srgbClr val="2D53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D5395"/>
                          </a:solidFill>
                          <a:latin typeface="Arial"/>
                          <a:cs typeface="Arial"/>
                        </a:rPr>
                        <a:t>For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2D5395"/>
                          </a:solidFill>
                          <a:latin typeface="Arial"/>
                          <a:cs typeface="Arial"/>
                        </a:rPr>
                        <a:t>Comparison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000" b="1" spc="-5" dirty="0">
                          <a:solidFill>
                            <a:srgbClr val="2D5395"/>
                          </a:solidFill>
                          <a:latin typeface="Arial"/>
                          <a:cs typeface="Arial"/>
                        </a:rPr>
                        <a:t>Sensor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000" b="1" spc="-20" dirty="0">
                          <a:solidFill>
                            <a:srgbClr val="2D5395"/>
                          </a:solidFill>
                          <a:latin typeface="Arial"/>
                          <a:cs typeface="Arial"/>
                        </a:rPr>
                        <a:t>Transducer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Definition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9215" algn="just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Senses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2100" spc="-15" dirty="0">
                          <a:latin typeface="Microsoft Sans Serif"/>
                          <a:cs typeface="Microsoft Sans Serif"/>
                        </a:rPr>
                        <a:t>physical changes 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occurs 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2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2100" spc="-15" dirty="0">
                          <a:latin typeface="Microsoft Sans Serif"/>
                          <a:cs typeface="Microsoft Sans Serif"/>
                        </a:rPr>
                        <a:t>surrounding 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converting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it 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into 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2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readable</a:t>
                      </a:r>
                      <a:r>
                        <a:rPr sz="21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45" dirty="0">
                          <a:latin typeface="Microsoft Sans Serif"/>
                          <a:cs typeface="Microsoft Sans Serif"/>
                        </a:rPr>
                        <a:t>quantity.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69215" algn="just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transducer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 a</a:t>
                      </a:r>
                      <a:r>
                        <a:rPr sz="2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15" dirty="0">
                          <a:latin typeface="Microsoft Sans Serif"/>
                          <a:cs typeface="Microsoft Sans Serif"/>
                        </a:rPr>
                        <a:t>device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 which, 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 when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actuates</a:t>
                      </a:r>
                      <a:r>
                        <a:rPr sz="2100" spc="5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transforms</a:t>
                      </a:r>
                      <a:r>
                        <a:rPr sz="2100" spc="5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2100" spc="-5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energy</a:t>
                      </a:r>
                      <a:r>
                        <a:rPr sz="21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2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one</a:t>
                      </a:r>
                      <a:r>
                        <a:rPr sz="21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form 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35" dirty="0">
                          <a:latin typeface="Microsoft Sans Serif"/>
                          <a:cs typeface="Microsoft Sans Serif"/>
                        </a:rPr>
                        <a:t>another.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7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Components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Sensor</a:t>
                      </a:r>
                      <a:r>
                        <a:rPr sz="2100" spc="-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itself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494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Sensor</a:t>
                      </a:r>
                      <a:r>
                        <a:rPr sz="21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21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signal</a:t>
                      </a:r>
                      <a:r>
                        <a:rPr sz="2100" spc="-1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conditioning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494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Function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35"/>
                        </a:spcBef>
                        <a:tabLst>
                          <a:tab pos="1131570" algn="l"/>
                          <a:tab pos="1640205" algn="l"/>
                          <a:tab pos="2783840" algn="l"/>
                          <a:tab pos="3362960" algn="l"/>
                          <a:tab pos="4414520" algn="l"/>
                        </a:tabLst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Detects	the	changes	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and	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induces	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the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corresponding</a:t>
                      </a:r>
                      <a:r>
                        <a:rPr sz="2100" spc="-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electrical</a:t>
                      </a:r>
                      <a:r>
                        <a:rPr sz="21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signals.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494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35"/>
                        </a:spcBef>
                        <a:tabLst>
                          <a:tab pos="1590040" algn="l"/>
                          <a:tab pos="1964689" algn="l"/>
                          <a:tab pos="2562225" algn="l"/>
                          <a:tab pos="3245485" algn="l"/>
                          <a:tab pos="3620135" algn="l"/>
                        </a:tabLst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Conversion	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of	one	form	of	energy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sz="21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35" dirty="0">
                          <a:latin typeface="Microsoft Sans Serif"/>
                          <a:cs typeface="Microsoft Sans Serif"/>
                        </a:rPr>
                        <a:t>another.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494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8580" algn="just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Proximity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45" dirty="0">
                          <a:latin typeface="Microsoft Sans Serif"/>
                          <a:cs typeface="Microsoft Sans Serif"/>
                        </a:rPr>
                        <a:t>sensor,</a:t>
                      </a:r>
                      <a:r>
                        <a:rPr sz="21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Magnetic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45" dirty="0">
                          <a:latin typeface="Microsoft Sans Serif"/>
                          <a:cs typeface="Microsoft Sans Serif"/>
                        </a:rPr>
                        <a:t>sensor, </a:t>
                      </a:r>
                      <a:r>
                        <a:rPr sz="2100" spc="-5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Accelerometer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40" dirty="0">
                          <a:latin typeface="Microsoft Sans Serif"/>
                          <a:cs typeface="Microsoft Sans Serif"/>
                        </a:rPr>
                        <a:t>sensor,</a:t>
                      </a:r>
                      <a:r>
                        <a:rPr sz="21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10" dirty="0">
                          <a:latin typeface="Microsoft Sans Serif"/>
                          <a:cs typeface="Microsoft Sans Serif"/>
                        </a:rPr>
                        <a:t>Light</a:t>
                      </a: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45" dirty="0">
                          <a:latin typeface="Microsoft Sans Serif"/>
                          <a:cs typeface="Microsoft Sans Serif"/>
                        </a:rPr>
                        <a:t>sensor, </a:t>
                      </a:r>
                      <a:r>
                        <a:rPr sz="21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35" dirty="0">
                          <a:latin typeface="Microsoft Sans Serif"/>
                          <a:cs typeface="Microsoft Sans Serif"/>
                        </a:rPr>
                        <a:t>Barometer,</a:t>
                      </a:r>
                      <a:r>
                        <a:rPr sz="2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Gyroscope</a:t>
                      </a:r>
                      <a:r>
                        <a:rPr sz="21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etc.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55"/>
                        </a:spcBef>
                        <a:tabLst>
                          <a:tab pos="2714625" algn="l"/>
                        </a:tabLst>
                      </a:pPr>
                      <a:r>
                        <a:rPr sz="2100" spc="-30" dirty="0">
                          <a:latin typeface="Microsoft Sans Serif"/>
                          <a:cs typeface="Microsoft Sans Serif"/>
                        </a:rPr>
                        <a:t>Thermistor,	Potentiometer,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Microsoft Sans Serif"/>
                          <a:cs typeface="Microsoft Sans Serif"/>
                        </a:rPr>
                        <a:t>Thermocouple,</a:t>
                      </a:r>
                      <a:r>
                        <a:rPr sz="2100" spc="-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dirty="0">
                          <a:latin typeface="Microsoft Sans Serif"/>
                          <a:cs typeface="Microsoft Sans Serif"/>
                        </a:rPr>
                        <a:t>etc.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4470C4"/>
                      </a:solidFill>
                      <a:prstDash val="solid"/>
                    </a:lnL>
                    <a:lnR w="12700">
                      <a:solidFill>
                        <a:srgbClr val="4470C4"/>
                      </a:solidFill>
                      <a:prstDash val="solid"/>
                    </a:lnR>
                    <a:lnT w="12700">
                      <a:solidFill>
                        <a:srgbClr val="4470C4"/>
                      </a:solidFill>
                      <a:prstDash val="solid"/>
                    </a:lnT>
                    <a:lnB w="12700">
                      <a:solidFill>
                        <a:srgbClr val="4470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9040"/>
          <a:stretch/>
        </p:blipFill>
        <p:spPr>
          <a:xfrm>
            <a:off x="1636258" y="-53578"/>
            <a:ext cx="9144000" cy="62380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7778"/>
          <a:stretch/>
        </p:blipFill>
        <p:spPr>
          <a:xfrm>
            <a:off x="1524000" y="0"/>
            <a:ext cx="91440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43" y="563932"/>
            <a:ext cx="7721646" cy="539772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7778"/>
          <a:stretch/>
        </p:blipFill>
        <p:spPr>
          <a:xfrm>
            <a:off x="1524000" y="0"/>
            <a:ext cx="91440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7778"/>
          <a:stretch/>
        </p:blipFill>
        <p:spPr>
          <a:xfrm>
            <a:off x="1524000" y="0"/>
            <a:ext cx="91440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55" y="244856"/>
            <a:ext cx="8114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Signal</a:t>
            </a:r>
            <a:r>
              <a:rPr spc="-105" dirty="0"/>
              <a:t> </a:t>
            </a:r>
            <a:r>
              <a:rPr spc="-40" dirty="0"/>
              <a:t>Modification</a:t>
            </a:r>
            <a:r>
              <a:rPr spc="-120" dirty="0"/>
              <a:t> </a:t>
            </a:r>
            <a:r>
              <a:rPr spc="-25" dirty="0"/>
              <a:t>and</a:t>
            </a:r>
            <a:r>
              <a:rPr spc="-105" dirty="0"/>
              <a:t> </a:t>
            </a:r>
            <a:r>
              <a:rPr spc="-35" dirty="0"/>
              <a:t>Conditioning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129" y="1051941"/>
            <a:ext cx="10861040" cy="53130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Signal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conversion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conditioning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processing.</a:t>
            </a:r>
            <a:endParaRPr sz="2800">
              <a:latin typeface="Calibri"/>
              <a:cs typeface="Calibri"/>
            </a:endParaRPr>
          </a:p>
          <a:p>
            <a:pPr marL="241300" marR="499745" indent="-229235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plays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crucial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interconnection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interfacing.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marL="12700" marR="709295">
              <a:lnSpc>
                <a:spcPts val="3020"/>
              </a:lnSpc>
              <a:spcBef>
                <a:spcPts val="994"/>
              </a:spcBef>
              <a:buAutoNum type="arabicPeriod"/>
              <a:tabLst>
                <a:tab pos="36576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interconnected,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(due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coupling/interaction).</a:t>
            </a:r>
            <a:endParaRPr sz="2800">
              <a:latin typeface="Calibri"/>
              <a:cs typeface="Calibri"/>
            </a:endParaRPr>
          </a:p>
          <a:p>
            <a:pPr marL="12700" marR="116839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36576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interconnected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components,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modified(with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regard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power,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etc.).</a:t>
            </a:r>
            <a:endParaRPr sz="2800">
              <a:latin typeface="Calibri"/>
              <a:cs typeface="Calibri"/>
            </a:endParaRPr>
          </a:p>
          <a:p>
            <a:pPr marL="12700" marR="499109">
              <a:lnSpc>
                <a:spcPct val="90000"/>
              </a:lnSpc>
              <a:spcBef>
                <a:spcPts val="960"/>
              </a:spcBef>
              <a:buAutoNum type="arabicPeriod"/>
              <a:tabLst>
                <a:tab pos="365760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purpose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characteristics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modified(e.g.,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power,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analog–digital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conversion,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modulation).</a:t>
            </a:r>
            <a:endParaRPr sz="2800">
              <a:latin typeface="Calibri"/>
              <a:cs typeface="Calibri"/>
            </a:endParaRPr>
          </a:p>
          <a:p>
            <a:pPr marL="365125" indent="-35306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6576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noise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errors,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29" y="6296964"/>
            <a:ext cx="7327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conditioned(e.g.,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filtering,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amplification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7778"/>
          <a:stretch/>
        </p:blipFill>
        <p:spPr>
          <a:xfrm>
            <a:off x="1524000" y="0"/>
            <a:ext cx="91440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7778"/>
          <a:stretch/>
        </p:blipFill>
        <p:spPr>
          <a:xfrm>
            <a:off x="1524000" y="0"/>
            <a:ext cx="91440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52400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7778"/>
          <a:stretch/>
        </p:blipFill>
        <p:spPr>
          <a:xfrm>
            <a:off x="1524000" y="0"/>
            <a:ext cx="91440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79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Why </a:t>
            </a:r>
            <a:r>
              <a:rPr dirty="0"/>
              <a:t>Signal</a:t>
            </a:r>
            <a:r>
              <a:rPr spc="-25" dirty="0"/>
              <a:t> </a:t>
            </a:r>
            <a:r>
              <a:rPr spc="-5" dirty="0"/>
              <a:t>Conditioning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492" y="1726713"/>
            <a:ext cx="9717622" cy="46298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94211" y="6464680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243586"/>
            <a:ext cx="10431145" cy="4203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Arial"/>
                <a:cs typeface="Arial"/>
              </a:rPr>
              <a:t>Sensors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Electromechanical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2705"/>
              </a:spcBef>
            </a:pPr>
            <a:r>
              <a:rPr sz="2800" b="1" spc="5" dirty="0">
                <a:latin typeface="Arial"/>
                <a:cs typeface="Arial"/>
              </a:rPr>
              <a:t>Motion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Transducers</a:t>
            </a:r>
            <a:endParaRPr sz="2800">
              <a:latin typeface="Arial"/>
              <a:cs typeface="Arial"/>
            </a:endParaRPr>
          </a:p>
          <a:p>
            <a:pPr marL="163195" marR="508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By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motion,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we</a:t>
            </a:r>
            <a:r>
              <a:rPr sz="2800" spc="7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particularly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mean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one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or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more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following</a:t>
            </a:r>
            <a:r>
              <a:rPr sz="2800" spc="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four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kinematic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variables:</a:t>
            </a:r>
            <a:endParaRPr sz="2800">
              <a:latin typeface="Microsoft Sans Serif"/>
              <a:cs typeface="Microsoft Sans Serif"/>
            </a:endParaRPr>
          </a:p>
          <a:p>
            <a:pPr marL="163195" marR="184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6007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Displacement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(including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position,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distance,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proximity,</a:t>
            </a:r>
            <a:r>
              <a:rPr sz="2800" spc="114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size,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and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gauge)</a:t>
            </a:r>
            <a:endParaRPr sz="2800">
              <a:latin typeface="Microsoft Sans Serif"/>
              <a:cs typeface="Microsoft Sans Serif"/>
            </a:endParaRPr>
          </a:p>
          <a:p>
            <a:pPr marL="560070" indent="-397510">
              <a:lnSpc>
                <a:spcPct val="100000"/>
              </a:lnSpc>
              <a:buAutoNum type="arabicPeriod"/>
              <a:tabLst>
                <a:tab pos="560705" algn="l"/>
              </a:tabLst>
            </a:pPr>
            <a:r>
              <a:rPr sz="2800" spc="-20" dirty="0">
                <a:latin typeface="Microsoft Sans Serif"/>
                <a:cs typeface="Microsoft Sans Serif"/>
              </a:rPr>
              <a:t>Velocity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(rate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change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displacement)</a:t>
            </a:r>
            <a:endParaRPr sz="2800">
              <a:latin typeface="Microsoft Sans Serif"/>
              <a:cs typeface="Microsoft Sans Serif"/>
            </a:endParaRPr>
          </a:p>
          <a:p>
            <a:pPr marL="537845" indent="-375285">
              <a:lnSpc>
                <a:spcPts val="3325"/>
              </a:lnSpc>
              <a:spcBef>
                <a:spcPts val="5"/>
              </a:spcBef>
              <a:buAutoNum type="arabicPeriod"/>
              <a:tabLst>
                <a:tab pos="538480" algn="l"/>
              </a:tabLst>
            </a:pPr>
            <a:r>
              <a:rPr sz="2800" dirty="0">
                <a:latin typeface="Microsoft Sans Serif"/>
                <a:cs typeface="Microsoft Sans Serif"/>
              </a:rPr>
              <a:t>Acceleration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(rate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change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velocity)</a:t>
            </a:r>
            <a:endParaRPr sz="2800">
              <a:latin typeface="Microsoft Sans Serif"/>
              <a:cs typeface="Microsoft Sans Serif"/>
            </a:endParaRPr>
          </a:p>
          <a:p>
            <a:pPr marL="560070" indent="-397510">
              <a:lnSpc>
                <a:spcPts val="3325"/>
              </a:lnSpc>
              <a:buAutoNum type="arabicPeriod"/>
              <a:tabLst>
                <a:tab pos="560705" algn="l"/>
              </a:tabLst>
            </a:pPr>
            <a:r>
              <a:rPr sz="2800" dirty="0">
                <a:latin typeface="Microsoft Sans Serif"/>
                <a:cs typeface="Microsoft Sans Serif"/>
              </a:rPr>
              <a:t>Jerk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(rate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change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acceleration)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939" y="295097"/>
            <a:ext cx="9611995" cy="623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Motion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Transducer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selecting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motion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transducer,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we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need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consider </a:t>
            </a:r>
            <a:r>
              <a:rPr sz="2400" spc="-5" dirty="0">
                <a:latin typeface="Microsoft Sans Serif"/>
                <a:cs typeface="Microsoft Sans Serif"/>
              </a:rPr>
              <a:t>several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factors.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Several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preliminary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considerations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as </a:t>
            </a:r>
            <a:r>
              <a:rPr sz="2400" spc="-5" dirty="0">
                <a:latin typeface="Microsoft Sans Serif"/>
                <a:cs typeface="Microsoft Sans Serif"/>
              </a:rPr>
              <a:t>follows: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buAutoNum type="arabicPeriod"/>
              <a:tabLst>
                <a:tab pos="3511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Kinetic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nature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measurand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(position,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proximity,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displacement,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speed,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acceleration,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etc.)</a:t>
            </a:r>
            <a:endParaRPr sz="2400">
              <a:latin typeface="Microsoft Sans Serif"/>
              <a:cs typeface="Microsoft Sans Serif"/>
            </a:endParaRPr>
          </a:p>
          <a:p>
            <a:pPr marL="349885" indent="-337820">
              <a:lnSpc>
                <a:spcPct val="100000"/>
              </a:lnSpc>
              <a:buAutoNum type="arabicPeriod" startAt="2"/>
              <a:tabLst>
                <a:tab pos="3505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Rectilinear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(commonly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termed</a:t>
            </a:r>
            <a:r>
              <a:rPr sz="2400" spc="-10" dirty="0">
                <a:latin typeface="Microsoft Sans Serif"/>
                <a:cs typeface="Microsoft Sans Serif"/>
              </a:rPr>
              <a:t> linear)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rotatory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(commonly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termed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rotary)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motion</a:t>
            </a:r>
            <a:endParaRPr sz="2400">
              <a:latin typeface="Microsoft Sans Serif"/>
              <a:cs typeface="Microsoft Sans Serif"/>
            </a:endParaRPr>
          </a:p>
          <a:p>
            <a:pPr marL="349885" indent="-337820">
              <a:lnSpc>
                <a:spcPct val="100000"/>
              </a:lnSpc>
              <a:buAutoNum type="arabicPeriod" startAt="3"/>
              <a:tabLst>
                <a:tab pos="350520" algn="l"/>
              </a:tabLst>
            </a:pPr>
            <a:r>
              <a:rPr sz="2400" dirty="0">
                <a:latin typeface="Microsoft Sans Serif"/>
                <a:cs typeface="Microsoft Sans Serif"/>
              </a:rPr>
              <a:t>Contact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noncontact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type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sz="2400" dirty="0">
                <a:latin typeface="Microsoft Sans Serif"/>
                <a:cs typeface="Microsoft Sans Serif"/>
              </a:rPr>
              <a:t>Measurement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range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Required </a:t>
            </a:r>
            <a:r>
              <a:rPr sz="2400" dirty="0">
                <a:latin typeface="Microsoft Sans Serif"/>
                <a:cs typeface="Microsoft Sans Serif"/>
              </a:rPr>
              <a:t>accuracy</a:t>
            </a:r>
            <a:endParaRPr sz="2400">
              <a:latin typeface="Microsoft Sans Serif"/>
              <a:cs typeface="Microsoft Sans Serif"/>
            </a:endParaRPr>
          </a:p>
          <a:p>
            <a:pPr marL="349885" indent="-337820">
              <a:lnSpc>
                <a:spcPct val="100000"/>
              </a:lnSpc>
              <a:buAutoNum type="arabicPeriod" startAt="3"/>
              <a:tabLst>
                <a:tab pos="3505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Required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frequency </a:t>
            </a:r>
            <a:r>
              <a:rPr sz="2400" spc="-5" dirty="0">
                <a:latin typeface="Microsoft Sans Serif"/>
                <a:cs typeface="Microsoft Sans Serif"/>
              </a:rPr>
              <a:t>range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operation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(time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constant,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bandwidth)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sz="2400" spc="-15" dirty="0">
                <a:latin typeface="Microsoft Sans Serif"/>
                <a:cs typeface="Microsoft Sans Serif"/>
              </a:rPr>
              <a:t>Size</a:t>
            </a:r>
            <a:endParaRPr sz="2400">
              <a:latin typeface="Microsoft Sans Serif"/>
              <a:cs typeface="Microsoft Sans Serif"/>
            </a:endParaRPr>
          </a:p>
          <a:p>
            <a:pPr marL="349885" indent="-337820">
              <a:lnSpc>
                <a:spcPct val="100000"/>
              </a:lnSpc>
              <a:buAutoNum type="arabicPeriod" startAt="3"/>
              <a:tabLst>
                <a:tab pos="350520" algn="l"/>
              </a:tabLst>
            </a:pPr>
            <a:r>
              <a:rPr sz="2400" dirty="0">
                <a:latin typeface="Microsoft Sans Serif"/>
                <a:cs typeface="Microsoft Sans Serif"/>
              </a:rPr>
              <a:t>Cost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2400" dirty="0">
                <a:latin typeface="Microsoft Sans Serif"/>
                <a:cs typeface="Microsoft Sans Serif"/>
              </a:rPr>
              <a:t>Operating </a:t>
            </a:r>
            <a:r>
              <a:rPr sz="2400" spc="-5" dirty="0">
                <a:latin typeface="Microsoft Sans Serif"/>
                <a:cs typeface="Microsoft Sans Serif"/>
              </a:rPr>
              <a:t>environment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magnetic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fields,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temperature,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pressure,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humidity,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vibration,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shock)</a:t>
            </a:r>
            <a:endParaRPr sz="2400">
              <a:latin typeface="Microsoft Sans Serif"/>
              <a:cs typeface="Microsoft Sans Serif"/>
            </a:endParaRPr>
          </a:p>
          <a:p>
            <a:pPr marL="520700" indent="-508634">
              <a:lnSpc>
                <a:spcPts val="2810"/>
              </a:lnSpc>
              <a:buAutoNum type="arabicPeriod" startAt="3"/>
              <a:tabLst>
                <a:tab pos="521334" algn="l"/>
              </a:tabLst>
            </a:pPr>
            <a:r>
              <a:rPr sz="2400" dirty="0">
                <a:latin typeface="Microsoft Sans Serif"/>
                <a:cs typeface="Microsoft Sans Serif"/>
              </a:rPr>
              <a:t>Life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expectancy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712" y="272618"/>
            <a:ext cx="67335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Arial"/>
                <a:cs typeface="Arial"/>
              </a:rPr>
              <a:t>Force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Sensors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Motion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Measurement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101" y="1179398"/>
            <a:ext cx="8195309" cy="294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73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43230" algn="l"/>
              </a:tabLst>
            </a:pPr>
            <a:r>
              <a:rPr sz="3200" spc="-5" dirty="0">
                <a:latin typeface="Microsoft Sans Serif"/>
                <a:cs typeface="Microsoft Sans Serif"/>
              </a:rPr>
              <a:t>An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inertia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element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(to</a:t>
            </a:r>
            <a:r>
              <a:rPr sz="3200" spc="5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convert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acceleration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into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force,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proportion)</a:t>
            </a:r>
            <a:endParaRPr sz="3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43230" algn="l"/>
              </a:tabLst>
            </a:pPr>
            <a:r>
              <a:rPr sz="3200" spc="-10" dirty="0">
                <a:latin typeface="Microsoft Sans Serif"/>
                <a:cs typeface="Microsoft Sans Serif"/>
              </a:rPr>
              <a:t>A </a:t>
            </a:r>
            <a:r>
              <a:rPr sz="3200" spc="-5" dirty="0">
                <a:latin typeface="Microsoft Sans Serif"/>
                <a:cs typeface="Microsoft Sans Serif"/>
              </a:rPr>
              <a:t>damping element (to convert velocity </a:t>
            </a:r>
            <a:r>
              <a:rPr sz="3200" spc="-10" dirty="0">
                <a:latin typeface="Microsoft Sans Serif"/>
                <a:cs typeface="Microsoft Sans Serif"/>
              </a:rPr>
              <a:t>into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force,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proportion)</a:t>
            </a:r>
            <a:endParaRPr sz="3200">
              <a:latin typeface="Microsoft Sans Serif"/>
              <a:cs typeface="Microsoft Sans Serif"/>
            </a:endParaRPr>
          </a:p>
          <a:p>
            <a:pPr marL="12700" marR="182245">
              <a:lnSpc>
                <a:spcPts val="3750"/>
              </a:lnSpc>
              <a:spcBef>
                <a:spcPts val="185"/>
              </a:spcBef>
              <a:buAutoNum type="arabicPeriod"/>
              <a:tabLst>
                <a:tab pos="443230" algn="l"/>
              </a:tabLst>
            </a:pPr>
            <a:r>
              <a:rPr sz="3200" spc="-5" dirty="0">
                <a:latin typeface="Microsoft Sans Serif"/>
                <a:cs typeface="Microsoft Sans Serif"/>
              </a:rPr>
              <a:t>A</a:t>
            </a:r>
            <a:r>
              <a:rPr sz="3200" spc="-16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spring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element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(to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convert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displacement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into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force,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proportion)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346" y="510097"/>
            <a:ext cx="8572816" cy="569558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602" y="190246"/>
            <a:ext cx="207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Potentiometer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4788" y="1239426"/>
            <a:ext cx="1111272" cy="5617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274" y="1054428"/>
            <a:ext cx="8042603" cy="50511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097" y="481660"/>
            <a:ext cx="5619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Linear-Variable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Differential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Transformer/Transducer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086" y="1297257"/>
            <a:ext cx="7175699" cy="445127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444" y="1307584"/>
            <a:ext cx="9484977" cy="49736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097" y="481660"/>
            <a:ext cx="5619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Linear-Variable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Differential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Transformer/Transducer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892" y="925925"/>
            <a:ext cx="6406495" cy="572381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3293" y="1939057"/>
            <a:ext cx="8316010" cy="317017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805" y="411424"/>
            <a:ext cx="5855403" cy="3758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0039" y="2828550"/>
            <a:ext cx="3708466" cy="7979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1063" y="3971515"/>
            <a:ext cx="4059892" cy="6133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76264" y="791971"/>
            <a:ext cx="575310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Now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suppose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core,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length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moved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through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Microsoft Sans Serif"/>
                <a:cs typeface="Microsoft Sans Serif"/>
              </a:rPr>
              <a:t>distance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x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 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null</a:t>
            </a:r>
            <a:r>
              <a:rPr sz="1800" dirty="0">
                <a:latin typeface="Microsoft Sans Serif"/>
                <a:cs typeface="Microsoft Sans Serif"/>
              </a:rPr>
              <a:t> position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36217" y="5277370"/>
            <a:ext cx="5324684" cy="10651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98" y="310641"/>
            <a:ext cx="6557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Signal-Modification</a:t>
            </a:r>
            <a:r>
              <a:rPr spc="-120" dirty="0"/>
              <a:t> </a:t>
            </a:r>
            <a:r>
              <a:rPr spc="-60" dirty="0"/>
              <a:t>Hardware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1532" y="3890771"/>
            <a:ext cx="3639312" cy="2241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9685" y="1618615"/>
            <a:ext cx="8082280" cy="237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spc="-55" dirty="0">
                <a:solidFill>
                  <a:srgbClr val="292934"/>
                </a:solidFill>
                <a:latin typeface="Arial"/>
                <a:cs typeface="Arial"/>
              </a:rPr>
              <a:t>Voltage </a:t>
            </a:r>
            <a:r>
              <a:rPr sz="2400" b="1" spc="-10" dirty="0">
                <a:solidFill>
                  <a:srgbClr val="292934"/>
                </a:solidFill>
                <a:latin typeface="Arial"/>
                <a:cs typeface="Arial"/>
              </a:rPr>
              <a:t>Follower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Figure shows an op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amp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circuit with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unity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gain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very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high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input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impedance.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input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impedance is essentially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input impedance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op 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amp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itself,</a:t>
            </a:r>
            <a:r>
              <a:rPr sz="2400" spc="-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which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greater</a:t>
            </a:r>
            <a:r>
              <a:rPr sz="2400" spc="-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than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100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MOhm</a:t>
            </a:r>
            <a:r>
              <a:rPr sz="2400" spc="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4586605">
              <a:lnSpc>
                <a:spcPct val="100000"/>
              </a:lnSpc>
              <a:spcBef>
                <a:spcPts val="1745"/>
              </a:spcBef>
            </a:pP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op</a:t>
            </a:r>
            <a:r>
              <a:rPr sz="18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amp</a:t>
            </a:r>
            <a:r>
              <a:rPr sz="18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voltage</a:t>
            </a:r>
            <a:r>
              <a:rPr sz="1800" spc="7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92934"/>
                </a:solidFill>
                <a:latin typeface="Arial MT"/>
                <a:cs typeface="Arial MT"/>
              </a:rPr>
              <a:t>follower.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33209" y="3954526"/>
            <a:ext cx="45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292934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h</a:t>
            </a:r>
            <a:r>
              <a:rPr sz="1800" spc="-2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s 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but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2997" y="3954526"/>
            <a:ext cx="2373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100"/>
              </a:spcBef>
              <a:tabLst>
                <a:tab pos="765175" algn="l"/>
                <a:tab pos="1015365" algn="l"/>
                <a:tab pos="1290955" algn="l"/>
                <a:tab pos="1867535" algn="l"/>
                <a:tab pos="1931035" algn="l"/>
              </a:tabLst>
            </a:pP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cir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1800" spc="-20" dirty="0">
                <a:solidFill>
                  <a:srgbClr val="292934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t	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ha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u</a:t>
            </a:r>
            <a:r>
              <a:rPr sz="1800" spc="-25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1800" spc="15" dirty="0">
                <a:solidFill>
                  <a:srgbClr val="292934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y		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sz="1800" spc="-2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n  very		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h</a:t>
            </a:r>
            <a:r>
              <a:rPr sz="1800" spc="-2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p</a:t>
            </a:r>
            <a:r>
              <a:rPr sz="1800" spc="-20" dirty="0">
                <a:solidFill>
                  <a:srgbClr val="292934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3209" y="4503166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m</a:t>
            </a:r>
            <a:r>
              <a:rPr sz="1800" spc="-25" dirty="0">
                <a:solidFill>
                  <a:srgbClr val="292934"/>
                </a:solidFill>
                <a:latin typeface="Arial MT"/>
                <a:cs typeface="Arial MT"/>
              </a:rPr>
              <a:t>p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1800" spc="-25" dirty="0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1800" spc="-20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2991" y="1736158"/>
            <a:ext cx="9046123" cy="402531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498" y="1499524"/>
            <a:ext cx="9440384" cy="37596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05508" y="381761"/>
            <a:ext cx="319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Signal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Conditioning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LVDT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981" y="1889712"/>
            <a:ext cx="8475905" cy="35550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05508" y="381761"/>
            <a:ext cx="319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Signal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Conditioning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LVDT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054" y="936750"/>
            <a:ext cx="8350718" cy="5412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05508" y="381761"/>
            <a:ext cx="319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Signal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Conditioning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LVDT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939" y="360045"/>
            <a:ext cx="10635615" cy="623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Arial"/>
                <a:cs typeface="Arial"/>
              </a:rPr>
              <a:t>Advantages</a:t>
            </a:r>
            <a:r>
              <a:rPr sz="2400" b="1" spc="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LVDT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include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  <a:p>
            <a:pPr marL="349885" indent="-337820">
              <a:lnSpc>
                <a:spcPct val="100000"/>
              </a:lnSpc>
              <a:buAutoNum type="arabicPeriod"/>
              <a:tabLst>
                <a:tab pos="350520" algn="l"/>
              </a:tabLst>
            </a:pPr>
            <a:r>
              <a:rPr sz="2400" dirty="0">
                <a:latin typeface="Microsoft Sans Serif"/>
                <a:cs typeface="Microsoft Sans Serif"/>
              </a:rPr>
              <a:t>It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essentially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noncontacting </a:t>
            </a:r>
            <a:r>
              <a:rPr sz="2400" spc="-10" dirty="0">
                <a:latin typeface="Microsoft Sans Serif"/>
                <a:cs typeface="Microsoft Sans Serif"/>
              </a:rPr>
              <a:t>device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with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frictional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resistance.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Near-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ideal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electromechanical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Microsoft Sans Serif"/>
                <a:cs typeface="Microsoft Sans Serif"/>
              </a:rPr>
              <a:t>energy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conversion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lightweight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core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will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result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very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small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resistive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forces.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Hysteresis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(both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magnetic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hysteresis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mechanical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backlash)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negligible.</a:t>
            </a:r>
            <a:endParaRPr sz="2400">
              <a:latin typeface="Microsoft Sans Serif"/>
              <a:cs typeface="Microsoft Sans Serif"/>
            </a:endParaRPr>
          </a:p>
          <a:p>
            <a:pPr marL="349885" indent="-337820">
              <a:lnSpc>
                <a:spcPct val="100000"/>
              </a:lnSpc>
              <a:buAutoNum type="arabicPeriod" startAt="2"/>
              <a:tabLst>
                <a:tab pos="350520" algn="l"/>
              </a:tabLst>
            </a:pPr>
            <a:r>
              <a:rPr sz="2400" dirty="0">
                <a:latin typeface="Microsoft Sans Serif"/>
                <a:cs typeface="Microsoft Sans Serif"/>
              </a:rPr>
              <a:t>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has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low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output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impedance,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typically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order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100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Ω.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(Signal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Microsoft Sans Serif"/>
                <a:cs typeface="Microsoft Sans Serif"/>
              </a:rPr>
              <a:t>amplification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usually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not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needed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beyond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what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provided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5" dirty="0">
                <a:latin typeface="Microsoft Sans Serif"/>
                <a:cs typeface="Microsoft Sans Serif"/>
              </a:rPr>
              <a:t> conditioning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circuit.)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2400" dirty="0">
                <a:latin typeface="Microsoft Sans Serif"/>
                <a:cs typeface="Microsoft Sans Serif"/>
              </a:rPr>
              <a:t>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provides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directional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measurements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(positive/negative).</a:t>
            </a:r>
            <a:endParaRPr sz="2400">
              <a:latin typeface="Microsoft Sans Serif"/>
              <a:cs typeface="Microsoft Sans Serif"/>
            </a:endParaRPr>
          </a:p>
          <a:p>
            <a:pPr marL="349885" indent="-337820">
              <a:lnSpc>
                <a:spcPct val="100000"/>
              </a:lnSpc>
              <a:buAutoNum type="arabicPeriod" startAt="3"/>
              <a:tabLst>
                <a:tab pos="350520" algn="l"/>
              </a:tabLst>
            </a:pPr>
            <a:r>
              <a:rPr sz="2400" dirty="0">
                <a:latin typeface="Microsoft Sans Serif"/>
                <a:cs typeface="Microsoft Sans Serif"/>
              </a:rPr>
              <a:t>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available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miniature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sizes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well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length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2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mm,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displacement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measurements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fraction 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millimeter,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5" dirty="0">
                <a:latin typeface="Microsoft Sans Serif"/>
                <a:cs typeface="Microsoft Sans Serif"/>
              </a:rPr>
              <a:t> maximum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travel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or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i="1" spc="-5" dirty="0">
                <a:latin typeface="Arial"/>
                <a:cs typeface="Arial"/>
              </a:rPr>
              <a:t>stroke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mm)</a:t>
            </a:r>
            <a:endParaRPr sz="2400">
              <a:latin typeface="Microsoft Sans Serif"/>
              <a:cs typeface="Microsoft Sans Serif"/>
            </a:endParaRPr>
          </a:p>
          <a:p>
            <a:pPr marL="349885" indent="-337820">
              <a:lnSpc>
                <a:spcPct val="100000"/>
              </a:lnSpc>
              <a:buAutoNum type="arabicPeriod" startAt="5"/>
              <a:tabLst>
                <a:tab pos="350520" algn="l"/>
              </a:tabLst>
            </a:pPr>
            <a:r>
              <a:rPr sz="2400" dirty="0">
                <a:latin typeface="Microsoft Sans Serif"/>
                <a:cs typeface="Microsoft Sans Serif"/>
              </a:rPr>
              <a:t>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has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simple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robust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construction</a:t>
            </a:r>
            <a:r>
              <a:rPr sz="2400" spc="-10" dirty="0">
                <a:latin typeface="Microsoft Sans Serif"/>
                <a:cs typeface="Microsoft Sans Serif"/>
              </a:rPr>
              <a:t> (inexpensive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durable)</a:t>
            </a:r>
            <a:endParaRPr sz="2400">
              <a:latin typeface="Microsoft Sans Serif"/>
              <a:cs typeface="Microsoft Sans Serif"/>
            </a:endParaRPr>
          </a:p>
          <a:p>
            <a:pPr marL="12700" marR="1968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51155" algn="l"/>
              </a:tabLst>
            </a:pPr>
            <a:r>
              <a:rPr sz="2400" dirty="0">
                <a:latin typeface="Microsoft Sans Serif"/>
                <a:cs typeface="Microsoft Sans Serif"/>
              </a:rPr>
              <a:t>It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fine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resolutions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(theoretically,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infinitesimal resolution;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practically,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much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better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coil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810"/>
              </a:lnSpc>
            </a:pPr>
            <a:r>
              <a:rPr sz="2400" dirty="0">
                <a:latin typeface="Microsoft Sans Serif"/>
                <a:cs typeface="Microsoft Sans Serif"/>
              </a:rPr>
              <a:t>potentiometer).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487" y="604850"/>
            <a:ext cx="11287760" cy="556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96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Proximity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sensors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used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wide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variety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applications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pertaining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noncontacting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displacement </a:t>
            </a:r>
            <a:r>
              <a:rPr sz="2400" spc="-5" dirty="0">
                <a:latin typeface="Microsoft Sans Serif"/>
                <a:cs typeface="Microsoft Sans Serif"/>
              </a:rPr>
              <a:t>sensing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 </a:t>
            </a:r>
            <a:r>
              <a:rPr sz="2400" spc="-5" dirty="0">
                <a:latin typeface="Microsoft Sans Serif"/>
                <a:cs typeface="Microsoft Sans Serif"/>
              </a:rPr>
              <a:t>dimensional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gaging.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Some </a:t>
            </a:r>
            <a:r>
              <a:rPr sz="2400" spc="-10" dirty="0">
                <a:latin typeface="Microsoft Sans Serif"/>
                <a:cs typeface="Microsoft Sans Serif"/>
              </a:rPr>
              <a:t>typical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applications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1155" algn="l"/>
              </a:tabLst>
            </a:pPr>
            <a:r>
              <a:rPr sz="2400" dirty="0">
                <a:latin typeface="Microsoft Sans Serif"/>
                <a:cs typeface="Microsoft Sans Serif"/>
              </a:rPr>
              <a:t>Measurement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control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gap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between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robotic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welding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torch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head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work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surface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Gaging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thickness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metal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plates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manufacturing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operations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rolling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forming)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ts val="3350"/>
              </a:lnSpc>
              <a:buAutoNum type="arabicPeriod" startAt="3"/>
              <a:tabLst>
                <a:tab pos="351155" algn="l"/>
              </a:tabLst>
            </a:pPr>
            <a:r>
              <a:rPr sz="2400" dirty="0">
                <a:latin typeface="Microsoft Sans Serif"/>
                <a:cs typeface="Microsoft Sans Serif"/>
              </a:rPr>
              <a:t>Detecting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surface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irregularities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machined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parts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spcBef>
                <a:spcPts val="20"/>
              </a:spcBef>
              <a:buAutoNum type="arabicPeriod" startAt="3"/>
              <a:tabLst>
                <a:tab pos="351155" algn="l"/>
              </a:tabLst>
            </a:pPr>
            <a:r>
              <a:rPr sz="2400" dirty="0">
                <a:latin typeface="Microsoft Sans Serif"/>
                <a:cs typeface="Microsoft Sans Serif"/>
              </a:rPr>
              <a:t>Measurement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angular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speed,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counting 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number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rotations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unit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time</a:t>
            </a:r>
            <a:endParaRPr sz="2400">
              <a:latin typeface="Microsoft Sans Serif"/>
              <a:cs typeface="Microsoft Sans Serif"/>
            </a:endParaRPr>
          </a:p>
          <a:p>
            <a:pPr marL="12700" marR="779780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2400" dirty="0">
                <a:latin typeface="Microsoft Sans Serif"/>
                <a:cs typeface="Microsoft Sans Serif"/>
              </a:rPr>
              <a:t>Measurement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vibration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rotating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machinery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structures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(for</a:t>
            </a:r>
            <a:r>
              <a:rPr sz="2400" dirty="0">
                <a:latin typeface="Microsoft Sans Serif"/>
                <a:cs typeface="Microsoft Sans Serif"/>
              </a:rPr>
              <a:t> machine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health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monitoring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and </a:t>
            </a:r>
            <a:r>
              <a:rPr sz="2400" spc="-5" dirty="0">
                <a:latin typeface="Microsoft Sans Serif"/>
                <a:cs typeface="Microsoft Sans Serif"/>
              </a:rPr>
              <a:t>control, </a:t>
            </a:r>
            <a:r>
              <a:rPr sz="2400" dirty="0">
                <a:latin typeface="Microsoft Sans Serif"/>
                <a:cs typeface="Microsoft Sans Serif"/>
              </a:rPr>
              <a:t>etc.)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buAutoNum type="arabicPeriod" startAt="6"/>
              <a:tabLst>
                <a:tab pos="351155" algn="l"/>
              </a:tabLst>
            </a:pPr>
            <a:r>
              <a:rPr sz="2400" dirty="0">
                <a:latin typeface="Microsoft Sans Serif"/>
                <a:cs typeface="Microsoft Sans Serif"/>
              </a:rPr>
              <a:t>Detection 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liquid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level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filling,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bottling,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chemical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process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845"/>
              </a:lnSpc>
            </a:pPr>
            <a:r>
              <a:rPr sz="2400" spc="-5" dirty="0">
                <a:latin typeface="Microsoft Sans Serif"/>
                <a:cs typeface="Microsoft Sans Serif"/>
              </a:rPr>
              <a:t>industries)</a:t>
            </a:r>
            <a:endParaRPr sz="2400">
              <a:latin typeface="Microsoft Sans Serif"/>
              <a:cs typeface="Microsoft Sans Serif"/>
            </a:endParaRPr>
          </a:p>
          <a:p>
            <a:pPr marL="350520" indent="-338455">
              <a:lnSpc>
                <a:spcPts val="2845"/>
              </a:lnSpc>
              <a:buAutoNum type="arabicPeriod" startAt="7"/>
              <a:tabLst>
                <a:tab pos="3511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Monitoring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bearing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assembly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processes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6259" y="133934"/>
            <a:ext cx="5068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Mutual-Induction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Proximity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Sensor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726" y="250952"/>
            <a:ext cx="3812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Mutual-Induction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Proximity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2078" y="1182629"/>
            <a:ext cx="11196955" cy="4718050"/>
            <a:chOff x="962078" y="1182629"/>
            <a:chExt cx="11196955" cy="4718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78" y="1182629"/>
              <a:ext cx="5115666" cy="47174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3703" y="2301272"/>
              <a:ext cx="6145310" cy="2602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134" y="26618"/>
            <a:ext cx="22955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capacitive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sensors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134" y="599897"/>
            <a:ext cx="3601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(a)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Capacitive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displacement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sensor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181" y="2488982"/>
            <a:ext cx="8255047" cy="389650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516" y="357632"/>
            <a:ext cx="2064385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capacitive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sensors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25"/>
              </a:lnSpc>
            </a:pPr>
            <a:r>
              <a:rPr sz="1800" spc="-5" dirty="0">
                <a:latin typeface="Calibri"/>
                <a:cs typeface="Calibri"/>
              </a:rPr>
              <a:t>(b)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capacitive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rotation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7223" y="1038591"/>
            <a:ext cx="5422916" cy="5549631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5255" y="621759"/>
            <a:ext cx="9886950" cy="5587365"/>
            <a:chOff x="905255" y="621759"/>
            <a:chExt cx="9886950" cy="558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42" y="724777"/>
              <a:ext cx="9773888" cy="54837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255" y="621759"/>
              <a:ext cx="3752616" cy="966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685" y="1618615"/>
            <a:ext cx="55987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Char char="•"/>
              <a:tabLst>
                <a:tab pos="195580" algn="l"/>
                <a:tab pos="1019810" algn="l"/>
                <a:tab pos="1903730" algn="l"/>
                <a:tab pos="1964689" algn="l"/>
                <a:tab pos="2839720" algn="l"/>
                <a:tab pos="3681095" algn="l"/>
                <a:tab pos="4124325" algn="l"/>
                <a:tab pos="4772025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	unity		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gain	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voltage	follower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imped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nce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	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ans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f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ormer	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	</a:t>
            </a:r>
            <a:r>
              <a:rPr sz="2400" spc="-6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	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sense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8727" y="1984628"/>
            <a:ext cx="1901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of	converting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5418" y="1618615"/>
            <a:ext cx="2606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519430" algn="l"/>
                <a:tab pos="2243455" algn="l"/>
              </a:tabLst>
            </a:pP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	essen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all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endParaRPr sz="2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685" y="2350770"/>
            <a:ext cx="8082280" cy="229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825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voltage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high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impedance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same voltage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low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impedance.</a:t>
            </a:r>
            <a:endParaRPr sz="2400">
              <a:latin typeface="Arial MT"/>
              <a:cs typeface="Arial MT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6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Inverting</a:t>
            </a:r>
            <a:r>
              <a:rPr sz="2400" b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Amplifier: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Equation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shows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this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circuit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inverts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input signal and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may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have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either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attenuation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or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gain, depending on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ratio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input resistance,R1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,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feedback</a:t>
            </a:r>
            <a:r>
              <a:rPr sz="2400" spc="-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resistance,R2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1644" y="5077967"/>
            <a:ext cx="2538983" cy="9707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7691" y="649986"/>
            <a:ext cx="6557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Signal-Modification</a:t>
            </a:r>
            <a:r>
              <a:rPr spc="-125" dirty="0"/>
              <a:t> </a:t>
            </a:r>
            <a:r>
              <a:rPr spc="-60" dirty="0"/>
              <a:t>Hardware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1" y="337565"/>
            <a:ext cx="3301365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capacitive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sensors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(c) </a:t>
            </a:r>
            <a:r>
              <a:rPr sz="1800" spc="-5" dirty="0">
                <a:latin typeface="Microsoft Sans Serif"/>
                <a:cs typeface="Microsoft Sans Serif"/>
              </a:rPr>
              <a:t>capacitive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liquid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level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sensor.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740" y="1386954"/>
            <a:ext cx="7723881" cy="462831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602" y="378028"/>
            <a:ext cx="1052512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liquid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level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(</a:t>
            </a:r>
            <a:r>
              <a:rPr sz="1800" i="1" spc="10" dirty="0">
                <a:latin typeface="Arial"/>
                <a:cs typeface="Arial"/>
              </a:rPr>
              <a:t>y</a:t>
            </a:r>
            <a:r>
              <a:rPr sz="1800" spc="10" dirty="0">
                <a:latin typeface="Microsoft Sans Serif"/>
                <a:cs typeface="Microsoft Sans Serif"/>
              </a:rPr>
              <a:t>)</a:t>
            </a:r>
            <a:r>
              <a:rPr sz="1800" spc="-5" dirty="0">
                <a:latin typeface="Microsoft Sans Serif"/>
                <a:cs typeface="Microsoft Sans Serif"/>
              </a:rPr>
              <a:t> is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based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98900"/>
              </a:lnSpc>
              <a:spcBef>
                <a:spcPts val="30"/>
              </a:spcBef>
            </a:pPr>
            <a:r>
              <a:rPr sz="1800" spc="-5" dirty="0">
                <a:latin typeface="Microsoft Sans Serif"/>
                <a:cs typeface="Microsoft Sans Serif"/>
              </a:rPr>
              <a:t>variation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dielectric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constant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(</a:t>
            </a:r>
            <a:r>
              <a:rPr sz="1800" i="1" spc="15" dirty="0">
                <a:latin typeface="Arial"/>
                <a:cs typeface="Arial"/>
              </a:rPr>
              <a:t>k</a:t>
            </a:r>
            <a:r>
              <a:rPr sz="1800" spc="15" dirty="0">
                <a:latin typeface="Microsoft Sans Serif"/>
                <a:cs typeface="Microsoft Sans Serif"/>
              </a:rPr>
              <a:t>)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capacitor,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while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x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kept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constant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Equation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below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Since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voltage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air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segment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(</a:t>
            </a:r>
            <a:r>
              <a:rPr sz="1800" i="1" spc="20" dirty="0">
                <a:latin typeface="Arial"/>
                <a:cs typeface="Arial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)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liquid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segment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(</a:t>
            </a:r>
            <a:r>
              <a:rPr sz="1800" i="1" spc="15" dirty="0">
                <a:latin typeface="Arial"/>
                <a:cs typeface="Arial"/>
              </a:rPr>
              <a:t>l</a:t>
            </a:r>
            <a:r>
              <a:rPr sz="1800" spc="15" dirty="0">
                <a:latin typeface="Microsoft Sans Serif"/>
                <a:cs typeface="Microsoft Sans Serif"/>
              </a:rPr>
              <a:t>)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capacitor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same</a:t>
            </a:r>
            <a:r>
              <a:rPr sz="1800" spc="-10" dirty="0">
                <a:latin typeface="Microsoft Sans Serif"/>
                <a:cs typeface="Microsoft Sans Serif"/>
              </a:rPr>
              <a:t> while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charges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additive,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capacitances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additive: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475" y="2081634"/>
            <a:ext cx="9762305" cy="459480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452" y="451561"/>
            <a:ext cx="421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Hence,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5" dirty="0">
                <a:latin typeface="Microsoft Sans Serif"/>
                <a:cs typeface="Microsoft Sans Serif"/>
              </a:rPr>
              <a:t> express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liquid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level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5565" y="1361895"/>
            <a:ext cx="4539682" cy="11497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276" y="3582416"/>
            <a:ext cx="4149090" cy="221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where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plate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gap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h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plate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height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b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5" dirty="0">
                <a:latin typeface="Microsoft Sans Serif"/>
                <a:cs typeface="Microsoft Sans Serif"/>
              </a:rPr>
              <a:t>plate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width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845"/>
              </a:lnSpc>
              <a:spcBef>
                <a:spcPts val="5"/>
              </a:spcBef>
            </a:pPr>
            <a:r>
              <a:rPr sz="2400" i="1" dirty="0">
                <a:latin typeface="Arial"/>
                <a:cs typeface="Arial"/>
              </a:rPr>
              <a:t>k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10" dirty="0">
                <a:latin typeface="Microsoft Sans Serif"/>
                <a:cs typeface="Microsoft Sans Serif"/>
              </a:rPr>
              <a:t>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per</a:t>
            </a:r>
            <a:r>
              <a:rPr sz="2400" spc="5" dirty="0">
                <a:latin typeface="Microsoft Sans Serif"/>
                <a:cs typeface="Microsoft Sans Serif"/>
              </a:rPr>
              <a:t>m</a:t>
            </a:r>
            <a:r>
              <a:rPr sz="2400" spc="-5" dirty="0">
                <a:latin typeface="Microsoft Sans Serif"/>
                <a:cs typeface="Microsoft Sans Serif"/>
              </a:rPr>
              <a:t>itti</a:t>
            </a:r>
            <a:r>
              <a:rPr sz="2400" spc="-35" dirty="0">
                <a:latin typeface="Microsoft Sans Serif"/>
                <a:cs typeface="Microsoft Sans Serif"/>
              </a:rPr>
              <a:t>v</a:t>
            </a:r>
            <a:r>
              <a:rPr sz="2400" spc="-5" dirty="0">
                <a:latin typeface="Microsoft Sans Serif"/>
                <a:cs typeface="Microsoft Sans Serif"/>
              </a:rPr>
              <a:t>ity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10" dirty="0">
                <a:latin typeface="Microsoft Sans Serif"/>
                <a:cs typeface="Microsoft Sans Serif"/>
              </a:rPr>
              <a:t>ir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845"/>
              </a:lnSpc>
            </a:pPr>
            <a:r>
              <a:rPr sz="2400" i="1" dirty="0">
                <a:latin typeface="Arial"/>
                <a:cs typeface="Arial"/>
              </a:rPr>
              <a:t>k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10" dirty="0">
                <a:latin typeface="Microsoft Sans Serif"/>
                <a:cs typeface="Microsoft Sans Serif"/>
              </a:rPr>
              <a:t>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per</a:t>
            </a:r>
            <a:r>
              <a:rPr sz="2400" spc="5" dirty="0">
                <a:latin typeface="Microsoft Sans Serif"/>
                <a:cs typeface="Microsoft Sans Serif"/>
              </a:rPr>
              <a:t>m</a:t>
            </a:r>
            <a:r>
              <a:rPr sz="2400" spc="-5" dirty="0">
                <a:latin typeface="Microsoft Sans Serif"/>
                <a:cs typeface="Microsoft Sans Serif"/>
              </a:rPr>
              <a:t>itti</a:t>
            </a:r>
            <a:r>
              <a:rPr sz="2400" spc="-35" dirty="0">
                <a:latin typeface="Microsoft Sans Serif"/>
                <a:cs typeface="Microsoft Sans Serif"/>
              </a:rPr>
              <a:t>v</a:t>
            </a:r>
            <a:r>
              <a:rPr sz="2400" spc="-5" dirty="0">
                <a:latin typeface="Microsoft Sans Serif"/>
                <a:cs typeface="Microsoft Sans Serif"/>
              </a:rPr>
              <a:t>ity</a:t>
            </a:r>
            <a:r>
              <a:rPr sz="2400" spc="5" dirty="0">
                <a:latin typeface="Microsoft Sans Serif"/>
                <a:cs typeface="Microsoft Sans Serif"/>
              </a:rPr>
              <a:t> o</a:t>
            </a:r>
            <a:r>
              <a:rPr sz="2400" dirty="0">
                <a:latin typeface="Microsoft Sans Serif"/>
                <a:cs typeface="Microsoft Sans Serif"/>
              </a:rPr>
              <a:t>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10" dirty="0">
                <a:latin typeface="Microsoft Sans Serif"/>
                <a:cs typeface="Microsoft Sans Serif"/>
              </a:rPr>
              <a:t>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</a:t>
            </a:r>
            <a:r>
              <a:rPr sz="2400" spc="-25" dirty="0">
                <a:latin typeface="Microsoft Sans Serif"/>
                <a:cs typeface="Microsoft Sans Serif"/>
              </a:rPr>
              <a:t>i</a:t>
            </a:r>
            <a:r>
              <a:rPr sz="2400" spc="-20" dirty="0">
                <a:latin typeface="Microsoft Sans Serif"/>
                <a:cs typeface="Microsoft Sans Serif"/>
              </a:rPr>
              <a:t>q</a:t>
            </a:r>
            <a:r>
              <a:rPr sz="2400" dirty="0">
                <a:latin typeface="Microsoft Sans Serif"/>
                <a:cs typeface="Microsoft Sans Serif"/>
              </a:rPr>
              <a:t>u</a:t>
            </a:r>
            <a:r>
              <a:rPr sz="2400" spc="-10" dirty="0">
                <a:latin typeface="Microsoft Sans Serif"/>
                <a:cs typeface="Microsoft Sans Serif"/>
              </a:rPr>
              <a:t>id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37" y="425958"/>
            <a:ext cx="11365865" cy="603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93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Applications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Capacitive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Sensors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Motion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sensing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wafer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positioning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semiconductor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(SC)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industry,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disc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drive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control,machine-tool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control)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/>
              <a:buAutoNum type="arabicPeriod"/>
            </a:pPr>
            <a:endParaRPr sz="25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buAutoNum type="arabicPeriod"/>
              <a:tabLst>
                <a:tab pos="3511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Gauging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metrology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thickness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plates,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gauging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manufactured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parts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for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Microsoft Sans Serif"/>
                <a:cs typeface="Microsoft Sans Serif"/>
              </a:rPr>
              <a:t>quality</a:t>
            </a:r>
            <a:r>
              <a:rPr sz="2400" dirty="0">
                <a:latin typeface="Microsoft Sans Serif"/>
                <a:cs typeface="Microsoft Sans Serif"/>
              </a:rPr>
              <a:t> control)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12700" marR="1079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Object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detection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counting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parts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production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lines,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detecting cap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placement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bottling </a:t>
            </a:r>
            <a:r>
              <a:rPr sz="2400" dirty="0">
                <a:latin typeface="Microsoft Sans Serif"/>
                <a:cs typeface="Microsoft Sans Serif"/>
              </a:rPr>
              <a:t>plants,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touch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button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switches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elevators,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etc.)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/>
              <a:buAutoNum type="arabicPeriod" startAt="3"/>
            </a:pPr>
            <a:endParaRPr sz="25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Liquid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level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sensing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process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plants)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AutoNum type="arabicPeriod" startAt="3"/>
            </a:pPr>
            <a:endParaRPr sz="250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Material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testing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surface</a:t>
            </a:r>
            <a:r>
              <a:rPr sz="2400" spc="-5" dirty="0">
                <a:latin typeface="Microsoft Sans Serif"/>
                <a:cs typeface="Microsoft Sans Serif"/>
              </a:rPr>
              <a:t> properties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objects,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detecting</a:t>
            </a:r>
            <a:r>
              <a:rPr sz="2400" spc="-5" dirty="0">
                <a:latin typeface="Microsoft Sans Serif"/>
                <a:cs typeface="Microsoft Sans Serif"/>
              </a:rPr>
              <a:t> water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fuels)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AutoNum type="arabicPeriod" startAt="3"/>
            </a:pPr>
            <a:endParaRPr sz="2450">
              <a:latin typeface="Microsoft Sans Serif"/>
              <a:cs typeface="Microsoft Sans Serif"/>
            </a:endParaRPr>
          </a:p>
          <a:p>
            <a:pPr marL="350520" indent="-33845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Environmental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sensing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(e.g.,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moisture,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soil)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705" y="515823"/>
            <a:ext cx="9942195" cy="507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Piezoelectric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Sensors</a:t>
            </a:r>
            <a:endParaRPr sz="2400">
              <a:latin typeface="Arial"/>
              <a:cs typeface="Arial"/>
            </a:endParaRPr>
          </a:p>
          <a:p>
            <a:pPr marL="299085" marR="114300" indent="-287020">
              <a:lnSpc>
                <a:spcPct val="100000"/>
              </a:lnSpc>
              <a:spcBef>
                <a:spcPts val="227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400" i="1" spc="-10" dirty="0">
                <a:latin typeface="Arial"/>
                <a:cs typeface="Arial"/>
              </a:rPr>
              <a:t>Piezoelectric</a:t>
            </a:r>
            <a:r>
              <a:rPr sz="2400" i="1" spc="50" dirty="0">
                <a:latin typeface="Arial"/>
                <a:cs typeface="Arial"/>
              </a:rPr>
              <a:t> </a:t>
            </a:r>
            <a:r>
              <a:rPr sz="2400" i="1" spc="5" dirty="0">
                <a:latin typeface="Arial"/>
                <a:cs typeface="Arial"/>
              </a:rPr>
              <a:t>effect</a:t>
            </a:r>
            <a:r>
              <a:rPr sz="2400" spc="5" dirty="0">
                <a:latin typeface="Microsoft Sans Serif"/>
                <a:cs typeface="Microsoft Sans Serif"/>
              </a:rPr>
              <a:t>: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The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piezoelectric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effect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caused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charge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polarization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anisotropic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material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(having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nonsymmetric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molecular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structure),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result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applied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strain.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Specifically,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charge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(or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electric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field)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released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when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material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strained.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This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reversible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effect.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2550">
              <a:latin typeface="Microsoft Sans Serif"/>
              <a:cs typeface="Microsoft Sans Serif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84810" algn="l"/>
              </a:tabLst>
            </a:pPr>
            <a:r>
              <a:rPr dirty="0"/>
              <a:t>	</a:t>
            </a:r>
            <a:r>
              <a:rPr sz="2400" dirty="0">
                <a:latin typeface="Microsoft Sans Serif"/>
                <a:cs typeface="Microsoft Sans Serif"/>
              </a:rPr>
              <a:t>In </a:t>
            </a:r>
            <a:r>
              <a:rPr sz="2400" spc="-20" dirty="0">
                <a:latin typeface="Microsoft Sans Serif"/>
                <a:cs typeface="Microsoft Sans Serif"/>
              </a:rPr>
              <a:t>particular, </a:t>
            </a:r>
            <a:r>
              <a:rPr sz="2400" spc="-10" dirty="0">
                <a:latin typeface="Microsoft Sans Serif"/>
                <a:cs typeface="Microsoft Sans Serif"/>
              </a:rPr>
              <a:t>when </a:t>
            </a:r>
            <a:r>
              <a:rPr sz="2400" dirty="0">
                <a:latin typeface="Microsoft Sans Serif"/>
                <a:cs typeface="Microsoft Sans Serif"/>
              </a:rPr>
              <a:t>an </a:t>
            </a:r>
            <a:r>
              <a:rPr sz="2400" spc="-5" dirty="0">
                <a:latin typeface="Microsoft Sans Serif"/>
                <a:cs typeface="Microsoft Sans Serif"/>
              </a:rPr>
              <a:t>electric field </a:t>
            </a:r>
            <a:r>
              <a:rPr sz="2400" spc="-10" dirty="0">
                <a:latin typeface="Microsoft Sans Serif"/>
                <a:cs typeface="Microsoft Sans Serif"/>
              </a:rPr>
              <a:t>is </a:t>
            </a:r>
            <a:r>
              <a:rPr sz="2400" spc="-5" dirty="0">
                <a:latin typeface="Microsoft Sans Serif"/>
                <a:cs typeface="Microsoft Sans Serif"/>
              </a:rPr>
              <a:t>applied </a:t>
            </a:r>
            <a:r>
              <a:rPr sz="2400" dirty="0">
                <a:latin typeface="Microsoft Sans Serif"/>
                <a:cs typeface="Microsoft Sans Serif"/>
              </a:rPr>
              <a:t>to the </a:t>
            </a:r>
            <a:r>
              <a:rPr sz="2400" spc="-5" dirty="0">
                <a:latin typeface="Microsoft Sans Serif"/>
                <a:cs typeface="Microsoft Sans Serif"/>
              </a:rPr>
              <a:t>material, </a:t>
            </a:r>
            <a:r>
              <a:rPr sz="2400" spc="-10" dirty="0">
                <a:latin typeface="Microsoft Sans Serif"/>
                <a:cs typeface="Microsoft Sans Serif"/>
              </a:rPr>
              <a:t>it </a:t>
            </a:r>
            <a:r>
              <a:rPr sz="2400" dirty="0">
                <a:latin typeface="Microsoft Sans Serif"/>
                <a:cs typeface="Microsoft Sans Serif"/>
              </a:rPr>
              <a:t>changes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5" dirty="0">
                <a:latin typeface="Microsoft Sans Serif"/>
                <a:cs typeface="Microsoft Sans Serif"/>
              </a:rPr>
              <a:t>ionic polarization, </a:t>
            </a:r>
            <a:r>
              <a:rPr sz="2400" dirty="0">
                <a:latin typeface="Microsoft Sans Serif"/>
                <a:cs typeface="Microsoft Sans Serif"/>
              </a:rPr>
              <a:t>and the </a:t>
            </a:r>
            <a:r>
              <a:rPr sz="2400" spc="-5" dirty="0">
                <a:latin typeface="Microsoft Sans Serif"/>
                <a:cs typeface="Microsoft Sans Serif"/>
              </a:rPr>
              <a:t>material </a:t>
            </a:r>
            <a:r>
              <a:rPr sz="2400" dirty="0">
                <a:latin typeface="Microsoft Sans Serif"/>
                <a:cs typeface="Microsoft Sans Serif"/>
              </a:rPr>
              <a:t>sheds the </a:t>
            </a:r>
            <a:r>
              <a:rPr sz="2400" spc="-5" dirty="0">
                <a:latin typeface="Microsoft Sans Serif"/>
                <a:cs typeface="Microsoft Sans Serif"/>
              </a:rPr>
              <a:t>strain (i.e.,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10" dirty="0">
                <a:latin typeface="Microsoft Sans Serif"/>
                <a:cs typeface="Microsoft Sans Serif"/>
              </a:rPr>
              <a:t>original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strain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removed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material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regains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original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shape).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299085" marR="409575" indent="-287020">
              <a:lnSpc>
                <a:spcPct val="100000"/>
              </a:lnSpc>
              <a:buFont typeface="Microsoft Sans Serif"/>
              <a:buChar char="•"/>
              <a:tabLst>
                <a:tab pos="384175" algn="l"/>
                <a:tab pos="384810" algn="l"/>
              </a:tabLst>
            </a:pPr>
            <a:r>
              <a:rPr dirty="0"/>
              <a:t>	</a:t>
            </a:r>
            <a:r>
              <a:rPr sz="2400" spc="-5" dirty="0">
                <a:latin typeface="Microsoft Sans Serif"/>
                <a:cs typeface="Microsoft Sans Serif"/>
              </a:rPr>
              <a:t>Natural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piezoelectric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materials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large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crystalline,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whereas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synthetic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piezoelectric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materials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tend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ceramics.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685" y="1618615"/>
            <a:ext cx="10137140" cy="257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Font typeface="Arial MT"/>
              <a:buChar char="•"/>
              <a:tabLst>
                <a:tab pos="195580" algn="l"/>
                <a:tab pos="1831975" algn="l"/>
                <a:tab pos="3403600" algn="l"/>
                <a:tab pos="3837940" algn="l"/>
                <a:tab pos="5256530" algn="l"/>
                <a:tab pos="7132955" algn="l"/>
                <a:tab pos="7635875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Summing	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Amplifier	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	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common	modification	of	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530860" lvl="1" indent="-229235">
              <a:lnSpc>
                <a:spcPct val="100000"/>
              </a:lnSpc>
              <a:spcBef>
                <a:spcPts val="2130"/>
              </a:spcBef>
              <a:buChar char="•"/>
              <a:tabLst>
                <a:tab pos="531495" algn="l"/>
                <a:tab pos="9373235" algn="l"/>
              </a:tabLst>
            </a:pPr>
            <a:r>
              <a:rPr sz="2800" spc="-5" dirty="0">
                <a:latin typeface="Arial MT"/>
                <a:cs typeface="Arial MT"/>
              </a:rPr>
              <a:t>inverting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amplifier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an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amplifier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sums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adds </a:t>
            </a:r>
            <a:r>
              <a:rPr sz="2800" spc="-5" dirty="0">
                <a:latin typeface="Arial MT"/>
                <a:cs typeface="Arial MT"/>
              </a:rPr>
              <a:t>two	</a:t>
            </a:r>
            <a:r>
              <a:rPr sz="2800" dirty="0">
                <a:latin typeface="Arial MT"/>
                <a:cs typeface="Arial MT"/>
              </a:rPr>
              <a:t>or</a:t>
            </a:r>
            <a:endParaRPr sz="2800">
              <a:latin typeface="Arial MT"/>
              <a:cs typeface="Arial MT"/>
            </a:endParaRPr>
          </a:p>
          <a:p>
            <a:pPr marL="530860" lvl="1" indent="-229235">
              <a:lnSpc>
                <a:spcPct val="100000"/>
              </a:lnSpc>
              <a:spcBef>
                <a:spcPts val="1000"/>
              </a:spcBef>
              <a:buChar char="•"/>
              <a:tabLst>
                <a:tab pos="531495" algn="l"/>
              </a:tabLst>
            </a:pP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voltages.</a:t>
            </a:r>
            <a:endParaRPr sz="2800">
              <a:latin typeface="Arial MT"/>
              <a:cs typeface="Arial MT"/>
            </a:endParaRPr>
          </a:p>
          <a:p>
            <a:pPr marL="497205" marR="5080" lvl="1" indent="-182880">
              <a:lnSpc>
                <a:spcPct val="100000"/>
              </a:lnSpc>
              <a:spcBef>
                <a:spcPts val="600"/>
              </a:spcBef>
              <a:buClr>
                <a:srgbClr val="92A099"/>
              </a:buClr>
              <a:buSzPct val="83928"/>
              <a:buChar char="•"/>
              <a:tabLst>
                <a:tab pos="497840" algn="l"/>
                <a:tab pos="8304530" algn="l"/>
                <a:tab pos="9382125" algn="l"/>
              </a:tabLst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circuit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is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shown</a:t>
            </a:r>
            <a:r>
              <a:rPr sz="2800" spc="114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in</a:t>
            </a:r>
            <a:r>
              <a:rPr sz="2800" spc="114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Figure</a:t>
            </a:r>
            <a:r>
              <a:rPr sz="2800" spc="1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case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of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summing	two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voltages.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transfer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function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amplifier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is	</a:t>
            </a:r>
            <a:r>
              <a:rPr sz="2800" spc="-5" dirty="0">
                <a:latin typeface="Arial MT"/>
                <a:cs typeface="Arial MT"/>
              </a:rPr>
              <a:t>given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6688" y="4398264"/>
            <a:ext cx="3294888" cy="7665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744" y="4221479"/>
            <a:ext cx="3480815" cy="20223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298" y="310641"/>
            <a:ext cx="6557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Signal-Modification</a:t>
            </a:r>
            <a:r>
              <a:rPr spc="-120" dirty="0"/>
              <a:t> </a:t>
            </a:r>
            <a:r>
              <a:rPr spc="-60" dirty="0"/>
              <a:t>Hardware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685" y="1618615"/>
            <a:ext cx="7821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92A0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Example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: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Develop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 op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amp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circuit</a:t>
            </a:r>
            <a:r>
              <a:rPr sz="2400" spc="-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provide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an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output</a:t>
            </a:r>
            <a:r>
              <a:rPr sz="2400" spc="-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voltage</a:t>
            </a:r>
            <a:r>
              <a:rPr sz="2400" spc="-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related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input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voltage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7343" y="1961388"/>
            <a:ext cx="2200655" cy="533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4392" y="3157727"/>
            <a:ext cx="6912864" cy="2708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298" y="310641"/>
            <a:ext cx="6557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Signal-Modification</a:t>
            </a:r>
            <a:r>
              <a:rPr spc="-120" dirty="0"/>
              <a:t> </a:t>
            </a:r>
            <a:r>
              <a:rPr spc="-60" dirty="0"/>
              <a:t>Hardware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2383</Words>
  <Application>Microsoft Office PowerPoint</Application>
  <PresentationFormat>Widescreen</PresentationFormat>
  <Paragraphs>281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Arial MT</vt:lpstr>
      <vt:lpstr>Calibri</vt:lpstr>
      <vt:lpstr>Calibri Light</vt:lpstr>
      <vt:lpstr>Microsoft Sans Serif</vt:lpstr>
      <vt:lpstr>Times New Roman</vt:lpstr>
      <vt:lpstr>Office Theme</vt:lpstr>
      <vt:lpstr>Electronic System  Components</vt:lpstr>
      <vt:lpstr>PowerPoint Presentation</vt:lpstr>
      <vt:lpstr>PowerPoint Presentation</vt:lpstr>
      <vt:lpstr>Signal Modification and Conditioning</vt:lpstr>
      <vt:lpstr>Why Signal Conditioning</vt:lpstr>
      <vt:lpstr>Signal-Modification Hardware</vt:lpstr>
      <vt:lpstr>Signal-Modification Hardware</vt:lpstr>
      <vt:lpstr>Signal-Modification Hardware</vt:lpstr>
      <vt:lpstr>Signal-Modification Hardware</vt:lpstr>
      <vt:lpstr>Signal-Modification Hardware</vt:lpstr>
      <vt:lpstr>Signal-Modification Hardware</vt:lpstr>
      <vt:lpstr>Signal-Modification Hardware</vt:lpstr>
      <vt:lpstr>Signal-Modification Hardware</vt:lpstr>
      <vt:lpstr>OPAMP CIRCUITS IN INSTRUMENTATION</vt:lpstr>
      <vt:lpstr>OPAMP CIRCUITS IN INSTRUMENTATION</vt:lpstr>
      <vt:lpstr>OPAMP CIRCUITS IN INSTRUMENTATION</vt:lpstr>
      <vt:lpstr>Ultrasonic Sensors</vt:lpstr>
      <vt:lpstr>PowerPoint Presentation</vt:lpstr>
      <vt:lpstr>PowerPoint Presentation</vt:lpstr>
      <vt:lpstr>Sensors</vt:lpstr>
      <vt:lpstr>Classification of Sensors</vt:lpstr>
      <vt:lpstr>Classification of Sensors</vt:lpstr>
      <vt:lpstr>Classification of Sensors</vt:lpstr>
      <vt:lpstr>Classification of Sensors</vt:lpstr>
      <vt:lpstr>Transducer / Gauges / Signal Generators / Pickups</vt:lpstr>
      <vt:lpstr>PowerPoint Presentation</vt:lpstr>
      <vt:lpstr>Difference between Sensor and Transducers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Force Sensors for Motion Measurement</vt:lpstr>
      <vt:lpstr>PowerPoint Presentation</vt:lpstr>
      <vt:lpstr>Potentiometer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Mutual-Induction Proximity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  Components</dc:title>
  <dc:creator>Om Misal</dc:creator>
  <cp:lastModifiedBy>Om Misal</cp:lastModifiedBy>
  <cp:revision>1</cp:revision>
  <dcterms:created xsi:type="dcterms:W3CDTF">2022-09-26T09:13:18Z</dcterms:created>
  <dcterms:modified xsi:type="dcterms:W3CDTF">2022-09-26T09:43:54Z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2022-09-26T00:00:00Z</vt:filetime>
  </property>
</Properties>
</file>