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2"/>
    <p:sldId id="269" r:id="rId3"/>
    <p:sldId id="260" r:id="rId4"/>
    <p:sldId id="261" r:id="rId5"/>
    <p:sldId id="262" r:id="rId6"/>
    <p:sldId id="263" r:id="rId7"/>
    <p:sldId id="266" r:id="rId8"/>
    <p:sldId id="267" r:id="rId9"/>
    <p:sldId id="277" r:id="rId10"/>
    <p:sldId id="270" r:id="rId11"/>
    <p:sldId id="271" r:id="rId12"/>
    <p:sldId id="272" r:id="rId13"/>
    <p:sldId id="273" r:id="rId14"/>
    <p:sldId id="285" r:id="rId15"/>
    <p:sldId id="274" r:id="rId16"/>
    <p:sldId id="275" r:id="rId17"/>
    <p:sldId id="276" r:id="rId18"/>
    <p:sldId id="278" r:id="rId19"/>
    <p:sldId id="279" r:id="rId20"/>
    <p:sldId id="280" r:id="rId21"/>
    <p:sldId id="281" r:id="rId22"/>
    <p:sldId id="282" r:id="rId23"/>
    <p:sldId id="283" r:id="rId24"/>
    <p:sldId id="284" r:id="rId25"/>
  </p:sldIdLst>
  <p:sldSz cx="13004800" cy="9753600"/>
  <p:notesSz cx="13004800" cy="975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344"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023616"/>
            <a:ext cx="1105408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50240" y="390144"/>
            <a:ext cx="11704320" cy="156057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50240" y="2243328"/>
            <a:ext cx="11704320"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8/20/2022</a:t>
            </a:fld>
            <a:endParaRPr lang="en-US"/>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2824D7-7317-5D56-82D7-AB829D8D4F87}"/>
              </a:ext>
            </a:extLst>
          </p:cNvPr>
          <p:cNvSpPr txBox="1"/>
          <p:nvPr/>
        </p:nvSpPr>
        <p:spPr>
          <a:xfrm>
            <a:off x="3606800" y="13855"/>
            <a:ext cx="54864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What is Flip Flop ?</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F00157C-E3DE-B59A-B589-848F257B56E1}"/>
              </a:ext>
            </a:extLst>
          </p:cNvPr>
          <p:cNvSpPr txBox="1"/>
          <p:nvPr/>
        </p:nvSpPr>
        <p:spPr>
          <a:xfrm>
            <a:off x="277090" y="990600"/>
            <a:ext cx="11406909" cy="6124754"/>
          </a:xfrm>
          <a:prstGeom prst="rect">
            <a:avLst/>
          </a:prstGeom>
          <a:noFill/>
        </p:spPr>
        <p:txBody>
          <a:bodyPr wrap="square" rtlCol="0">
            <a:spAutoFit/>
          </a:bodyPr>
          <a:lstStyle/>
          <a:p>
            <a:pPr marL="571500" indent="-571500">
              <a:buFont typeface="Wingdings" panose="05000000000000000000" pitchFamily="2" charset="2"/>
              <a:buChar char="§"/>
            </a:pPr>
            <a:r>
              <a:rPr lang="en-US" sz="3600" b="0" i="0" dirty="0">
                <a:effectLst/>
                <a:latin typeface="Times New Roman" panose="02020603050405020304" pitchFamily="18" charset="0"/>
                <a:cs typeface="Times New Roman" panose="02020603050405020304" pitchFamily="18" charset="0"/>
              </a:rPr>
              <a:t>A flip-flop is </a:t>
            </a:r>
            <a:r>
              <a:rPr lang="en-US" sz="3600" i="0" dirty="0">
                <a:effectLst/>
                <a:latin typeface="Times New Roman" panose="02020603050405020304" pitchFamily="18" charset="0"/>
                <a:cs typeface="Times New Roman" panose="02020603050405020304" pitchFamily="18" charset="0"/>
              </a:rPr>
              <a:t>a</a:t>
            </a:r>
            <a:r>
              <a:rPr lang="en-US" sz="3600" b="1" i="0" dirty="0">
                <a:effectLst/>
                <a:latin typeface="Times New Roman" panose="02020603050405020304" pitchFamily="18" charset="0"/>
                <a:cs typeface="Times New Roman" panose="02020603050405020304" pitchFamily="18" charset="0"/>
              </a:rPr>
              <a:t> </a:t>
            </a:r>
            <a:r>
              <a:rPr lang="en-US" sz="3600" i="0" dirty="0">
                <a:effectLst/>
                <a:latin typeface="Times New Roman" panose="02020603050405020304" pitchFamily="18" charset="0"/>
                <a:cs typeface="Times New Roman" panose="02020603050405020304" pitchFamily="18" charset="0"/>
              </a:rPr>
              <a:t>device which stores a single bit (binary digit) of data</a:t>
            </a:r>
            <a:endParaRPr lang="en-US" sz="36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
            </a:pPr>
            <a:r>
              <a:rPr lang="en-US" sz="3600" i="0" dirty="0">
                <a:effectLst/>
                <a:latin typeface="Times New Roman" panose="02020603050405020304" pitchFamily="18" charset="0"/>
                <a:cs typeface="Times New Roman" panose="02020603050405020304" pitchFamily="18" charset="0"/>
              </a:rPr>
              <a:t>It maintains a state until directed by input to change the state</a:t>
            </a:r>
            <a:endParaRPr lang="en-US" sz="36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In digital circuits , the flip-flop is a kind of bi-stable multivibrator .</a:t>
            </a:r>
          </a:p>
          <a:p>
            <a:pPr marL="571500" indent="-571500">
              <a:buFont typeface="Wingdings" panose="05000000000000000000" pitchFamily="2" charset="2"/>
              <a:buChar char="§"/>
            </a:pPr>
            <a:r>
              <a:rPr lang="en-US" sz="3600" dirty="0">
                <a:latin typeface="Times New Roman" panose="02020603050405020304" pitchFamily="18" charset="0"/>
                <a:cs typeface="Times New Roman" panose="02020603050405020304" pitchFamily="18" charset="0"/>
              </a:rPr>
              <a:t>It is a sequential circuits which has two stable states and thereby is capable of serving as one bit of memory , bit 1 or bit 0.</a:t>
            </a:r>
          </a:p>
          <a:p>
            <a:pPr marL="571500" indent="-571500">
              <a:buFont typeface="Wingdings" panose="05000000000000000000" pitchFamily="2" charset="2"/>
              <a:buChar char="§"/>
            </a:pPr>
            <a:endParaRPr lang="en-US" sz="3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B2B0EA5-B1C0-3D45-AF15-1D72C3ACF159}"/>
              </a:ext>
            </a:extLst>
          </p:cNvPr>
          <p:cNvSpPr txBox="1"/>
          <p:nvPr/>
        </p:nvSpPr>
        <p:spPr>
          <a:xfrm>
            <a:off x="277091" y="6400800"/>
            <a:ext cx="9906000" cy="3539430"/>
          </a:xfrm>
          <a:prstGeom prst="rect">
            <a:avLst/>
          </a:prstGeom>
          <a:noFill/>
        </p:spPr>
        <p:txBody>
          <a:bodyPr wrap="square" rtlCol="0">
            <a:spAutoFit/>
          </a:bodyPr>
          <a:lstStyle/>
          <a:p>
            <a:pPr marL="571500" indent="-571500">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Uses of Flip-Flop </a:t>
            </a: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In memory circuits</a:t>
            </a: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For Logic control Devices</a:t>
            </a: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In Counter Devices</a:t>
            </a: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For Register Devices</a:t>
            </a:r>
          </a:p>
          <a:p>
            <a:pPr marL="571500" indent="-571500">
              <a:buFont typeface="Arial" panose="020B0604020202020204" pitchFamily="34" charset="0"/>
              <a:buChar char="•"/>
            </a:pP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716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8F7507-9432-0D86-6FA1-745F9F29B5E0}"/>
              </a:ext>
            </a:extLst>
          </p:cNvPr>
          <p:cNvSpPr txBox="1"/>
          <p:nvPr/>
        </p:nvSpPr>
        <p:spPr>
          <a:xfrm>
            <a:off x="3644900" y="381000"/>
            <a:ext cx="5715000" cy="830997"/>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Counters</a:t>
            </a:r>
            <a:r>
              <a:rPr lang="en-US" sz="4400" dirty="0">
                <a:latin typeface="Times New Roman" panose="02020603050405020304" pitchFamily="18" charset="0"/>
                <a:cs typeface="Times New Roman" panose="02020603050405020304" pitchFamily="18" charset="0"/>
              </a:rPr>
              <a:t> </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9409300-8422-1193-80BC-4DACC1D7F766}"/>
              </a:ext>
            </a:extLst>
          </p:cNvPr>
          <p:cNvSpPr txBox="1"/>
          <p:nvPr/>
        </p:nvSpPr>
        <p:spPr>
          <a:xfrm>
            <a:off x="520700" y="1211997"/>
            <a:ext cx="11963400" cy="7848302"/>
          </a:xfrm>
          <a:prstGeom prst="rect">
            <a:avLst/>
          </a:prstGeom>
          <a:noFill/>
        </p:spPr>
        <p:txBody>
          <a:bodyPr wrap="square" rtlCol="0">
            <a:spAutoFit/>
          </a:bodyPr>
          <a:lstStyle/>
          <a:p>
            <a:pPr marL="571500" indent="-571500" algn="just">
              <a:buFont typeface="Wingdings" panose="05000000000000000000" pitchFamily="2" charset="2"/>
              <a:buChar char="Ø"/>
            </a:pPr>
            <a:r>
              <a:rPr lang="en-US" sz="3600" b="0" i="0" dirty="0">
                <a:solidFill>
                  <a:srgbClr val="000000"/>
                </a:solidFill>
                <a:effectLst/>
                <a:latin typeface="Times New Roman" panose="02020603050405020304" pitchFamily="18" charset="0"/>
                <a:cs typeface="Times New Roman" panose="02020603050405020304" pitchFamily="18" charset="0"/>
              </a:rPr>
              <a:t>Counter is a sequential circuit. A digital circuit which is used for a counting pulses is known as counter. Counter is the widest application of flip-flops. It is a group of flip-flops with a clock signal applied. </a:t>
            </a:r>
          </a:p>
          <a:p>
            <a:pPr marL="571500" indent="-571500" algn="just">
              <a:buFont typeface="Wingdings" panose="05000000000000000000" pitchFamily="2" charset="2"/>
              <a:buChar char="Ø"/>
            </a:pPr>
            <a:r>
              <a:rPr lang="en-US" sz="3600" dirty="0">
                <a:solidFill>
                  <a:srgbClr val="000000"/>
                </a:solidFill>
                <a:latin typeface="Times New Roman" panose="02020603050405020304" pitchFamily="18" charset="0"/>
                <a:cs typeface="Times New Roman" panose="02020603050405020304" pitchFamily="18" charset="0"/>
              </a:rPr>
              <a:t>Counters are used not only for counting but also for measuring frequency and time.</a:t>
            </a:r>
          </a:p>
          <a:p>
            <a:pPr marL="571500" indent="-571500" algn="just">
              <a:buFont typeface="Wingdings" panose="05000000000000000000" pitchFamily="2" charset="2"/>
              <a:buChar char="Ø"/>
            </a:pPr>
            <a:r>
              <a:rPr lang="en-US" sz="3600" b="0" i="0" dirty="0">
                <a:solidFill>
                  <a:srgbClr val="000000"/>
                </a:solidFill>
                <a:effectLst/>
                <a:latin typeface="Times New Roman" panose="02020603050405020304" pitchFamily="18" charset="0"/>
                <a:cs typeface="Times New Roman" panose="02020603050405020304" pitchFamily="18" charset="0"/>
              </a:rPr>
              <a:t>Counters are specially designed synchronous sequential circ</a:t>
            </a:r>
            <a:r>
              <a:rPr lang="en-US" sz="3600" dirty="0">
                <a:solidFill>
                  <a:srgbClr val="000000"/>
                </a:solidFill>
                <a:latin typeface="Times New Roman" panose="02020603050405020304" pitchFamily="18" charset="0"/>
                <a:cs typeface="Times New Roman" panose="02020603050405020304" pitchFamily="18" charset="0"/>
              </a:rPr>
              <a:t>uits in which the state of the counter is equal to the count held in the circuit by the flip flops.</a:t>
            </a:r>
            <a:endParaRPr lang="en-US" sz="36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3600" b="0" i="0" dirty="0">
              <a:solidFill>
                <a:srgbClr val="000000"/>
              </a:solidFill>
              <a:effectLst/>
              <a:latin typeface="Times New Roman" panose="02020603050405020304" pitchFamily="18" charset="0"/>
              <a:cs typeface="Times New Roman" panose="02020603050405020304" pitchFamily="18" charset="0"/>
            </a:endParaRPr>
          </a:p>
          <a:p>
            <a:pPr marL="571500" indent="-571500" algn="just">
              <a:buFont typeface="Wingdings" panose="05000000000000000000" pitchFamily="2" charset="2"/>
              <a:buChar char="Ø"/>
            </a:pPr>
            <a:r>
              <a:rPr lang="en-US" sz="3600" b="0" i="0" dirty="0">
                <a:solidFill>
                  <a:srgbClr val="000000"/>
                </a:solidFill>
                <a:effectLst/>
                <a:latin typeface="Times New Roman" panose="02020603050405020304" pitchFamily="18" charset="0"/>
                <a:cs typeface="Times New Roman" panose="02020603050405020304" pitchFamily="18" charset="0"/>
              </a:rPr>
              <a:t>Counters are of two types.</a:t>
            </a:r>
          </a:p>
          <a:p>
            <a:pPr marL="571500" indent="-571500" algn="l">
              <a:buFont typeface="Wingdings" panose="05000000000000000000" pitchFamily="2" charset="2"/>
              <a:buChar char="§"/>
            </a:pPr>
            <a:r>
              <a:rPr lang="en-US" sz="3600" b="0" i="0" dirty="0">
                <a:solidFill>
                  <a:srgbClr val="000000"/>
                </a:solidFill>
                <a:effectLst/>
                <a:latin typeface="Times New Roman" panose="02020603050405020304" pitchFamily="18" charset="0"/>
                <a:cs typeface="Times New Roman" panose="02020603050405020304" pitchFamily="18" charset="0"/>
              </a:rPr>
              <a:t>Asynchronous or ripple counters.</a:t>
            </a:r>
          </a:p>
          <a:p>
            <a:pPr marL="571500" indent="-571500" algn="l">
              <a:buFont typeface="Wingdings" panose="05000000000000000000" pitchFamily="2" charset="2"/>
              <a:buChar char="§"/>
            </a:pPr>
            <a:r>
              <a:rPr lang="en-US" sz="3600" b="0" i="0" dirty="0">
                <a:solidFill>
                  <a:srgbClr val="000000"/>
                </a:solidFill>
                <a:effectLst/>
                <a:latin typeface="Times New Roman" panose="02020603050405020304" pitchFamily="18" charset="0"/>
                <a:cs typeface="Times New Roman" panose="02020603050405020304" pitchFamily="18" charset="0"/>
              </a:rPr>
              <a:t>Synchronous counters.</a:t>
            </a:r>
          </a:p>
          <a:p>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083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6E01D-A895-6600-B4B1-9A3C8528577C}"/>
              </a:ext>
            </a:extLst>
          </p:cNvPr>
          <p:cNvSpPr txBox="1"/>
          <p:nvPr/>
        </p:nvSpPr>
        <p:spPr>
          <a:xfrm>
            <a:off x="384432" y="229834"/>
            <a:ext cx="10972800" cy="4216539"/>
          </a:xfrm>
          <a:prstGeom prst="rect">
            <a:avLst/>
          </a:prstGeom>
          <a:noFill/>
        </p:spPr>
        <p:txBody>
          <a:bodyPr wrap="square" rtlCol="0">
            <a:spAutoFit/>
          </a:bodyPr>
          <a:lstStyle/>
          <a:p>
            <a:pPr marL="571500" indent="-571500">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Asynchronous or ripple counters :</a:t>
            </a:r>
          </a:p>
          <a:p>
            <a:r>
              <a:rPr lang="en-US" sz="4400" dirty="0">
                <a:latin typeface="Times New Roman" panose="02020603050405020304" pitchFamily="18" charset="0"/>
                <a:cs typeface="Times New Roman" panose="02020603050405020304" pitchFamily="18" charset="0"/>
              </a:rPr>
              <a:t>	 </a:t>
            </a:r>
            <a:r>
              <a:rPr lang="en-US" sz="3600" b="0" i="0" dirty="0">
                <a:solidFill>
                  <a:srgbClr val="000000"/>
                </a:solidFill>
                <a:effectLst/>
                <a:latin typeface="Times New Roman" panose="02020603050405020304" pitchFamily="18" charset="0"/>
                <a:cs typeface="Times New Roman" panose="02020603050405020304" pitchFamily="18" charset="0"/>
              </a:rPr>
              <a:t>The logic diagram of a 2-bit ripple up counter is shown below. The toggle (T) flip-flop are being used. But we can use the JK flip-flop also with J and K connected permanently to logic 1. External clock is applied to the clock input of flip-flop A and Q</a:t>
            </a:r>
            <a:r>
              <a:rPr lang="en-US" sz="3600" b="0" i="0" baseline="-25000" dirty="0">
                <a:solidFill>
                  <a:srgbClr val="000000"/>
                </a:solidFill>
                <a:effectLst/>
                <a:latin typeface="Times New Roman" panose="02020603050405020304" pitchFamily="18" charset="0"/>
                <a:cs typeface="Times New Roman" panose="02020603050405020304" pitchFamily="18" charset="0"/>
              </a:rPr>
              <a:t>A</a:t>
            </a:r>
            <a:r>
              <a:rPr lang="en-US" sz="3600" b="0" i="0" dirty="0">
                <a:solidFill>
                  <a:srgbClr val="000000"/>
                </a:solidFill>
                <a:effectLst/>
                <a:latin typeface="Times New Roman" panose="02020603050405020304" pitchFamily="18" charset="0"/>
                <a:cs typeface="Times New Roman" panose="02020603050405020304" pitchFamily="18" charset="0"/>
              </a:rPr>
              <a:t> output is applied to the clock input of the next flip-flop i.e. FF-B.</a:t>
            </a:r>
            <a:endParaRPr lang="en-IN" sz="3600" dirty="0">
              <a:latin typeface="Times New Roman" panose="02020603050405020304" pitchFamily="18" charset="0"/>
              <a:cs typeface="Times New Roman" panose="02020603050405020304" pitchFamily="18" charset="0"/>
            </a:endParaRPr>
          </a:p>
        </p:txBody>
      </p:sp>
      <p:pic>
        <p:nvPicPr>
          <p:cNvPr id="1026" name="Picture 2" descr="Logic Diagram of Asynchronous or ripple counters">
            <a:extLst>
              <a:ext uri="{FF2B5EF4-FFF2-40B4-BE49-F238E27FC236}">
                <a16:creationId xmlns:a16="http://schemas.microsoft.com/office/drawing/2014/main" id="{8EFB5851-70F4-D27D-C77D-7D75F8CE2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5247502"/>
            <a:ext cx="6400800" cy="4038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uth Table of Asynchronous or ripple counters">
            <a:extLst>
              <a:ext uri="{FF2B5EF4-FFF2-40B4-BE49-F238E27FC236}">
                <a16:creationId xmlns:a16="http://schemas.microsoft.com/office/drawing/2014/main" id="{31579724-B52A-34C9-3328-D0D542CE4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7200" y="4648200"/>
            <a:ext cx="59436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856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0ED950-8872-13D9-5FCD-F5CB0A74FC89}"/>
              </a:ext>
            </a:extLst>
          </p:cNvPr>
          <p:cNvSpPr txBox="1"/>
          <p:nvPr/>
        </p:nvSpPr>
        <p:spPr>
          <a:xfrm>
            <a:off x="254000" y="79944"/>
            <a:ext cx="12115800" cy="5447645"/>
          </a:xfrm>
          <a:prstGeom prst="rect">
            <a:avLst/>
          </a:prstGeom>
          <a:noFill/>
        </p:spPr>
        <p:txBody>
          <a:bodyPr wrap="square" rtlCol="0">
            <a:spAutoFit/>
          </a:bodyPr>
          <a:lstStyle/>
          <a:p>
            <a:pPr marL="571500" indent="-571500">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Synchronous counters : </a:t>
            </a:r>
          </a:p>
          <a:p>
            <a:pPr algn="just"/>
            <a:r>
              <a:rPr lang="en-US" sz="4400" dirty="0">
                <a:latin typeface="Times New Roman" panose="02020603050405020304" pitchFamily="18" charset="0"/>
                <a:cs typeface="Times New Roman" panose="02020603050405020304" pitchFamily="18" charset="0"/>
              </a:rPr>
              <a:t>	</a:t>
            </a:r>
            <a:r>
              <a:rPr lang="en-US" sz="3600" b="0" i="0" dirty="0">
                <a:solidFill>
                  <a:srgbClr val="000000"/>
                </a:solidFill>
                <a:effectLst/>
                <a:latin typeface="Times New Roman" panose="02020603050405020304" pitchFamily="18" charset="0"/>
                <a:cs typeface="Times New Roman" panose="02020603050405020304" pitchFamily="18" charset="0"/>
              </a:rPr>
              <a:t>If the "clock" pulses are applied to all the flip-flops in a counter simultaneously, then such a counter is called as synchronous counter.</a:t>
            </a:r>
          </a:p>
          <a:p>
            <a:pPr marL="571500" indent="-571500" algn="l">
              <a:buFont typeface="Arial" panose="020B0604020202020204" pitchFamily="34" charset="0"/>
              <a:buChar char="•"/>
            </a:pPr>
            <a:r>
              <a:rPr lang="en-US" sz="3600" b="0" i="0" dirty="0">
                <a:effectLst/>
                <a:latin typeface="Times New Roman" panose="02020603050405020304" pitchFamily="18" charset="0"/>
                <a:cs typeface="Times New Roman" panose="02020603050405020304" pitchFamily="18" charset="0"/>
              </a:rPr>
              <a:t>2-bit Synchronous up counter</a:t>
            </a:r>
          </a:p>
          <a:p>
            <a:pPr algn="just"/>
            <a:r>
              <a:rPr lang="en-US" sz="3600" b="0" i="0" dirty="0">
                <a:solidFill>
                  <a:srgbClr val="000000"/>
                </a:solidFill>
                <a:effectLst/>
                <a:latin typeface="Times New Roman" panose="02020603050405020304" pitchFamily="18" charset="0"/>
                <a:cs typeface="Times New Roman" panose="02020603050405020304" pitchFamily="18" charset="0"/>
              </a:rPr>
              <a:t>	The J</a:t>
            </a:r>
            <a:r>
              <a:rPr lang="en-US" sz="3600" b="0" i="0" baseline="-25000" dirty="0">
                <a:solidFill>
                  <a:srgbClr val="000000"/>
                </a:solidFill>
                <a:effectLst/>
                <a:latin typeface="Times New Roman" panose="02020603050405020304" pitchFamily="18" charset="0"/>
                <a:cs typeface="Times New Roman" panose="02020603050405020304" pitchFamily="18" charset="0"/>
              </a:rPr>
              <a:t>A</a:t>
            </a:r>
            <a:r>
              <a:rPr lang="en-US" sz="3600" b="0" i="0" dirty="0">
                <a:solidFill>
                  <a:srgbClr val="000000"/>
                </a:solidFill>
                <a:effectLst/>
                <a:latin typeface="Times New Roman" panose="02020603050405020304" pitchFamily="18" charset="0"/>
                <a:cs typeface="Times New Roman" panose="02020603050405020304" pitchFamily="18" charset="0"/>
              </a:rPr>
              <a:t> and K</a:t>
            </a:r>
            <a:r>
              <a:rPr lang="en-US" sz="3600" b="0" i="0" baseline="-25000" dirty="0">
                <a:solidFill>
                  <a:srgbClr val="000000"/>
                </a:solidFill>
                <a:effectLst/>
                <a:latin typeface="Times New Roman" panose="02020603050405020304" pitchFamily="18" charset="0"/>
                <a:cs typeface="Times New Roman" panose="02020603050405020304" pitchFamily="18" charset="0"/>
              </a:rPr>
              <a:t>A</a:t>
            </a:r>
            <a:r>
              <a:rPr lang="en-US" sz="3600" b="0" i="0" dirty="0">
                <a:solidFill>
                  <a:srgbClr val="000000"/>
                </a:solidFill>
                <a:effectLst/>
                <a:latin typeface="Times New Roman" panose="02020603050405020304" pitchFamily="18" charset="0"/>
                <a:cs typeface="Times New Roman" panose="02020603050405020304" pitchFamily="18" charset="0"/>
              </a:rPr>
              <a:t> inputs of FF-A are tied to logic 1. So FF-A will work as a toggle flip-flop. The J</a:t>
            </a:r>
            <a:r>
              <a:rPr lang="en-US" sz="3600" b="0" i="0" baseline="-25000" dirty="0">
                <a:solidFill>
                  <a:srgbClr val="000000"/>
                </a:solidFill>
                <a:effectLst/>
                <a:latin typeface="Times New Roman" panose="02020603050405020304" pitchFamily="18" charset="0"/>
                <a:cs typeface="Times New Roman" panose="02020603050405020304" pitchFamily="18" charset="0"/>
              </a:rPr>
              <a:t>B</a:t>
            </a:r>
            <a:r>
              <a:rPr lang="en-US" sz="3600" b="0" i="0" dirty="0">
                <a:solidFill>
                  <a:srgbClr val="000000"/>
                </a:solidFill>
                <a:effectLst/>
                <a:latin typeface="Times New Roman" panose="02020603050405020304" pitchFamily="18" charset="0"/>
                <a:cs typeface="Times New Roman" panose="02020603050405020304" pitchFamily="18" charset="0"/>
              </a:rPr>
              <a:t> and K</a:t>
            </a:r>
            <a:r>
              <a:rPr lang="en-US" sz="3600" b="0" i="0" baseline="-25000" dirty="0">
                <a:solidFill>
                  <a:srgbClr val="000000"/>
                </a:solidFill>
                <a:effectLst/>
                <a:latin typeface="Times New Roman" panose="02020603050405020304" pitchFamily="18" charset="0"/>
                <a:cs typeface="Times New Roman" panose="02020603050405020304" pitchFamily="18" charset="0"/>
              </a:rPr>
              <a:t>B</a:t>
            </a:r>
            <a:r>
              <a:rPr lang="en-US" sz="3600" b="0" i="0" dirty="0">
                <a:solidFill>
                  <a:srgbClr val="000000"/>
                </a:solidFill>
                <a:effectLst/>
                <a:latin typeface="Times New Roman" panose="02020603050405020304" pitchFamily="18" charset="0"/>
                <a:cs typeface="Times New Roman" panose="02020603050405020304" pitchFamily="18" charset="0"/>
              </a:rPr>
              <a:t> inputs are connected to Q</a:t>
            </a:r>
            <a:r>
              <a:rPr lang="en-US" sz="3600" b="0" i="0" baseline="-25000" dirty="0">
                <a:solidFill>
                  <a:srgbClr val="000000"/>
                </a:solidFill>
                <a:effectLst/>
                <a:latin typeface="Times New Roman" panose="02020603050405020304" pitchFamily="18" charset="0"/>
                <a:cs typeface="Times New Roman" panose="02020603050405020304" pitchFamily="18" charset="0"/>
              </a:rPr>
              <a:t>A</a:t>
            </a:r>
            <a:r>
              <a:rPr lang="en-US" sz="3600" b="0" i="0" dirty="0">
                <a:solidFill>
                  <a:srgbClr val="000000"/>
                </a:solidFill>
                <a:effectLst/>
                <a:latin typeface="Times New Roman" panose="02020603050405020304" pitchFamily="18" charset="0"/>
                <a:cs typeface="Times New Roman" panose="02020603050405020304" pitchFamily="18" charset="0"/>
              </a:rPr>
              <a:t>.</a:t>
            </a:r>
          </a:p>
          <a:p>
            <a:endParaRPr lang="en-IN" sz="4400" dirty="0">
              <a:latin typeface="Times New Roman" panose="02020603050405020304" pitchFamily="18" charset="0"/>
              <a:cs typeface="Times New Roman" panose="02020603050405020304" pitchFamily="18" charset="0"/>
            </a:endParaRPr>
          </a:p>
        </p:txBody>
      </p:sp>
      <p:pic>
        <p:nvPicPr>
          <p:cNvPr id="2050" name="Picture 2" descr="Logic Diagram of Synchronous counter">
            <a:extLst>
              <a:ext uri="{FF2B5EF4-FFF2-40B4-BE49-F238E27FC236}">
                <a16:creationId xmlns:a16="http://schemas.microsoft.com/office/drawing/2014/main" id="{F6037928-678F-CF0C-235B-3D9268227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400" y="4876800"/>
            <a:ext cx="7772400" cy="4384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97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6EF727-EEA8-D412-456B-C78E59888F71}"/>
              </a:ext>
            </a:extLst>
          </p:cNvPr>
          <p:cNvSpPr txBox="1"/>
          <p:nvPr/>
        </p:nvSpPr>
        <p:spPr>
          <a:xfrm>
            <a:off x="254000" y="381000"/>
            <a:ext cx="12192000" cy="5324535"/>
          </a:xfrm>
          <a:prstGeom prst="rect">
            <a:avLst/>
          </a:prstGeom>
          <a:noFill/>
        </p:spPr>
        <p:txBody>
          <a:bodyPr wrap="square" rtlCol="0">
            <a:spAutoFit/>
          </a:bodyPr>
          <a:lstStyle/>
          <a:p>
            <a:pPr marL="571500" indent="-571500">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Synchronous Up Counter :</a:t>
            </a:r>
          </a:p>
          <a:p>
            <a:pPr marL="571500" indent="-571500">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	</a:t>
            </a:r>
            <a:r>
              <a:rPr lang="en-US" sz="3600" b="0" i="0" dirty="0">
                <a:solidFill>
                  <a:srgbClr val="121212"/>
                </a:solidFill>
                <a:effectLst/>
                <a:latin typeface="Times New Roman" panose="02020603050405020304" pitchFamily="18" charset="0"/>
                <a:cs typeface="Times New Roman" panose="02020603050405020304" pitchFamily="18" charset="0"/>
              </a:rPr>
              <a:t>A </a:t>
            </a:r>
            <a:r>
              <a:rPr lang="en-US" sz="3600" b="1" i="0" dirty="0">
                <a:solidFill>
                  <a:srgbClr val="121212"/>
                </a:solidFill>
                <a:effectLst/>
                <a:latin typeface="Times New Roman" panose="02020603050405020304" pitchFamily="18" charset="0"/>
                <a:cs typeface="Times New Roman" panose="02020603050405020304" pitchFamily="18" charset="0"/>
              </a:rPr>
              <a:t>4-bit Synchronous up counter</a:t>
            </a:r>
            <a:r>
              <a:rPr lang="en-US" sz="3600" b="0" i="0" dirty="0">
                <a:solidFill>
                  <a:srgbClr val="121212"/>
                </a:solidFill>
                <a:effectLst/>
                <a:latin typeface="Times New Roman" panose="02020603050405020304" pitchFamily="18" charset="0"/>
                <a:cs typeface="Times New Roman" panose="02020603050405020304" pitchFamily="18" charset="0"/>
              </a:rPr>
              <a:t> start to count from 0 (0000 in binary) and increment or count upwards to 15 (1111 in binary) and then start new counting cycle by getting reset.</a:t>
            </a:r>
          </a:p>
          <a:p>
            <a:pPr marL="571500" indent="-571500">
              <a:buFont typeface="Arial" panose="020B0604020202020204" pitchFamily="34" charset="0"/>
              <a:buChar char="•"/>
            </a:pPr>
            <a:r>
              <a:rPr lang="en-US" sz="3600" b="0" i="0" dirty="0">
                <a:solidFill>
                  <a:srgbClr val="121212"/>
                </a:solidFill>
                <a:effectLst/>
                <a:latin typeface="Times New Roman" panose="02020603050405020304" pitchFamily="18" charset="0"/>
                <a:cs typeface="Times New Roman" panose="02020603050405020304" pitchFamily="18" charset="0"/>
              </a:rPr>
              <a:t>Its operating frequency is much higher than the same range Asynchronous counter. Also, there is </a:t>
            </a:r>
            <a:r>
              <a:rPr lang="en-US" sz="3600" b="1" i="0" dirty="0">
                <a:solidFill>
                  <a:srgbClr val="121212"/>
                </a:solidFill>
                <a:effectLst/>
                <a:latin typeface="Times New Roman" panose="02020603050405020304" pitchFamily="18" charset="0"/>
                <a:cs typeface="Times New Roman" panose="02020603050405020304" pitchFamily="18" charset="0"/>
              </a:rPr>
              <a:t>no propagation delay</a:t>
            </a:r>
            <a:r>
              <a:rPr lang="en-US" sz="3600" b="0" i="0" dirty="0">
                <a:solidFill>
                  <a:srgbClr val="121212"/>
                </a:solidFill>
                <a:effectLst/>
                <a:latin typeface="Times New Roman" panose="02020603050405020304" pitchFamily="18" charset="0"/>
                <a:cs typeface="Times New Roman" panose="02020603050405020304" pitchFamily="18" charset="0"/>
              </a:rPr>
              <a:t> in the synchronous counter just because all flip-flops or counter stage is in parallel clock source and the clock triggers all counters at the same time.</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897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ynchronous Up Counter">
            <a:extLst>
              <a:ext uri="{FF2B5EF4-FFF2-40B4-BE49-F238E27FC236}">
                <a16:creationId xmlns:a16="http://schemas.microsoft.com/office/drawing/2014/main" id="{EF8ED1C4-0749-0520-3C82-FA28288CB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685800"/>
            <a:ext cx="12192000" cy="7162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A3A9C9-432E-4468-7CD7-A0E55E5511C2}"/>
              </a:ext>
            </a:extLst>
          </p:cNvPr>
          <p:cNvSpPr txBox="1"/>
          <p:nvPr/>
        </p:nvSpPr>
        <p:spPr>
          <a:xfrm>
            <a:off x="3530600" y="8153400"/>
            <a:ext cx="5943600" cy="369332"/>
          </a:xfrm>
          <a:prstGeom prst="rect">
            <a:avLst/>
          </a:prstGeom>
          <a:noFill/>
        </p:spPr>
        <p:txBody>
          <a:bodyPr wrap="square" rtlCol="0">
            <a:spAutoFit/>
          </a:bodyPr>
          <a:lstStyle/>
          <a:p>
            <a:pPr algn="ctr"/>
            <a:r>
              <a:rPr lang="en-US" sz="1800" i="1" dirty="0">
                <a:latin typeface="Arial" panose="020B0604020202020204" pitchFamily="34" charset="0"/>
                <a:cs typeface="Arial" panose="020B0604020202020204" pitchFamily="34" charset="0"/>
              </a:rPr>
              <a:t>Fig.</a:t>
            </a:r>
            <a:r>
              <a:rPr lang="en-IN" sz="1800" b="1" i="1" dirty="0">
                <a:effectLst/>
                <a:latin typeface="Arial" panose="020B0604020202020204" pitchFamily="34" charset="0"/>
                <a:cs typeface="Arial" panose="020B0604020202020204" pitchFamily="34" charset="0"/>
              </a:rPr>
              <a:t> </a:t>
            </a:r>
            <a:r>
              <a:rPr lang="en-IN" sz="1800" i="1" dirty="0">
                <a:effectLst/>
                <a:latin typeface="Arial" panose="020B0604020202020204" pitchFamily="34" charset="0"/>
                <a:cs typeface="Arial" panose="020B0604020202020204" pitchFamily="34" charset="0"/>
              </a:rPr>
              <a:t>Synchronous Up Counter</a:t>
            </a:r>
          </a:p>
        </p:txBody>
      </p:sp>
    </p:spTree>
    <p:extLst>
      <p:ext uri="{BB962C8B-B14F-4D97-AF65-F5344CB8AC3E}">
        <p14:creationId xmlns:p14="http://schemas.microsoft.com/office/powerpoint/2010/main" val="1971513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BC3CF4-5725-3155-44B8-2CE047B8D5B9}"/>
              </a:ext>
            </a:extLst>
          </p:cNvPr>
          <p:cNvSpPr txBox="1"/>
          <p:nvPr/>
        </p:nvSpPr>
        <p:spPr>
          <a:xfrm>
            <a:off x="406400" y="304800"/>
            <a:ext cx="12039600" cy="9325630"/>
          </a:xfrm>
          <a:prstGeom prst="rect">
            <a:avLst/>
          </a:prstGeom>
          <a:noFill/>
        </p:spPr>
        <p:txBody>
          <a:bodyPr wrap="square" rtlCol="0">
            <a:spAutoFit/>
          </a:bodyPr>
          <a:lstStyle/>
          <a:p>
            <a:pPr marL="571500" indent="-571500">
              <a:buFont typeface="Wingdings" panose="05000000000000000000" pitchFamily="2" charset="2"/>
              <a:buChar char="Ø"/>
            </a:pPr>
            <a:r>
              <a:rPr lang="en-IN" sz="4400" i="0" dirty="0">
                <a:effectLst/>
                <a:latin typeface="Times New Roman" panose="02020603050405020304" pitchFamily="18" charset="0"/>
                <a:cs typeface="Times New Roman" panose="02020603050405020304" pitchFamily="18" charset="0"/>
              </a:rPr>
              <a:t>Synchronous Down Counter :</a:t>
            </a:r>
          </a:p>
          <a:p>
            <a:pPr marL="571500" indent="-571500">
              <a:buFont typeface="Arial" panose="020B0604020202020204" pitchFamily="34" charset="0"/>
              <a:buChar char="•"/>
            </a:pPr>
            <a:r>
              <a:rPr lang="en-IN" sz="4400" dirty="0">
                <a:latin typeface="Times New Roman" panose="02020603050405020304" pitchFamily="18" charset="0"/>
                <a:cs typeface="Times New Roman" panose="02020603050405020304" pitchFamily="18" charset="0"/>
              </a:rPr>
              <a:t>	</a:t>
            </a:r>
            <a:r>
              <a:rPr lang="en-US" sz="3600" b="0" i="0" dirty="0">
                <a:solidFill>
                  <a:srgbClr val="121212"/>
                </a:solidFill>
                <a:effectLst/>
                <a:latin typeface="Times New Roman" panose="02020603050405020304" pitchFamily="18" charset="0"/>
                <a:cs typeface="Times New Roman" panose="02020603050405020304" pitchFamily="18" charset="0"/>
              </a:rPr>
              <a:t>A 4-bit Synchronous down counter start to count from 15 (1111 in binary) and decrement or count downwards to 0 or 0000 and after that it will start a new counting cycle by getting reset. </a:t>
            </a:r>
          </a:p>
          <a:p>
            <a:pPr marL="571500" indent="-571500">
              <a:buFont typeface="Arial" panose="020B0604020202020204" pitchFamily="34" charset="0"/>
              <a:buChar char="•"/>
            </a:pPr>
            <a:r>
              <a:rPr lang="en-US" sz="3600" b="0" i="0" dirty="0">
                <a:solidFill>
                  <a:srgbClr val="121212"/>
                </a:solidFill>
                <a:effectLst/>
                <a:latin typeface="Times New Roman" panose="02020603050405020304" pitchFamily="18" charset="0"/>
                <a:cs typeface="Times New Roman" panose="02020603050405020304" pitchFamily="18" charset="0"/>
              </a:rPr>
              <a:t>In </a:t>
            </a:r>
            <a:r>
              <a:rPr lang="en-US" sz="3600" i="0" dirty="0">
                <a:solidFill>
                  <a:srgbClr val="121212"/>
                </a:solidFill>
                <a:effectLst/>
                <a:latin typeface="Times New Roman" panose="02020603050405020304" pitchFamily="18" charset="0"/>
                <a:cs typeface="Times New Roman" panose="02020603050405020304" pitchFamily="18" charset="0"/>
              </a:rPr>
              <a:t>synchronous down counter</a:t>
            </a:r>
            <a:r>
              <a:rPr lang="en-US" sz="3600" b="0" i="0" dirty="0">
                <a:solidFill>
                  <a:srgbClr val="121212"/>
                </a:solidFill>
                <a:effectLst/>
                <a:latin typeface="Times New Roman" panose="02020603050405020304" pitchFamily="18" charset="0"/>
                <a:cs typeface="Times New Roman" panose="02020603050405020304" pitchFamily="18" charset="0"/>
              </a:rPr>
              <a:t>, the AND Gate input is changed. First Flip-flop FFA input is same as we used in previous Synchronous up counter. </a:t>
            </a:r>
          </a:p>
          <a:p>
            <a:pPr marL="571500" indent="-571500">
              <a:buFont typeface="Arial" panose="020B0604020202020204" pitchFamily="34" charset="0"/>
              <a:buChar char="•"/>
            </a:pPr>
            <a:r>
              <a:rPr lang="en-US" sz="3600" b="0" i="0" dirty="0">
                <a:solidFill>
                  <a:srgbClr val="121212"/>
                </a:solidFill>
                <a:effectLst/>
                <a:latin typeface="Times New Roman" panose="02020603050405020304" pitchFamily="18" charset="0"/>
                <a:cs typeface="Times New Roman" panose="02020603050405020304" pitchFamily="18" charset="0"/>
              </a:rPr>
              <a:t>Instead of directly feeding the output of the first flip-flop to the next subsequent flip-flop, we are using inverted output pin which is used to give J and K input across next flip-flop FFB and also used as input pin across the AND gate. </a:t>
            </a:r>
          </a:p>
          <a:p>
            <a:pPr marL="571500" indent="-571500">
              <a:buFont typeface="Arial" panose="020B0604020202020204" pitchFamily="34" charset="0"/>
              <a:buChar char="•"/>
            </a:pPr>
            <a:r>
              <a:rPr lang="en-US" sz="3600" b="0" i="0" dirty="0">
                <a:solidFill>
                  <a:srgbClr val="121212"/>
                </a:solidFill>
                <a:effectLst/>
                <a:latin typeface="Times New Roman" panose="02020603050405020304" pitchFamily="18" charset="0"/>
                <a:cs typeface="Times New Roman" panose="02020603050405020304" pitchFamily="18" charset="0"/>
              </a:rPr>
              <a:t>Same as like the previous circuit, two AND gates are providing necessary logic to the next two Flip-flops FFC and FFD.</a:t>
            </a:r>
            <a:endParaRPr lang="en-IN" sz="3600" i="0" dirty="0">
              <a:effectLst/>
              <a:latin typeface="Times New Roman" panose="02020603050405020304" pitchFamily="18" charset="0"/>
              <a:cs typeface="Times New Roman" panose="02020603050405020304" pitchFamily="18" charset="0"/>
            </a:endParaRPr>
          </a:p>
          <a:p>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148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ynchronous Down Counter">
            <a:extLst>
              <a:ext uri="{FF2B5EF4-FFF2-40B4-BE49-F238E27FC236}">
                <a16:creationId xmlns:a16="http://schemas.microsoft.com/office/drawing/2014/main" id="{AEF46035-5659-DB46-2117-645EDA600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228600"/>
            <a:ext cx="12344400" cy="6781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6E5A3B5-BFFB-40B2-7B54-4CC2FA28153D}"/>
              </a:ext>
            </a:extLst>
          </p:cNvPr>
          <p:cNvSpPr txBox="1"/>
          <p:nvPr/>
        </p:nvSpPr>
        <p:spPr>
          <a:xfrm>
            <a:off x="4292600" y="7239000"/>
            <a:ext cx="5029200" cy="830997"/>
          </a:xfrm>
          <a:prstGeom prst="rect">
            <a:avLst/>
          </a:prstGeom>
          <a:noFill/>
        </p:spPr>
        <p:txBody>
          <a:bodyPr wrap="square" rtlCol="0">
            <a:spAutoFit/>
          </a:bodyPr>
          <a:lstStyle/>
          <a:p>
            <a:r>
              <a:rPr lang="en-US" sz="2400" i="1" dirty="0">
                <a:latin typeface="Arial" panose="020B0604020202020204" pitchFamily="34" charset="0"/>
                <a:cs typeface="Arial" panose="020B0604020202020204" pitchFamily="34" charset="0"/>
              </a:rPr>
              <a:t>Fig.</a:t>
            </a:r>
            <a:r>
              <a:rPr lang="en-IN" sz="2400" b="1" i="1" dirty="0">
                <a:effectLst/>
                <a:latin typeface="Arial" panose="020B0604020202020204" pitchFamily="34" charset="0"/>
                <a:cs typeface="Arial" panose="020B0604020202020204" pitchFamily="34" charset="0"/>
              </a:rPr>
              <a:t> </a:t>
            </a:r>
            <a:r>
              <a:rPr lang="en-IN" sz="2400" i="1" dirty="0">
                <a:effectLst/>
                <a:latin typeface="Arial" panose="020B0604020202020204" pitchFamily="34" charset="0"/>
                <a:cs typeface="Arial" panose="020B0604020202020204" pitchFamily="34" charset="0"/>
              </a:rPr>
              <a:t>Synchronous Down Counter</a:t>
            </a:r>
          </a:p>
          <a:p>
            <a:endParaRPr lang="en-IN" sz="2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5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1EC0C-9D66-C75B-4566-DAFF59C71F24}"/>
              </a:ext>
            </a:extLst>
          </p:cNvPr>
          <p:cNvSpPr txBox="1"/>
          <p:nvPr/>
        </p:nvSpPr>
        <p:spPr>
          <a:xfrm>
            <a:off x="3530600" y="609600"/>
            <a:ext cx="6477000"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Modulus-N Counters</a:t>
            </a:r>
            <a:endParaRPr lang="en-IN" sz="4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12921B9-37AD-1DDB-2AEA-4341AC38B7E2}"/>
              </a:ext>
            </a:extLst>
          </p:cNvPr>
          <p:cNvSpPr txBox="1"/>
          <p:nvPr/>
        </p:nvSpPr>
        <p:spPr>
          <a:xfrm>
            <a:off x="406400" y="1600200"/>
            <a:ext cx="12192000" cy="7478970"/>
          </a:xfrm>
          <a:prstGeom prst="rect">
            <a:avLst/>
          </a:prstGeom>
          <a:noFill/>
        </p:spPr>
        <p:txBody>
          <a:bodyPr wrap="square">
            <a:spAutoFit/>
          </a:bodyPr>
          <a:lstStyle/>
          <a:p>
            <a:pPr marL="457200" indent="-457200">
              <a:buFont typeface="Arial" panose="020B0604020202020204" pitchFamily="34" charset="0"/>
              <a:buChar char="•"/>
            </a:pPr>
            <a:r>
              <a:rPr lang="en-US" sz="3200" i="0" dirty="0">
                <a:solidFill>
                  <a:srgbClr val="414042"/>
                </a:solidFill>
                <a:effectLst/>
                <a:latin typeface="Times New Roman" panose="02020603050405020304" pitchFamily="18" charset="0"/>
                <a:cs typeface="Times New Roman" panose="02020603050405020304" pitchFamily="18" charset="0"/>
              </a:rPr>
              <a:t>Modulus Counters</a:t>
            </a:r>
            <a:r>
              <a:rPr lang="en-US" sz="3200" b="0" i="0" dirty="0">
                <a:solidFill>
                  <a:srgbClr val="414042"/>
                </a:solidFill>
                <a:effectLst/>
                <a:latin typeface="Times New Roman" panose="02020603050405020304" pitchFamily="18" charset="0"/>
                <a:cs typeface="Times New Roman" panose="02020603050405020304" pitchFamily="18" charset="0"/>
              </a:rPr>
              <a:t>, or simply </a:t>
            </a:r>
            <a:r>
              <a:rPr lang="en-US" sz="3200" b="0" dirty="0">
                <a:solidFill>
                  <a:srgbClr val="414042"/>
                </a:solidFill>
                <a:effectLst/>
                <a:latin typeface="Times New Roman" panose="02020603050405020304" pitchFamily="18" charset="0"/>
                <a:cs typeface="Times New Roman" panose="02020603050405020304" pitchFamily="18" charset="0"/>
              </a:rPr>
              <a:t>MOD counters</a:t>
            </a:r>
            <a:r>
              <a:rPr lang="en-US" sz="3200" b="0" i="0" dirty="0">
                <a:solidFill>
                  <a:srgbClr val="414042"/>
                </a:solidFill>
                <a:effectLst/>
                <a:latin typeface="Times New Roman" panose="02020603050405020304" pitchFamily="18" charset="0"/>
                <a:cs typeface="Times New Roman" panose="02020603050405020304" pitchFamily="18" charset="0"/>
              </a:rPr>
              <a:t>, are defined based on the number of states that the counter will sequence through before returning back to its original value. </a:t>
            </a:r>
          </a:p>
          <a:p>
            <a:pPr marL="457200" indent="-457200">
              <a:buFont typeface="Arial" panose="020B0604020202020204" pitchFamily="34" charset="0"/>
              <a:buChar char="•"/>
            </a:pPr>
            <a:r>
              <a:rPr lang="en-US" sz="3200" b="0" i="0" dirty="0">
                <a:solidFill>
                  <a:srgbClr val="414042"/>
                </a:solidFill>
                <a:effectLst/>
                <a:latin typeface="Times New Roman" panose="02020603050405020304" pitchFamily="18" charset="0"/>
                <a:cs typeface="Times New Roman" panose="02020603050405020304" pitchFamily="18" charset="0"/>
              </a:rPr>
              <a:t>For example, </a:t>
            </a:r>
          </a:p>
          <a:p>
            <a:r>
              <a:rPr lang="en-US" sz="3200" dirty="0">
                <a:solidFill>
                  <a:srgbClr val="414042"/>
                </a:solidFill>
                <a:latin typeface="Times New Roman" panose="02020603050405020304" pitchFamily="18" charset="0"/>
                <a:cs typeface="Times New Roman" panose="02020603050405020304" pitchFamily="18" charset="0"/>
              </a:rPr>
              <a:t>	</a:t>
            </a:r>
            <a:r>
              <a:rPr lang="en-US" sz="3200" b="0" i="0" dirty="0">
                <a:solidFill>
                  <a:srgbClr val="414042"/>
                </a:solidFill>
                <a:effectLst/>
                <a:latin typeface="Times New Roman" panose="02020603050405020304" pitchFamily="18" charset="0"/>
                <a:cs typeface="Times New Roman" panose="02020603050405020304" pitchFamily="18" charset="0"/>
              </a:rPr>
              <a:t>a 2-bit counter that counts from 00</a:t>
            </a:r>
            <a:r>
              <a:rPr lang="en-US" sz="3200" b="0" i="0" baseline="-25000" dirty="0">
                <a:solidFill>
                  <a:srgbClr val="414042"/>
                </a:solidFill>
                <a:effectLst/>
                <a:latin typeface="Times New Roman" panose="02020603050405020304" pitchFamily="18" charset="0"/>
                <a:cs typeface="Times New Roman" panose="02020603050405020304" pitchFamily="18" charset="0"/>
              </a:rPr>
              <a:t>2</a:t>
            </a:r>
            <a:r>
              <a:rPr lang="en-US" sz="3200" b="0" i="0" dirty="0">
                <a:solidFill>
                  <a:srgbClr val="414042"/>
                </a:solidFill>
                <a:effectLst/>
                <a:latin typeface="Times New Roman" panose="02020603050405020304" pitchFamily="18" charset="0"/>
                <a:cs typeface="Times New Roman" panose="02020603050405020304" pitchFamily="18" charset="0"/>
              </a:rPr>
              <a:t> to 11</a:t>
            </a:r>
            <a:r>
              <a:rPr lang="en-US" sz="3200" b="0" i="0" baseline="-25000" dirty="0">
                <a:solidFill>
                  <a:srgbClr val="414042"/>
                </a:solidFill>
                <a:effectLst/>
                <a:latin typeface="Times New Roman" panose="02020603050405020304" pitchFamily="18" charset="0"/>
                <a:cs typeface="Times New Roman" panose="02020603050405020304" pitchFamily="18" charset="0"/>
              </a:rPr>
              <a:t>2</a:t>
            </a:r>
            <a:r>
              <a:rPr lang="en-US" sz="3200" b="0" i="0" dirty="0">
                <a:solidFill>
                  <a:srgbClr val="414042"/>
                </a:solidFill>
                <a:effectLst/>
                <a:latin typeface="Times New Roman" panose="02020603050405020304" pitchFamily="18" charset="0"/>
                <a:cs typeface="Times New Roman" panose="02020603050405020304" pitchFamily="18" charset="0"/>
              </a:rPr>
              <a:t> in binary, that is 0 to 3 in decimal, has a modulus value of 4 ( 00 → 1 → 10 → 11, and return back to 00 ) so would therefore be called a modulo-4, or mod-4, counter. Note also that it has taken four clock pulses to get from 00 to 11.</a:t>
            </a:r>
          </a:p>
          <a:p>
            <a:pPr marL="457200" indent="-457200">
              <a:buFont typeface="Arial" panose="020B0604020202020204" pitchFamily="34" charset="0"/>
              <a:buChar char="•"/>
            </a:pPr>
            <a:r>
              <a:rPr lang="en-US" sz="3200" b="0" i="0" dirty="0">
                <a:solidFill>
                  <a:srgbClr val="414042"/>
                </a:solidFill>
                <a:effectLst/>
                <a:latin typeface="Times New Roman" panose="02020603050405020304" pitchFamily="18" charset="0"/>
                <a:cs typeface="Times New Roman" panose="02020603050405020304" pitchFamily="18" charset="0"/>
              </a:rPr>
              <a:t>As in this simple example there are only two bits, ( n = 2 ) then the maximum number of possible output states (maximum modulus) for the counter is: 2</a:t>
            </a:r>
            <a:r>
              <a:rPr lang="en-US" sz="3200" b="0" i="0" baseline="30000" dirty="0">
                <a:solidFill>
                  <a:srgbClr val="414042"/>
                </a:solidFill>
                <a:effectLst/>
                <a:latin typeface="Times New Roman" panose="02020603050405020304" pitchFamily="18" charset="0"/>
                <a:cs typeface="Times New Roman" panose="02020603050405020304" pitchFamily="18" charset="0"/>
              </a:rPr>
              <a:t>n</a:t>
            </a:r>
            <a:r>
              <a:rPr lang="en-US" sz="3200" b="0" i="0" dirty="0">
                <a:solidFill>
                  <a:srgbClr val="414042"/>
                </a:solidFill>
                <a:effectLst/>
                <a:latin typeface="Times New Roman" panose="02020603050405020304" pitchFamily="18" charset="0"/>
                <a:cs typeface="Times New Roman" panose="02020603050405020304" pitchFamily="18" charset="0"/>
              </a:rPr>
              <a:t> = 2</a:t>
            </a:r>
            <a:r>
              <a:rPr lang="en-US" sz="3200" b="0" i="0" baseline="30000" dirty="0">
                <a:solidFill>
                  <a:srgbClr val="414042"/>
                </a:solidFill>
                <a:effectLst/>
                <a:latin typeface="Times New Roman" panose="02020603050405020304" pitchFamily="18" charset="0"/>
                <a:cs typeface="Times New Roman" panose="02020603050405020304" pitchFamily="18" charset="0"/>
              </a:rPr>
              <a:t>2</a:t>
            </a:r>
            <a:r>
              <a:rPr lang="en-US" sz="3200" b="0" i="0" dirty="0">
                <a:solidFill>
                  <a:srgbClr val="414042"/>
                </a:solidFill>
                <a:effectLst/>
                <a:latin typeface="Times New Roman" panose="02020603050405020304" pitchFamily="18" charset="0"/>
                <a:cs typeface="Times New Roman" panose="02020603050405020304" pitchFamily="18" charset="0"/>
              </a:rPr>
              <a:t> or 4</a:t>
            </a:r>
            <a:r>
              <a:rPr lang="en-US" sz="3200" dirty="0">
                <a:solidFill>
                  <a:srgbClr val="414042"/>
                </a:solidFill>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3200" b="0" i="0" dirty="0">
                <a:solidFill>
                  <a:srgbClr val="414042"/>
                </a:solidFill>
                <a:effectLst/>
                <a:latin typeface="Times New Roman" panose="02020603050405020304" pitchFamily="18" charset="0"/>
                <a:cs typeface="Times New Roman" panose="02020603050405020304" pitchFamily="18" charset="0"/>
              </a:rPr>
              <a:t>Therefore, a “Mod-N” counter will require “N” number of flip-flops connected together to count a single data bit while providing 2</a:t>
            </a:r>
            <a:r>
              <a:rPr lang="en-US" sz="3200" b="0" i="0" baseline="30000" dirty="0">
                <a:solidFill>
                  <a:srgbClr val="414042"/>
                </a:solidFill>
                <a:effectLst/>
                <a:latin typeface="Times New Roman" panose="02020603050405020304" pitchFamily="18" charset="0"/>
                <a:cs typeface="Times New Roman" panose="02020603050405020304" pitchFamily="18" charset="0"/>
              </a:rPr>
              <a:t>n</a:t>
            </a:r>
            <a:r>
              <a:rPr lang="en-US" sz="3200" b="0" i="0" dirty="0">
                <a:solidFill>
                  <a:srgbClr val="414042"/>
                </a:solidFill>
                <a:effectLst/>
                <a:latin typeface="Times New Roman" panose="02020603050405020304" pitchFamily="18" charset="0"/>
                <a:cs typeface="Times New Roman" panose="02020603050405020304" pitchFamily="18" charset="0"/>
              </a:rPr>
              <a:t> different output states, (n is the number of bits). Note that N is always a whole integer value.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11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FB280F-BBC1-DDA7-CF7A-5CBF180CA9C6}"/>
              </a:ext>
            </a:extLst>
          </p:cNvPr>
          <p:cNvSpPr txBox="1"/>
          <p:nvPr/>
        </p:nvSpPr>
        <p:spPr>
          <a:xfrm>
            <a:off x="635000" y="1645146"/>
            <a:ext cx="12039600" cy="3231654"/>
          </a:xfrm>
          <a:prstGeom prst="rect">
            <a:avLst/>
          </a:prstGeom>
          <a:noFill/>
        </p:spPr>
        <p:txBody>
          <a:bodyPr wrap="square" rtlCol="0">
            <a:spAutoFit/>
          </a:bodyPr>
          <a:lstStyle/>
          <a:p>
            <a:pPr marL="285750" indent="-28575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Modulo -2 counter :</a:t>
            </a:r>
          </a:p>
          <a:p>
            <a:r>
              <a:rPr lang="en-US" sz="3200" dirty="0">
                <a:latin typeface="Times New Roman" panose="02020603050405020304" pitchFamily="18" charset="0"/>
                <a:cs typeface="Times New Roman" panose="02020603050405020304" pitchFamily="18" charset="0"/>
              </a:rPr>
              <a:t>	</a:t>
            </a:r>
            <a:r>
              <a:rPr lang="en-US" sz="2800" b="0" i="0" dirty="0">
                <a:solidFill>
                  <a:srgbClr val="414042"/>
                </a:solidFill>
                <a:effectLst/>
                <a:latin typeface="Times New Roman" panose="02020603050405020304" pitchFamily="18" charset="0"/>
                <a:cs typeface="Times New Roman" panose="02020603050405020304" pitchFamily="18" charset="0"/>
              </a:rPr>
              <a:t>Technically as well as being a 1-bit storage device, a single flip-flop on its own could be thought of as a MOD-2 counter, as it has a single output resulting in a count of two, either a 0 or 1, on the application of the clock signal. But a single flip-flop on its own produces a limited counting sequence, so by connecting together more flip-flops to form a chain, we can increase the counting capacity and construct a MOD counter of any value.</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CB85226-49AB-57DF-C16A-EB487773AD59}"/>
              </a:ext>
            </a:extLst>
          </p:cNvPr>
          <p:cNvSpPr txBox="1"/>
          <p:nvPr/>
        </p:nvSpPr>
        <p:spPr>
          <a:xfrm>
            <a:off x="635000" y="5486400"/>
            <a:ext cx="11887200" cy="2800767"/>
          </a:xfrm>
          <a:prstGeom prst="rect">
            <a:avLst/>
          </a:prstGeom>
          <a:noFill/>
        </p:spPr>
        <p:txBody>
          <a:bodyPr wrap="square" rtlCol="0">
            <a:spAutoFit/>
          </a:bodyPr>
          <a:lstStyle/>
          <a:p>
            <a:pPr marL="457200" indent="-4572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Modulo -4 Counter :</a:t>
            </a:r>
          </a:p>
          <a:p>
            <a:r>
              <a:rPr lang="en-US" sz="3200" b="1" dirty="0">
                <a:latin typeface="Times New Roman" panose="02020603050405020304" pitchFamily="18" charset="0"/>
                <a:cs typeface="Times New Roman" panose="02020603050405020304" pitchFamily="18" charset="0"/>
              </a:rPr>
              <a:t>	</a:t>
            </a:r>
            <a:r>
              <a:rPr lang="en-US" sz="2800" b="0" i="0" dirty="0">
                <a:solidFill>
                  <a:srgbClr val="414042"/>
                </a:solidFill>
                <a:effectLst/>
                <a:latin typeface="Times New Roman" panose="02020603050405020304" pitchFamily="18" charset="0"/>
                <a:cs typeface="Times New Roman" panose="02020603050405020304" pitchFamily="18" charset="0"/>
              </a:rPr>
              <a:t>If a single flip-flop can be considered as a modulo-2 or MOD-2 counter, then adding a second flip-flop would give us a MOD-4 counter allowing it to count in four discrete steps. The overall effect would be to divide the original clock input signal by four. Then the binary sequence for this 2-bit MOD-4 counter would be: 00, 01, 10, and 11 as shown.</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3D694E9-50A2-E3F3-74D0-C972A54F6D2B}"/>
              </a:ext>
            </a:extLst>
          </p:cNvPr>
          <p:cNvSpPr txBox="1"/>
          <p:nvPr/>
        </p:nvSpPr>
        <p:spPr>
          <a:xfrm>
            <a:off x="863600" y="610284"/>
            <a:ext cx="111252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Types of Modulo-N Counter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357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od counter">
            <a:extLst>
              <a:ext uri="{FF2B5EF4-FFF2-40B4-BE49-F238E27FC236}">
                <a16:creationId xmlns:a16="http://schemas.microsoft.com/office/drawing/2014/main" id="{F5B16C84-18A8-1F41-E427-D5051E25B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48" y="123587"/>
            <a:ext cx="7556651" cy="44484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CBF69AA2-54F2-7976-F624-1D4FBC2DC22F}"/>
              </a:ext>
            </a:extLst>
          </p:cNvPr>
          <p:cNvGraphicFramePr>
            <a:graphicFrameLocks noGrp="1"/>
          </p:cNvGraphicFramePr>
          <p:nvPr>
            <p:extLst>
              <p:ext uri="{D42A27DB-BD31-4B8C-83A1-F6EECF244321}">
                <p14:modId xmlns:p14="http://schemas.microsoft.com/office/powerpoint/2010/main" val="2047675667"/>
              </p:ext>
            </p:extLst>
          </p:nvPr>
        </p:nvGraphicFramePr>
        <p:xfrm>
          <a:off x="5740400" y="4610100"/>
          <a:ext cx="6413499" cy="5019910"/>
        </p:xfrm>
        <a:graphic>
          <a:graphicData uri="http://schemas.openxmlformats.org/drawingml/2006/table">
            <a:tbl>
              <a:tblPr/>
              <a:tblGrid>
                <a:gridCol w="1002914">
                  <a:extLst>
                    <a:ext uri="{9D8B030D-6E8A-4147-A177-3AD203B41FA5}">
                      <a16:colId xmlns:a16="http://schemas.microsoft.com/office/drawing/2014/main" val="4263943359"/>
                    </a:ext>
                  </a:extLst>
                </a:gridCol>
                <a:gridCol w="475096">
                  <a:extLst>
                    <a:ext uri="{9D8B030D-6E8A-4147-A177-3AD203B41FA5}">
                      <a16:colId xmlns:a16="http://schemas.microsoft.com/office/drawing/2014/main" val="2496292786"/>
                    </a:ext>
                  </a:extLst>
                </a:gridCol>
                <a:gridCol w="475096">
                  <a:extLst>
                    <a:ext uri="{9D8B030D-6E8A-4147-A177-3AD203B41FA5}">
                      <a16:colId xmlns:a16="http://schemas.microsoft.com/office/drawing/2014/main" val="2464516169"/>
                    </a:ext>
                  </a:extLst>
                </a:gridCol>
                <a:gridCol w="501457">
                  <a:extLst>
                    <a:ext uri="{9D8B030D-6E8A-4147-A177-3AD203B41FA5}">
                      <a16:colId xmlns:a16="http://schemas.microsoft.com/office/drawing/2014/main" val="414663577"/>
                    </a:ext>
                  </a:extLst>
                </a:gridCol>
                <a:gridCol w="475096">
                  <a:extLst>
                    <a:ext uri="{9D8B030D-6E8A-4147-A177-3AD203B41FA5}">
                      <a16:colId xmlns:a16="http://schemas.microsoft.com/office/drawing/2014/main" val="2249759084"/>
                    </a:ext>
                  </a:extLst>
                </a:gridCol>
                <a:gridCol w="475096">
                  <a:extLst>
                    <a:ext uri="{9D8B030D-6E8A-4147-A177-3AD203B41FA5}">
                      <a16:colId xmlns:a16="http://schemas.microsoft.com/office/drawing/2014/main" val="1378406198"/>
                    </a:ext>
                  </a:extLst>
                </a:gridCol>
                <a:gridCol w="3008744">
                  <a:extLst>
                    <a:ext uri="{9D8B030D-6E8A-4147-A177-3AD203B41FA5}">
                      <a16:colId xmlns:a16="http://schemas.microsoft.com/office/drawing/2014/main" val="3057521388"/>
                    </a:ext>
                  </a:extLst>
                </a:gridCol>
              </a:tblGrid>
              <a:tr h="975815">
                <a:tc rowSpan="2">
                  <a:txBody>
                    <a:bodyPr/>
                    <a:lstStyle/>
                    <a:p>
                      <a:pPr algn="l"/>
                      <a:r>
                        <a:rPr lang="en-IN">
                          <a:solidFill>
                            <a:srgbClr val="FFFFFF"/>
                          </a:solidFill>
                          <a:effectLst/>
                        </a:rPr>
                        <a:t>lock Pulse</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414143"/>
                    </a:solidFill>
                  </a:tcPr>
                </a:tc>
                <a:tc gridSpan="2">
                  <a:txBody>
                    <a:bodyPr/>
                    <a:lstStyle/>
                    <a:p>
                      <a:pPr algn="ctr"/>
                      <a:r>
                        <a:rPr lang="en-IN">
                          <a:solidFill>
                            <a:srgbClr val="FFFFFF"/>
                          </a:solidFill>
                          <a:effectLst/>
                        </a:rPr>
                        <a:t>Present State</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414143"/>
                    </a:solidFill>
                  </a:tcPr>
                </a:tc>
                <a:tc hMerge="1">
                  <a:txBody>
                    <a:bodyPr/>
                    <a:lstStyle/>
                    <a:p>
                      <a:endParaRPr lang="en-IN"/>
                    </a:p>
                  </a:txBody>
                  <a:tcPr/>
                </a:tc>
                <a:tc>
                  <a:txBody>
                    <a:bodyPr/>
                    <a:lstStyle/>
                    <a:p>
                      <a:pPr algn="ctr"/>
                      <a:r>
                        <a:rPr lang="en-IN">
                          <a:solidFill>
                            <a:srgbClr val="FFFFFF"/>
                          </a:solidFill>
                          <a:effectLst/>
                        </a:rPr>
                        <a:t> </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414143"/>
                    </a:solidFill>
                  </a:tcPr>
                </a:tc>
                <a:tc gridSpan="2">
                  <a:txBody>
                    <a:bodyPr/>
                    <a:lstStyle/>
                    <a:p>
                      <a:pPr algn="ctr"/>
                      <a:r>
                        <a:rPr lang="en-IN">
                          <a:solidFill>
                            <a:srgbClr val="FFFFFF"/>
                          </a:solidFill>
                          <a:effectLst/>
                        </a:rPr>
                        <a:t>Next State</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414143"/>
                    </a:solidFill>
                  </a:tcPr>
                </a:tc>
                <a:tc hMerge="1">
                  <a:txBody>
                    <a:bodyPr/>
                    <a:lstStyle/>
                    <a:p>
                      <a:endParaRPr lang="en-IN"/>
                    </a:p>
                  </a:txBody>
                  <a:tcPr/>
                </a:tc>
                <a:tc>
                  <a:txBody>
                    <a:bodyPr/>
                    <a:lstStyle/>
                    <a:p>
                      <a:pPr algn="ctr"/>
                      <a:r>
                        <a:rPr lang="en-IN">
                          <a:solidFill>
                            <a:srgbClr val="FFFFFF"/>
                          </a:solidFill>
                          <a:effectLst/>
                        </a:rPr>
                        <a:t>State Diagram</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414143"/>
                    </a:solidFill>
                  </a:tcPr>
                </a:tc>
                <a:extLst>
                  <a:ext uri="{0D108BD9-81ED-4DB2-BD59-A6C34878D82A}">
                    <a16:rowId xmlns:a16="http://schemas.microsoft.com/office/drawing/2014/main" val="336187293"/>
                  </a:ext>
                </a:extLst>
              </a:tr>
              <a:tr h="613656">
                <a:tc vMerge="1">
                  <a:txBody>
                    <a:bodyPr/>
                    <a:lstStyle/>
                    <a:p>
                      <a:endParaRPr lang="en-IN"/>
                    </a:p>
                  </a:txBody>
                  <a:tcPr/>
                </a:tc>
                <a:tc>
                  <a:txBody>
                    <a:bodyPr/>
                    <a:lstStyle/>
                    <a:p>
                      <a:pPr algn="ctr"/>
                      <a:r>
                        <a:rPr lang="en-IN">
                          <a:solidFill>
                            <a:srgbClr val="414143"/>
                          </a:solidFill>
                          <a:effectLst/>
                        </a:rPr>
                        <a:t>Q</a:t>
                      </a:r>
                      <a:r>
                        <a:rPr lang="en-IN" baseline="-25000">
                          <a:solidFill>
                            <a:srgbClr val="414143"/>
                          </a:solidFill>
                          <a:effectLst/>
                        </a:rPr>
                        <a:t>B</a:t>
                      </a:r>
                      <a:endParaRPr lang="en-IN">
                        <a:solidFill>
                          <a:srgbClr val="414143"/>
                        </a:solidFill>
                        <a:effectLst/>
                      </a:endParaRP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Q</a:t>
                      </a:r>
                      <a:r>
                        <a:rPr lang="en-IN" baseline="-25000">
                          <a:solidFill>
                            <a:srgbClr val="414143"/>
                          </a:solidFill>
                          <a:effectLst/>
                        </a:rPr>
                        <a:t>A</a:t>
                      </a:r>
                      <a:endParaRPr lang="en-IN">
                        <a:solidFill>
                          <a:srgbClr val="414143"/>
                        </a:solidFill>
                        <a:effectLst/>
                      </a:endParaRP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 </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Q</a:t>
                      </a:r>
                      <a:r>
                        <a:rPr lang="en-IN" baseline="-25000">
                          <a:solidFill>
                            <a:srgbClr val="414143"/>
                          </a:solidFill>
                          <a:effectLst/>
                        </a:rPr>
                        <a:t>B</a:t>
                      </a:r>
                      <a:endParaRPr lang="en-IN">
                        <a:solidFill>
                          <a:srgbClr val="414143"/>
                        </a:solidFill>
                        <a:effectLst/>
                      </a:endParaRP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Q</a:t>
                      </a:r>
                      <a:r>
                        <a:rPr lang="en-IN" baseline="-25000">
                          <a:solidFill>
                            <a:srgbClr val="414143"/>
                          </a:solidFill>
                          <a:effectLst/>
                        </a:rPr>
                        <a:t>A</a:t>
                      </a:r>
                      <a:endParaRPr lang="en-IN">
                        <a:solidFill>
                          <a:srgbClr val="414143"/>
                        </a:solidFill>
                        <a:effectLst/>
                      </a:endParaRP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rowSpan="6">
                  <a:txBody>
                    <a:bodyPr/>
                    <a:lstStyle/>
                    <a:p>
                      <a:pPr algn="ctr"/>
                      <a:endParaRPr lang="en-IN" dirty="0">
                        <a:solidFill>
                          <a:srgbClr val="414143"/>
                        </a:solidFill>
                        <a:effectLst/>
                      </a:endParaRP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extLst>
                  <a:ext uri="{0D108BD9-81ED-4DB2-BD59-A6C34878D82A}">
                    <a16:rowId xmlns:a16="http://schemas.microsoft.com/office/drawing/2014/main" val="3958429117"/>
                  </a:ext>
                </a:extLst>
              </a:tr>
              <a:tr h="613656">
                <a:tc>
                  <a:txBody>
                    <a:bodyPr/>
                    <a:lstStyle/>
                    <a:p>
                      <a:pPr algn="l"/>
                      <a:r>
                        <a:rPr lang="en-IN">
                          <a:solidFill>
                            <a:srgbClr val="414143"/>
                          </a:solidFill>
                          <a:effectLst/>
                        </a:rPr>
                        <a:t>0 (start)</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0</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0</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0</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1</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9294533"/>
                  </a:ext>
                </a:extLst>
              </a:tr>
              <a:tr h="613656">
                <a:tc>
                  <a:txBody>
                    <a:bodyPr/>
                    <a:lstStyle/>
                    <a:p>
                      <a:pPr algn="l"/>
                      <a:r>
                        <a:rPr lang="en-IN">
                          <a:solidFill>
                            <a:srgbClr val="414143"/>
                          </a:solidFill>
                          <a:effectLst/>
                        </a:rPr>
                        <a:t>1</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0</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1</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1</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0</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3883710495"/>
                  </a:ext>
                </a:extLst>
              </a:tr>
              <a:tr h="613656">
                <a:tc>
                  <a:txBody>
                    <a:bodyPr/>
                    <a:lstStyle/>
                    <a:p>
                      <a:pPr algn="l"/>
                      <a:r>
                        <a:rPr lang="en-IN">
                          <a:solidFill>
                            <a:srgbClr val="414143"/>
                          </a:solidFill>
                          <a:effectLst/>
                        </a:rPr>
                        <a:t>2</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1</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0</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1</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dirty="0">
                          <a:solidFill>
                            <a:srgbClr val="414143"/>
                          </a:solidFill>
                          <a:effectLst/>
                        </a:rPr>
                        <a:t>1</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421479647"/>
                  </a:ext>
                </a:extLst>
              </a:tr>
              <a:tr h="613656">
                <a:tc>
                  <a:txBody>
                    <a:bodyPr/>
                    <a:lstStyle/>
                    <a:p>
                      <a:pPr algn="l"/>
                      <a:r>
                        <a:rPr lang="en-IN">
                          <a:solidFill>
                            <a:srgbClr val="414143"/>
                          </a:solidFill>
                          <a:effectLst/>
                        </a:rPr>
                        <a:t>3</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1</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1</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0</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0</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2903974835"/>
                  </a:ext>
                </a:extLst>
              </a:tr>
              <a:tr h="975815">
                <a:tc>
                  <a:txBody>
                    <a:bodyPr/>
                    <a:lstStyle/>
                    <a:p>
                      <a:pPr algn="l"/>
                      <a:r>
                        <a:rPr lang="en-IN">
                          <a:solidFill>
                            <a:srgbClr val="414143"/>
                          </a:solidFill>
                          <a:effectLst/>
                        </a:rPr>
                        <a:t>4 (repeat)</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0</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0</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a:solidFill>
                            <a:srgbClr val="414143"/>
                          </a:solidFill>
                          <a:effectLst/>
                        </a:rPr>
                        <a:t>0</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a:txBody>
                    <a:bodyPr/>
                    <a:lstStyle/>
                    <a:p>
                      <a:pPr algn="ctr"/>
                      <a:r>
                        <a:rPr lang="en-IN" dirty="0">
                          <a:solidFill>
                            <a:srgbClr val="414143"/>
                          </a:solidFill>
                          <a:effectLst/>
                        </a:rPr>
                        <a:t>1</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2018870245"/>
                  </a:ext>
                </a:extLst>
              </a:tr>
            </a:tbl>
          </a:graphicData>
        </a:graphic>
      </p:graphicFrame>
      <p:pic>
        <p:nvPicPr>
          <p:cNvPr id="6149" name="Picture 5" descr="mod counter state diagram">
            <a:extLst>
              <a:ext uri="{FF2B5EF4-FFF2-40B4-BE49-F238E27FC236}">
                <a16:creationId xmlns:a16="http://schemas.microsoft.com/office/drawing/2014/main" id="{98F963AF-F78A-220E-96E2-C9D859934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6600" y="6019800"/>
            <a:ext cx="2280787" cy="2286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7E61B42-DB74-F03B-333E-0C13921A965C}"/>
              </a:ext>
            </a:extLst>
          </p:cNvPr>
          <p:cNvSpPr txBox="1"/>
          <p:nvPr/>
        </p:nvSpPr>
        <p:spPr>
          <a:xfrm>
            <a:off x="8102600" y="1371600"/>
            <a:ext cx="4495800"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Modulo-4 Counter and Timing Diagram</a:t>
            </a:r>
            <a:endParaRPr lang="en-IN" sz="2000"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CC0E1A4-0DEA-69F3-B7CB-35841FC0A0CC}"/>
              </a:ext>
            </a:extLst>
          </p:cNvPr>
          <p:cNvSpPr txBox="1"/>
          <p:nvPr/>
        </p:nvSpPr>
        <p:spPr>
          <a:xfrm>
            <a:off x="787400" y="6248400"/>
            <a:ext cx="4419600"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Fig. Modulo-4 Truth Table </a:t>
            </a:r>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20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D08BD5-B951-9EAB-32CC-181C3FC673C5}"/>
              </a:ext>
            </a:extLst>
          </p:cNvPr>
          <p:cNvSpPr txBox="1"/>
          <p:nvPr/>
        </p:nvSpPr>
        <p:spPr>
          <a:xfrm>
            <a:off x="825500" y="838200"/>
            <a:ext cx="11353800" cy="7540526"/>
          </a:xfrm>
          <a:prstGeom prst="rect">
            <a:avLst/>
          </a:prstGeom>
          <a:noFill/>
        </p:spPr>
        <p:txBody>
          <a:bodyPr wrap="square" rtlCol="0">
            <a:spAutoFit/>
          </a:bodyPr>
          <a:lstStyle/>
          <a:p>
            <a:pPr marL="571500" indent="-571500">
              <a:buFont typeface="Wingdings" panose="05000000000000000000" pitchFamily="2" charset="2"/>
              <a:buChar char="Ø"/>
            </a:pPr>
            <a:r>
              <a:rPr lang="en-US" sz="4400" dirty="0">
                <a:latin typeface="Times New Roman" panose="02020603050405020304" pitchFamily="18" charset="0"/>
                <a:cs typeface="Times New Roman" panose="02020603050405020304" pitchFamily="18" charset="0"/>
              </a:rPr>
              <a:t>Types of Flip-Flop :</a:t>
            </a:r>
          </a:p>
          <a:p>
            <a:endParaRPr lang="en-US" sz="4400" dirty="0">
              <a:latin typeface="Times New Roman" panose="02020603050405020304" pitchFamily="18" charset="0"/>
              <a:cs typeface="Times New Roman" panose="02020603050405020304" pitchFamily="18" charset="0"/>
            </a:endParaRPr>
          </a:p>
          <a:p>
            <a:pPr marL="571500" indent="-571500">
              <a:lnSpc>
                <a:spcPct val="150000"/>
              </a:lnSpc>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SR Flip flop</a:t>
            </a:r>
          </a:p>
          <a:p>
            <a:pPr marL="571500" indent="-571500">
              <a:lnSpc>
                <a:spcPct val="150000"/>
              </a:lnSpc>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Clocked SR Flip flop</a:t>
            </a:r>
          </a:p>
          <a:p>
            <a:pPr marL="571500" indent="-571500">
              <a:lnSpc>
                <a:spcPct val="150000"/>
              </a:lnSpc>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JK Flip flop</a:t>
            </a:r>
          </a:p>
          <a:p>
            <a:pPr marL="571500" indent="-571500">
              <a:lnSpc>
                <a:spcPct val="150000"/>
              </a:lnSpc>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T Flip flop</a:t>
            </a:r>
          </a:p>
          <a:p>
            <a:pPr marL="571500" indent="-571500">
              <a:lnSpc>
                <a:spcPct val="150000"/>
              </a:lnSpc>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D flip flop</a:t>
            </a:r>
          </a:p>
          <a:p>
            <a:pPr marL="571500" indent="-571500">
              <a:lnSpc>
                <a:spcPct val="150000"/>
              </a:lnSpc>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Master – Slave JK Flip flop</a:t>
            </a:r>
          </a:p>
          <a:p>
            <a:pPr marL="571500" indent="-571500">
              <a:buFont typeface="Arial" panose="020B0604020202020204" pitchFamily="34" charset="0"/>
              <a:buChar char="•"/>
            </a:pPr>
            <a:endParaRPr lang="en-IN" sz="36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3872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EF23AE-FA7C-F3CD-94A2-93FA421C44EA}"/>
              </a:ext>
            </a:extLst>
          </p:cNvPr>
          <p:cNvSpPr txBox="1"/>
          <p:nvPr/>
        </p:nvSpPr>
        <p:spPr>
          <a:xfrm>
            <a:off x="1016000" y="381000"/>
            <a:ext cx="11430000" cy="2800767"/>
          </a:xfrm>
          <a:prstGeom prst="rect">
            <a:avLst/>
          </a:prstGeom>
          <a:noFill/>
        </p:spPr>
        <p:txBody>
          <a:bodyPr wrap="square" rtlCol="0">
            <a:spAutoFit/>
          </a:bodyPr>
          <a:lstStyle/>
          <a:p>
            <a:pPr marL="285750" indent="-28575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Modulo – 8 Counter :</a:t>
            </a:r>
          </a:p>
          <a:p>
            <a:r>
              <a:rPr lang="en-US" sz="32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By </a:t>
            </a:r>
            <a:r>
              <a:rPr lang="en-US" sz="2800" b="0" i="0" dirty="0">
                <a:solidFill>
                  <a:srgbClr val="414042"/>
                </a:solidFill>
                <a:effectLst/>
                <a:latin typeface="Times New Roman" panose="02020603050405020304" pitchFamily="18" charset="0"/>
                <a:cs typeface="Times New Roman" panose="02020603050405020304" pitchFamily="18" charset="0"/>
              </a:rPr>
              <a:t>adding another flip-flop onto the end of a MOD-4 counter to produce a MOD-8 counter giving us a 2</a:t>
            </a:r>
            <a:r>
              <a:rPr lang="en-US" sz="2800" b="0" i="0" baseline="30000" dirty="0">
                <a:solidFill>
                  <a:srgbClr val="414042"/>
                </a:solidFill>
                <a:effectLst/>
                <a:latin typeface="Times New Roman" panose="02020603050405020304" pitchFamily="18" charset="0"/>
                <a:cs typeface="Times New Roman" panose="02020603050405020304" pitchFamily="18" charset="0"/>
              </a:rPr>
              <a:t>3</a:t>
            </a:r>
            <a:r>
              <a:rPr lang="en-US" sz="2800" b="0" i="0" dirty="0">
                <a:solidFill>
                  <a:srgbClr val="414042"/>
                </a:solidFill>
                <a:effectLst/>
                <a:latin typeface="Times New Roman" panose="02020603050405020304" pitchFamily="18" charset="0"/>
                <a:cs typeface="Times New Roman" panose="02020603050405020304" pitchFamily="18" charset="0"/>
              </a:rPr>
              <a:t> binary sequence of counting from 000 up to 111, before resetting back to 000. A fourth flip-flop would make a MOD-16 counter and so on, in fact we could go on adding extra flip-flops for as long as we wanted</a:t>
            </a:r>
            <a:endParaRPr lang="en-IN" sz="2800" b="1" dirty="0">
              <a:latin typeface="Times New Roman" panose="02020603050405020304" pitchFamily="18" charset="0"/>
              <a:cs typeface="Times New Roman" panose="02020603050405020304" pitchFamily="18" charset="0"/>
            </a:endParaRPr>
          </a:p>
        </p:txBody>
      </p:sp>
      <p:pic>
        <p:nvPicPr>
          <p:cNvPr id="7170" name="Picture 2" descr="mod-8 mod counters">
            <a:extLst>
              <a:ext uri="{FF2B5EF4-FFF2-40B4-BE49-F238E27FC236}">
                <a16:creationId xmlns:a16="http://schemas.microsoft.com/office/drawing/2014/main" id="{D4DA2100-D176-CDAF-2F97-59C9E4C0D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400" y="3709988"/>
            <a:ext cx="9143999" cy="4672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47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004FCE-710C-7A33-EC11-3F5C5679E63A}"/>
              </a:ext>
            </a:extLst>
          </p:cNvPr>
          <p:cNvSpPr txBox="1"/>
          <p:nvPr/>
        </p:nvSpPr>
        <p:spPr>
          <a:xfrm>
            <a:off x="431800" y="304800"/>
            <a:ext cx="12141200" cy="7909858"/>
          </a:xfrm>
          <a:prstGeom prst="rect">
            <a:avLst/>
          </a:prstGeom>
          <a:noFill/>
        </p:spPr>
        <p:txBody>
          <a:bodyPr wrap="square" rtlCol="0">
            <a:spAutoFit/>
          </a:bodyPr>
          <a:lstStyle/>
          <a:p>
            <a:pPr marL="285750" indent="-28575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Modulo – 5 counter :</a:t>
            </a:r>
          </a:p>
          <a:p>
            <a:pPr marL="457200" indent="-457200">
              <a:buFont typeface="Arial" panose="020B0604020202020204" pitchFamily="34" charset="0"/>
              <a:buChar char="•"/>
            </a:pPr>
            <a:r>
              <a:rPr lang="en-US" sz="2800" b="0" i="0" dirty="0">
                <a:solidFill>
                  <a:srgbClr val="414042"/>
                </a:solidFill>
                <a:effectLst/>
                <a:latin typeface="Times New Roman" panose="02020603050405020304" pitchFamily="18" charset="0"/>
                <a:cs typeface="Times New Roman" panose="02020603050405020304" pitchFamily="18" charset="0"/>
              </a:rPr>
              <a:t>As we want to construct a </a:t>
            </a:r>
            <a:r>
              <a:rPr lang="en-US" sz="2800" b="0" dirty="0">
                <a:solidFill>
                  <a:srgbClr val="414042"/>
                </a:solidFill>
                <a:effectLst/>
                <a:latin typeface="Times New Roman" panose="02020603050405020304" pitchFamily="18" charset="0"/>
                <a:cs typeface="Times New Roman" panose="02020603050405020304" pitchFamily="18" charset="0"/>
              </a:rPr>
              <a:t>MOD-5 counter</a:t>
            </a:r>
            <a:r>
              <a:rPr lang="en-US" sz="2800" b="0" i="0" dirty="0">
                <a:solidFill>
                  <a:srgbClr val="414042"/>
                </a:solidFill>
                <a:effectLst/>
                <a:latin typeface="Times New Roman" panose="02020603050405020304" pitchFamily="18" charset="0"/>
                <a:cs typeface="Times New Roman" panose="02020603050405020304" pitchFamily="18" charset="0"/>
              </a:rPr>
              <a:t>, we need to modify the 3-bit (Mod-8) counter circuit so that it will reset itself back to zero after a count of 5. That is a count sequence of: 1→2→3→4→5→reset, and so on.</a:t>
            </a:r>
          </a:p>
          <a:p>
            <a:pPr marL="457200" indent="-457200" algn="l">
              <a:buFont typeface="Arial" panose="020B0604020202020204" pitchFamily="34" charset="0"/>
              <a:buChar char="•"/>
            </a:pPr>
            <a:r>
              <a:rPr lang="en-US" sz="2800" b="0" i="0" dirty="0">
                <a:solidFill>
                  <a:srgbClr val="414042"/>
                </a:solidFill>
                <a:effectLst/>
                <a:latin typeface="Times New Roman" panose="02020603050405020304" pitchFamily="18" charset="0"/>
                <a:cs typeface="Times New Roman" panose="02020603050405020304" pitchFamily="18" charset="0"/>
              </a:rPr>
              <a:t>We can decode this output state of 101 (5) to give us a signal to clear (</a:t>
            </a:r>
            <a:r>
              <a:rPr lang="en-US" sz="2800" b="0" i="0" dirty="0" err="1">
                <a:solidFill>
                  <a:srgbClr val="414042"/>
                </a:solidFill>
                <a:effectLst/>
                <a:latin typeface="Times New Roman" panose="02020603050405020304" pitchFamily="18" charset="0"/>
                <a:cs typeface="Times New Roman" panose="02020603050405020304" pitchFamily="18" charset="0"/>
              </a:rPr>
              <a:t>Clr</a:t>
            </a:r>
            <a:r>
              <a:rPr lang="en-US" sz="2800" b="0" i="0" dirty="0">
                <a:solidFill>
                  <a:srgbClr val="414042"/>
                </a:solidFill>
                <a:effectLst/>
                <a:latin typeface="Times New Roman" panose="02020603050405020304" pitchFamily="18" charset="0"/>
                <a:cs typeface="Times New Roman" panose="02020603050405020304" pitchFamily="18" charset="0"/>
              </a:rPr>
              <a:t>) the counter back to zero with the help of a 3-input AND gate (TTL 74LS11) and an inverter or NOT gate, (TTL 74LS04). </a:t>
            </a:r>
          </a:p>
          <a:p>
            <a:pPr marL="457200" indent="-457200" algn="l">
              <a:buFont typeface="Arial" panose="020B0604020202020204" pitchFamily="34" charset="0"/>
              <a:buChar char="•"/>
            </a:pPr>
            <a:r>
              <a:rPr lang="en-US" sz="2800" b="0" i="0" dirty="0">
                <a:solidFill>
                  <a:srgbClr val="414042"/>
                </a:solidFill>
                <a:effectLst/>
                <a:latin typeface="Times New Roman" panose="02020603050405020304" pitchFamily="18" charset="0"/>
                <a:cs typeface="Times New Roman" panose="02020603050405020304" pitchFamily="18" charset="0"/>
              </a:rPr>
              <a:t>The output of the 3-input AND gate will therefore be at logic level “0” (LOW) for any combinations of the inputs, other than the input sequence we want.</a:t>
            </a:r>
          </a:p>
          <a:p>
            <a:pPr marL="457200" indent="-457200" algn="l">
              <a:buFont typeface="Arial" panose="020B0604020202020204" pitchFamily="34" charset="0"/>
              <a:buChar char="•"/>
            </a:pPr>
            <a:r>
              <a:rPr lang="en-US" sz="2800" b="0" i="0" dirty="0">
                <a:solidFill>
                  <a:srgbClr val="414042"/>
                </a:solidFill>
                <a:effectLst/>
                <a:latin typeface="Times New Roman" panose="02020603050405020304" pitchFamily="18" charset="0"/>
                <a:cs typeface="Times New Roman" panose="02020603050405020304" pitchFamily="18" charset="0"/>
              </a:rPr>
              <a:t>While it appears that the counter counts up to the 101 state, when the asynchronous count sequence reaches the next binary state of 101 (5), the combinational logic decoding circuit will detect this 101 condition, so the AND gate will produce a logic level “1” (HIGH) output resetting the counter back to its initial zero state. Thus the counter only remains in this 101 temporary state for only a few nanoseconds before it resets back to 000.</a:t>
            </a:r>
          </a:p>
          <a:p>
            <a:pPr marL="457200" indent="-457200" algn="l">
              <a:buFont typeface="Arial" panose="020B0604020202020204" pitchFamily="34" charset="0"/>
              <a:buChar char="•"/>
            </a:pPr>
            <a:r>
              <a:rPr lang="en-US" sz="2800" b="0" i="0" dirty="0">
                <a:solidFill>
                  <a:srgbClr val="414042"/>
                </a:solidFill>
                <a:effectLst/>
                <a:latin typeface="Times New Roman" panose="02020603050405020304" pitchFamily="18" charset="0"/>
                <a:cs typeface="Times New Roman" panose="02020603050405020304" pitchFamily="18" charset="0"/>
              </a:rPr>
              <a:t>When the output from the decoding circuit is LOW, it has no effect on the counting sequence.</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8196" name="Picture 4" descr="3 input and gate">
            <a:extLst>
              <a:ext uri="{FF2B5EF4-FFF2-40B4-BE49-F238E27FC236}">
                <a16:creationId xmlns:a16="http://schemas.microsoft.com/office/drawing/2014/main" id="{72AF1E50-8E7E-50B1-5DBB-242F35DDA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600" y="7658100"/>
            <a:ext cx="3276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300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5 mod counters circuit">
            <a:extLst>
              <a:ext uri="{FF2B5EF4-FFF2-40B4-BE49-F238E27FC236}">
                <a16:creationId xmlns:a16="http://schemas.microsoft.com/office/drawing/2014/main" id="{19D7548B-5D98-6B20-D78D-E23F10487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228600"/>
            <a:ext cx="8679656"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A2CAC4B-860F-476B-3B62-6DB1352998E3}"/>
              </a:ext>
            </a:extLst>
          </p:cNvPr>
          <p:cNvSpPr txBox="1"/>
          <p:nvPr/>
        </p:nvSpPr>
        <p:spPr>
          <a:xfrm>
            <a:off x="3149600" y="8229600"/>
            <a:ext cx="7239000" cy="830997"/>
          </a:xfrm>
          <a:prstGeom prst="rect">
            <a:avLst/>
          </a:prstGeom>
          <a:noFill/>
        </p:spPr>
        <p:txBody>
          <a:bodyPr wrap="square" rtlCol="0">
            <a:spAutoFit/>
          </a:bodyPr>
          <a:lstStyle/>
          <a:p>
            <a:pPr algn="ctr"/>
            <a:r>
              <a:rPr lang="en-US" sz="2400" i="1" dirty="0">
                <a:solidFill>
                  <a:srgbClr val="404041"/>
                </a:solidFill>
                <a:effectLst/>
                <a:latin typeface="Times New Roman" panose="02020603050405020304" pitchFamily="18" charset="0"/>
                <a:cs typeface="Times New Roman" panose="02020603050405020304" pitchFamily="18" charset="0"/>
              </a:rPr>
              <a:t>Modulus 5 Counters ,Timing Diagram &amp; State Diagram</a:t>
            </a:r>
          </a:p>
          <a:p>
            <a:pPr algn="ctr"/>
            <a:endParaRPr lang="en-IN" sz="2400" i="1" dirty="0">
              <a:latin typeface="Times New Roman" panose="02020603050405020304" pitchFamily="18" charset="0"/>
              <a:cs typeface="Times New Roman" panose="02020603050405020304" pitchFamily="18" charset="0"/>
            </a:endParaRPr>
          </a:p>
        </p:txBody>
      </p:sp>
      <p:pic>
        <p:nvPicPr>
          <p:cNvPr id="9220" name="Picture 4" descr="mod-5 count sequence">
            <a:extLst>
              <a:ext uri="{FF2B5EF4-FFF2-40B4-BE49-F238E27FC236}">
                <a16:creationId xmlns:a16="http://schemas.microsoft.com/office/drawing/2014/main" id="{7629789C-59AA-E720-557A-44E6B570F7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1600200"/>
            <a:ext cx="4565650"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799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F4DDC-35A5-7FF2-763B-4236B09AC492}"/>
              </a:ext>
            </a:extLst>
          </p:cNvPr>
          <p:cNvSpPr txBox="1"/>
          <p:nvPr/>
        </p:nvSpPr>
        <p:spPr>
          <a:xfrm>
            <a:off x="939800" y="533400"/>
            <a:ext cx="11277600" cy="6894195"/>
          </a:xfrm>
          <a:prstGeom prst="rect">
            <a:avLst/>
          </a:prstGeom>
          <a:noFill/>
        </p:spPr>
        <p:txBody>
          <a:bodyPr wrap="square" rtlCol="0">
            <a:spAutoFit/>
          </a:bodyPr>
          <a:lstStyle/>
          <a:p>
            <a:pPr marL="285750" indent="-28575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Modulo – 10 Counter :</a:t>
            </a:r>
          </a:p>
          <a:p>
            <a:pPr marL="457200" indent="-457200" algn="l">
              <a:buFont typeface="Arial" panose="020B0604020202020204" pitchFamily="34" charset="0"/>
              <a:buChar char="•"/>
            </a:pPr>
            <a:r>
              <a:rPr lang="en-US" sz="2800" dirty="0">
                <a:solidFill>
                  <a:srgbClr val="414042"/>
                </a:solidFill>
                <a:latin typeface="Times New Roman" panose="02020603050405020304" pitchFamily="18" charset="0"/>
                <a:cs typeface="Times New Roman" panose="02020603050405020304" pitchFamily="18" charset="0"/>
              </a:rPr>
              <a:t>It is an </a:t>
            </a:r>
            <a:r>
              <a:rPr lang="en-US" sz="2800" b="0" i="0" dirty="0">
                <a:solidFill>
                  <a:srgbClr val="414042"/>
                </a:solidFill>
                <a:effectLst/>
                <a:latin typeface="Times New Roman" panose="02020603050405020304" pitchFamily="18" charset="0"/>
                <a:cs typeface="Times New Roman" panose="02020603050405020304" pitchFamily="18" charset="0"/>
              </a:rPr>
              <a:t>example of a modulo-m counter circuit which uses external combinational circuits to produce a counter with a modulus of 10 is the Decade Counter. Decade (divide-by-10) counters such as the TTL 74LS90, have 10 states in its counting sequence making it suitable for human interfacing where a digital display is required.</a:t>
            </a:r>
          </a:p>
          <a:p>
            <a:pPr marL="457200" indent="-457200" algn="l">
              <a:buFont typeface="Arial" panose="020B0604020202020204" pitchFamily="34" charset="0"/>
              <a:buChar char="•"/>
            </a:pPr>
            <a:r>
              <a:rPr lang="en-US" sz="2800" dirty="0">
                <a:solidFill>
                  <a:srgbClr val="414042"/>
                </a:solidFill>
                <a:latin typeface="Times New Roman" panose="02020603050405020304" pitchFamily="18" charset="0"/>
                <a:cs typeface="Times New Roman" panose="02020603050405020304" pitchFamily="18" charset="0"/>
              </a:rPr>
              <a:t>T</a:t>
            </a:r>
            <a:r>
              <a:rPr lang="en-US" sz="2800" b="0" i="0" dirty="0">
                <a:solidFill>
                  <a:srgbClr val="414042"/>
                </a:solidFill>
                <a:effectLst/>
                <a:latin typeface="Times New Roman" panose="02020603050405020304" pitchFamily="18" charset="0"/>
                <a:cs typeface="Times New Roman" panose="02020603050405020304" pitchFamily="18" charset="0"/>
              </a:rPr>
              <a:t>he decade counter has four outputs producing a 4-bit binary number and by using external AND </a:t>
            </a:r>
            <a:r>
              <a:rPr lang="en-US" sz="2800" b="0" i="0" dirty="0" err="1">
                <a:solidFill>
                  <a:srgbClr val="414042"/>
                </a:solidFill>
                <a:effectLst/>
                <a:latin typeface="Times New Roman" panose="02020603050405020304" pitchFamily="18" charset="0"/>
                <a:cs typeface="Times New Roman" panose="02020603050405020304" pitchFamily="18" charset="0"/>
              </a:rPr>
              <a:t>and</a:t>
            </a:r>
            <a:r>
              <a:rPr lang="en-US" sz="2800" b="0" i="0" dirty="0">
                <a:solidFill>
                  <a:srgbClr val="414042"/>
                </a:solidFill>
                <a:effectLst/>
                <a:latin typeface="Times New Roman" panose="02020603050405020304" pitchFamily="18" charset="0"/>
                <a:cs typeface="Times New Roman" panose="02020603050405020304" pitchFamily="18" charset="0"/>
              </a:rPr>
              <a:t> OR gates we can detect the occurrence of the 9th counting state to reset the counter back to zero. As with other mod counters, it receives an input clock pulse, one by one, and counts up from 0 to 9 repeatedly.</a:t>
            </a:r>
          </a:p>
          <a:p>
            <a:pPr marL="457200" indent="-457200" algn="l">
              <a:buFont typeface="Arial" panose="020B0604020202020204" pitchFamily="34" charset="0"/>
              <a:buChar char="•"/>
            </a:pPr>
            <a:r>
              <a:rPr lang="en-US" sz="2800" b="0" i="0" dirty="0">
                <a:solidFill>
                  <a:srgbClr val="414042"/>
                </a:solidFill>
                <a:effectLst/>
                <a:latin typeface="Times New Roman" panose="02020603050405020304" pitchFamily="18" charset="0"/>
                <a:cs typeface="Times New Roman" panose="02020603050405020304" pitchFamily="18" charset="0"/>
              </a:rPr>
              <a:t>Once it reaches the count 9 (1001 in binary), the counter goes back to 0000 instead of continuing on to 1010. The basic circuit of a decade counter can be made from JK flip-flops (TTL 74LS73) that switch state on the negative trailing-edge of the clock signal </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329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10 decade mod counters">
            <a:extLst>
              <a:ext uri="{FF2B5EF4-FFF2-40B4-BE49-F238E27FC236}">
                <a16:creationId xmlns:a16="http://schemas.microsoft.com/office/drawing/2014/main" id="{6FA3FBF2-45B3-E9F4-E694-F4EF5659A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914400"/>
            <a:ext cx="10134600"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B934479-7428-B004-B3A9-859C3F6DBAC2}"/>
              </a:ext>
            </a:extLst>
          </p:cNvPr>
          <p:cNvSpPr txBox="1"/>
          <p:nvPr/>
        </p:nvSpPr>
        <p:spPr>
          <a:xfrm>
            <a:off x="2844800" y="7317432"/>
            <a:ext cx="8001000" cy="461665"/>
          </a:xfrm>
          <a:prstGeom prst="rect">
            <a:avLst/>
          </a:prstGeom>
          <a:noFill/>
        </p:spPr>
        <p:txBody>
          <a:bodyPr wrap="square" rtlCol="0">
            <a:spAutoFit/>
          </a:bodyPr>
          <a:lstStyle/>
          <a:p>
            <a:pPr algn="ctr"/>
            <a:r>
              <a:rPr lang="en-US" sz="2400" i="1" dirty="0">
                <a:latin typeface="Times New Roman" panose="02020603050405020304" pitchFamily="18" charset="0"/>
                <a:cs typeface="Times New Roman" panose="02020603050405020304" pitchFamily="18" charset="0"/>
              </a:rPr>
              <a:t>Modulo – 10 Counter Diagram</a:t>
            </a:r>
            <a:endParaRPr lang="en-IN"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335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8000" y="914400"/>
            <a:ext cx="11988800" cy="6096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09600" y="1117600"/>
            <a:ext cx="12090400" cy="6604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 y="914400"/>
            <a:ext cx="10668000" cy="8331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09600" y="914400"/>
            <a:ext cx="11480800" cy="8242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12800" y="914400"/>
            <a:ext cx="10972800" cy="7835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8086A-B963-EE43-E2A3-52B3C43FFEA0}"/>
              </a:ext>
            </a:extLst>
          </p:cNvPr>
          <p:cNvSpPr txBox="1"/>
          <p:nvPr/>
        </p:nvSpPr>
        <p:spPr>
          <a:xfrm>
            <a:off x="2997200" y="381000"/>
            <a:ext cx="70104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Master – Slave JK Flip Flop</a:t>
            </a:r>
            <a:endParaRPr lang="en-IN"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DE31A0D-082D-55D6-3004-770B89AD35B7}"/>
              </a:ext>
            </a:extLst>
          </p:cNvPr>
          <p:cNvSpPr txBox="1"/>
          <p:nvPr/>
        </p:nvSpPr>
        <p:spPr>
          <a:xfrm>
            <a:off x="787400" y="1295400"/>
            <a:ext cx="11734800" cy="6001643"/>
          </a:xfrm>
          <a:prstGeom prst="rect">
            <a:avLst/>
          </a:prstGeom>
          <a:noFill/>
        </p:spPr>
        <p:txBody>
          <a:bodyPr wrap="square" rtlCol="0">
            <a:spAutoFit/>
          </a:bodyPr>
          <a:lstStyle/>
          <a:p>
            <a:pPr marL="457200" indent="-457200" algn="l" fontAlgn="base">
              <a:buFont typeface="Arial" panose="020B0604020202020204" pitchFamily="34" charset="0"/>
              <a:buChar char="•"/>
            </a:pPr>
            <a:r>
              <a:rPr lang="en-US" sz="3200" b="0" i="0" dirty="0">
                <a:solidFill>
                  <a:srgbClr val="273239"/>
                </a:solidFill>
                <a:effectLst/>
                <a:latin typeface="Times New Roman" panose="02020603050405020304" pitchFamily="18" charset="0"/>
                <a:cs typeface="Times New Roman" panose="02020603050405020304" pitchFamily="18" charset="0"/>
              </a:rPr>
              <a:t>The Master-Slave Flip-Flop is basically a combination of two JK flip-flops connected together in a series configuration. Out of these, one acts as the </a:t>
            </a:r>
            <a:r>
              <a:rPr lang="en-US" sz="3200" b="1" i="0" dirty="0">
                <a:solidFill>
                  <a:srgbClr val="273239"/>
                </a:solidFill>
                <a:effectLst/>
                <a:latin typeface="Times New Roman" panose="02020603050405020304" pitchFamily="18" charset="0"/>
                <a:cs typeface="Times New Roman" panose="02020603050405020304" pitchFamily="18" charset="0"/>
              </a:rPr>
              <a:t>“master”</a:t>
            </a:r>
            <a:r>
              <a:rPr lang="en-US" sz="3200" b="0" i="0" dirty="0">
                <a:solidFill>
                  <a:srgbClr val="273239"/>
                </a:solidFill>
                <a:effectLst/>
                <a:latin typeface="Times New Roman" panose="02020603050405020304" pitchFamily="18" charset="0"/>
                <a:cs typeface="Times New Roman" panose="02020603050405020304" pitchFamily="18" charset="0"/>
              </a:rPr>
              <a:t> and the other as a </a:t>
            </a:r>
            <a:r>
              <a:rPr lang="en-US" sz="3200" b="1" i="0" dirty="0">
                <a:solidFill>
                  <a:srgbClr val="273239"/>
                </a:solidFill>
                <a:effectLst/>
                <a:latin typeface="Times New Roman" panose="02020603050405020304" pitchFamily="18" charset="0"/>
                <a:cs typeface="Times New Roman" panose="02020603050405020304" pitchFamily="18" charset="0"/>
              </a:rPr>
              <a:t>“slave”</a:t>
            </a:r>
            <a:r>
              <a:rPr lang="en-US" sz="3200" b="0" i="0" dirty="0">
                <a:solidFill>
                  <a:srgbClr val="273239"/>
                </a:solidFill>
                <a:effectLst/>
                <a:latin typeface="Times New Roman" panose="02020603050405020304" pitchFamily="18" charset="0"/>
                <a:cs typeface="Times New Roman" panose="02020603050405020304" pitchFamily="18" charset="0"/>
              </a:rPr>
              <a:t>. </a:t>
            </a:r>
          </a:p>
          <a:p>
            <a:pPr marL="457200" indent="-457200" algn="l" fontAlgn="base">
              <a:buFont typeface="Arial" panose="020B0604020202020204" pitchFamily="34" charset="0"/>
              <a:buChar char="•"/>
            </a:pPr>
            <a:r>
              <a:rPr lang="en-US" sz="3200" b="0" i="0" dirty="0">
                <a:solidFill>
                  <a:srgbClr val="273239"/>
                </a:solidFill>
                <a:effectLst/>
                <a:latin typeface="Times New Roman" panose="02020603050405020304" pitchFamily="18" charset="0"/>
                <a:cs typeface="Times New Roman" panose="02020603050405020304" pitchFamily="18" charset="0"/>
              </a:rPr>
              <a:t>The output from the master flip flop is connected to the two inputs of the slave flip flop whose output is fed back to inputs of the master flip flop.</a:t>
            </a:r>
          </a:p>
          <a:p>
            <a:pPr marL="457200" indent="-457200" algn="l" fontAlgn="base">
              <a:buFont typeface="Arial" panose="020B0604020202020204" pitchFamily="34" charset="0"/>
              <a:buChar char="•"/>
            </a:pPr>
            <a:r>
              <a:rPr lang="en-US" sz="3200" b="0" i="0" dirty="0">
                <a:solidFill>
                  <a:srgbClr val="273239"/>
                </a:solidFill>
                <a:effectLst/>
                <a:latin typeface="Times New Roman" panose="02020603050405020304" pitchFamily="18" charset="0"/>
                <a:cs typeface="Times New Roman" panose="02020603050405020304" pitchFamily="18" charset="0"/>
              </a:rPr>
              <a:t>In addition to these two flip-flops, the circuit also includes an </a:t>
            </a:r>
            <a:r>
              <a:rPr lang="en-US" sz="3200" b="1" i="0" dirty="0">
                <a:solidFill>
                  <a:srgbClr val="273239"/>
                </a:solidFill>
                <a:effectLst/>
                <a:latin typeface="Times New Roman" panose="02020603050405020304" pitchFamily="18" charset="0"/>
                <a:cs typeface="Times New Roman" panose="02020603050405020304" pitchFamily="18" charset="0"/>
              </a:rPr>
              <a:t>inverter</a:t>
            </a:r>
            <a:r>
              <a:rPr lang="en-US" sz="3200" b="0" i="0" dirty="0">
                <a:solidFill>
                  <a:srgbClr val="273239"/>
                </a:solidFill>
                <a:effectLst/>
                <a:latin typeface="Times New Roman" panose="02020603050405020304" pitchFamily="18" charset="0"/>
                <a:cs typeface="Times New Roman" panose="02020603050405020304" pitchFamily="18" charset="0"/>
              </a:rPr>
              <a:t>. The inverter is connected to clock pulse in such a way that the inverted clock pulse is given to the slave flip-flop. In other words if CP=0 for a master flip-flop, then CP=1 for a slave flip-flop and if CP=1 for master flip flop then it becomes 0 for slave flip flop.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EA0AB925-39F8-22C2-71E8-C316C517D6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33" t="5555" r="3333" b="1388"/>
          <a:stretch/>
        </p:blipFill>
        <p:spPr bwMode="auto">
          <a:xfrm>
            <a:off x="254000" y="152400"/>
            <a:ext cx="8534400" cy="5105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FAAF431-23F5-CB54-0998-D4BA9A6895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5257800"/>
            <a:ext cx="8839200" cy="3352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680E0C5-4C8B-3B4F-8117-13DE73694064}"/>
              </a:ext>
            </a:extLst>
          </p:cNvPr>
          <p:cNvSpPr txBox="1"/>
          <p:nvPr/>
        </p:nvSpPr>
        <p:spPr>
          <a:xfrm>
            <a:off x="3530600" y="8839200"/>
            <a:ext cx="7467600" cy="400110"/>
          </a:xfrm>
          <a:prstGeom prst="rect">
            <a:avLst/>
          </a:prstGeom>
          <a:noFill/>
        </p:spPr>
        <p:txBody>
          <a:bodyPr wrap="square" rtlCol="0">
            <a:spAutoFit/>
          </a:bodyPr>
          <a:lstStyle/>
          <a:p>
            <a:pPr algn="ctr"/>
            <a:r>
              <a:rPr lang="en-US" sz="2000" i="1" dirty="0">
                <a:latin typeface="Times New Roman" panose="02020603050405020304" pitchFamily="18" charset="0"/>
                <a:cs typeface="Times New Roman" panose="02020603050405020304" pitchFamily="18" charset="0"/>
              </a:rPr>
              <a:t>Timing Diagram of master slave JK flip flop</a:t>
            </a:r>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313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2267</TotalTime>
  <Words>1703</Words>
  <Application>Microsoft Office PowerPoint</Application>
  <PresentationFormat>Custom</PresentationFormat>
  <Paragraphs>114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suresh kate</dc:creator>
  <cp:lastModifiedBy>priyanka kate</cp:lastModifiedBy>
  <cp:revision>3</cp:revision>
  <dcterms:created xsi:type="dcterms:W3CDTF">2022-08-19T16:54:30Z</dcterms:created>
  <dcterms:modified xsi:type="dcterms:W3CDTF">2022-08-21T06:51:01Z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2022-08-19T00:00:00Z</vt:filetime>
  </property>
  <property fmtid="{D5CDD505-2E9C-101B-9397-08002B2CF9AE}" pid="3" name="LastSaved">
    <vt:filetime>2022-08-19T00:00:00Z</vt:filetime>
  </property>
</Properties>
</file>