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500"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0784-A2B5-0B69-90B3-2FBCD5D143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BDF3CA-1677-0AA5-4D68-3D16157560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873D98-7F94-4C88-52F6-CC4247723684}"/>
              </a:ext>
            </a:extLst>
          </p:cNvPr>
          <p:cNvSpPr>
            <a:spLocks noGrp="1"/>
          </p:cNvSpPr>
          <p:nvPr>
            <p:ph type="dt" sz="half" idx="10"/>
          </p:nvPr>
        </p:nvSpPr>
        <p:spPr/>
        <p:txBody>
          <a:bodyPr/>
          <a:lstStyle/>
          <a:p>
            <a:fld id="{DEA48216-C977-442B-943E-6CCD6995B9CC}" type="datetimeFigureOut">
              <a:rPr lang="en-IN" smtClean="0"/>
              <a:t>02-11-2022</a:t>
            </a:fld>
            <a:endParaRPr lang="en-IN"/>
          </a:p>
        </p:txBody>
      </p:sp>
      <p:sp>
        <p:nvSpPr>
          <p:cNvPr id="5" name="Footer Placeholder 4">
            <a:extLst>
              <a:ext uri="{FF2B5EF4-FFF2-40B4-BE49-F238E27FC236}">
                <a16:creationId xmlns:a16="http://schemas.microsoft.com/office/drawing/2014/main" id="{8A127252-26F1-9FB9-B83B-B77011E7E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1B358-E564-9CFD-206E-FF970D59BFB3}"/>
              </a:ext>
            </a:extLst>
          </p:cNvPr>
          <p:cNvSpPr>
            <a:spLocks noGrp="1"/>
          </p:cNvSpPr>
          <p:nvPr>
            <p:ph type="sldNum" sz="quarter" idx="12"/>
          </p:nvPr>
        </p:nvSpPr>
        <p:spPr/>
        <p:txBody>
          <a:bodyPr/>
          <a:lstStyle/>
          <a:p>
            <a:fld id="{987F2F2A-BA20-484E-8FB6-6E73D700E027}" type="slidenum">
              <a:rPr lang="en-IN" smtClean="0"/>
              <a:t>‹#›</a:t>
            </a:fld>
            <a:endParaRPr lang="en-IN"/>
          </a:p>
        </p:txBody>
      </p:sp>
    </p:spTree>
    <p:extLst>
      <p:ext uri="{BB962C8B-B14F-4D97-AF65-F5344CB8AC3E}">
        <p14:creationId xmlns:p14="http://schemas.microsoft.com/office/powerpoint/2010/main" val="27138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C513-F733-E9D4-C7A2-B4EE4DD137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42C675-01B7-E8D6-737E-A7424AD1F9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ED1DBB-1C14-DF4E-32C2-0BACF3B211D7}"/>
              </a:ext>
            </a:extLst>
          </p:cNvPr>
          <p:cNvSpPr>
            <a:spLocks noGrp="1"/>
          </p:cNvSpPr>
          <p:nvPr>
            <p:ph type="dt" sz="half" idx="10"/>
          </p:nvPr>
        </p:nvSpPr>
        <p:spPr/>
        <p:txBody>
          <a:bodyPr/>
          <a:lstStyle/>
          <a:p>
            <a:fld id="{DEA48216-C977-442B-943E-6CCD6995B9CC}" type="datetimeFigureOut">
              <a:rPr lang="en-IN" smtClean="0"/>
              <a:t>02-11-2022</a:t>
            </a:fld>
            <a:endParaRPr lang="en-IN"/>
          </a:p>
        </p:txBody>
      </p:sp>
      <p:sp>
        <p:nvSpPr>
          <p:cNvPr id="5" name="Footer Placeholder 4">
            <a:extLst>
              <a:ext uri="{FF2B5EF4-FFF2-40B4-BE49-F238E27FC236}">
                <a16:creationId xmlns:a16="http://schemas.microsoft.com/office/drawing/2014/main" id="{D4186310-3C89-5389-155E-080385832D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2B2F69-CE63-DCD5-FAB4-304539444ED9}"/>
              </a:ext>
            </a:extLst>
          </p:cNvPr>
          <p:cNvSpPr>
            <a:spLocks noGrp="1"/>
          </p:cNvSpPr>
          <p:nvPr>
            <p:ph type="sldNum" sz="quarter" idx="12"/>
          </p:nvPr>
        </p:nvSpPr>
        <p:spPr/>
        <p:txBody>
          <a:bodyPr/>
          <a:lstStyle/>
          <a:p>
            <a:fld id="{987F2F2A-BA20-484E-8FB6-6E73D700E027}" type="slidenum">
              <a:rPr lang="en-IN" smtClean="0"/>
              <a:t>‹#›</a:t>
            </a:fld>
            <a:endParaRPr lang="en-IN"/>
          </a:p>
        </p:txBody>
      </p:sp>
    </p:spTree>
    <p:extLst>
      <p:ext uri="{BB962C8B-B14F-4D97-AF65-F5344CB8AC3E}">
        <p14:creationId xmlns:p14="http://schemas.microsoft.com/office/powerpoint/2010/main" val="372309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A6175F-3D12-DADA-ADEB-CDED3E9DDD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A72A2F-CB01-A382-A8F4-262A471C0D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3A1E51-3B45-C1C8-8E01-AE69C0E3D1E3}"/>
              </a:ext>
            </a:extLst>
          </p:cNvPr>
          <p:cNvSpPr>
            <a:spLocks noGrp="1"/>
          </p:cNvSpPr>
          <p:nvPr>
            <p:ph type="dt" sz="half" idx="10"/>
          </p:nvPr>
        </p:nvSpPr>
        <p:spPr/>
        <p:txBody>
          <a:bodyPr/>
          <a:lstStyle/>
          <a:p>
            <a:fld id="{DEA48216-C977-442B-943E-6CCD6995B9CC}" type="datetimeFigureOut">
              <a:rPr lang="en-IN" smtClean="0"/>
              <a:t>02-11-2022</a:t>
            </a:fld>
            <a:endParaRPr lang="en-IN"/>
          </a:p>
        </p:txBody>
      </p:sp>
      <p:sp>
        <p:nvSpPr>
          <p:cNvPr id="5" name="Footer Placeholder 4">
            <a:extLst>
              <a:ext uri="{FF2B5EF4-FFF2-40B4-BE49-F238E27FC236}">
                <a16:creationId xmlns:a16="http://schemas.microsoft.com/office/drawing/2014/main" id="{2499AAE6-AD78-969C-1035-A775D2A6A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65800-78D0-2182-2D2C-76DD94B248CD}"/>
              </a:ext>
            </a:extLst>
          </p:cNvPr>
          <p:cNvSpPr>
            <a:spLocks noGrp="1"/>
          </p:cNvSpPr>
          <p:nvPr>
            <p:ph type="sldNum" sz="quarter" idx="12"/>
          </p:nvPr>
        </p:nvSpPr>
        <p:spPr/>
        <p:txBody>
          <a:bodyPr/>
          <a:lstStyle/>
          <a:p>
            <a:fld id="{987F2F2A-BA20-484E-8FB6-6E73D700E027}" type="slidenum">
              <a:rPr lang="en-IN" smtClean="0"/>
              <a:t>‹#›</a:t>
            </a:fld>
            <a:endParaRPr lang="en-IN"/>
          </a:p>
        </p:txBody>
      </p:sp>
    </p:spTree>
    <p:extLst>
      <p:ext uri="{BB962C8B-B14F-4D97-AF65-F5344CB8AC3E}">
        <p14:creationId xmlns:p14="http://schemas.microsoft.com/office/powerpoint/2010/main" val="245833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E6D9-DBA4-0741-E4C8-FA5D688AA4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54B78B-7CA2-D1DF-270D-DC8D16CD3C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356D21-F94A-745B-2E5A-FB29BBCE7966}"/>
              </a:ext>
            </a:extLst>
          </p:cNvPr>
          <p:cNvSpPr>
            <a:spLocks noGrp="1"/>
          </p:cNvSpPr>
          <p:nvPr>
            <p:ph type="dt" sz="half" idx="10"/>
          </p:nvPr>
        </p:nvSpPr>
        <p:spPr/>
        <p:txBody>
          <a:bodyPr/>
          <a:lstStyle/>
          <a:p>
            <a:fld id="{DEA48216-C977-442B-943E-6CCD6995B9CC}" type="datetimeFigureOut">
              <a:rPr lang="en-IN" smtClean="0"/>
              <a:t>02-11-2022</a:t>
            </a:fld>
            <a:endParaRPr lang="en-IN"/>
          </a:p>
        </p:txBody>
      </p:sp>
      <p:sp>
        <p:nvSpPr>
          <p:cNvPr id="5" name="Footer Placeholder 4">
            <a:extLst>
              <a:ext uri="{FF2B5EF4-FFF2-40B4-BE49-F238E27FC236}">
                <a16:creationId xmlns:a16="http://schemas.microsoft.com/office/drawing/2014/main" id="{1A2B0EFE-286B-99B4-B669-3AAFBCF3F9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F8AF23-DF56-5B70-CD9D-E2005792CD9D}"/>
              </a:ext>
            </a:extLst>
          </p:cNvPr>
          <p:cNvSpPr>
            <a:spLocks noGrp="1"/>
          </p:cNvSpPr>
          <p:nvPr>
            <p:ph type="sldNum" sz="quarter" idx="12"/>
          </p:nvPr>
        </p:nvSpPr>
        <p:spPr/>
        <p:txBody>
          <a:bodyPr/>
          <a:lstStyle/>
          <a:p>
            <a:fld id="{987F2F2A-BA20-484E-8FB6-6E73D700E027}" type="slidenum">
              <a:rPr lang="en-IN" smtClean="0"/>
              <a:t>‹#›</a:t>
            </a:fld>
            <a:endParaRPr lang="en-IN"/>
          </a:p>
        </p:txBody>
      </p:sp>
    </p:spTree>
    <p:extLst>
      <p:ext uri="{BB962C8B-B14F-4D97-AF65-F5344CB8AC3E}">
        <p14:creationId xmlns:p14="http://schemas.microsoft.com/office/powerpoint/2010/main" val="104923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58F5-8BFD-D674-83D8-839B98D36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2FC287-0B3B-769D-F296-B02CE8EA9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9CC244-13CE-21E3-D5C7-89F2467FC145}"/>
              </a:ext>
            </a:extLst>
          </p:cNvPr>
          <p:cNvSpPr>
            <a:spLocks noGrp="1"/>
          </p:cNvSpPr>
          <p:nvPr>
            <p:ph type="dt" sz="half" idx="10"/>
          </p:nvPr>
        </p:nvSpPr>
        <p:spPr/>
        <p:txBody>
          <a:bodyPr/>
          <a:lstStyle/>
          <a:p>
            <a:fld id="{DEA48216-C977-442B-943E-6CCD6995B9CC}" type="datetimeFigureOut">
              <a:rPr lang="en-IN" smtClean="0"/>
              <a:t>02-11-2022</a:t>
            </a:fld>
            <a:endParaRPr lang="en-IN"/>
          </a:p>
        </p:txBody>
      </p:sp>
      <p:sp>
        <p:nvSpPr>
          <p:cNvPr id="5" name="Footer Placeholder 4">
            <a:extLst>
              <a:ext uri="{FF2B5EF4-FFF2-40B4-BE49-F238E27FC236}">
                <a16:creationId xmlns:a16="http://schemas.microsoft.com/office/drawing/2014/main" id="{C8CEA032-3473-34CE-63E7-75976842F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11DD3B-B8DF-73A2-4941-04878F91BEF9}"/>
              </a:ext>
            </a:extLst>
          </p:cNvPr>
          <p:cNvSpPr>
            <a:spLocks noGrp="1"/>
          </p:cNvSpPr>
          <p:nvPr>
            <p:ph type="sldNum" sz="quarter" idx="12"/>
          </p:nvPr>
        </p:nvSpPr>
        <p:spPr/>
        <p:txBody>
          <a:bodyPr/>
          <a:lstStyle/>
          <a:p>
            <a:fld id="{987F2F2A-BA20-484E-8FB6-6E73D700E027}" type="slidenum">
              <a:rPr lang="en-IN" smtClean="0"/>
              <a:t>‹#›</a:t>
            </a:fld>
            <a:endParaRPr lang="en-IN"/>
          </a:p>
        </p:txBody>
      </p:sp>
    </p:spTree>
    <p:extLst>
      <p:ext uri="{BB962C8B-B14F-4D97-AF65-F5344CB8AC3E}">
        <p14:creationId xmlns:p14="http://schemas.microsoft.com/office/powerpoint/2010/main" val="392726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8CCB-0C0E-B711-04DA-14C902F521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9A3C92-7B09-3F48-EC43-8258C8846A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88B571-81CF-F285-3267-765D94AADC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A7B2DB-7F01-CEA1-09B3-E0854A347434}"/>
              </a:ext>
            </a:extLst>
          </p:cNvPr>
          <p:cNvSpPr>
            <a:spLocks noGrp="1"/>
          </p:cNvSpPr>
          <p:nvPr>
            <p:ph type="dt" sz="half" idx="10"/>
          </p:nvPr>
        </p:nvSpPr>
        <p:spPr/>
        <p:txBody>
          <a:bodyPr/>
          <a:lstStyle/>
          <a:p>
            <a:fld id="{DEA48216-C977-442B-943E-6CCD6995B9CC}" type="datetimeFigureOut">
              <a:rPr lang="en-IN" smtClean="0"/>
              <a:t>02-11-2022</a:t>
            </a:fld>
            <a:endParaRPr lang="en-IN"/>
          </a:p>
        </p:txBody>
      </p:sp>
      <p:sp>
        <p:nvSpPr>
          <p:cNvPr id="6" name="Footer Placeholder 5">
            <a:extLst>
              <a:ext uri="{FF2B5EF4-FFF2-40B4-BE49-F238E27FC236}">
                <a16:creationId xmlns:a16="http://schemas.microsoft.com/office/drawing/2014/main" id="{E65AC9AF-3A4F-0E82-1C8B-D813DAAAE3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16B64E-9446-5A6F-F738-F656820ABBED}"/>
              </a:ext>
            </a:extLst>
          </p:cNvPr>
          <p:cNvSpPr>
            <a:spLocks noGrp="1"/>
          </p:cNvSpPr>
          <p:nvPr>
            <p:ph type="sldNum" sz="quarter" idx="12"/>
          </p:nvPr>
        </p:nvSpPr>
        <p:spPr/>
        <p:txBody>
          <a:bodyPr/>
          <a:lstStyle/>
          <a:p>
            <a:fld id="{987F2F2A-BA20-484E-8FB6-6E73D700E027}" type="slidenum">
              <a:rPr lang="en-IN" smtClean="0"/>
              <a:t>‹#›</a:t>
            </a:fld>
            <a:endParaRPr lang="en-IN"/>
          </a:p>
        </p:txBody>
      </p:sp>
    </p:spTree>
    <p:extLst>
      <p:ext uri="{BB962C8B-B14F-4D97-AF65-F5344CB8AC3E}">
        <p14:creationId xmlns:p14="http://schemas.microsoft.com/office/powerpoint/2010/main" val="289364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7A48-662B-44CD-4E4F-C6EC43C67A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1463D7-8C81-5C50-41F8-6F97C9B03B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2F5CBD-421D-EA08-6375-F27BB92C67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93813F-0714-A8FE-CA40-ABCB864B8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2744BF-4FB4-9FF9-3658-4E803A05BE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271D53-10DF-1F48-AE38-0595657E5B03}"/>
              </a:ext>
            </a:extLst>
          </p:cNvPr>
          <p:cNvSpPr>
            <a:spLocks noGrp="1"/>
          </p:cNvSpPr>
          <p:nvPr>
            <p:ph type="dt" sz="half" idx="10"/>
          </p:nvPr>
        </p:nvSpPr>
        <p:spPr/>
        <p:txBody>
          <a:bodyPr/>
          <a:lstStyle/>
          <a:p>
            <a:fld id="{DEA48216-C977-442B-943E-6CCD6995B9CC}" type="datetimeFigureOut">
              <a:rPr lang="en-IN" smtClean="0"/>
              <a:t>02-11-2022</a:t>
            </a:fld>
            <a:endParaRPr lang="en-IN"/>
          </a:p>
        </p:txBody>
      </p:sp>
      <p:sp>
        <p:nvSpPr>
          <p:cNvPr id="8" name="Footer Placeholder 7">
            <a:extLst>
              <a:ext uri="{FF2B5EF4-FFF2-40B4-BE49-F238E27FC236}">
                <a16:creationId xmlns:a16="http://schemas.microsoft.com/office/drawing/2014/main" id="{3BC83B61-9124-47DF-3A02-4DDCEE46FE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CB2E0B-E3BF-7CA2-4148-18EB9F696E7C}"/>
              </a:ext>
            </a:extLst>
          </p:cNvPr>
          <p:cNvSpPr>
            <a:spLocks noGrp="1"/>
          </p:cNvSpPr>
          <p:nvPr>
            <p:ph type="sldNum" sz="quarter" idx="12"/>
          </p:nvPr>
        </p:nvSpPr>
        <p:spPr/>
        <p:txBody>
          <a:bodyPr/>
          <a:lstStyle/>
          <a:p>
            <a:fld id="{987F2F2A-BA20-484E-8FB6-6E73D700E027}" type="slidenum">
              <a:rPr lang="en-IN" smtClean="0"/>
              <a:t>‹#›</a:t>
            </a:fld>
            <a:endParaRPr lang="en-IN"/>
          </a:p>
        </p:txBody>
      </p:sp>
    </p:spTree>
    <p:extLst>
      <p:ext uri="{BB962C8B-B14F-4D97-AF65-F5344CB8AC3E}">
        <p14:creationId xmlns:p14="http://schemas.microsoft.com/office/powerpoint/2010/main" val="143261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6E4A-9BBD-9684-603C-3203011B48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8624EE-E469-10E0-3FEC-97B8EBC6FDBC}"/>
              </a:ext>
            </a:extLst>
          </p:cNvPr>
          <p:cNvSpPr>
            <a:spLocks noGrp="1"/>
          </p:cNvSpPr>
          <p:nvPr>
            <p:ph type="dt" sz="half" idx="10"/>
          </p:nvPr>
        </p:nvSpPr>
        <p:spPr/>
        <p:txBody>
          <a:bodyPr/>
          <a:lstStyle/>
          <a:p>
            <a:fld id="{DEA48216-C977-442B-943E-6CCD6995B9CC}" type="datetimeFigureOut">
              <a:rPr lang="en-IN" smtClean="0"/>
              <a:t>02-11-2022</a:t>
            </a:fld>
            <a:endParaRPr lang="en-IN"/>
          </a:p>
        </p:txBody>
      </p:sp>
      <p:sp>
        <p:nvSpPr>
          <p:cNvPr id="4" name="Footer Placeholder 3">
            <a:extLst>
              <a:ext uri="{FF2B5EF4-FFF2-40B4-BE49-F238E27FC236}">
                <a16:creationId xmlns:a16="http://schemas.microsoft.com/office/drawing/2014/main" id="{22EF1F13-6646-6E2D-978D-86F11B1C72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9EC24D-CC1D-0F4D-C48C-9032BD40A472}"/>
              </a:ext>
            </a:extLst>
          </p:cNvPr>
          <p:cNvSpPr>
            <a:spLocks noGrp="1"/>
          </p:cNvSpPr>
          <p:nvPr>
            <p:ph type="sldNum" sz="quarter" idx="12"/>
          </p:nvPr>
        </p:nvSpPr>
        <p:spPr/>
        <p:txBody>
          <a:bodyPr/>
          <a:lstStyle/>
          <a:p>
            <a:fld id="{987F2F2A-BA20-484E-8FB6-6E73D700E027}" type="slidenum">
              <a:rPr lang="en-IN" smtClean="0"/>
              <a:t>‹#›</a:t>
            </a:fld>
            <a:endParaRPr lang="en-IN"/>
          </a:p>
        </p:txBody>
      </p:sp>
    </p:spTree>
    <p:extLst>
      <p:ext uri="{BB962C8B-B14F-4D97-AF65-F5344CB8AC3E}">
        <p14:creationId xmlns:p14="http://schemas.microsoft.com/office/powerpoint/2010/main" val="59514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832C7-332A-4EBD-2FD4-A0F4AE2BEC83}"/>
              </a:ext>
            </a:extLst>
          </p:cNvPr>
          <p:cNvSpPr>
            <a:spLocks noGrp="1"/>
          </p:cNvSpPr>
          <p:nvPr>
            <p:ph type="dt" sz="half" idx="10"/>
          </p:nvPr>
        </p:nvSpPr>
        <p:spPr/>
        <p:txBody>
          <a:bodyPr/>
          <a:lstStyle/>
          <a:p>
            <a:fld id="{DEA48216-C977-442B-943E-6CCD6995B9CC}" type="datetimeFigureOut">
              <a:rPr lang="en-IN" smtClean="0"/>
              <a:t>02-11-2022</a:t>
            </a:fld>
            <a:endParaRPr lang="en-IN"/>
          </a:p>
        </p:txBody>
      </p:sp>
      <p:sp>
        <p:nvSpPr>
          <p:cNvPr id="3" name="Footer Placeholder 2">
            <a:extLst>
              <a:ext uri="{FF2B5EF4-FFF2-40B4-BE49-F238E27FC236}">
                <a16:creationId xmlns:a16="http://schemas.microsoft.com/office/drawing/2014/main" id="{50AEE1DD-7D2E-64F1-E238-473F94645F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959868-2884-C24A-1424-770CE19FF7DD}"/>
              </a:ext>
            </a:extLst>
          </p:cNvPr>
          <p:cNvSpPr>
            <a:spLocks noGrp="1"/>
          </p:cNvSpPr>
          <p:nvPr>
            <p:ph type="sldNum" sz="quarter" idx="12"/>
          </p:nvPr>
        </p:nvSpPr>
        <p:spPr/>
        <p:txBody>
          <a:bodyPr/>
          <a:lstStyle/>
          <a:p>
            <a:fld id="{987F2F2A-BA20-484E-8FB6-6E73D700E027}" type="slidenum">
              <a:rPr lang="en-IN" smtClean="0"/>
              <a:t>‹#›</a:t>
            </a:fld>
            <a:endParaRPr lang="en-IN"/>
          </a:p>
        </p:txBody>
      </p:sp>
    </p:spTree>
    <p:extLst>
      <p:ext uri="{BB962C8B-B14F-4D97-AF65-F5344CB8AC3E}">
        <p14:creationId xmlns:p14="http://schemas.microsoft.com/office/powerpoint/2010/main" val="65239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F0A2-CDD4-B449-9A88-5463E0F60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54947E-1841-D4C5-57B7-471B070190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C8084F-6D51-28DC-22AD-B31C7F7A7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C5B25-60E4-E788-16B5-0C85453950B7}"/>
              </a:ext>
            </a:extLst>
          </p:cNvPr>
          <p:cNvSpPr>
            <a:spLocks noGrp="1"/>
          </p:cNvSpPr>
          <p:nvPr>
            <p:ph type="dt" sz="half" idx="10"/>
          </p:nvPr>
        </p:nvSpPr>
        <p:spPr/>
        <p:txBody>
          <a:bodyPr/>
          <a:lstStyle/>
          <a:p>
            <a:fld id="{DEA48216-C977-442B-943E-6CCD6995B9CC}" type="datetimeFigureOut">
              <a:rPr lang="en-IN" smtClean="0"/>
              <a:t>02-11-2022</a:t>
            </a:fld>
            <a:endParaRPr lang="en-IN"/>
          </a:p>
        </p:txBody>
      </p:sp>
      <p:sp>
        <p:nvSpPr>
          <p:cNvPr id="6" name="Footer Placeholder 5">
            <a:extLst>
              <a:ext uri="{FF2B5EF4-FFF2-40B4-BE49-F238E27FC236}">
                <a16:creationId xmlns:a16="http://schemas.microsoft.com/office/drawing/2014/main" id="{58EFB3E3-31D2-094B-568C-9D1BD4F1A1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DABE5E-4DAB-E1D0-931C-242BF8891D74}"/>
              </a:ext>
            </a:extLst>
          </p:cNvPr>
          <p:cNvSpPr>
            <a:spLocks noGrp="1"/>
          </p:cNvSpPr>
          <p:nvPr>
            <p:ph type="sldNum" sz="quarter" idx="12"/>
          </p:nvPr>
        </p:nvSpPr>
        <p:spPr/>
        <p:txBody>
          <a:bodyPr/>
          <a:lstStyle/>
          <a:p>
            <a:fld id="{987F2F2A-BA20-484E-8FB6-6E73D700E027}" type="slidenum">
              <a:rPr lang="en-IN" smtClean="0"/>
              <a:t>‹#›</a:t>
            </a:fld>
            <a:endParaRPr lang="en-IN"/>
          </a:p>
        </p:txBody>
      </p:sp>
    </p:spTree>
    <p:extLst>
      <p:ext uri="{BB962C8B-B14F-4D97-AF65-F5344CB8AC3E}">
        <p14:creationId xmlns:p14="http://schemas.microsoft.com/office/powerpoint/2010/main" val="327876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2545-4897-2DFC-49A4-78BD39F56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985447-BCE0-A95D-D119-FEA44F7E0F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1386E4-FAAF-7491-8E80-5E3837951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D1A12-86AA-3044-1F5C-717C88CEA169}"/>
              </a:ext>
            </a:extLst>
          </p:cNvPr>
          <p:cNvSpPr>
            <a:spLocks noGrp="1"/>
          </p:cNvSpPr>
          <p:nvPr>
            <p:ph type="dt" sz="half" idx="10"/>
          </p:nvPr>
        </p:nvSpPr>
        <p:spPr/>
        <p:txBody>
          <a:bodyPr/>
          <a:lstStyle/>
          <a:p>
            <a:fld id="{DEA48216-C977-442B-943E-6CCD6995B9CC}" type="datetimeFigureOut">
              <a:rPr lang="en-IN" smtClean="0"/>
              <a:t>02-11-2022</a:t>
            </a:fld>
            <a:endParaRPr lang="en-IN"/>
          </a:p>
        </p:txBody>
      </p:sp>
      <p:sp>
        <p:nvSpPr>
          <p:cNvPr id="6" name="Footer Placeholder 5">
            <a:extLst>
              <a:ext uri="{FF2B5EF4-FFF2-40B4-BE49-F238E27FC236}">
                <a16:creationId xmlns:a16="http://schemas.microsoft.com/office/drawing/2014/main" id="{2C325BAE-6CD4-9F7F-468C-03C36CB3BE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8B2B5F-4A45-E78E-DAF7-4739C3C7CA12}"/>
              </a:ext>
            </a:extLst>
          </p:cNvPr>
          <p:cNvSpPr>
            <a:spLocks noGrp="1"/>
          </p:cNvSpPr>
          <p:nvPr>
            <p:ph type="sldNum" sz="quarter" idx="12"/>
          </p:nvPr>
        </p:nvSpPr>
        <p:spPr/>
        <p:txBody>
          <a:bodyPr/>
          <a:lstStyle/>
          <a:p>
            <a:fld id="{987F2F2A-BA20-484E-8FB6-6E73D700E027}" type="slidenum">
              <a:rPr lang="en-IN" smtClean="0"/>
              <a:t>‹#›</a:t>
            </a:fld>
            <a:endParaRPr lang="en-IN"/>
          </a:p>
        </p:txBody>
      </p:sp>
    </p:spTree>
    <p:extLst>
      <p:ext uri="{BB962C8B-B14F-4D97-AF65-F5344CB8AC3E}">
        <p14:creationId xmlns:p14="http://schemas.microsoft.com/office/powerpoint/2010/main" val="174463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D63642-1462-A2EE-40BA-422DBB785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982C8F-13D9-F108-98B3-A79AB83888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12E15-3FEE-CAC0-B760-48C9337F7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48216-C977-442B-943E-6CCD6995B9CC}" type="datetimeFigureOut">
              <a:rPr lang="en-IN" smtClean="0"/>
              <a:t>02-11-2022</a:t>
            </a:fld>
            <a:endParaRPr lang="en-IN"/>
          </a:p>
        </p:txBody>
      </p:sp>
      <p:sp>
        <p:nvSpPr>
          <p:cNvPr id="5" name="Footer Placeholder 4">
            <a:extLst>
              <a:ext uri="{FF2B5EF4-FFF2-40B4-BE49-F238E27FC236}">
                <a16:creationId xmlns:a16="http://schemas.microsoft.com/office/drawing/2014/main" id="{30202CE1-8728-D414-81FD-1D81E7A10B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CBFEA1-4B50-54CC-47FA-5534826A2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F2F2A-BA20-484E-8FB6-6E73D700E027}" type="slidenum">
              <a:rPr lang="en-IN" smtClean="0"/>
              <a:t>‹#›</a:t>
            </a:fld>
            <a:endParaRPr lang="en-IN"/>
          </a:p>
        </p:txBody>
      </p:sp>
    </p:spTree>
    <p:extLst>
      <p:ext uri="{BB962C8B-B14F-4D97-AF65-F5344CB8AC3E}">
        <p14:creationId xmlns:p14="http://schemas.microsoft.com/office/powerpoint/2010/main" val="1476389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0003-F043-AC1E-609F-3565F8567623}"/>
              </a:ext>
            </a:extLst>
          </p:cNvPr>
          <p:cNvSpPr>
            <a:spLocks noGrp="1"/>
          </p:cNvSpPr>
          <p:nvPr>
            <p:ph type="ctrTitle"/>
          </p:nvPr>
        </p:nvSpPr>
        <p:spPr/>
        <p:txBody>
          <a:bodyPr>
            <a:normAutofit/>
          </a:bodyPr>
          <a:lstStyle/>
          <a:p>
            <a:r>
              <a:rPr lang="en-US" sz="4000" b="1" dirty="0">
                <a:latin typeface="Times New Roman" panose="02020603050405020304" pitchFamily="18" charset="0"/>
                <a:cs typeface="Times New Roman" panose="02020603050405020304" pitchFamily="18" charset="0"/>
              </a:rPr>
              <a:t>Power Semiconductor Devices and its Applications </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27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5994-B69B-899A-00EC-BDF8AD0AA195}"/>
              </a:ext>
            </a:extLst>
          </p:cNvPr>
          <p:cNvSpPr>
            <a:spLocks noGrp="1"/>
          </p:cNvSpPr>
          <p:nvPr>
            <p:ph type="title"/>
          </p:nvPr>
        </p:nvSpPr>
        <p:spPr>
          <a:xfrm>
            <a:off x="0" y="18255"/>
            <a:ext cx="10515600" cy="1010445"/>
          </a:xfrm>
        </p:spPr>
        <p:txBody>
          <a:bodyPr>
            <a:normAutofit/>
          </a:bodyPr>
          <a:lstStyle/>
          <a:p>
            <a:pPr marL="457200" indent="-4572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Applications of SCR :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E185E6-5052-C43E-EBE5-31531A0E8158}"/>
              </a:ext>
            </a:extLst>
          </p:cNvPr>
          <p:cNvSpPr>
            <a:spLocks noGrp="1"/>
          </p:cNvSpPr>
          <p:nvPr>
            <p:ph idx="1"/>
          </p:nvPr>
        </p:nvSpPr>
        <p:spPr>
          <a:xfrm>
            <a:off x="209550" y="1028700"/>
            <a:ext cx="11256736" cy="4351338"/>
          </a:xfrm>
        </p:spPr>
        <p:txBody>
          <a:bodyPr>
            <a:normAutofit/>
          </a:bodyPr>
          <a:lstStyle/>
          <a:p>
            <a:r>
              <a:rPr lang="en-US" sz="2400" b="0" i="0" dirty="0">
                <a:effectLst/>
                <a:latin typeface="Times New Roman" panose="02020603050405020304" pitchFamily="18" charset="0"/>
                <a:cs typeface="Times New Roman" panose="02020603050405020304" pitchFamily="18" charset="0"/>
              </a:rPr>
              <a:t>SCRs are mainly used in devices where the control of high power, possibly coupled with high voltage, is demanded. </a:t>
            </a:r>
          </a:p>
          <a:p>
            <a:r>
              <a:rPr lang="en-US" sz="2400" b="0" i="0" dirty="0">
                <a:effectLst/>
                <a:latin typeface="Times New Roman" panose="02020603050405020304" pitchFamily="18" charset="0"/>
                <a:cs typeface="Times New Roman" panose="02020603050405020304" pitchFamily="18" charset="0"/>
              </a:rPr>
              <a:t>Their operation makes them suitable for use in medium- to high-voltage AC power control applications, such as </a:t>
            </a:r>
            <a:r>
              <a:rPr lang="en-US" sz="2400" dirty="0">
                <a:latin typeface="Times New Roman" panose="02020603050405020304" pitchFamily="18" charset="0"/>
                <a:cs typeface="Times New Roman" panose="02020603050405020304" pitchFamily="18" charset="0"/>
              </a:rPr>
              <a:t>lamp dimming</a:t>
            </a:r>
            <a:r>
              <a:rPr lang="en-US" sz="2400" b="0" i="0" dirty="0">
                <a:effectLst/>
                <a:latin typeface="Times New Roman" panose="02020603050405020304" pitchFamily="18" charset="0"/>
                <a:cs typeface="Times New Roman" panose="02020603050405020304" pitchFamily="18" charset="0"/>
              </a:rPr>
              <a:t>, power regulators and motor control.</a:t>
            </a:r>
          </a:p>
          <a:p>
            <a:r>
              <a:rPr lang="en-US" sz="2400" b="0" i="0" dirty="0">
                <a:effectLst/>
                <a:latin typeface="Times New Roman" panose="02020603050405020304" pitchFamily="18" charset="0"/>
                <a:cs typeface="Times New Roman" panose="02020603050405020304" pitchFamily="18" charset="0"/>
              </a:rPr>
              <a:t>SCRs and similar devices are used for rectification of high-power AC in </a:t>
            </a:r>
            <a:r>
              <a:rPr lang="en-US" sz="2400" dirty="0">
                <a:latin typeface="Times New Roman" panose="02020603050405020304" pitchFamily="18" charset="0"/>
                <a:cs typeface="Times New Roman" panose="02020603050405020304" pitchFamily="18" charset="0"/>
              </a:rPr>
              <a:t>high-voltage dc</a:t>
            </a:r>
            <a:r>
              <a:rPr lang="en-US" sz="2400" b="0" i="0" dirty="0">
                <a:effectLst/>
                <a:latin typeface="Times New Roman" panose="02020603050405020304" pitchFamily="18" charset="0"/>
                <a:cs typeface="Times New Roman" panose="02020603050405020304" pitchFamily="18" charset="0"/>
              </a:rPr>
              <a:t> power transmission.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600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B7BBC-3A79-6882-2B7E-59145B2CB478}"/>
              </a:ext>
            </a:extLst>
          </p:cNvPr>
          <p:cNvSpPr>
            <a:spLocks noGrp="1"/>
          </p:cNvSpPr>
          <p:nvPr>
            <p:ph type="title"/>
          </p:nvPr>
        </p:nvSpPr>
        <p:spPr>
          <a:xfrm>
            <a:off x="217715" y="79148"/>
            <a:ext cx="10515600" cy="1325563"/>
          </a:xfrm>
        </p:spPr>
        <p:txBody>
          <a:bodyPr>
            <a:normAutofit/>
          </a:bodyPr>
          <a:lstStyle/>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TRIAC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462AF9-73C5-2627-1C61-13E1AEAC5863}"/>
              </a:ext>
            </a:extLst>
          </p:cNvPr>
          <p:cNvSpPr>
            <a:spLocks noGrp="1"/>
          </p:cNvSpPr>
          <p:nvPr>
            <p:ph idx="1"/>
          </p:nvPr>
        </p:nvSpPr>
        <p:spPr>
          <a:xfrm>
            <a:off x="344714" y="1404711"/>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major drawback of an SCR is that it can conduct current in one direction only. Therefore, an SCR can only control </a:t>
            </a:r>
            <a:r>
              <a:rPr lang="en-US" sz="2000" dirty="0" err="1">
                <a:latin typeface="Times New Roman" panose="02020603050405020304" pitchFamily="18" charset="0"/>
                <a:cs typeface="Times New Roman" panose="02020603050405020304" pitchFamily="18" charset="0"/>
              </a:rPr>
              <a:t>d.c.</a:t>
            </a:r>
            <a:r>
              <a:rPr lang="en-US" sz="2000" dirty="0">
                <a:latin typeface="Times New Roman" panose="02020603050405020304" pitchFamily="18" charset="0"/>
                <a:cs typeface="Times New Roman" panose="02020603050405020304" pitchFamily="18" charset="0"/>
              </a:rPr>
              <a:t> power or forward biased half-cycles of </a:t>
            </a:r>
            <a:r>
              <a:rPr lang="en-US" sz="2000" dirty="0" err="1">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 in a load. However, in an </a:t>
            </a:r>
            <a:r>
              <a:rPr lang="en-US" sz="2000" dirty="0" err="1">
                <a:latin typeface="Times New Roman" panose="02020603050405020304" pitchFamily="18" charset="0"/>
                <a:cs typeface="Times New Roman" panose="02020603050405020304" pitchFamily="18" charset="0"/>
              </a:rPr>
              <a:t>a.c.system</a:t>
            </a:r>
            <a:r>
              <a:rPr lang="en-US" sz="2000" dirty="0">
                <a:latin typeface="Times New Roman" panose="02020603050405020304" pitchFamily="18" charset="0"/>
                <a:cs typeface="Times New Roman" panose="02020603050405020304" pitchFamily="18" charset="0"/>
              </a:rPr>
              <a:t>, it is often desirable and necessary to exercise control over both positive and negative half-cycles. For this purpose, a semiconductor device called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is used.</a:t>
            </a:r>
          </a:p>
          <a:p>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is a three-terminal semiconductor switching device which can control alternating current in a load.</a:t>
            </a:r>
          </a:p>
          <a:p>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is an abbreviation for triode </a:t>
            </a:r>
            <a:r>
              <a:rPr lang="en-US" sz="2000" dirty="0" err="1">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 switch. ‘Tri’– indicates that the device has three terminals and ‘ac’ means that the device controls alternating current or can conduct current in either direction.</a:t>
            </a:r>
          </a:p>
          <a:p>
            <a:r>
              <a:rPr lang="en-US" sz="2000" dirty="0">
                <a:latin typeface="Times New Roman" panose="02020603050405020304" pitchFamily="18" charset="0"/>
                <a:cs typeface="Times New Roman" panose="02020603050405020304" pitchFamily="18" charset="0"/>
              </a:rPr>
              <a:t>Since a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can control conduction of both positive and negative half-cycles of </a:t>
            </a:r>
            <a:r>
              <a:rPr lang="en-US" sz="2000" dirty="0" err="1">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 supply, it is sometimes called a bidirectional semi-conductor triode switch.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427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685F-BBEA-9BE8-5A59-CCF49281A9B6}"/>
              </a:ext>
            </a:extLst>
          </p:cNvPr>
          <p:cNvSpPr>
            <a:spLocks noGrp="1"/>
          </p:cNvSpPr>
          <p:nvPr>
            <p:ph type="title"/>
          </p:nvPr>
        </p:nvSpPr>
        <p:spPr>
          <a:xfrm>
            <a:off x="0" y="0"/>
            <a:ext cx="10515600" cy="1325563"/>
          </a:xfrm>
        </p:spPr>
        <p:txBody>
          <a:bodyPr>
            <a:normAutofit/>
          </a:bodyPr>
          <a:lstStyle/>
          <a:p>
            <a:pPr marL="571500" indent="-5715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Construction :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8760A6-CB30-E5EC-F039-7BA70618272C}"/>
              </a:ext>
            </a:extLst>
          </p:cNvPr>
          <p:cNvSpPr>
            <a:spLocks noGrp="1"/>
          </p:cNvSpPr>
          <p:nvPr>
            <p:ph idx="1"/>
          </p:nvPr>
        </p:nvSpPr>
        <p:spPr>
          <a:xfrm>
            <a:off x="286657" y="1070882"/>
            <a:ext cx="11629572"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shows the basic structure of a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As we shall see, a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is equivalent to two separate SCRs connected in inverse parallel (i.e. anode of each connected to the cathode of the other) with gates </a:t>
            </a:r>
            <a:r>
              <a:rPr lang="en-US" sz="2000" dirty="0" err="1">
                <a:latin typeface="Times New Roman" panose="02020603050405020304" pitchFamily="18" charset="0"/>
                <a:cs typeface="Times New Roman" panose="02020603050405020304" pitchFamily="18" charset="0"/>
              </a:rPr>
              <a:t>commoned</a:t>
            </a:r>
            <a:r>
              <a:rPr lang="en-US" sz="2000" dirty="0">
                <a:latin typeface="Times New Roman" panose="02020603050405020304" pitchFamily="18" charset="0"/>
                <a:cs typeface="Times New Roman" panose="02020603050405020304" pitchFamily="18" charset="0"/>
              </a:rPr>
              <a:t> as shown </a:t>
            </a:r>
          </a:p>
          <a:p>
            <a:pPr marL="0" indent="0">
              <a:buNone/>
            </a:pPr>
            <a:r>
              <a:rPr lang="en-US" sz="2000" dirty="0">
                <a:latin typeface="Times New Roman" panose="02020603050405020304" pitchFamily="18" charset="0"/>
                <a:cs typeface="Times New Roman" panose="02020603050405020304" pitchFamily="18" charset="0"/>
              </a:rPr>
              <a:t>(ii) Therefore, a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acts like a bidirectional switch i.e. it can conduct current in either direction. This is unlike an SCR which can conduct current only in </a:t>
            </a:r>
            <a:r>
              <a:rPr lang="en-US" sz="2000" dirty="0" err="1">
                <a:latin typeface="Times New Roman" panose="02020603050405020304" pitchFamily="18" charset="0"/>
                <a:cs typeface="Times New Roman" panose="02020603050405020304" pitchFamily="18" charset="0"/>
              </a:rPr>
              <a:t>onedirection</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(iii) shows the schematic symbol of a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The symbol consists of two </a:t>
            </a:r>
            <a:r>
              <a:rPr lang="en-US" sz="2000" dirty="0" err="1">
                <a:latin typeface="Times New Roman" panose="02020603050405020304" pitchFamily="18" charset="0"/>
                <a:cs typeface="Times New Roman" panose="02020603050405020304" pitchFamily="18" charset="0"/>
              </a:rPr>
              <a:t>paralleldiodes</a:t>
            </a:r>
            <a:r>
              <a:rPr lang="en-US" sz="2000" dirty="0">
                <a:latin typeface="Times New Roman" panose="02020603050405020304" pitchFamily="18" charset="0"/>
                <a:cs typeface="Times New Roman" panose="02020603050405020304" pitchFamily="18" charset="0"/>
              </a:rPr>
              <a:t> connected in opposite directions with a single gate lead. It can be seen that even the symbol of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indicates that it can conduct current for either polarity of the main terminals (MT1 and MT2) i.e.it can act as a bidirectional switch. The gate provides control over conduction in either direction.</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DE22F76-C626-5602-9158-304CA0006445}"/>
              </a:ext>
            </a:extLst>
          </p:cNvPr>
          <p:cNvPicPr>
            <a:picLocks noChangeAspect="1"/>
          </p:cNvPicPr>
          <p:nvPr/>
        </p:nvPicPr>
        <p:blipFill>
          <a:blip r:embed="rId2"/>
          <a:stretch>
            <a:fillRect/>
          </a:stretch>
        </p:blipFill>
        <p:spPr>
          <a:xfrm>
            <a:off x="2394857" y="3773715"/>
            <a:ext cx="6763657" cy="2850015"/>
          </a:xfrm>
          <a:prstGeom prst="rect">
            <a:avLst/>
          </a:prstGeom>
        </p:spPr>
      </p:pic>
    </p:spTree>
    <p:extLst>
      <p:ext uri="{BB962C8B-B14F-4D97-AF65-F5344CB8AC3E}">
        <p14:creationId xmlns:p14="http://schemas.microsoft.com/office/powerpoint/2010/main" val="11279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4522-785B-7957-6067-4FDA84A2E310}"/>
              </a:ext>
            </a:extLst>
          </p:cNvPr>
          <p:cNvSpPr>
            <a:spLocks noGrp="1"/>
          </p:cNvSpPr>
          <p:nvPr>
            <p:ph type="title"/>
          </p:nvPr>
        </p:nvSpPr>
        <p:spPr>
          <a:xfrm>
            <a:off x="0" y="-428853"/>
            <a:ext cx="10515600" cy="1325563"/>
          </a:xfrm>
        </p:spPr>
        <p:txBody>
          <a:bodyPr>
            <a:normAutofit/>
          </a:bodyPr>
          <a:lstStyle/>
          <a:p>
            <a:pPr marL="571500" indent="-5715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Operation :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8FF850-A4AD-CE1B-6F1A-A5C59E86E970}"/>
              </a:ext>
            </a:extLst>
          </p:cNvPr>
          <p:cNvSpPr>
            <a:spLocks noGrp="1"/>
          </p:cNvSpPr>
          <p:nvPr>
            <p:ph idx="1"/>
          </p:nvPr>
        </p:nvSpPr>
        <p:spPr>
          <a:xfrm>
            <a:off x="170543" y="608664"/>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 supply to be controlled is connected across the main terminals of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through a load resistance RL. The gate circuit consists of battery, a current limiting resistor R and a switch S. The circuit action is as follows :</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With switch S open, there will be no gate current and the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is cut off. Even with no gate current, the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can be turned on provided the supply voltage becomes equal to the breakover voltage of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However, the normal way to turn on a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is by introducing a proper gate current.</a:t>
            </a:r>
          </a:p>
          <a:p>
            <a:pPr marL="0" indent="0">
              <a:buNone/>
            </a:pPr>
            <a:r>
              <a:rPr lang="en-US" sz="2000" dirty="0">
                <a:latin typeface="Times New Roman" panose="02020603050405020304" pitchFamily="18" charset="0"/>
                <a:cs typeface="Times New Roman" panose="02020603050405020304" pitchFamily="18" charset="0"/>
              </a:rPr>
              <a:t>(ii) When switch S is closed, the gate current starts flowing in the gate circuit. In a similar manner to SCR, the breakover voltage of the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can be varied by making proper gate current to flow. With a few milliamperes introduced at the gate, the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will start conducting whether terminal MT2 is positive or negative </a:t>
            </a:r>
            <a:r>
              <a:rPr lang="en-US" sz="2000" dirty="0" err="1">
                <a:latin typeface="Times New Roman" panose="02020603050405020304" pitchFamily="18" charset="0"/>
                <a:cs typeface="Times New Roman" panose="02020603050405020304" pitchFamily="18" charset="0"/>
              </a:rPr>
              <a:t>w.r.t.</a:t>
            </a:r>
            <a:r>
              <a:rPr lang="en-US" sz="2000" dirty="0">
                <a:latin typeface="Times New Roman" panose="02020603050405020304" pitchFamily="18" charset="0"/>
                <a:cs typeface="Times New Roman" panose="02020603050405020304" pitchFamily="18" charset="0"/>
              </a:rPr>
              <a:t> MT1.</a:t>
            </a:r>
          </a:p>
          <a:p>
            <a:pPr marL="0" indent="0">
              <a:buNone/>
            </a:pPr>
            <a:r>
              <a:rPr lang="en-US" sz="2000" dirty="0">
                <a:latin typeface="Times New Roman" panose="02020603050405020304" pitchFamily="18" charset="0"/>
                <a:cs typeface="Times New Roman" panose="02020603050405020304" pitchFamily="18" charset="0"/>
              </a:rPr>
              <a:t>(iii) If terminal MT2 is positive </a:t>
            </a:r>
            <a:r>
              <a:rPr lang="en-US" sz="2000" dirty="0" err="1">
                <a:latin typeface="Times New Roman" panose="02020603050405020304" pitchFamily="18" charset="0"/>
                <a:cs typeface="Times New Roman" panose="02020603050405020304" pitchFamily="18" charset="0"/>
              </a:rPr>
              <a:t>w.r.t.</a:t>
            </a:r>
            <a:r>
              <a:rPr lang="en-US" sz="2000" dirty="0">
                <a:latin typeface="Times New Roman" panose="02020603050405020304" pitchFamily="18" charset="0"/>
                <a:cs typeface="Times New Roman" panose="02020603050405020304" pitchFamily="18" charset="0"/>
              </a:rPr>
              <a:t> MT1, the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turns on and the conventional current will flow from MT2 to MT1. If the terminal MT2 is negative </a:t>
            </a:r>
            <a:r>
              <a:rPr lang="en-US" sz="2000" dirty="0" err="1">
                <a:latin typeface="Times New Roman" panose="02020603050405020304" pitchFamily="18" charset="0"/>
                <a:cs typeface="Times New Roman" panose="02020603050405020304" pitchFamily="18" charset="0"/>
              </a:rPr>
              <a:t>w.r.t.</a:t>
            </a:r>
            <a:r>
              <a:rPr lang="en-US" sz="2000" dirty="0">
                <a:latin typeface="Times New Roman" panose="02020603050405020304" pitchFamily="18" charset="0"/>
                <a:cs typeface="Times New Roman" panose="02020603050405020304" pitchFamily="18" charset="0"/>
              </a:rPr>
              <a:t> MT1, the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is again turned on but this time the conventional current flows from MT1 to MT2.</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801B21B-63D2-E6BD-D775-E505C7E3DF8A}"/>
              </a:ext>
            </a:extLst>
          </p:cNvPr>
          <p:cNvPicPr>
            <a:picLocks noChangeAspect="1"/>
          </p:cNvPicPr>
          <p:nvPr/>
        </p:nvPicPr>
        <p:blipFill>
          <a:blip r:embed="rId2"/>
          <a:stretch>
            <a:fillRect/>
          </a:stretch>
        </p:blipFill>
        <p:spPr>
          <a:xfrm>
            <a:off x="6095999" y="4420281"/>
            <a:ext cx="3730171" cy="2328862"/>
          </a:xfrm>
          <a:prstGeom prst="rect">
            <a:avLst/>
          </a:prstGeom>
        </p:spPr>
      </p:pic>
    </p:spTree>
    <p:extLst>
      <p:ext uri="{BB962C8B-B14F-4D97-AF65-F5344CB8AC3E}">
        <p14:creationId xmlns:p14="http://schemas.microsoft.com/office/powerpoint/2010/main" val="234346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6BF3-9D99-BC79-8217-7B32A41CA424}"/>
              </a:ext>
            </a:extLst>
          </p:cNvPr>
          <p:cNvSpPr>
            <a:spLocks noGrp="1"/>
          </p:cNvSpPr>
          <p:nvPr>
            <p:ph type="title"/>
          </p:nvPr>
        </p:nvSpPr>
        <p:spPr>
          <a:xfrm>
            <a:off x="156028" y="-304460"/>
            <a:ext cx="10515600" cy="1325563"/>
          </a:xfrm>
        </p:spPr>
        <p:txBody>
          <a:bodyPr>
            <a:normAutofit/>
          </a:bodyPr>
          <a:lstStyle/>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TRIAC Characteristics :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25AAC4-FBAE-3C9D-5FB7-F0469C5A452F}"/>
              </a:ext>
            </a:extLst>
          </p:cNvPr>
          <p:cNvSpPr>
            <a:spLocks noGrp="1"/>
          </p:cNvSpPr>
          <p:nvPr>
            <p:ph idx="1"/>
          </p:nvPr>
        </p:nvSpPr>
        <p:spPr>
          <a:xfrm>
            <a:off x="156028" y="637948"/>
            <a:ext cx="10816772"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The V-I characteristics for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in the </a:t>
            </a:r>
            <a:r>
              <a:rPr lang="en-US" sz="2000" dirty="0" err="1">
                <a:latin typeface="Times New Roman" panose="02020603050405020304" pitchFamily="18" charset="0"/>
                <a:cs typeface="Times New Roman" panose="02020603050405020304" pitchFamily="18" charset="0"/>
              </a:rPr>
              <a:t>Ist</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IIIrd</a:t>
            </a:r>
            <a:r>
              <a:rPr lang="en-US" sz="2000" dirty="0">
                <a:latin typeface="Times New Roman" panose="02020603050405020304" pitchFamily="18" charset="0"/>
                <a:cs typeface="Times New Roman" panose="02020603050405020304" pitchFamily="18" charset="0"/>
              </a:rPr>
              <a:t> quadrants are essentially identical to those of an SCR in the </a:t>
            </a:r>
            <a:r>
              <a:rPr lang="en-US" sz="2000" dirty="0" err="1">
                <a:latin typeface="Times New Roman" panose="02020603050405020304" pitchFamily="18" charset="0"/>
                <a:cs typeface="Times New Roman" panose="02020603050405020304" pitchFamily="18" charset="0"/>
              </a:rPr>
              <a:t>Ist</a:t>
            </a:r>
            <a:r>
              <a:rPr lang="en-US" sz="2000" dirty="0">
                <a:latin typeface="Times New Roman" panose="02020603050405020304" pitchFamily="18" charset="0"/>
                <a:cs typeface="Times New Roman" panose="02020603050405020304" pitchFamily="18" charset="0"/>
              </a:rPr>
              <a:t> quadrant.</a:t>
            </a:r>
          </a:p>
          <a:p>
            <a:pPr marL="0" indent="0">
              <a:buNone/>
            </a:pPr>
            <a:r>
              <a:rPr lang="en-US" sz="2000" dirty="0">
                <a:latin typeface="Times New Roman" panose="02020603050405020304" pitchFamily="18" charset="0"/>
                <a:cs typeface="Times New Roman" panose="02020603050405020304" pitchFamily="18" charset="0"/>
              </a:rPr>
              <a:t>(ii) The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can be operated with either positive or negative gate control voltage but in normal operation usually the gate voltage is positive in quadrant I and negative in quadrant III.</a:t>
            </a:r>
          </a:p>
          <a:p>
            <a:pPr marL="0" indent="0">
              <a:buNone/>
            </a:pPr>
            <a:r>
              <a:rPr lang="en-US" sz="2000" dirty="0">
                <a:latin typeface="Times New Roman" panose="02020603050405020304" pitchFamily="18" charset="0"/>
                <a:cs typeface="Times New Roman" panose="02020603050405020304" pitchFamily="18" charset="0"/>
              </a:rPr>
              <a:t>(iii) The supply voltage at which the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is turned ON depends upon the gate current. The greater the gate current, the smaller the supply voltage at which the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is turned on. This permits to use a </a:t>
            </a:r>
            <a:r>
              <a:rPr lang="en-US" sz="2000" dirty="0" err="1">
                <a:latin typeface="Times New Roman" panose="02020603050405020304" pitchFamily="18" charset="0"/>
                <a:cs typeface="Times New Roman" panose="02020603050405020304" pitchFamily="18" charset="0"/>
              </a:rPr>
              <a:t>triac</a:t>
            </a:r>
            <a:r>
              <a:rPr lang="en-US" sz="2000" dirty="0">
                <a:latin typeface="Times New Roman" panose="02020603050405020304" pitchFamily="18" charset="0"/>
                <a:cs typeface="Times New Roman" panose="02020603050405020304" pitchFamily="18" charset="0"/>
              </a:rPr>
              <a:t> to control </a:t>
            </a:r>
            <a:r>
              <a:rPr lang="en-US" sz="2000" dirty="0" err="1">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 power in a load from zero to full power in a smooth and continuous manner with no loss in the controlling device.</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BC84A93-FAC8-C81C-8C40-4CFF75D71B01}"/>
              </a:ext>
            </a:extLst>
          </p:cNvPr>
          <p:cNvPicPr>
            <a:picLocks noChangeAspect="1"/>
          </p:cNvPicPr>
          <p:nvPr/>
        </p:nvPicPr>
        <p:blipFill>
          <a:blip r:embed="rId2"/>
          <a:stretch>
            <a:fillRect/>
          </a:stretch>
        </p:blipFill>
        <p:spPr>
          <a:xfrm>
            <a:off x="3323771" y="3236686"/>
            <a:ext cx="6023429" cy="3467837"/>
          </a:xfrm>
          <a:prstGeom prst="rect">
            <a:avLst/>
          </a:prstGeom>
        </p:spPr>
      </p:pic>
    </p:spTree>
    <p:extLst>
      <p:ext uri="{BB962C8B-B14F-4D97-AF65-F5344CB8AC3E}">
        <p14:creationId xmlns:p14="http://schemas.microsoft.com/office/powerpoint/2010/main" val="111284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02B6-2231-5999-7F1C-CAC32089D4F2}"/>
              </a:ext>
            </a:extLst>
          </p:cNvPr>
          <p:cNvSpPr>
            <a:spLocks noGrp="1"/>
          </p:cNvSpPr>
          <p:nvPr>
            <p:ph type="title"/>
          </p:nvPr>
        </p:nvSpPr>
        <p:spPr>
          <a:xfrm>
            <a:off x="0" y="-229960"/>
            <a:ext cx="10515600" cy="1325563"/>
          </a:xfrm>
        </p:spPr>
        <p:txBody>
          <a:bodyPr>
            <a:normAutofit/>
          </a:bodyPr>
          <a:lstStyle/>
          <a:p>
            <a:pPr marL="457200" indent="-457200">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Applications of </a:t>
            </a:r>
            <a:r>
              <a:rPr lang="en-IN" sz="2800" b="1" dirty="0" err="1">
                <a:latin typeface="Times New Roman" panose="02020603050405020304" pitchFamily="18" charset="0"/>
                <a:cs typeface="Times New Roman" panose="02020603050405020304" pitchFamily="18" charset="0"/>
              </a:rPr>
              <a:t>Triac</a:t>
            </a:r>
            <a:r>
              <a:rPr lang="en-IN" sz="28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C42450B-BDE7-0CB3-434D-102B424EDFB3}"/>
              </a:ext>
            </a:extLst>
          </p:cNvPr>
          <p:cNvSpPr>
            <a:spLocks noGrp="1"/>
          </p:cNvSpPr>
          <p:nvPr>
            <p:ph idx="1"/>
          </p:nvPr>
        </p:nvSpPr>
        <p:spPr>
          <a:xfrm>
            <a:off x="286657" y="911225"/>
            <a:ext cx="11179630" cy="4351338"/>
          </a:xfrm>
        </p:spPr>
        <p:txBody>
          <a:bodyPr/>
          <a:lstStyle/>
          <a:p>
            <a:pPr marL="571500" indent="-571500">
              <a:buAutoNum type="romanLcParenBoth"/>
            </a:pPr>
            <a:r>
              <a:rPr lang="en-US" sz="3200" b="1" dirty="0">
                <a:latin typeface="Times New Roman" panose="02020603050405020304" pitchFamily="18" charset="0"/>
                <a:cs typeface="Times New Roman" panose="02020603050405020304" pitchFamily="18" charset="0"/>
              </a:rPr>
              <a:t>As a high-power lamp switch : </a:t>
            </a:r>
          </a:p>
          <a:p>
            <a:pPr marL="0" indent="0">
              <a:buNone/>
            </a:pPr>
            <a:r>
              <a:rPr lang="en-US" sz="2400" dirty="0">
                <a:latin typeface="Times New Roman" panose="02020603050405020304" pitchFamily="18" charset="0"/>
                <a:cs typeface="Times New Roman" panose="02020603050405020304" pitchFamily="18" charset="0"/>
              </a:rPr>
              <a:t>The use of a </a:t>
            </a:r>
            <a:r>
              <a:rPr lang="en-US" sz="2400" dirty="0" err="1">
                <a:latin typeface="Times New Roman" panose="02020603050405020304" pitchFamily="18" charset="0"/>
                <a:cs typeface="Times New Roman" panose="02020603050405020304" pitchFamily="18" charset="0"/>
              </a:rPr>
              <a:t>triac</a:t>
            </a:r>
            <a:r>
              <a:rPr lang="en-US" sz="2400" dirty="0">
                <a:latin typeface="Times New Roman" panose="02020603050405020304" pitchFamily="18" charset="0"/>
                <a:cs typeface="Times New Roman" panose="02020603050405020304" pitchFamily="18" charset="0"/>
              </a:rPr>
              <a:t> as an </a:t>
            </a:r>
            <a:r>
              <a:rPr lang="en-US" sz="2400" dirty="0" err="1">
                <a:latin typeface="Times New Roman" panose="02020603050405020304" pitchFamily="18" charset="0"/>
                <a:cs typeface="Times New Roman" panose="02020603050405020304" pitchFamily="18" charset="0"/>
              </a:rPr>
              <a:t>a.c.</a:t>
            </a:r>
            <a:r>
              <a:rPr lang="en-US" sz="2400" dirty="0">
                <a:latin typeface="Times New Roman" panose="02020603050405020304" pitchFamily="18" charset="0"/>
                <a:cs typeface="Times New Roman" panose="02020603050405020304" pitchFamily="18" charset="0"/>
              </a:rPr>
              <a:t> on/off </a:t>
            </a:r>
            <a:r>
              <a:rPr lang="en-US" sz="2400" dirty="0" err="1">
                <a:latin typeface="Times New Roman" panose="02020603050405020304" pitchFamily="18" charset="0"/>
                <a:cs typeface="Times New Roman" panose="02020603050405020304" pitchFamily="18" charset="0"/>
              </a:rPr>
              <a:t>switch.When</a:t>
            </a:r>
            <a:r>
              <a:rPr lang="en-US" sz="2400" dirty="0">
                <a:latin typeface="Times New Roman" panose="02020603050405020304" pitchFamily="18" charset="0"/>
                <a:cs typeface="Times New Roman" panose="02020603050405020304" pitchFamily="18" charset="0"/>
              </a:rPr>
              <a:t> switch S is thrown to position 1, the </a:t>
            </a:r>
            <a:r>
              <a:rPr lang="en-US" sz="2400" dirty="0" err="1">
                <a:latin typeface="Times New Roman" panose="02020603050405020304" pitchFamily="18" charset="0"/>
                <a:cs typeface="Times New Roman" panose="02020603050405020304" pitchFamily="18" charset="0"/>
              </a:rPr>
              <a:t>triac</a:t>
            </a:r>
            <a:r>
              <a:rPr lang="en-US" sz="2400" dirty="0">
                <a:latin typeface="Times New Roman" panose="02020603050405020304" pitchFamily="18" charset="0"/>
                <a:cs typeface="Times New Roman" panose="02020603050405020304" pitchFamily="18" charset="0"/>
              </a:rPr>
              <a:t> is cut off and the output power of lamp is zero. But as the switch is thrown to position 2, a small gate current (a few mA) flowing through the gate turns the </a:t>
            </a:r>
            <a:r>
              <a:rPr lang="en-US" sz="2400" dirty="0" err="1">
                <a:latin typeface="Times New Roman" panose="02020603050405020304" pitchFamily="18" charset="0"/>
                <a:cs typeface="Times New Roman" panose="02020603050405020304" pitchFamily="18" charset="0"/>
              </a:rPr>
              <a:t>triac</a:t>
            </a:r>
            <a:r>
              <a:rPr lang="en-US" sz="2400" dirty="0">
                <a:latin typeface="Times New Roman" panose="02020603050405020304" pitchFamily="18" charset="0"/>
                <a:cs typeface="Times New Roman" panose="02020603050405020304" pitchFamily="18" charset="0"/>
              </a:rPr>
              <a:t> on. Consequently, the lamp is switched on to give full output of 1000 watts.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F16372-FDC7-5FF0-9AB3-3AA916263D98}"/>
              </a:ext>
            </a:extLst>
          </p:cNvPr>
          <p:cNvPicPr>
            <a:picLocks noChangeAspect="1"/>
          </p:cNvPicPr>
          <p:nvPr/>
        </p:nvPicPr>
        <p:blipFill>
          <a:blip r:embed="rId2"/>
          <a:stretch>
            <a:fillRect/>
          </a:stretch>
        </p:blipFill>
        <p:spPr>
          <a:xfrm>
            <a:off x="2158410" y="3086894"/>
            <a:ext cx="3937589" cy="3316854"/>
          </a:xfrm>
          <a:prstGeom prst="rect">
            <a:avLst/>
          </a:prstGeom>
        </p:spPr>
      </p:pic>
    </p:spTree>
    <p:extLst>
      <p:ext uri="{BB962C8B-B14F-4D97-AF65-F5344CB8AC3E}">
        <p14:creationId xmlns:p14="http://schemas.microsoft.com/office/powerpoint/2010/main" val="2955921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AEA2-DDE1-8D5B-8C2B-432CFBE80ECC}"/>
              </a:ext>
            </a:extLst>
          </p:cNvPr>
          <p:cNvSpPr>
            <a:spLocks noGrp="1"/>
          </p:cNvSpPr>
          <p:nvPr>
            <p:ph type="title"/>
          </p:nvPr>
        </p:nvSpPr>
        <p:spPr>
          <a:xfrm>
            <a:off x="0" y="-263525"/>
            <a:ext cx="10515600" cy="1325563"/>
          </a:xfrm>
        </p:spPr>
        <p:txBody>
          <a:bodyPr/>
          <a:lstStyle/>
          <a:p>
            <a:r>
              <a:rPr lang="en-US" sz="3600" b="1" dirty="0">
                <a:latin typeface="Times New Roman" panose="02020603050405020304" pitchFamily="18" charset="0"/>
                <a:cs typeface="Times New Roman" panose="02020603050405020304" pitchFamily="18" charset="0"/>
              </a:rPr>
              <a:t>(ii) </a:t>
            </a:r>
            <a:r>
              <a:rPr lang="en-US" sz="3200" b="1" dirty="0">
                <a:latin typeface="Times New Roman" panose="02020603050405020304" pitchFamily="18" charset="0"/>
                <a:cs typeface="Times New Roman" panose="02020603050405020304" pitchFamily="18" charset="0"/>
              </a:rPr>
              <a:t>Electronic change over of transformer taps : </a:t>
            </a:r>
            <a:endParaRPr lang="en-IN" dirty="0"/>
          </a:p>
        </p:txBody>
      </p:sp>
      <p:sp>
        <p:nvSpPr>
          <p:cNvPr id="3" name="Content Placeholder 2">
            <a:extLst>
              <a:ext uri="{FF2B5EF4-FFF2-40B4-BE49-F238E27FC236}">
                <a16:creationId xmlns:a16="http://schemas.microsoft.com/office/drawing/2014/main" id="{9E89F59B-9E98-2E22-455E-46D4CA22FD18}"/>
              </a:ext>
            </a:extLst>
          </p:cNvPr>
          <p:cNvSpPr>
            <a:spLocks noGrp="1"/>
          </p:cNvSpPr>
          <p:nvPr>
            <p:ph idx="1"/>
          </p:nvPr>
        </p:nvSpPr>
        <p:spPr>
          <a:xfrm>
            <a:off x="247650" y="873125"/>
            <a:ext cx="11734800" cy="4351338"/>
          </a:xfrm>
        </p:spPr>
        <p:txBody>
          <a:bodyPr>
            <a:normAutofit/>
          </a:bodyPr>
          <a:lstStyle/>
          <a:p>
            <a:r>
              <a:rPr lang="en-US" dirty="0">
                <a:latin typeface="Times New Roman" panose="02020603050405020304" pitchFamily="18" charset="0"/>
                <a:cs typeface="Times New Roman" panose="02020603050405020304" pitchFamily="18" charset="0"/>
              </a:rPr>
              <a:t>The circuit of electronic change over of power transformer input taps. Two </a:t>
            </a:r>
            <a:r>
              <a:rPr lang="en-US" dirty="0" err="1">
                <a:latin typeface="Times New Roman" panose="02020603050405020304" pitchFamily="18" charset="0"/>
                <a:cs typeface="Times New Roman" panose="02020603050405020304" pitchFamily="18" charset="0"/>
              </a:rPr>
              <a:t>triacs</a:t>
            </a:r>
            <a:r>
              <a:rPr lang="en-US" dirty="0">
                <a:latin typeface="Times New Roman" panose="02020603050405020304" pitchFamily="18" charset="0"/>
                <a:cs typeface="Times New Roman" panose="02020603050405020304" pitchFamily="18" charset="0"/>
              </a:rPr>
              <a:t> TR1 and TR2 are used for the purpose. When </a:t>
            </a:r>
            <a:r>
              <a:rPr lang="en-US" dirty="0" err="1">
                <a:latin typeface="Times New Roman" panose="02020603050405020304" pitchFamily="18" charset="0"/>
                <a:cs typeface="Times New Roman" panose="02020603050405020304" pitchFamily="18" charset="0"/>
              </a:rPr>
              <a:t>triac</a:t>
            </a:r>
            <a:r>
              <a:rPr lang="en-US" dirty="0">
                <a:latin typeface="Times New Roman" panose="02020603050405020304" pitchFamily="18" charset="0"/>
                <a:cs typeface="Times New Roman" panose="02020603050405020304" pitchFamily="18" charset="0"/>
              </a:rPr>
              <a:t> TR1 is turned on and TR2 is turned off, the line input is connected across the full transformer primary AC. However, if it is desired to change the tapping so that input appears across part AB of the primary, then TR2 is turned on and TR1 is turned off. The gate control signals are so controlled that both </a:t>
            </a:r>
            <a:r>
              <a:rPr lang="en-US" dirty="0" err="1">
                <a:latin typeface="Times New Roman" panose="02020603050405020304" pitchFamily="18" charset="0"/>
                <a:cs typeface="Times New Roman" panose="02020603050405020304" pitchFamily="18" charset="0"/>
              </a:rPr>
              <a:t>triacs</a:t>
            </a:r>
            <a:r>
              <a:rPr lang="en-US" dirty="0">
                <a:latin typeface="Times New Roman" panose="02020603050405020304" pitchFamily="18" charset="0"/>
                <a:cs typeface="Times New Roman" panose="02020603050405020304" pitchFamily="18" charset="0"/>
              </a:rPr>
              <a:t> are never switched on together. This avoids a dangerous short circuit on the section BC of the primary.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ADEAB3-7427-C985-1F09-61D3BBB0D0E3}"/>
              </a:ext>
            </a:extLst>
          </p:cNvPr>
          <p:cNvPicPr>
            <a:picLocks noChangeAspect="1"/>
          </p:cNvPicPr>
          <p:nvPr/>
        </p:nvPicPr>
        <p:blipFill>
          <a:blip r:embed="rId2"/>
          <a:stretch>
            <a:fillRect/>
          </a:stretch>
        </p:blipFill>
        <p:spPr>
          <a:xfrm>
            <a:off x="4019551" y="3801925"/>
            <a:ext cx="5353050" cy="2845075"/>
          </a:xfrm>
          <a:prstGeom prst="rect">
            <a:avLst/>
          </a:prstGeom>
        </p:spPr>
      </p:pic>
    </p:spTree>
    <p:extLst>
      <p:ext uri="{BB962C8B-B14F-4D97-AF65-F5344CB8AC3E}">
        <p14:creationId xmlns:p14="http://schemas.microsoft.com/office/powerpoint/2010/main" val="3085281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F763-68E4-A13A-B3E6-E6B45D9832EE}"/>
              </a:ext>
            </a:extLst>
          </p:cNvPr>
          <p:cNvSpPr>
            <a:spLocks noGrp="1"/>
          </p:cNvSpPr>
          <p:nvPr>
            <p:ph type="title"/>
          </p:nvPr>
        </p:nvSpPr>
        <p:spPr>
          <a:xfrm>
            <a:off x="0" y="-190500"/>
            <a:ext cx="10515600" cy="1325563"/>
          </a:xfrm>
        </p:spPr>
        <p:txBody>
          <a:bodyPr>
            <a:normAutofit/>
          </a:bodyPr>
          <a:lstStyle/>
          <a:p>
            <a:pPr marL="571500" indent="-571500">
              <a:buFont typeface="Wingdings" panose="05000000000000000000" pitchFamily="2" charset="2"/>
              <a:buChar char="Ø"/>
            </a:pPr>
            <a:r>
              <a:rPr lang="en-IN" sz="3600" b="1" dirty="0">
                <a:latin typeface="Times New Roman" panose="02020603050405020304" pitchFamily="18" charset="0"/>
                <a:cs typeface="Times New Roman" panose="02020603050405020304" pitchFamily="18" charset="0"/>
              </a:rPr>
              <a:t>The </a:t>
            </a:r>
            <a:r>
              <a:rPr lang="en-IN" sz="3600" b="1" dirty="0" err="1">
                <a:latin typeface="Times New Roman" panose="02020603050405020304" pitchFamily="18" charset="0"/>
                <a:cs typeface="Times New Roman" panose="02020603050405020304" pitchFamily="18" charset="0"/>
              </a:rPr>
              <a:t>Diac</a:t>
            </a:r>
            <a:r>
              <a:rPr lang="en-IN" sz="3600" b="1" dirty="0">
                <a:latin typeface="Times New Roman" panose="02020603050405020304" pitchFamily="18" charset="0"/>
                <a:cs typeface="Times New Roman" panose="02020603050405020304" pitchFamily="18" charset="0"/>
              </a:rPr>
              <a:t> : </a:t>
            </a:r>
          </a:p>
        </p:txBody>
      </p:sp>
      <p:sp>
        <p:nvSpPr>
          <p:cNvPr id="3" name="Content Placeholder 2">
            <a:extLst>
              <a:ext uri="{FF2B5EF4-FFF2-40B4-BE49-F238E27FC236}">
                <a16:creationId xmlns:a16="http://schemas.microsoft.com/office/drawing/2014/main" id="{55432A1B-B7D1-625B-6DEB-FD6D2A3D0E75}"/>
              </a:ext>
            </a:extLst>
          </p:cNvPr>
          <p:cNvSpPr>
            <a:spLocks noGrp="1"/>
          </p:cNvSpPr>
          <p:nvPr>
            <p:ph idx="1"/>
          </p:nvPr>
        </p:nvSpPr>
        <p:spPr>
          <a:xfrm>
            <a:off x="152400" y="896938"/>
            <a:ext cx="10515600" cy="5064124"/>
          </a:xfrm>
        </p:spPr>
        <p:txBody>
          <a:bodyPr>
            <a:normAutofit/>
          </a:bodyPr>
          <a:lstStyle/>
          <a:p>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diac</a:t>
            </a:r>
            <a:r>
              <a:rPr lang="en-US" dirty="0">
                <a:latin typeface="Times New Roman" panose="02020603050405020304" pitchFamily="18" charset="0"/>
                <a:cs typeface="Times New Roman" panose="02020603050405020304" pitchFamily="18" charset="0"/>
              </a:rPr>
              <a:t> is a two-terminal, three layer bidirectional device which can be switched from its OFF state to ON state for either polarity of applied voltage.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8A30973-7F79-9CC4-9866-1E3288ACF7B2}"/>
              </a:ext>
            </a:extLst>
          </p:cNvPr>
          <p:cNvPicPr>
            <a:picLocks noChangeAspect="1"/>
          </p:cNvPicPr>
          <p:nvPr/>
        </p:nvPicPr>
        <p:blipFill>
          <a:blip r:embed="rId2"/>
          <a:stretch>
            <a:fillRect/>
          </a:stretch>
        </p:blipFill>
        <p:spPr>
          <a:xfrm>
            <a:off x="2266950" y="2514600"/>
            <a:ext cx="6286500" cy="3122612"/>
          </a:xfrm>
          <a:prstGeom prst="rect">
            <a:avLst/>
          </a:prstGeom>
        </p:spPr>
      </p:pic>
    </p:spTree>
    <p:extLst>
      <p:ext uri="{BB962C8B-B14F-4D97-AF65-F5344CB8AC3E}">
        <p14:creationId xmlns:p14="http://schemas.microsoft.com/office/powerpoint/2010/main" val="819499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BAC4-58F7-133F-3304-FB29A9FEFDDC}"/>
              </a:ext>
            </a:extLst>
          </p:cNvPr>
          <p:cNvSpPr>
            <a:spLocks noGrp="1"/>
          </p:cNvSpPr>
          <p:nvPr>
            <p:ph type="title"/>
          </p:nvPr>
        </p:nvSpPr>
        <p:spPr>
          <a:xfrm>
            <a:off x="0" y="-282575"/>
            <a:ext cx="10515600" cy="1325563"/>
          </a:xfrm>
        </p:spPr>
        <p:txBody>
          <a:bodyPr>
            <a:normAutofit/>
          </a:bodyPr>
          <a:lstStyle/>
          <a:p>
            <a:pPr marL="571500" indent="-571500">
              <a:buFont typeface="Wingdings" panose="05000000000000000000" pitchFamily="2" charset="2"/>
              <a:buChar char="Ø"/>
            </a:pPr>
            <a:r>
              <a:rPr lang="en-IN" sz="3600" b="1" dirty="0">
                <a:latin typeface="Times New Roman" panose="02020603050405020304" pitchFamily="18" charset="0"/>
                <a:cs typeface="Times New Roman" panose="02020603050405020304" pitchFamily="18" charset="0"/>
              </a:rPr>
              <a:t>Operation : </a:t>
            </a:r>
          </a:p>
        </p:txBody>
      </p:sp>
      <p:sp>
        <p:nvSpPr>
          <p:cNvPr id="3" name="Content Placeholder 2">
            <a:extLst>
              <a:ext uri="{FF2B5EF4-FFF2-40B4-BE49-F238E27FC236}">
                <a16:creationId xmlns:a16="http://schemas.microsoft.com/office/drawing/2014/main" id="{76478A78-0EBE-E310-D8A8-44C005A53F58}"/>
              </a:ext>
            </a:extLst>
          </p:cNvPr>
          <p:cNvSpPr>
            <a:spLocks noGrp="1"/>
          </p:cNvSpPr>
          <p:nvPr>
            <p:ph idx="1"/>
          </p:nvPr>
        </p:nvSpPr>
        <p:spPr>
          <a:xfrm>
            <a:off x="228600" y="796925"/>
            <a:ext cx="11430000" cy="4346576"/>
          </a:xfrm>
        </p:spPr>
        <p:txBody>
          <a:bodyPr>
            <a:normAutofit/>
          </a:bodyPr>
          <a:lstStyle/>
          <a:p>
            <a:r>
              <a:rPr lang="en-US" dirty="0">
                <a:latin typeface="Times New Roman" panose="02020603050405020304" pitchFamily="18" charset="0"/>
                <a:cs typeface="Times New Roman" panose="02020603050405020304" pitchFamily="18" charset="0"/>
              </a:rPr>
              <a:t>When a positive or negative voltage is applied across the terminals of a </a:t>
            </a:r>
            <a:r>
              <a:rPr lang="en-US" dirty="0" err="1">
                <a:latin typeface="Times New Roman" panose="02020603050405020304" pitchFamily="18" charset="0"/>
                <a:cs typeface="Times New Roman" panose="02020603050405020304" pitchFamily="18" charset="0"/>
              </a:rPr>
              <a:t>diac</a:t>
            </a:r>
            <a:r>
              <a:rPr lang="en-US" dirty="0">
                <a:latin typeface="Times New Roman" panose="02020603050405020304" pitchFamily="18" charset="0"/>
                <a:cs typeface="Times New Roman" panose="02020603050405020304" pitchFamily="18" charset="0"/>
              </a:rPr>
              <a:t>, only a small leakage current IBO will flow through the device. As the applied voltage is increased, the leakage current will continue to flow until the voltage reaches the breakover voltage VBO. At this point, avalanche breakdown of the reverse-biased junction occurs and the device exhibits negative resistance i.e. current through the device increases with the decreasing values of applied voltage. The voltage across the device then drops to ‘breakback’ voltage .</a:t>
            </a:r>
          </a:p>
        </p:txBody>
      </p:sp>
    </p:spTree>
    <p:extLst>
      <p:ext uri="{BB962C8B-B14F-4D97-AF65-F5344CB8AC3E}">
        <p14:creationId xmlns:p14="http://schemas.microsoft.com/office/powerpoint/2010/main" val="397540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DD15-769E-FF32-14FF-A6B7ED244A7C}"/>
              </a:ext>
            </a:extLst>
          </p:cNvPr>
          <p:cNvSpPr>
            <a:spLocks noGrp="1"/>
          </p:cNvSpPr>
          <p:nvPr>
            <p:ph type="title"/>
          </p:nvPr>
        </p:nvSpPr>
        <p:spPr>
          <a:xfrm>
            <a:off x="0" y="-24844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The V-I characteristics of a </a:t>
            </a:r>
            <a:r>
              <a:rPr lang="en-US" sz="3600" b="1" dirty="0" err="1">
                <a:latin typeface="Times New Roman" panose="02020603050405020304" pitchFamily="18" charset="0"/>
                <a:cs typeface="Times New Roman" panose="02020603050405020304" pitchFamily="18" charset="0"/>
              </a:rPr>
              <a:t>diac</a:t>
            </a:r>
            <a:r>
              <a:rPr lang="en-US" sz="3600" b="1" dirty="0">
                <a:latin typeface="Times New Roman" panose="02020603050405020304" pitchFamily="18" charset="0"/>
                <a:cs typeface="Times New Roman" panose="02020603050405020304" pitchFamily="18" charset="0"/>
              </a:rPr>
              <a:t> :</a:t>
            </a:r>
            <a:endParaRPr lang="en-IN" sz="3600" b="1" dirty="0"/>
          </a:p>
        </p:txBody>
      </p:sp>
      <p:sp>
        <p:nvSpPr>
          <p:cNvPr id="3" name="Content Placeholder 2">
            <a:extLst>
              <a:ext uri="{FF2B5EF4-FFF2-40B4-BE49-F238E27FC236}">
                <a16:creationId xmlns:a16="http://schemas.microsoft.com/office/drawing/2014/main" id="{9EC54034-E654-C27B-56DC-3ED455293ACE}"/>
              </a:ext>
            </a:extLst>
          </p:cNvPr>
          <p:cNvSpPr>
            <a:spLocks noGrp="1"/>
          </p:cNvSpPr>
          <p:nvPr>
            <p:ph idx="1"/>
          </p:nvPr>
        </p:nvSpPr>
        <p:spPr>
          <a:xfrm>
            <a:off x="0" y="758825"/>
            <a:ext cx="11811000" cy="4351338"/>
          </a:xfrm>
        </p:spPr>
        <p:txBody>
          <a:bodyPr/>
          <a:lstStyle/>
          <a:p>
            <a:r>
              <a:rPr lang="en-US" sz="2400" dirty="0">
                <a:latin typeface="Times New Roman" panose="02020603050405020304" pitchFamily="18" charset="0"/>
                <a:cs typeface="Times New Roman" panose="02020603050405020304" pitchFamily="18" charset="0"/>
              </a:rPr>
              <a:t>For applied positive voltage less than + VBO and negative voltage less than − VBO, a small leakage current (± IBO) flows through the device. Under such conditions, the </a:t>
            </a:r>
            <a:r>
              <a:rPr lang="en-US" sz="2400" dirty="0" err="1">
                <a:latin typeface="Times New Roman" panose="02020603050405020304" pitchFamily="18" charset="0"/>
                <a:cs typeface="Times New Roman" panose="02020603050405020304" pitchFamily="18" charset="0"/>
              </a:rPr>
              <a:t>diac</a:t>
            </a:r>
            <a:r>
              <a:rPr lang="en-US" sz="2400" dirty="0">
                <a:latin typeface="Times New Roman" panose="02020603050405020304" pitchFamily="18" charset="0"/>
                <a:cs typeface="Times New Roman" panose="02020603050405020304" pitchFamily="18" charset="0"/>
              </a:rPr>
              <a:t> blocks the flow of current and effectively behaves as an open circuit. The voltages + VBO and − VBO are the breakdown voltages and usually have a range of 30 to 50 volts. When the positive or negative applied voltage is equal to or greater than the breakdown voltage, </a:t>
            </a:r>
            <a:r>
              <a:rPr lang="en-US" sz="2400" dirty="0" err="1">
                <a:latin typeface="Times New Roman" panose="02020603050405020304" pitchFamily="18" charset="0"/>
                <a:cs typeface="Times New Roman" panose="02020603050405020304" pitchFamily="18" charset="0"/>
              </a:rPr>
              <a:t>diac</a:t>
            </a:r>
            <a:r>
              <a:rPr lang="en-US" sz="2400" dirty="0">
                <a:latin typeface="Times New Roman" panose="02020603050405020304" pitchFamily="18" charset="0"/>
                <a:cs typeface="Times New Roman" panose="02020603050405020304" pitchFamily="18" charset="0"/>
              </a:rPr>
              <a:t> begins to conduct and the voltage drop across it becomes a few volts. Conduction then continues until the device current drops below its holding current. Note that the breakover voltage and holding current values are identical for the forward and reverse regions of operation.</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E38F2C82-FA18-DC8A-35A9-63985240600C}"/>
              </a:ext>
            </a:extLst>
          </p:cNvPr>
          <p:cNvPicPr>
            <a:picLocks noChangeAspect="1"/>
          </p:cNvPicPr>
          <p:nvPr/>
        </p:nvPicPr>
        <p:blipFill>
          <a:blip r:embed="rId2"/>
          <a:stretch>
            <a:fillRect/>
          </a:stretch>
        </p:blipFill>
        <p:spPr>
          <a:xfrm>
            <a:off x="2857500" y="3429000"/>
            <a:ext cx="5810250" cy="3429000"/>
          </a:xfrm>
          <a:prstGeom prst="rect">
            <a:avLst/>
          </a:prstGeom>
        </p:spPr>
      </p:pic>
    </p:spTree>
    <p:extLst>
      <p:ext uri="{BB962C8B-B14F-4D97-AF65-F5344CB8AC3E}">
        <p14:creationId xmlns:p14="http://schemas.microsoft.com/office/powerpoint/2010/main" val="226336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1F29-300B-5EAB-DA53-3842680CA98D}"/>
              </a:ext>
            </a:extLst>
          </p:cNvPr>
          <p:cNvSpPr>
            <a:spLocks noGrp="1"/>
          </p:cNvSpPr>
          <p:nvPr>
            <p:ph type="title"/>
          </p:nvPr>
        </p:nvSpPr>
        <p:spPr>
          <a:xfrm>
            <a:off x="344714" y="118383"/>
            <a:ext cx="10515600" cy="810532"/>
          </a:xfrm>
        </p:spPr>
        <p:txBody>
          <a:bodyPr>
            <a:normAutofit/>
          </a:bodyPr>
          <a:lstStyle/>
          <a:p>
            <a:r>
              <a:rPr lang="en-US" sz="4000" b="1" dirty="0">
                <a:latin typeface="Times New Roman" panose="02020603050405020304" pitchFamily="18" charset="0"/>
                <a:cs typeface="Times New Roman" panose="02020603050405020304" pitchFamily="18" charset="0"/>
              </a:rPr>
              <a:t>Transistor as Switch :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69B493-B0E8-9803-B5B3-9E875343AC38}"/>
              </a:ext>
            </a:extLst>
          </p:cNvPr>
          <p:cNvSpPr>
            <a:spLocks noGrp="1"/>
          </p:cNvSpPr>
          <p:nvPr>
            <p:ph idx="1"/>
          </p:nvPr>
        </p:nvSpPr>
        <p:spPr>
          <a:xfrm>
            <a:off x="344714" y="928915"/>
            <a:ext cx="11745686" cy="5810702"/>
          </a:xfrm>
        </p:spPr>
        <p:txBody>
          <a:bodyPr>
            <a:normAutofit/>
          </a:bodyPr>
          <a:lstStyle/>
          <a:p>
            <a:r>
              <a:rPr lang="en-US" sz="2000" i="0" dirty="0">
                <a:solidFill>
                  <a:srgbClr val="000000"/>
                </a:solidFill>
                <a:effectLst/>
                <a:latin typeface="Times New Roman" panose="02020603050405020304" pitchFamily="18" charset="0"/>
                <a:cs typeface="Times New Roman" panose="02020603050405020304" pitchFamily="18" charset="0"/>
              </a:rPr>
              <a:t>Transistor switches can be used to switch a low voltage DC device (e.g. LED’s) ON or OFF by using a transistor in its saturated or cut-off state</a:t>
            </a:r>
          </a:p>
          <a:p>
            <a:pPr algn="l"/>
            <a:r>
              <a:rPr lang="en-US" sz="2000" i="0" dirty="0">
                <a:solidFill>
                  <a:srgbClr val="414042"/>
                </a:solidFill>
                <a:effectLst/>
                <a:latin typeface="Times New Roman" panose="02020603050405020304" pitchFamily="18" charset="0"/>
                <a:cs typeface="Times New Roman" panose="02020603050405020304" pitchFamily="18" charset="0"/>
              </a:rPr>
              <a:t>When used as an AC signal amplifier, the transistors Base biasing voltage is applied in such a way that it always operates within its “active” region, that is the linear part of the output characteristics curves are used. However, both the NPN &amp; PNP type bipolar transistors can be made to operate as “ON/OFF” type solid state switch by biasing the transistors Base terminal differently operating the transistor as a switch.</a:t>
            </a:r>
          </a:p>
          <a:p>
            <a:pPr algn="l"/>
            <a:r>
              <a:rPr lang="en-US" sz="2000" i="0" dirty="0">
                <a:solidFill>
                  <a:srgbClr val="414042"/>
                </a:solidFill>
                <a:effectLst/>
                <a:latin typeface="Times New Roman" panose="02020603050405020304" pitchFamily="18" charset="0"/>
                <a:cs typeface="Times New Roman" panose="02020603050405020304" pitchFamily="18" charset="0"/>
              </a:rPr>
              <a:t>Solid state switches are one of the main applications for the use of transistor to switch a DC output “ON” or “OFF”. Some output devices, such as LED’s only require a few milliamps at logic level DC voltages and can therefore be driven directly by the output of a logic gate. However, high power devices such as motors, solenoids or lamps, often require more power than that supplied by an ordinary logic gate so transistor switches are used.</a:t>
            </a:r>
          </a:p>
          <a:p>
            <a:pPr algn="l"/>
            <a:r>
              <a:rPr lang="en-US" sz="2000" i="0" dirty="0">
                <a:solidFill>
                  <a:srgbClr val="414042"/>
                </a:solidFill>
                <a:effectLst/>
                <a:latin typeface="Times New Roman" panose="02020603050405020304" pitchFamily="18" charset="0"/>
                <a:cs typeface="Times New Roman" panose="02020603050405020304" pitchFamily="18" charset="0"/>
              </a:rPr>
              <a:t>If the circuit uses the Bipolar Transistor as a Switch, then the biasing of the transistor, either NPN or PNP is arranged to operate the transistor at both sides of the ” I-V ” characteristics curves.</a:t>
            </a:r>
          </a:p>
          <a:p>
            <a:pPr algn="l"/>
            <a:r>
              <a:rPr lang="en-US" sz="2000" i="0" dirty="0">
                <a:solidFill>
                  <a:srgbClr val="414042"/>
                </a:solidFill>
                <a:effectLst/>
                <a:latin typeface="Times New Roman" panose="02020603050405020304" pitchFamily="18" charset="0"/>
                <a:cs typeface="Times New Roman" panose="02020603050405020304" pitchFamily="18" charset="0"/>
              </a:rPr>
              <a:t>The areas of operation for a transistor switch are known as the Saturation Region and the Cut-off Region. This means then that we can ignore the operating Q-point biasing and voltage divider circuitry required for amplification, and use the transistor as a switch by driving it back and forth between its “fully-OFF” (cut-off) and “fully-ON” (saturation) regions.</a:t>
            </a:r>
          </a:p>
          <a:p>
            <a:endParaRPr lang="en-IN" dirty="0"/>
          </a:p>
        </p:txBody>
      </p:sp>
    </p:spTree>
    <p:extLst>
      <p:ext uri="{BB962C8B-B14F-4D97-AF65-F5344CB8AC3E}">
        <p14:creationId xmlns:p14="http://schemas.microsoft.com/office/powerpoint/2010/main" val="1272276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D379-9059-960B-5FBA-E8FC11D132DC}"/>
              </a:ext>
            </a:extLst>
          </p:cNvPr>
          <p:cNvSpPr>
            <a:spLocks noGrp="1"/>
          </p:cNvSpPr>
          <p:nvPr>
            <p:ph type="title"/>
          </p:nvPr>
        </p:nvSpPr>
        <p:spPr>
          <a:xfrm>
            <a:off x="133350" y="0"/>
            <a:ext cx="10515600" cy="1325563"/>
          </a:xfrm>
        </p:spPr>
        <p:txBody>
          <a:bodyPr>
            <a:normAutofit/>
          </a:bodyPr>
          <a:lstStyle/>
          <a:p>
            <a:pPr marL="571500" indent="-571500">
              <a:buFont typeface="Wingdings" panose="05000000000000000000" pitchFamily="2" charset="2"/>
              <a:buChar char="Ø"/>
            </a:pPr>
            <a:r>
              <a:rPr lang="en-IN" sz="3600" b="1" dirty="0">
                <a:latin typeface="Times New Roman" panose="02020603050405020304" pitchFamily="18" charset="0"/>
                <a:cs typeface="Times New Roman" panose="02020603050405020304" pitchFamily="18" charset="0"/>
              </a:rPr>
              <a:t>Applications of </a:t>
            </a:r>
            <a:r>
              <a:rPr lang="en-IN" sz="3600" b="1" dirty="0" err="1">
                <a:latin typeface="Times New Roman" panose="02020603050405020304" pitchFamily="18" charset="0"/>
                <a:cs typeface="Times New Roman" panose="02020603050405020304" pitchFamily="18" charset="0"/>
              </a:rPr>
              <a:t>Diac</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A6B79F-B20A-0E00-A9DB-CB996E3293FD}"/>
              </a:ext>
            </a:extLst>
          </p:cNvPr>
          <p:cNvSpPr>
            <a:spLocks noGrp="1"/>
          </p:cNvSpPr>
          <p:nvPr>
            <p:ph idx="1"/>
          </p:nvPr>
        </p:nvSpPr>
        <p:spPr>
          <a:xfrm>
            <a:off x="133350" y="1082674"/>
            <a:ext cx="11715750" cy="5603875"/>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Lamp dimmer :</a:t>
            </a:r>
          </a:p>
          <a:p>
            <a:r>
              <a:rPr lang="en-US" sz="2400" dirty="0">
                <a:latin typeface="Times New Roman" panose="02020603050405020304" pitchFamily="18" charset="0"/>
                <a:cs typeface="Times New Roman" panose="02020603050405020304" pitchFamily="18" charset="0"/>
              </a:rPr>
              <a:t>Below is a circuit that may be used for smooth control of </a:t>
            </a:r>
            <a:r>
              <a:rPr lang="en-US" sz="2400" dirty="0" err="1">
                <a:latin typeface="Times New Roman" panose="02020603050405020304" pitchFamily="18" charset="0"/>
                <a:cs typeface="Times New Roman" panose="02020603050405020304" pitchFamily="18" charset="0"/>
              </a:rPr>
              <a:t>a.c.</a:t>
            </a:r>
            <a:r>
              <a:rPr lang="en-US" sz="2400" dirty="0">
                <a:latin typeface="Times New Roman" panose="02020603050405020304" pitchFamily="18" charset="0"/>
                <a:cs typeface="Times New Roman" panose="02020603050405020304" pitchFamily="18" charset="0"/>
              </a:rPr>
              <a:t> power fed to a lamp. This permits to control the light output from the lamp. The basic control is by an RC variable gate voltage arrangement. The series R4 – C1 circuit across the </a:t>
            </a:r>
            <a:r>
              <a:rPr lang="en-US" sz="2400" dirty="0" err="1">
                <a:latin typeface="Times New Roman" panose="02020603050405020304" pitchFamily="18" charset="0"/>
                <a:cs typeface="Times New Roman" panose="02020603050405020304" pitchFamily="18" charset="0"/>
              </a:rPr>
              <a:t>triac</a:t>
            </a:r>
            <a:r>
              <a:rPr lang="en-US" sz="2400" dirty="0">
                <a:latin typeface="Times New Roman" panose="02020603050405020304" pitchFamily="18" charset="0"/>
                <a:cs typeface="Times New Roman" panose="02020603050405020304" pitchFamily="18" charset="0"/>
              </a:rPr>
              <a:t> is designed to limit the rate of voltage rise across the device during switch off.</a:t>
            </a:r>
          </a:p>
          <a:p>
            <a:r>
              <a:rPr lang="en-US" sz="2400" dirty="0">
                <a:latin typeface="Times New Roman" panose="02020603050405020304" pitchFamily="18" charset="0"/>
                <a:cs typeface="Times New Roman" panose="02020603050405020304" pitchFamily="18" charset="0"/>
              </a:rPr>
              <a:t>As the input voltage increases positively or negatively, C1 andC2 charge at a rate determined primarily by R2. When the voltage across C3 exceeds the breakover voltage of the </a:t>
            </a:r>
            <a:r>
              <a:rPr lang="en-US" sz="2400" dirty="0" err="1">
                <a:latin typeface="Times New Roman" panose="02020603050405020304" pitchFamily="18" charset="0"/>
                <a:cs typeface="Times New Roman" panose="02020603050405020304" pitchFamily="18" charset="0"/>
              </a:rPr>
              <a:t>diac</a:t>
            </a:r>
            <a:r>
              <a:rPr lang="en-US" sz="2400" dirty="0">
                <a:latin typeface="Times New Roman" panose="02020603050405020304" pitchFamily="18" charset="0"/>
                <a:cs typeface="Times New Roman" panose="02020603050405020304" pitchFamily="18" charset="0"/>
              </a:rPr>
              <a:t>, the </a:t>
            </a:r>
            <a:r>
              <a:rPr lang="en-US" sz="2400" dirty="0" err="1">
                <a:latin typeface="Times New Roman" panose="02020603050405020304" pitchFamily="18" charset="0"/>
                <a:cs typeface="Times New Roman" panose="02020603050405020304" pitchFamily="18" charset="0"/>
              </a:rPr>
              <a:t>diac</a:t>
            </a:r>
            <a:r>
              <a:rPr lang="en-US" sz="2400" dirty="0">
                <a:latin typeface="Times New Roman" panose="02020603050405020304" pitchFamily="18" charset="0"/>
                <a:cs typeface="Times New Roman" panose="02020603050405020304" pitchFamily="18" charset="0"/>
              </a:rPr>
              <a:t> is fired into the conducting state. The capacitor C3 discharges through then conducting </a:t>
            </a:r>
            <a:r>
              <a:rPr lang="en-US" sz="2400" dirty="0" err="1">
                <a:latin typeface="Times New Roman" panose="02020603050405020304" pitchFamily="18" charset="0"/>
                <a:cs typeface="Times New Roman" panose="02020603050405020304" pitchFamily="18" charset="0"/>
              </a:rPr>
              <a:t>diac</a:t>
            </a:r>
            <a:r>
              <a:rPr lang="en-US" sz="2400" dirty="0">
                <a:latin typeface="Times New Roman" panose="02020603050405020304" pitchFamily="18" charset="0"/>
                <a:cs typeface="Times New Roman" panose="02020603050405020304" pitchFamily="18" charset="0"/>
              </a:rPr>
              <a:t> into the gate of the </a:t>
            </a:r>
            <a:r>
              <a:rPr lang="en-US" sz="2400" dirty="0" err="1">
                <a:latin typeface="Times New Roman" panose="02020603050405020304" pitchFamily="18" charset="0"/>
                <a:cs typeface="Times New Roman" panose="02020603050405020304" pitchFamily="18" charset="0"/>
              </a:rPr>
              <a:t>triac</a:t>
            </a:r>
            <a:r>
              <a:rPr lang="en-US" sz="2400" dirty="0">
                <a:latin typeface="Times New Roman" panose="02020603050405020304" pitchFamily="18" charset="0"/>
                <a:cs typeface="Times New Roman" panose="02020603050405020304" pitchFamily="18" charset="0"/>
              </a:rPr>
              <a:t>. Hence, the </a:t>
            </a:r>
            <a:r>
              <a:rPr lang="en-US" sz="2400" dirty="0" err="1">
                <a:latin typeface="Times New Roman" panose="02020603050405020304" pitchFamily="18" charset="0"/>
                <a:cs typeface="Times New Roman" panose="02020603050405020304" pitchFamily="18" charset="0"/>
              </a:rPr>
              <a:t>triac</a:t>
            </a:r>
            <a:r>
              <a:rPr lang="en-US" sz="2400" dirty="0">
                <a:latin typeface="Times New Roman" panose="02020603050405020304" pitchFamily="18" charset="0"/>
                <a:cs typeface="Times New Roman" panose="02020603050405020304" pitchFamily="18" charset="0"/>
              </a:rPr>
              <a:t> is turned on to pass the </a:t>
            </a:r>
            <a:r>
              <a:rPr lang="en-US" sz="2400" dirty="0" err="1">
                <a:latin typeface="Times New Roman" panose="02020603050405020304" pitchFamily="18" charset="0"/>
                <a:cs typeface="Times New Roman" panose="02020603050405020304" pitchFamily="18" charset="0"/>
              </a:rPr>
              <a:t>a.c.</a:t>
            </a:r>
            <a:r>
              <a:rPr lang="en-US" sz="2400" dirty="0">
                <a:latin typeface="Times New Roman" panose="02020603050405020304" pitchFamily="18" charset="0"/>
                <a:cs typeface="Times New Roman" panose="02020603050405020304" pitchFamily="18" charset="0"/>
              </a:rPr>
              <a:t> power to the lamp. By adjusting the value of R2, the rate of charge of capacitors and hence the point at which </a:t>
            </a:r>
            <a:r>
              <a:rPr lang="en-US" sz="2400" dirty="0" err="1">
                <a:latin typeface="Times New Roman" panose="02020603050405020304" pitchFamily="18" charset="0"/>
                <a:cs typeface="Times New Roman" panose="02020603050405020304" pitchFamily="18" charset="0"/>
              </a:rPr>
              <a:t>triac</a:t>
            </a:r>
            <a:r>
              <a:rPr lang="en-US" sz="2400" dirty="0">
                <a:latin typeface="Times New Roman" panose="02020603050405020304" pitchFamily="18" charset="0"/>
                <a:cs typeface="Times New Roman" panose="02020603050405020304" pitchFamily="18" charset="0"/>
              </a:rPr>
              <a:t> will trigger on the positive or negative half-cycle of input voltage can be controlled.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531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92543-A143-B0FA-1581-0D5B4BB115E4}"/>
              </a:ext>
            </a:extLst>
          </p:cNvPr>
          <p:cNvSpPr>
            <a:spLocks noGrp="1"/>
          </p:cNvSpPr>
          <p:nvPr>
            <p:ph idx="1"/>
          </p:nvPr>
        </p:nvSpPr>
        <p:spPr>
          <a:xfrm>
            <a:off x="323850" y="0"/>
            <a:ext cx="11601449" cy="4351338"/>
          </a:xfrm>
        </p:spPr>
        <p:txBody>
          <a:bodyPr>
            <a:normAutofit/>
          </a:bodyPr>
          <a:lstStyle/>
          <a:p>
            <a:r>
              <a:rPr lang="en-US" dirty="0">
                <a:latin typeface="Times New Roman" panose="02020603050405020304" pitchFamily="18" charset="0"/>
                <a:cs typeface="Times New Roman" panose="02020603050405020304" pitchFamily="18" charset="0"/>
              </a:rPr>
              <a:t>Below fig shows the waveforms of supply voltage and load voltage in the </a:t>
            </a:r>
            <a:r>
              <a:rPr lang="en-US" dirty="0" err="1">
                <a:latin typeface="Times New Roman" panose="02020603050405020304" pitchFamily="18" charset="0"/>
                <a:cs typeface="Times New Roman" panose="02020603050405020304" pitchFamily="18" charset="0"/>
              </a:rPr>
              <a:t>diac-triac</a:t>
            </a:r>
            <a:r>
              <a:rPr lang="en-US" dirty="0">
                <a:latin typeface="Times New Roman" panose="02020603050405020304" pitchFamily="18" charset="0"/>
                <a:cs typeface="Times New Roman" panose="02020603050405020304" pitchFamily="18" charset="0"/>
              </a:rPr>
              <a:t> control circuit.</a:t>
            </a:r>
          </a:p>
          <a:p>
            <a:r>
              <a:rPr lang="en-US" dirty="0">
                <a:latin typeface="Times New Roman" panose="02020603050405020304" pitchFamily="18" charset="0"/>
                <a:cs typeface="Times New Roman" panose="02020603050405020304" pitchFamily="18" charset="0"/>
              </a:rPr>
              <a:t>The firing of </a:t>
            </a:r>
            <a:r>
              <a:rPr lang="en-US" dirty="0" err="1">
                <a:latin typeface="Times New Roman" panose="02020603050405020304" pitchFamily="18" charset="0"/>
                <a:cs typeface="Times New Roman" panose="02020603050405020304" pitchFamily="18" charset="0"/>
              </a:rPr>
              <a:t>triac</a:t>
            </a:r>
            <a:r>
              <a:rPr lang="en-US" dirty="0">
                <a:latin typeface="Times New Roman" panose="02020603050405020304" pitchFamily="18" charset="0"/>
                <a:cs typeface="Times New Roman" panose="02020603050405020304" pitchFamily="18" charset="0"/>
              </a:rPr>
              <a:t> can be controlled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a maximum of 180°. In this way, we can provide a continuous control of load voltage from practically zero to full </a:t>
            </a:r>
            <a:r>
              <a:rPr lang="en-US" dirty="0" err="1">
                <a:latin typeface="Times New Roman" panose="02020603050405020304" pitchFamily="18" charset="0"/>
                <a:cs typeface="Times New Roman" panose="02020603050405020304" pitchFamily="18" charset="0"/>
              </a:rPr>
              <a:t>r.m.s.</a:t>
            </a:r>
            <a:r>
              <a:rPr lang="en-US" dirty="0">
                <a:latin typeface="Times New Roman" panose="02020603050405020304" pitchFamily="18" charset="0"/>
                <a:cs typeface="Times New Roman" panose="02020603050405020304" pitchFamily="18" charset="0"/>
              </a:rPr>
              <a:t> value.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BAE766-81AD-1E03-437B-F4C2493E02BC}"/>
              </a:ext>
            </a:extLst>
          </p:cNvPr>
          <p:cNvPicPr>
            <a:picLocks noChangeAspect="1"/>
          </p:cNvPicPr>
          <p:nvPr/>
        </p:nvPicPr>
        <p:blipFill>
          <a:blip r:embed="rId2"/>
          <a:stretch>
            <a:fillRect/>
          </a:stretch>
        </p:blipFill>
        <p:spPr>
          <a:xfrm>
            <a:off x="190499" y="2714624"/>
            <a:ext cx="6153150" cy="3524250"/>
          </a:xfrm>
          <a:prstGeom prst="rect">
            <a:avLst/>
          </a:prstGeom>
        </p:spPr>
      </p:pic>
      <p:pic>
        <p:nvPicPr>
          <p:cNvPr id="7" name="Picture 6">
            <a:extLst>
              <a:ext uri="{FF2B5EF4-FFF2-40B4-BE49-F238E27FC236}">
                <a16:creationId xmlns:a16="http://schemas.microsoft.com/office/drawing/2014/main" id="{A91B6F56-2BEB-45E2-04A3-7E9888FF3DE8}"/>
              </a:ext>
            </a:extLst>
          </p:cNvPr>
          <p:cNvPicPr>
            <a:picLocks noChangeAspect="1"/>
          </p:cNvPicPr>
          <p:nvPr/>
        </p:nvPicPr>
        <p:blipFill>
          <a:blip r:embed="rId3"/>
          <a:stretch>
            <a:fillRect/>
          </a:stretch>
        </p:blipFill>
        <p:spPr>
          <a:xfrm>
            <a:off x="6343649" y="3094038"/>
            <a:ext cx="5581650" cy="2514599"/>
          </a:xfrm>
          <a:prstGeom prst="rect">
            <a:avLst/>
          </a:prstGeom>
        </p:spPr>
      </p:pic>
    </p:spTree>
    <p:extLst>
      <p:ext uri="{BB962C8B-B14F-4D97-AF65-F5344CB8AC3E}">
        <p14:creationId xmlns:p14="http://schemas.microsoft.com/office/powerpoint/2010/main" val="902986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B3E4-26AE-F7C7-96F2-554DA9E7AC3C}"/>
              </a:ext>
            </a:extLst>
          </p:cNvPr>
          <p:cNvSpPr>
            <a:spLocks noGrp="1"/>
          </p:cNvSpPr>
          <p:nvPr>
            <p:ph type="title"/>
          </p:nvPr>
        </p:nvSpPr>
        <p:spPr>
          <a:xfrm>
            <a:off x="247650" y="18255"/>
            <a:ext cx="10439400" cy="1325563"/>
          </a:xfrm>
        </p:spPr>
        <p:txBody>
          <a:bodyPr>
            <a:normAutofit/>
          </a:bodyPr>
          <a:lstStyle/>
          <a:p>
            <a:r>
              <a:rPr lang="en-IN" sz="4000" b="1" dirty="0">
                <a:latin typeface="Times New Roman" panose="02020603050405020304" pitchFamily="18" charset="0"/>
                <a:cs typeface="Times New Roman" panose="02020603050405020304" pitchFamily="18" charset="0"/>
              </a:rPr>
              <a:t>Unijunction Transistor (UJT) :</a:t>
            </a:r>
          </a:p>
        </p:txBody>
      </p:sp>
      <p:sp>
        <p:nvSpPr>
          <p:cNvPr id="3" name="Content Placeholder 2">
            <a:extLst>
              <a:ext uri="{FF2B5EF4-FFF2-40B4-BE49-F238E27FC236}">
                <a16:creationId xmlns:a16="http://schemas.microsoft.com/office/drawing/2014/main" id="{1B182E22-5F48-56F8-B760-89231A840100}"/>
              </a:ext>
            </a:extLst>
          </p:cNvPr>
          <p:cNvSpPr>
            <a:spLocks noGrp="1"/>
          </p:cNvSpPr>
          <p:nvPr>
            <p:ph idx="1"/>
          </p:nvPr>
        </p:nvSpPr>
        <p:spPr>
          <a:xfrm>
            <a:off x="266700" y="967581"/>
            <a:ext cx="11658600" cy="4351338"/>
          </a:xfrm>
        </p:spPr>
        <p:txBody>
          <a:bodyPr>
            <a:normAutofit/>
          </a:bodyPr>
          <a:lstStyle/>
          <a:p>
            <a:r>
              <a:rPr lang="en-US" sz="2400" dirty="0">
                <a:latin typeface="Times New Roman" panose="02020603050405020304" pitchFamily="18" charset="0"/>
                <a:cs typeface="Times New Roman" panose="02020603050405020304" pitchFamily="18" charset="0"/>
              </a:rPr>
              <a:t>A unijunction transistor (UJT) is a three-terminal semiconductor switching device.</a:t>
            </a:r>
          </a:p>
          <a:p>
            <a:r>
              <a:rPr lang="en-US" sz="2400" dirty="0">
                <a:latin typeface="Times New Roman" panose="02020603050405020304" pitchFamily="18" charset="0"/>
                <a:cs typeface="Times New Roman" panose="02020603050405020304" pitchFamily="18" charset="0"/>
              </a:rPr>
              <a:t>This device has a unique characteristic that when it is triggered, the emitter current increases regeneratively until it is limited by emitter power supply. Due to this characteristic, the unijunction transistor can be employed in a variety of applications e.g., switching, pulse generator, saw-tooth generator etc.</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E81BCF4-9AEF-EDE9-F53B-D8FC4E163C98}"/>
              </a:ext>
            </a:extLst>
          </p:cNvPr>
          <p:cNvPicPr>
            <a:picLocks noChangeAspect="1"/>
          </p:cNvPicPr>
          <p:nvPr/>
        </p:nvPicPr>
        <p:blipFill>
          <a:blip r:embed="rId2"/>
          <a:stretch>
            <a:fillRect/>
          </a:stretch>
        </p:blipFill>
        <p:spPr>
          <a:xfrm>
            <a:off x="247650" y="3143250"/>
            <a:ext cx="6915150" cy="3143250"/>
          </a:xfrm>
          <a:prstGeom prst="rect">
            <a:avLst/>
          </a:prstGeom>
        </p:spPr>
      </p:pic>
      <p:pic>
        <p:nvPicPr>
          <p:cNvPr id="6" name="Picture 5">
            <a:extLst>
              <a:ext uri="{FF2B5EF4-FFF2-40B4-BE49-F238E27FC236}">
                <a16:creationId xmlns:a16="http://schemas.microsoft.com/office/drawing/2014/main" id="{0DFD5C50-8552-49ED-590F-93357B9419C9}"/>
              </a:ext>
            </a:extLst>
          </p:cNvPr>
          <p:cNvPicPr>
            <a:picLocks noChangeAspect="1"/>
          </p:cNvPicPr>
          <p:nvPr/>
        </p:nvPicPr>
        <p:blipFill>
          <a:blip r:embed="rId3"/>
          <a:stretch>
            <a:fillRect/>
          </a:stretch>
        </p:blipFill>
        <p:spPr>
          <a:xfrm>
            <a:off x="7329055" y="2909455"/>
            <a:ext cx="4615295" cy="3358790"/>
          </a:xfrm>
          <a:prstGeom prst="rect">
            <a:avLst/>
          </a:prstGeom>
        </p:spPr>
      </p:pic>
    </p:spTree>
    <p:extLst>
      <p:ext uri="{BB962C8B-B14F-4D97-AF65-F5344CB8AC3E}">
        <p14:creationId xmlns:p14="http://schemas.microsoft.com/office/powerpoint/2010/main" val="2804872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B5AF-BE16-DD22-B231-C40C913008AC}"/>
              </a:ext>
            </a:extLst>
          </p:cNvPr>
          <p:cNvSpPr>
            <a:spLocks noGrp="1"/>
          </p:cNvSpPr>
          <p:nvPr>
            <p:ph type="title"/>
          </p:nvPr>
        </p:nvSpPr>
        <p:spPr>
          <a:xfrm>
            <a:off x="0" y="18256"/>
            <a:ext cx="10515600" cy="662782"/>
          </a:xfrm>
        </p:spPr>
        <p:txBody>
          <a:bodyPr>
            <a:normAutofit/>
          </a:bodyPr>
          <a:lstStyle/>
          <a:p>
            <a:pPr marL="571500" indent="-571500">
              <a:buFont typeface="Wingdings" panose="05000000000000000000" pitchFamily="2" charset="2"/>
              <a:buChar char="Ø"/>
            </a:pPr>
            <a:r>
              <a:rPr lang="en-IN" sz="3600" b="1" dirty="0">
                <a:latin typeface="Times New Roman" panose="02020603050405020304" pitchFamily="18" charset="0"/>
                <a:cs typeface="Times New Roman" panose="02020603050405020304" pitchFamily="18" charset="0"/>
              </a:rPr>
              <a:t>Operation :</a:t>
            </a:r>
          </a:p>
        </p:txBody>
      </p:sp>
      <p:sp>
        <p:nvSpPr>
          <p:cNvPr id="3" name="Content Placeholder 2">
            <a:extLst>
              <a:ext uri="{FF2B5EF4-FFF2-40B4-BE49-F238E27FC236}">
                <a16:creationId xmlns:a16="http://schemas.microsoft.com/office/drawing/2014/main" id="{F2C6C86E-4EE5-1EB3-5E74-7CD56BD8D39D}"/>
              </a:ext>
            </a:extLst>
          </p:cNvPr>
          <p:cNvSpPr>
            <a:spLocks noGrp="1"/>
          </p:cNvSpPr>
          <p:nvPr>
            <p:ph idx="1"/>
          </p:nvPr>
        </p:nvSpPr>
        <p:spPr>
          <a:xfrm>
            <a:off x="200891" y="681038"/>
            <a:ext cx="11824854" cy="4351338"/>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The device has normally B2 positive </a:t>
            </a:r>
            <a:r>
              <a:rPr lang="en-US" dirty="0" err="1">
                <a:latin typeface="Times New Roman" panose="02020603050405020304" pitchFamily="18" charset="0"/>
                <a:cs typeface="Times New Roman" panose="02020603050405020304" pitchFamily="18" charset="0"/>
              </a:rPr>
              <a:t>w.r.t.</a:t>
            </a:r>
            <a:r>
              <a:rPr lang="en-US" dirty="0">
                <a:latin typeface="Times New Roman" panose="02020603050405020304" pitchFamily="18" charset="0"/>
                <a:cs typeface="Times New Roman" panose="02020603050405020304" pitchFamily="18" charset="0"/>
              </a:rPr>
              <a:t> B1.</a:t>
            </a:r>
          </a:p>
          <a:p>
            <a:pPr marL="571500" indent="-571500">
              <a:buAutoNum type="romanLcParenBoth"/>
            </a:pPr>
            <a:r>
              <a:rPr lang="en-US" dirty="0">
                <a:latin typeface="Times New Roman" panose="02020603050405020304" pitchFamily="18" charset="0"/>
                <a:cs typeface="Times New Roman" panose="02020603050405020304" pitchFamily="18" charset="0"/>
              </a:rPr>
              <a:t>If voltage VBB is applied between B2 and B1 with emitter open a voltage gradient is established along the n-type bar. Since the emitter is located nearer to B2, more than half of VBB appears between the emitter and B1. The voltage V1 between emitter and B1 establishes a reverse bias on the </a:t>
            </a:r>
            <a:r>
              <a:rPr lang="en-US" dirty="0" err="1">
                <a:latin typeface="Times New Roman" panose="02020603050405020304" pitchFamily="18" charset="0"/>
                <a:cs typeface="Times New Roman" panose="02020603050405020304" pitchFamily="18" charset="0"/>
              </a:rPr>
              <a:t>pn</a:t>
            </a:r>
            <a:r>
              <a:rPr lang="en-US" dirty="0">
                <a:latin typeface="Times New Roman" panose="02020603050405020304" pitchFamily="18" charset="0"/>
                <a:cs typeface="Times New Roman" panose="02020603050405020304" pitchFamily="18" charset="0"/>
              </a:rPr>
              <a:t> junction and the emitter current is cut off. Of course, a small leakage current flows from B2 to emitter due to minority carriers.</a:t>
            </a:r>
          </a:p>
          <a:p>
            <a:pPr marL="571500" indent="-571500">
              <a:buAutoNum type="romanLcParenBoth" startAt="2"/>
            </a:pPr>
            <a:r>
              <a:rPr lang="en-US" dirty="0">
                <a:latin typeface="Times New Roman" panose="02020603050405020304" pitchFamily="18" charset="0"/>
                <a:cs typeface="Times New Roman" panose="02020603050405020304" pitchFamily="18" charset="0"/>
              </a:rPr>
              <a:t>If a positive voltage is applied at the emitter, the </a:t>
            </a:r>
            <a:r>
              <a:rPr lang="en-US" dirty="0" err="1">
                <a:latin typeface="Times New Roman" panose="02020603050405020304" pitchFamily="18" charset="0"/>
                <a:cs typeface="Times New Roman" panose="02020603050405020304" pitchFamily="18" charset="0"/>
              </a:rPr>
              <a:t>pn</a:t>
            </a:r>
            <a:r>
              <a:rPr lang="en-US" dirty="0">
                <a:latin typeface="Times New Roman" panose="02020603050405020304" pitchFamily="18" charset="0"/>
                <a:cs typeface="Times New Roman" panose="02020603050405020304" pitchFamily="18" charset="0"/>
              </a:rPr>
              <a:t> junction will   remain reverse biased so long as the input voltage is less than V1. If the input voltage to the emitter exceeds V1, the </a:t>
            </a:r>
            <a:r>
              <a:rPr lang="en-US" dirty="0" err="1">
                <a:latin typeface="Times New Roman" panose="02020603050405020304" pitchFamily="18" charset="0"/>
                <a:cs typeface="Times New Roman" panose="02020603050405020304" pitchFamily="18" charset="0"/>
              </a:rPr>
              <a:t>pn</a:t>
            </a:r>
            <a:r>
              <a:rPr lang="en-US" dirty="0">
                <a:latin typeface="Times New Roman" panose="02020603050405020304" pitchFamily="18" charset="0"/>
                <a:cs typeface="Times New Roman" panose="02020603050405020304" pitchFamily="18" charset="0"/>
              </a:rPr>
              <a:t> junction becomes *forward biased. Under these conditions, holes are injected from p-type material into the n-type bar. These holes are repelled by positive B2 terminal and they are attracted towards B1 terminal of the bar. This accumulation of holes in the emitter to B1 region results in the decrease of resistance in this section of the bar. The result is that internal voltage drop from emitter to B1 is decreased and hence the emitter current IE increases. As more holes are injected, a condition of saturation will eventually be reached. At this point, the emitter current is limited by emitter power supply only. The device is now in the ON state.</a:t>
            </a:r>
          </a:p>
          <a:p>
            <a:pPr marL="0" indent="0">
              <a:buNone/>
            </a:pPr>
            <a:r>
              <a:rPr lang="en-US" dirty="0">
                <a:latin typeface="Times New Roman" panose="02020603050405020304" pitchFamily="18" charset="0"/>
                <a:cs typeface="Times New Roman" panose="02020603050405020304" pitchFamily="18" charset="0"/>
              </a:rPr>
              <a:t>(iii)   If a negative pulse is applied to the emitter, the </a:t>
            </a:r>
            <a:r>
              <a:rPr lang="en-US" dirty="0" err="1">
                <a:latin typeface="Times New Roman" panose="02020603050405020304" pitchFamily="18" charset="0"/>
                <a:cs typeface="Times New Roman" panose="02020603050405020304" pitchFamily="18" charset="0"/>
              </a:rPr>
              <a:t>pn</a:t>
            </a:r>
            <a:r>
              <a:rPr lang="en-US" dirty="0">
                <a:latin typeface="Times New Roman" panose="02020603050405020304" pitchFamily="18" charset="0"/>
                <a:cs typeface="Times New Roman" panose="02020603050405020304" pitchFamily="18" charset="0"/>
              </a:rPr>
              <a:t> junction is reverse biased and the emitter    current is cut off. The device is then said to be in the OFF state.</a:t>
            </a:r>
          </a:p>
        </p:txBody>
      </p:sp>
      <p:pic>
        <p:nvPicPr>
          <p:cNvPr id="5" name="Picture 4">
            <a:extLst>
              <a:ext uri="{FF2B5EF4-FFF2-40B4-BE49-F238E27FC236}">
                <a16:creationId xmlns:a16="http://schemas.microsoft.com/office/drawing/2014/main" id="{79DC961B-C3AF-B261-82A6-E4EFA8A95E1C}"/>
              </a:ext>
            </a:extLst>
          </p:cNvPr>
          <p:cNvPicPr>
            <a:picLocks noChangeAspect="1"/>
          </p:cNvPicPr>
          <p:nvPr/>
        </p:nvPicPr>
        <p:blipFill>
          <a:blip r:embed="rId2"/>
          <a:stretch>
            <a:fillRect/>
          </a:stretch>
        </p:blipFill>
        <p:spPr>
          <a:xfrm>
            <a:off x="3087441" y="4350326"/>
            <a:ext cx="6278232" cy="2489417"/>
          </a:xfrm>
          <a:prstGeom prst="rect">
            <a:avLst/>
          </a:prstGeom>
        </p:spPr>
      </p:pic>
    </p:spTree>
    <p:extLst>
      <p:ext uri="{BB962C8B-B14F-4D97-AF65-F5344CB8AC3E}">
        <p14:creationId xmlns:p14="http://schemas.microsoft.com/office/powerpoint/2010/main" val="2981040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0412-7152-7103-3F29-D7AA4785B48B}"/>
              </a:ext>
            </a:extLst>
          </p:cNvPr>
          <p:cNvSpPr>
            <a:spLocks noGrp="1"/>
          </p:cNvSpPr>
          <p:nvPr>
            <p:ph type="title"/>
          </p:nvPr>
        </p:nvSpPr>
        <p:spPr>
          <a:xfrm>
            <a:off x="0" y="-65810"/>
            <a:ext cx="10515600" cy="1325563"/>
          </a:xfrm>
        </p:spPr>
        <p:txBody>
          <a:bodyPr>
            <a:normAutofit/>
          </a:bodyPr>
          <a:lstStyle/>
          <a:p>
            <a:pPr marL="457200" indent="-457200">
              <a:buFont typeface="Wingdings" panose="05000000000000000000" pitchFamily="2" charset="2"/>
              <a:buChar char="Ø"/>
            </a:pPr>
            <a:r>
              <a:rPr lang="en-IN" sz="3200" b="1" dirty="0">
                <a:latin typeface="Times New Roman" panose="02020603050405020304" pitchFamily="18" charset="0"/>
                <a:cs typeface="Times New Roman" panose="02020603050405020304" pitchFamily="18" charset="0"/>
              </a:rPr>
              <a:t>Applications of UJT</a:t>
            </a:r>
          </a:p>
        </p:txBody>
      </p:sp>
      <p:sp>
        <p:nvSpPr>
          <p:cNvPr id="3" name="Content Placeholder 2">
            <a:extLst>
              <a:ext uri="{FF2B5EF4-FFF2-40B4-BE49-F238E27FC236}">
                <a16:creationId xmlns:a16="http://schemas.microsoft.com/office/drawing/2014/main" id="{2BDA6191-A7EA-3130-699B-3B893268FAAF}"/>
              </a:ext>
            </a:extLst>
          </p:cNvPr>
          <p:cNvSpPr>
            <a:spLocks noGrp="1"/>
          </p:cNvSpPr>
          <p:nvPr>
            <p:ph idx="1"/>
          </p:nvPr>
        </p:nvSpPr>
        <p:spPr>
          <a:xfrm>
            <a:off x="0" y="1076182"/>
            <a:ext cx="12095018" cy="3121746"/>
          </a:xfrm>
        </p:spPr>
        <p:txBody>
          <a:bodyPr>
            <a:normAutofit lnSpcReduction="10000"/>
          </a:bodyPr>
          <a:lstStyle/>
          <a:p>
            <a:pPr marL="514350" indent="-514350">
              <a:buAutoNum type="romanLcParenBoth"/>
            </a:pPr>
            <a:r>
              <a:rPr lang="en-IN" sz="2400" b="1" dirty="0">
                <a:latin typeface="Times New Roman" panose="02020603050405020304" pitchFamily="18" charset="0"/>
                <a:cs typeface="Times New Roman" panose="02020603050405020304" pitchFamily="18" charset="0"/>
              </a:rPr>
              <a:t>UJT relaxation oscillator :</a:t>
            </a:r>
          </a:p>
          <a:p>
            <a:pPr marL="0" indent="0">
              <a:buNone/>
            </a:pPr>
            <a:r>
              <a:rPr lang="en-US" sz="2000" dirty="0">
                <a:latin typeface="Times New Roman" panose="02020603050405020304" pitchFamily="18" charset="0"/>
                <a:cs typeface="Times New Roman" panose="02020603050405020304" pitchFamily="18" charset="0"/>
              </a:rPr>
              <a:t>UJT relaxation oscillator where the discharging of a capacitor through UJT can develop a saw-tooth output as shown.</a:t>
            </a:r>
          </a:p>
          <a:p>
            <a:pPr marL="0" indent="0">
              <a:buNone/>
            </a:pPr>
            <a:r>
              <a:rPr lang="en-US" sz="2000" dirty="0">
                <a:latin typeface="Times New Roman" panose="02020603050405020304" pitchFamily="18" charset="0"/>
                <a:cs typeface="Times New Roman" panose="02020603050405020304" pitchFamily="18" charset="0"/>
              </a:rPr>
              <a:t>When battery VBB is turned on, the capacitor C charges through resistor R1. During the charging period, the voltage across the capacitor rises in an exponential manner until it reaches the peak – point voltage. At this instant of time, the UJT switches to its low resistance conducting mode and the capacitor is discharged between E and B1. As the capacitor voltage </a:t>
            </a:r>
            <a:r>
              <a:rPr lang="en-US" sz="2000" dirty="0" err="1">
                <a:latin typeface="Times New Roman" panose="02020603050405020304" pitchFamily="18" charset="0"/>
                <a:cs typeface="Times New Roman" panose="02020603050405020304" pitchFamily="18" charset="0"/>
              </a:rPr>
              <a:t>flys</a:t>
            </a:r>
            <a:r>
              <a:rPr lang="en-US" sz="2000" dirty="0">
                <a:latin typeface="Times New Roman" panose="02020603050405020304" pitchFamily="18" charset="0"/>
                <a:cs typeface="Times New Roman" panose="02020603050405020304" pitchFamily="18" charset="0"/>
              </a:rPr>
              <a:t> back to zero, the emitter ceases to conduct and the UJT is switched off. The next cycle then begins, allowing the capacitor C to charge again. The frequency of the output saw-tooth wave can be varied by changing the value of R1 since this controls the time constant R1C of the capacitor charging circuit. The time period and hence the frequency of the saw-tooth wave can be calculated as follows. Assuming that the capacitor is initially uncharged, the voltage VC across the capacitor prior to breakdown is given by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513CC6-841D-F475-8434-539C79DB9F86}"/>
              </a:ext>
            </a:extLst>
          </p:cNvPr>
          <p:cNvPicPr>
            <a:picLocks noChangeAspect="1"/>
          </p:cNvPicPr>
          <p:nvPr/>
        </p:nvPicPr>
        <p:blipFill>
          <a:blip r:embed="rId2"/>
          <a:stretch>
            <a:fillRect/>
          </a:stretch>
        </p:blipFill>
        <p:spPr>
          <a:xfrm>
            <a:off x="1581150" y="4197928"/>
            <a:ext cx="5518777" cy="2260748"/>
          </a:xfrm>
          <a:prstGeom prst="rect">
            <a:avLst/>
          </a:prstGeom>
        </p:spPr>
      </p:pic>
    </p:spTree>
    <p:extLst>
      <p:ext uri="{BB962C8B-B14F-4D97-AF65-F5344CB8AC3E}">
        <p14:creationId xmlns:p14="http://schemas.microsoft.com/office/powerpoint/2010/main" val="1203474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CE07E5C-4F7C-B034-D967-2933014D6178}"/>
              </a:ext>
            </a:extLst>
          </p:cNvPr>
          <p:cNvSpPr txBox="1">
            <a:spLocks noGrp="1"/>
          </p:cNvSpPr>
          <p:nvPr>
            <p:ph idx="1"/>
          </p:nvPr>
        </p:nvSpPr>
        <p:spPr>
          <a:xfrm>
            <a:off x="214313" y="371475"/>
            <a:ext cx="10515600" cy="444224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V</a:t>
            </a:r>
            <a:r>
              <a:rPr lang="en-IN" sz="2400" baseline="-25000" dirty="0">
                <a:latin typeface="Times New Roman" panose="02020603050405020304" pitchFamily="18" charset="0"/>
                <a:cs typeface="Times New Roman" panose="02020603050405020304" pitchFamily="18" charset="0"/>
              </a:rPr>
              <a:t>C</a:t>
            </a:r>
            <a:r>
              <a:rPr lang="en-IN" sz="2400" dirty="0">
                <a:latin typeface="Times New Roman" panose="02020603050405020304" pitchFamily="18" charset="0"/>
                <a:cs typeface="Times New Roman" panose="02020603050405020304" pitchFamily="18" charset="0"/>
              </a:rPr>
              <a:t> = V</a:t>
            </a:r>
            <a:r>
              <a:rPr lang="en-IN" sz="2400" baseline="-25000" dirty="0">
                <a:latin typeface="Times New Roman" panose="02020603050405020304" pitchFamily="18" charset="0"/>
                <a:cs typeface="Times New Roman" panose="02020603050405020304" pitchFamily="18" charset="0"/>
              </a:rPr>
              <a:t>BB</a:t>
            </a:r>
            <a:r>
              <a:rPr lang="en-IN" sz="2400" dirty="0">
                <a:latin typeface="Times New Roman" panose="02020603050405020304" pitchFamily="18" charset="0"/>
                <a:cs typeface="Times New Roman" panose="02020603050405020304" pitchFamily="18" charset="0"/>
              </a:rPr>
              <a:t> (1 − e</a:t>
            </a:r>
            <a:r>
              <a:rPr lang="en-IN" sz="2400" baseline="30000" dirty="0">
                <a:latin typeface="Times New Roman" panose="02020603050405020304" pitchFamily="18" charset="0"/>
                <a:cs typeface="Times New Roman" panose="02020603050405020304" pitchFamily="18" charset="0"/>
              </a:rPr>
              <a:t>− t/R</a:t>
            </a:r>
            <a:r>
              <a:rPr lang="en-IN" sz="2400" baseline="-25000" dirty="0">
                <a:latin typeface="Times New Roman" panose="02020603050405020304" pitchFamily="18" charset="0"/>
                <a:cs typeface="Times New Roman" panose="02020603050405020304" pitchFamily="18" charset="0"/>
              </a:rPr>
              <a:t>1</a:t>
            </a:r>
            <a:r>
              <a:rPr lang="en-IN" sz="2400" baseline="30000" dirty="0">
                <a:latin typeface="Times New Roman" panose="02020603050405020304" pitchFamily="18" charset="0"/>
                <a:cs typeface="Times New Roman" panose="02020603050405020304" pitchFamily="18" charset="0"/>
              </a:rPr>
              <a:t>C</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where  R</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C = charging time constant of resistor-capacitor circuit</a:t>
            </a:r>
          </a:p>
          <a:p>
            <a:r>
              <a:rPr lang="en-IN" sz="2400" dirty="0">
                <a:latin typeface="Times New Roman" panose="02020603050405020304" pitchFamily="18" charset="0"/>
                <a:cs typeface="Times New Roman" panose="02020603050405020304" pitchFamily="18" charset="0"/>
              </a:rPr>
              <a:t>t = time from the commencement of waveform.</a:t>
            </a:r>
          </a:p>
          <a:p>
            <a:pPr marL="0" indent="0">
              <a:buNone/>
            </a:pPr>
            <a:r>
              <a:rPr lang="en-IN" sz="2400" dirty="0">
                <a:latin typeface="Times New Roman" panose="02020603050405020304" pitchFamily="18" charset="0"/>
                <a:cs typeface="Times New Roman" panose="02020603050405020304" pitchFamily="18" charset="0"/>
              </a:rPr>
              <a:t>The discharge of the capacitor occurs when VC is equal to the peak-point voltage </a:t>
            </a:r>
            <a:r>
              <a:rPr lang="el-GR" sz="2400" dirty="0">
                <a:latin typeface="Times New Roman" panose="02020603050405020304" pitchFamily="18" charset="0"/>
                <a:cs typeface="Times New Roman" panose="02020603050405020304" pitchFamily="18" charset="0"/>
              </a:rPr>
              <a:t>η </a:t>
            </a:r>
            <a:r>
              <a:rPr lang="en-IN" sz="2400" dirty="0">
                <a:latin typeface="Times New Roman" panose="02020603050405020304" pitchFamily="18" charset="0"/>
                <a:cs typeface="Times New Roman" panose="02020603050405020304" pitchFamily="18" charset="0"/>
              </a:rPr>
              <a:t>V</a:t>
            </a:r>
            <a:r>
              <a:rPr lang="en-IN" sz="2400" baseline="-25000" dirty="0">
                <a:latin typeface="Times New Roman" panose="02020603050405020304" pitchFamily="18" charset="0"/>
                <a:cs typeface="Times New Roman" panose="02020603050405020304" pitchFamily="18" charset="0"/>
              </a:rPr>
              <a:t>BB</a:t>
            </a:r>
            <a:r>
              <a:rPr lang="en-IN" sz="2400" dirty="0">
                <a:latin typeface="Times New Roman" panose="02020603050405020304" pitchFamily="18" charset="0"/>
                <a:cs typeface="Times New Roman" panose="02020603050405020304" pitchFamily="18" charset="0"/>
              </a:rPr>
              <a:t> i.e. </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η </a:t>
            </a:r>
            <a:r>
              <a:rPr lang="en-IN" sz="2400" dirty="0">
                <a:latin typeface="Times New Roman" panose="02020603050405020304" pitchFamily="18" charset="0"/>
                <a:cs typeface="Times New Roman" panose="02020603050405020304" pitchFamily="18" charset="0"/>
              </a:rPr>
              <a:t>V</a:t>
            </a:r>
            <a:r>
              <a:rPr lang="en-IN" sz="2400" baseline="-25000" dirty="0">
                <a:latin typeface="Times New Roman" panose="02020603050405020304" pitchFamily="18" charset="0"/>
                <a:cs typeface="Times New Roman" panose="02020603050405020304" pitchFamily="18" charset="0"/>
              </a:rPr>
              <a:t>BB</a:t>
            </a:r>
            <a:r>
              <a:rPr lang="en-IN" sz="2400" dirty="0">
                <a:latin typeface="Times New Roman" panose="02020603050405020304" pitchFamily="18" charset="0"/>
                <a:cs typeface="Times New Roman" panose="02020603050405020304" pitchFamily="18" charset="0"/>
              </a:rPr>
              <a:t> = VBB (1 − e</a:t>
            </a:r>
            <a:r>
              <a:rPr lang="en-IN" sz="2400" baseline="30000" dirty="0">
                <a:latin typeface="Times New Roman" panose="02020603050405020304" pitchFamily="18" charset="0"/>
                <a:cs typeface="Times New Roman" panose="02020603050405020304" pitchFamily="18" charset="0"/>
              </a:rPr>
              <a:t>− t/R</a:t>
            </a:r>
            <a:r>
              <a:rPr lang="en-IN" sz="2400" baseline="-25000" dirty="0">
                <a:latin typeface="Times New Roman" panose="02020603050405020304" pitchFamily="18" charset="0"/>
                <a:cs typeface="Times New Roman" panose="02020603050405020304" pitchFamily="18" charset="0"/>
              </a:rPr>
              <a:t>1</a:t>
            </a:r>
            <a:r>
              <a:rPr lang="en-IN" sz="2400" baseline="30000" dirty="0">
                <a:latin typeface="Times New Roman" panose="02020603050405020304" pitchFamily="18" charset="0"/>
                <a:cs typeface="Times New Roman" panose="02020603050405020304" pitchFamily="18" charset="0"/>
              </a:rPr>
              <a:t>C</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or            </a:t>
            </a:r>
            <a:r>
              <a:rPr lang="el-GR" sz="2400" dirty="0">
                <a:latin typeface="Times New Roman" panose="02020603050405020304" pitchFamily="18" charset="0"/>
                <a:cs typeface="Times New Roman" panose="02020603050405020304" pitchFamily="18" charset="0"/>
              </a:rPr>
              <a:t>η = 1 − </a:t>
            </a:r>
            <a:r>
              <a:rPr lang="en-IN" sz="2400" dirty="0">
                <a:latin typeface="Times New Roman" panose="02020603050405020304" pitchFamily="18" charset="0"/>
                <a:cs typeface="Times New Roman" panose="02020603050405020304" pitchFamily="18" charset="0"/>
              </a:rPr>
              <a:t>e</a:t>
            </a:r>
            <a:r>
              <a:rPr lang="en-IN" sz="2400" baseline="30000" dirty="0">
                <a:latin typeface="Times New Roman" panose="02020603050405020304" pitchFamily="18" charset="0"/>
                <a:cs typeface="Times New Roman" panose="02020603050405020304" pitchFamily="18" charset="0"/>
              </a:rPr>
              <a:t>− t/R</a:t>
            </a:r>
            <a:r>
              <a:rPr lang="en-IN" sz="2400" baseline="-25000" dirty="0">
                <a:latin typeface="Times New Roman" panose="02020603050405020304" pitchFamily="18" charset="0"/>
                <a:cs typeface="Times New Roman" panose="02020603050405020304" pitchFamily="18" charset="0"/>
              </a:rPr>
              <a:t>1</a:t>
            </a:r>
            <a:r>
              <a:rPr lang="en-IN" sz="2400" baseline="30000" dirty="0">
                <a:latin typeface="Times New Roman" panose="02020603050405020304" pitchFamily="18" charset="0"/>
                <a:cs typeface="Times New Roman" panose="02020603050405020304" pitchFamily="18" charset="0"/>
              </a:rPr>
              <a:t>C</a:t>
            </a:r>
          </a:p>
          <a:p>
            <a:pPr marL="0" indent="0">
              <a:buNone/>
            </a:pPr>
            <a:r>
              <a:rPr lang="en-IN" sz="2400" dirty="0">
                <a:latin typeface="Times New Roman" panose="02020603050405020304" pitchFamily="18" charset="0"/>
                <a:cs typeface="Times New Roman" panose="02020603050405020304" pitchFamily="18" charset="0"/>
              </a:rPr>
              <a:t>Or            e</a:t>
            </a:r>
            <a:r>
              <a:rPr lang="en-IN" sz="2400" baseline="30000" dirty="0">
                <a:latin typeface="Times New Roman" panose="02020603050405020304" pitchFamily="18" charset="0"/>
                <a:cs typeface="Times New Roman" panose="02020603050405020304" pitchFamily="18" charset="0"/>
              </a:rPr>
              <a:t>− t/R</a:t>
            </a:r>
            <a:r>
              <a:rPr lang="en-IN" sz="2400" baseline="-25000" dirty="0">
                <a:latin typeface="Times New Roman" panose="02020603050405020304" pitchFamily="18" charset="0"/>
                <a:cs typeface="Times New Roman" panose="02020603050405020304" pitchFamily="18" charset="0"/>
              </a:rPr>
              <a:t>1</a:t>
            </a:r>
            <a:r>
              <a:rPr lang="en-IN" sz="2400" baseline="30000" dirty="0">
                <a:latin typeface="Times New Roman" panose="02020603050405020304" pitchFamily="18" charset="0"/>
                <a:cs typeface="Times New Roman" panose="02020603050405020304" pitchFamily="18" charset="0"/>
              </a:rPr>
              <a:t>C </a:t>
            </a:r>
            <a:r>
              <a:rPr lang="en-IN" sz="2400" dirty="0">
                <a:latin typeface="Times New Roman" panose="02020603050405020304" pitchFamily="18" charset="0"/>
                <a:cs typeface="Times New Roman" panose="02020603050405020304" pitchFamily="18" charset="0"/>
              </a:rPr>
              <a:t>= 1 − </a:t>
            </a:r>
            <a:r>
              <a:rPr lang="el-GR" sz="2400" dirty="0">
                <a:latin typeface="Times New Roman" panose="02020603050405020304" pitchFamily="18" charset="0"/>
                <a:cs typeface="Times New Roman" panose="02020603050405020304" pitchFamily="18" charset="0"/>
              </a:rPr>
              <a:t>η</a:t>
            </a:r>
          </a:p>
          <a:p>
            <a:pPr marL="0" indent="0">
              <a:buNone/>
            </a:pPr>
            <a:r>
              <a:rPr lang="en-IN" sz="2400" dirty="0">
                <a:latin typeface="Times New Roman" panose="02020603050405020304" pitchFamily="18" charset="0"/>
                <a:cs typeface="Times New Roman" panose="02020603050405020304" pitchFamily="18" charset="0"/>
              </a:rPr>
              <a:t>or            t = R</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C loge[1/(1 − </a:t>
            </a:r>
            <a:r>
              <a:rPr lang="el-GR" sz="2400" dirty="0">
                <a:latin typeface="Times New Roman" panose="02020603050405020304" pitchFamily="18" charset="0"/>
                <a:cs typeface="Times New Roman" panose="02020603050405020304" pitchFamily="18" charset="0"/>
              </a:rPr>
              <a:t>η</a:t>
            </a:r>
            <a:r>
              <a:rPr lang="en-US" sz="2400" dirty="0">
                <a:latin typeface="Times New Roman" panose="02020603050405020304" pitchFamily="18" charset="0"/>
                <a:cs typeface="Times New Roman" panose="02020603050405020304" pitchFamily="18" charset="0"/>
              </a:rPr>
              <a:t>)]</a:t>
            </a:r>
            <a:endParaRPr lang="el-GR" sz="2400" dirty="0">
              <a:latin typeface="Times New Roman" panose="02020603050405020304" pitchFamily="18" charset="0"/>
              <a:cs typeface="Times New Roman" panose="02020603050405020304" pitchFamily="18" charset="0"/>
            </a:endParaRPr>
          </a:p>
          <a:p>
            <a:pPr marL="0" indent="0">
              <a:buNone/>
            </a:pPr>
            <a:r>
              <a:rPr lang="el-GR"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Time period,  t = 2.3 R</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Clog</a:t>
            </a:r>
            <a:r>
              <a:rPr lang="en-IN" sz="2400" baseline="-25000" dirty="0">
                <a:latin typeface="Times New Roman" panose="02020603050405020304" pitchFamily="18" charset="0"/>
                <a:cs typeface="Times New Roman" panose="02020603050405020304" pitchFamily="18" charset="0"/>
              </a:rPr>
              <a:t>10 </a:t>
            </a:r>
            <a:r>
              <a:rPr lang="en-IN" sz="2400" dirty="0">
                <a:latin typeface="Times New Roman" panose="02020603050405020304" pitchFamily="18" charset="0"/>
                <a:cs typeface="Times New Roman" panose="02020603050405020304" pitchFamily="18" charset="0"/>
              </a:rPr>
              <a:t>[1/(1 − </a:t>
            </a:r>
            <a:r>
              <a:rPr lang="el-GR" sz="2400" dirty="0">
                <a:latin typeface="Times New Roman" panose="02020603050405020304" pitchFamily="18" charset="0"/>
                <a:cs typeface="Times New Roman" panose="02020603050405020304" pitchFamily="18" charset="0"/>
              </a:rPr>
              <a:t>η</a:t>
            </a:r>
            <a:r>
              <a:rPr lang="en-US" sz="2400" dirty="0">
                <a:latin typeface="Times New Roman" panose="02020603050405020304" pitchFamily="18" charset="0"/>
                <a:cs typeface="Times New Roman" panose="02020603050405020304" pitchFamily="18" charset="0"/>
              </a:rPr>
              <a:t>)]</a:t>
            </a:r>
            <a:endParaRPr lang="el-GR"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Frequency of saw-tooth wave, f = 1/( t in seconds ) Hz</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60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ransistor switch operating region">
            <a:extLst>
              <a:ext uri="{FF2B5EF4-FFF2-40B4-BE49-F238E27FC236}">
                <a16:creationId xmlns:a16="http://schemas.microsoft.com/office/drawing/2014/main" id="{D811F832-B740-5C2F-71C3-744E9A297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214" y="2667227"/>
            <a:ext cx="5294088" cy="344805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B9A8D123-0CC7-6B7D-7C0E-26FF677D20B0}"/>
              </a:ext>
            </a:extLst>
          </p:cNvPr>
          <p:cNvSpPr>
            <a:spLocks noGrp="1"/>
          </p:cNvSpPr>
          <p:nvPr>
            <p:ph idx="1"/>
          </p:nvPr>
        </p:nvSpPr>
        <p:spPr>
          <a:xfrm>
            <a:off x="139698" y="101600"/>
            <a:ext cx="10891159" cy="4351338"/>
          </a:xfrm>
        </p:spPr>
        <p:txBody>
          <a:bodyPr>
            <a:normAutofit/>
          </a:bodyPr>
          <a:lstStyle/>
          <a:p>
            <a:pPr marL="514350" indent="-514350">
              <a:buFont typeface="+mj-lt"/>
              <a:buAutoNum type="arabicPeriod"/>
            </a:pPr>
            <a:r>
              <a:rPr lang="en-IN" b="1" i="0" dirty="0">
                <a:solidFill>
                  <a:srgbClr val="404041"/>
                </a:solidFill>
                <a:effectLst/>
                <a:latin typeface="Times New Roman" panose="02020603050405020304" pitchFamily="18" charset="0"/>
                <a:cs typeface="Times New Roman" panose="02020603050405020304" pitchFamily="18" charset="0"/>
              </a:rPr>
              <a:t>Cut-off Region : </a:t>
            </a:r>
          </a:p>
          <a:p>
            <a:r>
              <a:rPr lang="en-US" sz="2000" b="0" i="0" dirty="0">
                <a:solidFill>
                  <a:srgbClr val="414042"/>
                </a:solidFill>
                <a:effectLst/>
                <a:latin typeface="Times New Roman" panose="02020603050405020304" pitchFamily="18" charset="0"/>
                <a:cs typeface="Times New Roman" panose="02020603050405020304" pitchFamily="18" charset="0"/>
              </a:rPr>
              <a:t>Here the operating conditions of the transistor are zero input base current ( </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I</a:t>
            </a:r>
            <a:r>
              <a:rPr lang="en-US" sz="2000" b="0" i="0" u="none" strike="noStrike" baseline="-25000" dirty="0">
                <a:solidFill>
                  <a:srgbClr val="414143"/>
                </a:solidFill>
                <a:effectLst/>
                <a:latin typeface="Times New Roman" panose="02020603050405020304" pitchFamily="18" charset="0"/>
                <a:cs typeface="Times New Roman" panose="02020603050405020304" pitchFamily="18" charset="0"/>
              </a:rPr>
              <a:t>B</a:t>
            </a:r>
            <a:r>
              <a:rPr lang="en-US" sz="2000" b="0" i="0" dirty="0">
                <a:solidFill>
                  <a:srgbClr val="414042"/>
                </a:solidFill>
                <a:effectLst/>
                <a:latin typeface="Times New Roman" panose="02020603050405020304" pitchFamily="18" charset="0"/>
                <a:cs typeface="Times New Roman" panose="02020603050405020304" pitchFamily="18" charset="0"/>
              </a:rPr>
              <a:t> ), zero output collector current ( </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I</a:t>
            </a:r>
            <a:r>
              <a:rPr lang="en-US" sz="2000" b="0" i="0" u="none" strike="noStrike" baseline="-25000" dirty="0">
                <a:solidFill>
                  <a:srgbClr val="414143"/>
                </a:solidFill>
                <a:effectLst/>
                <a:latin typeface="Times New Roman" panose="02020603050405020304" pitchFamily="18" charset="0"/>
                <a:cs typeface="Times New Roman" panose="02020603050405020304" pitchFamily="18" charset="0"/>
              </a:rPr>
              <a:t>C</a:t>
            </a:r>
            <a:r>
              <a:rPr lang="en-US" sz="2000" b="0" i="0" dirty="0">
                <a:solidFill>
                  <a:srgbClr val="414042"/>
                </a:solidFill>
                <a:effectLst/>
                <a:latin typeface="Times New Roman" panose="02020603050405020304" pitchFamily="18" charset="0"/>
                <a:cs typeface="Times New Roman" panose="02020603050405020304" pitchFamily="18" charset="0"/>
              </a:rPr>
              <a:t> ) and maximum collector voltage ( </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V</a:t>
            </a:r>
            <a:r>
              <a:rPr lang="en-US" sz="2000" b="0" i="0" u="none" strike="noStrike" baseline="-25000" dirty="0">
                <a:solidFill>
                  <a:srgbClr val="414143"/>
                </a:solidFill>
                <a:effectLst/>
                <a:latin typeface="Times New Roman" panose="02020603050405020304" pitchFamily="18" charset="0"/>
                <a:cs typeface="Times New Roman" panose="02020603050405020304" pitchFamily="18" charset="0"/>
              </a:rPr>
              <a:t>CE</a:t>
            </a:r>
            <a:r>
              <a:rPr lang="en-US" sz="2000" b="0" i="0" dirty="0">
                <a:solidFill>
                  <a:srgbClr val="414042"/>
                </a:solidFill>
                <a:effectLst/>
                <a:latin typeface="Times New Roman" panose="02020603050405020304" pitchFamily="18" charset="0"/>
                <a:cs typeface="Times New Roman" panose="02020603050405020304" pitchFamily="18" charset="0"/>
              </a:rPr>
              <a:t> ) which results in a large depletion layer and no current flowing through the device. Therefore the transistor is switched “Fully-OFF”.</a:t>
            </a:r>
          </a:p>
          <a:p>
            <a:r>
              <a:rPr lang="en-US" sz="2000" b="0" i="0" dirty="0">
                <a:solidFill>
                  <a:srgbClr val="414042"/>
                </a:solidFill>
                <a:effectLst/>
                <a:latin typeface="Times New Roman" panose="02020603050405020304" pitchFamily="18" charset="0"/>
                <a:cs typeface="Times New Roman" panose="02020603050405020304" pitchFamily="18" charset="0"/>
              </a:rPr>
              <a:t>Then we can define the “cut-off region” or “OFF mode” when using a bipolar transistor as a switch as being, both junctions reverse biased, </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V</a:t>
            </a:r>
            <a:r>
              <a:rPr lang="en-US" sz="2000" b="0" i="0" u="none" strike="noStrike" baseline="-25000" dirty="0">
                <a:solidFill>
                  <a:srgbClr val="414143"/>
                </a:solidFill>
                <a:effectLst/>
                <a:latin typeface="Times New Roman" panose="02020603050405020304" pitchFamily="18" charset="0"/>
                <a:cs typeface="Times New Roman" panose="02020603050405020304" pitchFamily="18" charset="0"/>
              </a:rPr>
              <a:t>B</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 &lt; 0.7v</a:t>
            </a:r>
            <a:r>
              <a:rPr lang="en-US" sz="2000" b="0" i="0" dirty="0">
                <a:solidFill>
                  <a:srgbClr val="414042"/>
                </a:solidFill>
                <a:effectLst/>
                <a:latin typeface="Times New Roman" panose="02020603050405020304" pitchFamily="18" charset="0"/>
                <a:cs typeface="Times New Roman" panose="02020603050405020304" pitchFamily="18" charset="0"/>
              </a:rPr>
              <a:t> and </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I</a:t>
            </a:r>
            <a:r>
              <a:rPr lang="en-US" sz="2000" b="0" i="0" u="none" strike="noStrike" baseline="-25000" dirty="0">
                <a:solidFill>
                  <a:srgbClr val="414143"/>
                </a:solidFill>
                <a:effectLst/>
                <a:latin typeface="Times New Roman" panose="02020603050405020304" pitchFamily="18" charset="0"/>
                <a:cs typeface="Times New Roman" panose="02020603050405020304" pitchFamily="18" charset="0"/>
              </a:rPr>
              <a:t>C</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 = 0</a:t>
            </a:r>
            <a:r>
              <a:rPr lang="en-US" sz="2000" b="0" i="0" dirty="0">
                <a:solidFill>
                  <a:srgbClr val="414042"/>
                </a:solidFill>
                <a:effectLst/>
                <a:latin typeface="Times New Roman" panose="02020603050405020304" pitchFamily="18" charset="0"/>
                <a:cs typeface="Times New Roman" panose="02020603050405020304" pitchFamily="18" charset="0"/>
              </a:rPr>
              <a:t>. For a PNP transistor, the Emitter potential must be negative with respect to the Base.</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F17FE37-5550-7DE2-2B0E-8471E1790D90}"/>
              </a:ext>
            </a:extLst>
          </p:cNvPr>
          <p:cNvPicPr>
            <a:picLocks noChangeAspect="1"/>
          </p:cNvPicPr>
          <p:nvPr/>
        </p:nvPicPr>
        <p:blipFill rotWithShape="1">
          <a:blip r:embed="rId3"/>
          <a:srcRect r="1892" b="3578"/>
          <a:stretch/>
        </p:blipFill>
        <p:spPr>
          <a:xfrm>
            <a:off x="139698" y="2667227"/>
            <a:ext cx="6493331" cy="3324678"/>
          </a:xfrm>
          <a:prstGeom prst="rect">
            <a:avLst/>
          </a:prstGeom>
        </p:spPr>
      </p:pic>
    </p:spTree>
    <p:extLst>
      <p:ext uri="{BB962C8B-B14F-4D97-AF65-F5344CB8AC3E}">
        <p14:creationId xmlns:p14="http://schemas.microsoft.com/office/powerpoint/2010/main" val="32681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ransistor switch operating region">
            <a:extLst>
              <a:ext uri="{FF2B5EF4-FFF2-40B4-BE49-F238E27FC236}">
                <a16:creationId xmlns:a16="http://schemas.microsoft.com/office/drawing/2014/main" id="{D811F832-B740-5C2F-71C3-744E9A297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7912" y="2750655"/>
            <a:ext cx="5294088" cy="344805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B9A8D123-0CC7-6B7D-7C0E-26FF677D20B0}"/>
              </a:ext>
            </a:extLst>
          </p:cNvPr>
          <p:cNvSpPr>
            <a:spLocks noGrp="1"/>
          </p:cNvSpPr>
          <p:nvPr>
            <p:ph idx="1"/>
          </p:nvPr>
        </p:nvSpPr>
        <p:spPr>
          <a:xfrm>
            <a:off x="139698" y="101600"/>
            <a:ext cx="10891159" cy="4351338"/>
          </a:xfrm>
        </p:spPr>
        <p:txBody>
          <a:bodyPr>
            <a:normAutofit/>
          </a:bodyPr>
          <a:lstStyle/>
          <a:p>
            <a:pPr marL="0" indent="0">
              <a:buNone/>
            </a:pPr>
            <a:r>
              <a:rPr lang="en-IN" b="1" i="0" dirty="0">
                <a:solidFill>
                  <a:srgbClr val="404041"/>
                </a:solidFill>
                <a:effectLst/>
                <a:latin typeface="Times New Roman" panose="02020603050405020304" pitchFamily="18" charset="0"/>
                <a:cs typeface="Times New Roman" panose="02020603050405020304" pitchFamily="18" charset="0"/>
              </a:rPr>
              <a:t>2. Saturation Region : </a:t>
            </a:r>
          </a:p>
          <a:p>
            <a:r>
              <a:rPr lang="en-US" sz="2000" b="0" i="0" dirty="0">
                <a:solidFill>
                  <a:srgbClr val="414042"/>
                </a:solidFill>
                <a:effectLst/>
                <a:latin typeface="Times New Roman" panose="02020603050405020304" pitchFamily="18" charset="0"/>
                <a:cs typeface="Times New Roman" panose="02020603050405020304" pitchFamily="18" charset="0"/>
              </a:rPr>
              <a:t>Here the transistor will be biased so that the maximum amount of base current is applied, resulting in maximum collector current resulting in the minimum collector emitter voltage drop which results in the depletion layer being as small as possible and maximum current flowing through the transistor. Therefore the transistor is switched “Fully-ON”.</a:t>
            </a:r>
          </a:p>
          <a:p>
            <a:r>
              <a:rPr lang="en-US" sz="2000" b="0" i="0" dirty="0">
                <a:solidFill>
                  <a:srgbClr val="414042"/>
                </a:solidFill>
                <a:effectLst/>
                <a:latin typeface="Times New Roman" panose="02020603050405020304" pitchFamily="18" charset="0"/>
                <a:cs typeface="Times New Roman" panose="02020603050405020304" pitchFamily="18" charset="0"/>
              </a:rPr>
              <a:t>Then we can define the “saturation region” or “ON mode” when using a bipolar transistor as a switch as being, both junctions forward biased, </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V</a:t>
            </a:r>
            <a:r>
              <a:rPr lang="en-US" sz="2000" b="0" i="0" u="none" strike="noStrike" baseline="-25000" dirty="0">
                <a:solidFill>
                  <a:srgbClr val="414143"/>
                </a:solidFill>
                <a:effectLst/>
                <a:latin typeface="Times New Roman" panose="02020603050405020304" pitchFamily="18" charset="0"/>
                <a:cs typeface="Times New Roman" panose="02020603050405020304" pitchFamily="18" charset="0"/>
              </a:rPr>
              <a:t>B</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 &gt; 0.7v</a:t>
            </a:r>
            <a:r>
              <a:rPr lang="en-US" sz="2000" b="0" i="0" dirty="0">
                <a:solidFill>
                  <a:srgbClr val="414042"/>
                </a:solidFill>
                <a:effectLst/>
                <a:latin typeface="Times New Roman" panose="02020603050405020304" pitchFamily="18" charset="0"/>
                <a:cs typeface="Times New Roman" panose="02020603050405020304" pitchFamily="18" charset="0"/>
              </a:rPr>
              <a:t> and </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I</a:t>
            </a:r>
            <a:r>
              <a:rPr lang="en-US" sz="2000" b="0" i="0" u="none" strike="noStrike" baseline="-25000" dirty="0">
                <a:solidFill>
                  <a:srgbClr val="414143"/>
                </a:solidFill>
                <a:effectLst/>
                <a:latin typeface="Times New Roman" panose="02020603050405020304" pitchFamily="18" charset="0"/>
                <a:cs typeface="Times New Roman" panose="02020603050405020304" pitchFamily="18" charset="0"/>
              </a:rPr>
              <a:t>C</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 = Maximum</a:t>
            </a:r>
            <a:r>
              <a:rPr lang="en-US" sz="2000" b="0" i="0" dirty="0">
                <a:solidFill>
                  <a:srgbClr val="414042"/>
                </a:solidFill>
                <a:effectLst/>
                <a:latin typeface="Times New Roman" panose="02020603050405020304" pitchFamily="18" charset="0"/>
                <a:cs typeface="Times New Roman" panose="02020603050405020304" pitchFamily="18" charset="0"/>
              </a:rPr>
              <a:t>. For a PNP transistor, the Emitter potential must be positive with respect to the Base.</a:t>
            </a:r>
            <a:endParaRPr lang="en-IN"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405DF00-15F3-6DFC-B099-5E0749D5762F}"/>
              </a:ext>
            </a:extLst>
          </p:cNvPr>
          <p:cNvPicPr>
            <a:picLocks noChangeAspect="1"/>
          </p:cNvPicPr>
          <p:nvPr/>
        </p:nvPicPr>
        <p:blipFill rotWithShape="1">
          <a:blip r:embed="rId3"/>
          <a:srcRect t="3018" r="1827" b="-1"/>
          <a:stretch/>
        </p:blipFill>
        <p:spPr>
          <a:xfrm>
            <a:off x="261258" y="2960914"/>
            <a:ext cx="6386286" cy="3027533"/>
          </a:xfrm>
          <a:prstGeom prst="rect">
            <a:avLst/>
          </a:prstGeom>
        </p:spPr>
      </p:pic>
    </p:spTree>
    <p:extLst>
      <p:ext uri="{BB962C8B-B14F-4D97-AF65-F5344CB8AC3E}">
        <p14:creationId xmlns:p14="http://schemas.microsoft.com/office/powerpoint/2010/main" val="411343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E8FD-0051-68C2-B87F-5CE3328450C5}"/>
              </a:ext>
            </a:extLst>
          </p:cNvPr>
          <p:cNvSpPr>
            <a:spLocks noGrp="1"/>
          </p:cNvSpPr>
          <p:nvPr>
            <p:ph type="title"/>
          </p:nvPr>
        </p:nvSpPr>
        <p:spPr>
          <a:xfrm>
            <a:off x="0"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 SCR ( Silicon Controlled Rectifier )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1C7335-9DE7-C14B-6772-79567D8245A6}"/>
              </a:ext>
            </a:extLst>
          </p:cNvPr>
          <p:cNvSpPr>
            <a:spLocks noGrp="1"/>
          </p:cNvSpPr>
          <p:nvPr>
            <p:ph idx="1"/>
          </p:nvPr>
        </p:nvSpPr>
        <p:spPr>
          <a:xfrm>
            <a:off x="0" y="1253331"/>
            <a:ext cx="10515600" cy="2994819"/>
          </a:xfrm>
        </p:spPr>
        <p:txBody>
          <a:bodyPr>
            <a:normAutofit/>
          </a:bodyPr>
          <a:lstStyle/>
          <a:p>
            <a:r>
              <a:rPr lang="en-US" sz="2000" dirty="0">
                <a:latin typeface="Times New Roman" panose="02020603050405020304" pitchFamily="18" charset="0"/>
                <a:cs typeface="Times New Roman" panose="02020603050405020304" pitchFamily="18" charset="0"/>
              </a:rPr>
              <a:t>A silicon controlled rectifier is a semiconductor device that acts as a true electronic switch . It can change alternating current into direct current and at the same time can control the amount of power fed to load . Thus SCR combines the features of a rectifier and transistor . </a:t>
            </a:r>
          </a:p>
          <a:p>
            <a:r>
              <a:rPr lang="en-US" sz="2000" dirty="0">
                <a:latin typeface="Times New Roman" panose="02020603050405020304" pitchFamily="18" charset="0"/>
                <a:cs typeface="Times New Roman" panose="02020603050405020304" pitchFamily="18" charset="0"/>
              </a:rPr>
              <a:t>When a </a:t>
            </a:r>
            <a:r>
              <a:rPr lang="en-US" sz="2000" dirty="0" err="1">
                <a:latin typeface="Times New Roman" panose="02020603050405020304" pitchFamily="18" charset="0"/>
                <a:cs typeface="Times New Roman" panose="02020603050405020304" pitchFamily="18" charset="0"/>
              </a:rPr>
              <a:t>pn</a:t>
            </a:r>
            <a:r>
              <a:rPr lang="en-US" sz="2000" dirty="0">
                <a:latin typeface="Times New Roman" panose="02020603050405020304" pitchFamily="18" charset="0"/>
                <a:cs typeface="Times New Roman" panose="02020603050405020304" pitchFamily="18" charset="0"/>
              </a:rPr>
              <a:t> junction is added to a junction transistor , the resulting three </a:t>
            </a:r>
            <a:r>
              <a:rPr lang="en-US" sz="2000" dirty="0" err="1">
                <a:latin typeface="Times New Roman" panose="02020603050405020304" pitchFamily="18" charset="0"/>
                <a:cs typeface="Times New Roman" panose="02020603050405020304" pitchFamily="18" charset="0"/>
              </a:rPr>
              <a:t>pn</a:t>
            </a:r>
            <a:r>
              <a:rPr lang="en-US" sz="2000" dirty="0">
                <a:latin typeface="Times New Roman" panose="02020603050405020304" pitchFamily="18" charset="0"/>
                <a:cs typeface="Times New Roman" panose="02020603050405020304" pitchFamily="18" charset="0"/>
              </a:rPr>
              <a:t> junction device is called a silicon controlled rectifier . It is essentially an ordinary rectifier (</a:t>
            </a:r>
            <a:r>
              <a:rPr lang="en-US" sz="2000" dirty="0" err="1">
                <a:latin typeface="Times New Roman" panose="02020603050405020304" pitchFamily="18" charset="0"/>
                <a:cs typeface="Times New Roman" panose="02020603050405020304" pitchFamily="18" charset="0"/>
              </a:rPr>
              <a:t>pn</a:t>
            </a:r>
            <a:r>
              <a:rPr lang="en-US" sz="2000" dirty="0">
                <a:latin typeface="Times New Roman" panose="02020603050405020304" pitchFamily="18" charset="0"/>
                <a:cs typeface="Times New Roman" panose="02020603050405020304" pitchFamily="18" charset="0"/>
              </a:rPr>
              <a:t>) and a junction transistor (</a:t>
            </a:r>
            <a:r>
              <a:rPr lang="en-US" sz="2000" dirty="0" err="1">
                <a:latin typeface="Times New Roman" panose="02020603050405020304" pitchFamily="18" charset="0"/>
                <a:cs typeface="Times New Roman" panose="02020603050405020304" pitchFamily="18" charset="0"/>
              </a:rPr>
              <a:t>npn</a:t>
            </a:r>
            <a:r>
              <a:rPr lang="en-US" sz="2000" dirty="0">
                <a:latin typeface="Times New Roman" panose="02020603050405020304" pitchFamily="18" charset="0"/>
                <a:cs typeface="Times New Roman" panose="02020603050405020304" pitchFamily="18" charset="0"/>
              </a:rPr>
              <a:t>) combined in one unit to form </a:t>
            </a:r>
            <a:r>
              <a:rPr lang="en-US" sz="2000" dirty="0" err="1">
                <a:latin typeface="Times New Roman" panose="02020603050405020304" pitchFamily="18" charset="0"/>
                <a:cs typeface="Times New Roman" panose="02020603050405020304" pitchFamily="18" charset="0"/>
              </a:rPr>
              <a:t>pnpn</a:t>
            </a:r>
            <a:r>
              <a:rPr lang="en-US" sz="2000" dirty="0">
                <a:latin typeface="Times New Roman" panose="02020603050405020304" pitchFamily="18" charset="0"/>
                <a:cs typeface="Times New Roman" panose="02020603050405020304" pitchFamily="18" charset="0"/>
              </a:rPr>
              <a:t> device . Three terminals are taken : one from the outer p-type material called anode A , second from the outer n-type material called cathode K and the third from the base of transistor section and is called gate G. In the normal operating conditions of SCR, anode is held at high positive potential w.r.t cathode and gate at small positive potential </a:t>
            </a:r>
            <a:r>
              <a:rPr lang="en-US" sz="2000" dirty="0" err="1">
                <a:latin typeface="Times New Roman" panose="02020603050405020304" pitchFamily="18" charset="0"/>
                <a:cs typeface="Times New Roman" panose="02020603050405020304" pitchFamily="18" charset="0"/>
              </a:rPr>
              <a:t>w.r.t.</a:t>
            </a:r>
            <a:r>
              <a:rPr lang="en-US" sz="2000" dirty="0">
                <a:latin typeface="Times New Roman" panose="02020603050405020304" pitchFamily="18" charset="0"/>
                <a:cs typeface="Times New Roman" panose="02020603050405020304" pitchFamily="18" charset="0"/>
              </a:rPr>
              <a:t> cathode.</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035BCC-9EDC-63AA-6553-E9483B00F698}"/>
              </a:ext>
            </a:extLst>
          </p:cNvPr>
          <p:cNvPicPr>
            <a:picLocks noChangeAspect="1"/>
          </p:cNvPicPr>
          <p:nvPr/>
        </p:nvPicPr>
        <p:blipFill>
          <a:blip r:embed="rId2"/>
          <a:stretch>
            <a:fillRect/>
          </a:stretch>
        </p:blipFill>
        <p:spPr>
          <a:xfrm>
            <a:off x="1981200" y="4320381"/>
            <a:ext cx="6838950" cy="2362200"/>
          </a:xfrm>
          <a:prstGeom prst="rect">
            <a:avLst/>
          </a:prstGeom>
        </p:spPr>
      </p:pic>
    </p:spTree>
    <p:extLst>
      <p:ext uri="{BB962C8B-B14F-4D97-AF65-F5344CB8AC3E}">
        <p14:creationId xmlns:p14="http://schemas.microsoft.com/office/powerpoint/2010/main" val="12846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AC2D-1582-560F-DAD2-03CFA25F6315}"/>
              </a:ext>
            </a:extLst>
          </p:cNvPr>
          <p:cNvSpPr>
            <a:spLocks noGrp="1"/>
          </p:cNvSpPr>
          <p:nvPr>
            <p:ph type="title"/>
          </p:nvPr>
        </p:nvSpPr>
        <p:spPr>
          <a:xfrm>
            <a:off x="0" y="-153195"/>
            <a:ext cx="10515600" cy="1325563"/>
          </a:xfrm>
        </p:spPr>
        <p:txBody>
          <a:bodyPr>
            <a:normAutofit/>
          </a:bodyPr>
          <a:lstStyle/>
          <a:p>
            <a:pPr marL="457200" indent="-4572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Equivalent Circuit of SCR :</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5E1EE67-2DE9-441E-5BF2-F87E169E2D26}"/>
              </a:ext>
            </a:extLst>
          </p:cNvPr>
          <p:cNvPicPr>
            <a:picLocks noChangeAspect="1"/>
          </p:cNvPicPr>
          <p:nvPr/>
        </p:nvPicPr>
        <p:blipFill>
          <a:blip r:embed="rId2"/>
          <a:stretch>
            <a:fillRect/>
          </a:stretch>
        </p:blipFill>
        <p:spPr>
          <a:xfrm>
            <a:off x="1047750" y="1172368"/>
            <a:ext cx="8401050" cy="4218782"/>
          </a:xfrm>
          <a:prstGeom prst="rect">
            <a:avLst/>
          </a:prstGeom>
        </p:spPr>
      </p:pic>
    </p:spTree>
    <p:extLst>
      <p:ext uri="{BB962C8B-B14F-4D97-AF65-F5344CB8AC3E}">
        <p14:creationId xmlns:p14="http://schemas.microsoft.com/office/powerpoint/2010/main" val="376459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CDAF-6707-F511-2AFB-8F3F3A0C480E}"/>
              </a:ext>
            </a:extLst>
          </p:cNvPr>
          <p:cNvSpPr>
            <a:spLocks noGrp="1"/>
          </p:cNvSpPr>
          <p:nvPr>
            <p:ph type="title"/>
          </p:nvPr>
        </p:nvSpPr>
        <p:spPr>
          <a:xfrm>
            <a:off x="0" y="0"/>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 V-I Characteristics of SCR : </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F48C8E-248E-E53A-2C7C-D7A06996B8EB}"/>
              </a:ext>
            </a:extLst>
          </p:cNvPr>
          <p:cNvPicPr>
            <a:picLocks noChangeAspect="1"/>
          </p:cNvPicPr>
          <p:nvPr/>
        </p:nvPicPr>
        <p:blipFill>
          <a:blip r:embed="rId2"/>
          <a:stretch>
            <a:fillRect/>
          </a:stretch>
        </p:blipFill>
        <p:spPr>
          <a:xfrm>
            <a:off x="1085850" y="1325564"/>
            <a:ext cx="7943849" cy="4541836"/>
          </a:xfrm>
          <a:prstGeom prst="rect">
            <a:avLst/>
          </a:prstGeom>
        </p:spPr>
      </p:pic>
    </p:spTree>
    <p:extLst>
      <p:ext uri="{BB962C8B-B14F-4D97-AF65-F5344CB8AC3E}">
        <p14:creationId xmlns:p14="http://schemas.microsoft.com/office/powerpoint/2010/main" val="1954916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9D6A-5D25-4E0A-2E9D-096E910A5F41}"/>
              </a:ext>
            </a:extLst>
          </p:cNvPr>
          <p:cNvSpPr>
            <a:spLocks noGrp="1"/>
          </p:cNvSpPr>
          <p:nvPr>
            <p:ph type="title"/>
          </p:nvPr>
        </p:nvSpPr>
        <p:spPr>
          <a:xfrm>
            <a:off x="0" y="-248445"/>
            <a:ext cx="10515600" cy="1325563"/>
          </a:xfrm>
        </p:spPr>
        <p:txBody>
          <a:bodyPr>
            <a:normAutofit/>
          </a:bodyPr>
          <a:lstStyle/>
          <a:p>
            <a:pPr marL="457200" indent="-4572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Working of SCR :</a:t>
            </a:r>
            <a:endParaRPr lang="en-IN" sz="28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32DBB03-8224-FCC9-61E2-2741FF685F8F}"/>
              </a:ext>
            </a:extLst>
          </p:cNvPr>
          <p:cNvSpPr>
            <a:spLocks noGrp="1"/>
          </p:cNvSpPr>
          <p:nvPr>
            <p:ph idx="1"/>
          </p:nvPr>
        </p:nvSpPr>
        <p:spPr>
          <a:xfrm>
            <a:off x="0" y="720725"/>
            <a:ext cx="10515600" cy="4351338"/>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When Gate is open : </a:t>
            </a:r>
            <a:r>
              <a:rPr lang="en-US" sz="24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When no voltage is applied to the gate under this condition junction J2 is reverse biased while junctions J1 and J3 are forward biased . Hence the situation in the junctions J1 and J3 is just as in a </a:t>
            </a:r>
            <a:r>
              <a:rPr lang="en-US" sz="2000" dirty="0" err="1">
                <a:latin typeface="Times New Roman" panose="02020603050405020304" pitchFamily="18" charset="0"/>
                <a:cs typeface="Times New Roman" panose="02020603050405020304" pitchFamily="18" charset="0"/>
              </a:rPr>
              <a:t>npn</a:t>
            </a:r>
            <a:r>
              <a:rPr lang="en-US" sz="2000" dirty="0">
                <a:latin typeface="Times New Roman" panose="02020603050405020304" pitchFamily="18" charset="0"/>
                <a:cs typeface="Times New Roman" panose="02020603050405020304" pitchFamily="18" charset="0"/>
              </a:rPr>
              <a:t> transistor with base open. No current flows through the load RL and SCR is cut off. However if applied voltage is gradually increased . A stage is reached when reverse biased junction J2 breaks down. The SCR now conducts heavily and is said to be in the ON state. The applied voltage at which SCR conducts heavily without gate voltage is called Breakover voltage. </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8" name="Content Placeholder 4">
            <a:extLst>
              <a:ext uri="{FF2B5EF4-FFF2-40B4-BE49-F238E27FC236}">
                <a16:creationId xmlns:a16="http://schemas.microsoft.com/office/drawing/2014/main" id="{3C6036F4-C9B5-DA26-FE6E-48F0E3D94899}"/>
              </a:ext>
            </a:extLst>
          </p:cNvPr>
          <p:cNvPicPr>
            <a:picLocks noChangeAspect="1"/>
          </p:cNvPicPr>
          <p:nvPr/>
        </p:nvPicPr>
        <p:blipFill>
          <a:blip r:embed="rId2"/>
          <a:stretch>
            <a:fillRect/>
          </a:stretch>
        </p:blipFill>
        <p:spPr>
          <a:xfrm>
            <a:off x="1676400" y="3238500"/>
            <a:ext cx="6096000" cy="2571750"/>
          </a:xfrm>
          <a:prstGeom prst="rect">
            <a:avLst/>
          </a:prstGeom>
        </p:spPr>
      </p:pic>
    </p:spTree>
    <p:extLst>
      <p:ext uri="{BB962C8B-B14F-4D97-AF65-F5344CB8AC3E}">
        <p14:creationId xmlns:p14="http://schemas.microsoft.com/office/powerpoint/2010/main" val="33390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27D41-C528-5A02-CBB5-70BA3AADD7B9}"/>
              </a:ext>
            </a:extLst>
          </p:cNvPr>
          <p:cNvSpPr>
            <a:spLocks noGrp="1"/>
          </p:cNvSpPr>
          <p:nvPr>
            <p:ph idx="1"/>
          </p:nvPr>
        </p:nvSpPr>
        <p:spPr>
          <a:xfrm>
            <a:off x="323850" y="152400"/>
            <a:ext cx="11868150" cy="571976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ii. When gate is positive </a:t>
            </a:r>
            <a:r>
              <a:rPr lang="en-US" sz="2400" b="1" dirty="0" err="1">
                <a:latin typeface="Times New Roman" panose="02020603050405020304" pitchFamily="18" charset="0"/>
                <a:cs typeface="Times New Roman" panose="02020603050405020304" pitchFamily="18" charset="0"/>
              </a:rPr>
              <a:t>w.r.t.</a:t>
            </a:r>
            <a:r>
              <a:rPr lang="en-US" sz="2400" b="1" dirty="0">
                <a:latin typeface="Times New Roman" panose="02020603050405020304" pitchFamily="18" charset="0"/>
                <a:cs typeface="Times New Roman" panose="02020603050405020304" pitchFamily="18" charset="0"/>
              </a:rPr>
              <a:t> cathode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SCR can be made to conduct heavily at smaller applied voltage by applying small positive potential to the gate . Now junction J3 is forward biased and junction J2 is reverse biased. The electrons from n-type material start moving across junction J3 towards left whereas holes from p-type towards the right . Consequently , the electrons from junction J3 are attracted across junction J2 and gate current starts flowing . As soon as the gate current flows, anode current increase. The increased anode current in turn makes more electrons available at junction J2 . This process continues and in an extremely small time , junction J2 breaks down and the SCR starts conducting heavily. Once SCR starts conducting the gate loses all control. Even if gate voltage is removed , the anode current does not decrease at all . The only way to stop conduction is to reduce the applied voltage to zero.</a:t>
            </a:r>
            <a:endParaRPr lang="en-US" sz="2400" b="1"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EF2DEB-7A10-A93E-065A-739884DFD069}"/>
              </a:ext>
            </a:extLst>
          </p:cNvPr>
          <p:cNvPicPr>
            <a:picLocks noChangeAspect="1"/>
          </p:cNvPicPr>
          <p:nvPr/>
        </p:nvPicPr>
        <p:blipFill>
          <a:blip r:embed="rId2"/>
          <a:stretch>
            <a:fillRect/>
          </a:stretch>
        </p:blipFill>
        <p:spPr>
          <a:xfrm>
            <a:off x="1799878" y="3276600"/>
            <a:ext cx="7267922" cy="3105149"/>
          </a:xfrm>
          <a:prstGeom prst="rect">
            <a:avLst/>
          </a:prstGeom>
        </p:spPr>
      </p:pic>
    </p:spTree>
    <p:extLst>
      <p:ext uri="{BB962C8B-B14F-4D97-AF65-F5344CB8AC3E}">
        <p14:creationId xmlns:p14="http://schemas.microsoft.com/office/powerpoint/2010/main" val="3868144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3239</Words>
  <Application>Microsoft Office PowerPoint</Application>
  <PresentationFormat>Widescreen</PresentationFormat>
  <Paragraphs>83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Power Semiconductor Devices and its Applications </vt:lpstr>
      <vt:lpstr>Transistor as Switch : </vt:lpstr>
      <vt:lpstr>PowerPoint Presentation</vt:lpstr>
      <vt:lpstr>PowerPoint Presentation</vt:lpstr>
      <vt:lpstr> SCR ( Silicon Controlled Rectifier ) :</vt:lpstr>
      <vt:lpstr>Equivalent Circuit of SCR :</vt:lpstr>
      <vt:lpstr> V-I Characteristics of SCR : </vt:lpstr>
      <vt:lpstr>Working of SCR :</vt:lpstr>
      <vt:lpstr>PowerPoint Presentation</vt:lpstr>
      <vt:lpstr>Applications of SCR : </vt:lpstr>
      <vt:lpstr>TRIAC :</vt:lpstr>
      <vt:lpstr>Construction : </vt:lpstr>
      <vt:lpstr>Operation : </vt:lpstr>
      <vt:lpstr>TRIAC Characteristics : </vt:lpstr>
      <vt:lpstr>Applications of Triac :</vt:lpstr>
      <vt:lpstr>(ii) Electronic change over of transformer taps : </vt:lpstr>
      <vt:lpstr>The Diac : </vt:lpstr>
      <vt:lpstr>Operation : </vt:lpstr>
      <vt:lpstr>The V-I characteristics of a diac :</vt:lpstr>
      <vt:lpstr>Applications of Diac</vt:lpstr>
      <vt:lpstr>PowerPoint Presentation</vt:lpstr>
      <vt:lpstr>Unijunction Transistor (UJT) :</vt:lpstr>
      <vt:lpstr>Operation :</vt:lpstr>
      <vt:lpstr>Applications of UJT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Semiconductor Devices and its Applications </dc:title>
  <dc:creator>priyanka kate</dc:creator>
  <cp:lastModifiedBy>priyanka kate</cp:lastModifiedBy>
  <cp:revision>2</cp:revision>
  <dcterms:created xsi:type="dcterms:W3CDTF">2022-11-01T15:41:48Z</dcterms:created>
  <dcterms:modified xsi:type="dcterms:W3CDTF">2022-11-02T05:08:36Z</dcterms:modified>
</cp:coreProperties>
</file>