
<file path=[Content_Types].xml><?xml version="1.0" encoding="utf-8"?>
<Types xmlns="http://schemas.openxmlformats.org/package/2006/content-types">
  <Default Extension="docx" ContentType="application/vnd.openxmlformats-officedocument.wordprocessingml.document"/>
  <Default Extension="wmf" ContentType="image/x-wmf"/>
  <Default Extension="png" ContentType="image/png"/>
  <Default Extension="jpg" ContentType="image/jpeg"/>
  <Default Extension="jpeg" ContentType="image/jpeg"/>
  <Default Extension="xml" ContentType="application/xml"/>
  <Default Extension="emf" ContentType="image/x-emf"/>
  <Default Extension="rels" ContentType="application/vnd.openxmlformats-package.relationships+xml"/>
  <Default Extension="bin" ContentType="application/vnd.openxmlformats-officedocument.oleObject"/>
  <Override PartName="/ppt/slides/slide79.xml" ContentType="application/vnd.openxmlformats-officedocument.presentationml.slide+xml"/>
  <Override PartName="/ppt/slides/slide77.xml" ContentType="application/vnd.openxmlformats-officedocument.presentationml.slide+xml"/>
  <Override PartName="/ppt/slides/slide75.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8.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1.xml" ContentType="application/vnd.openxmlformats-officedocument.presentationml.slide+xml"/>
  <Override PartName="/ppt/slides/slide59.xml" ContentType="application/vnd.openxmlformats-officedocument.presentationml.slide+xml"/>
  <Override PartName="/ppt/slides/slide56.xml" ContentType="application/vnd.openxmlformats-officedocument.presentationml.slide+xml"/>
  <Override PartName="/ppt/slides/slide74.xml" ContentType="application/vnd.openxmlformats-officedocument.presentationml.slide+xml"/>
  <Override PartName="/ppt/slides/slide55.xml" ContentType="application/vnd.openxmlformats-officedocument.presentationml.slide+xml"/>
  <Override PartName="/ppt/slides/slide52.xml" ContentType="application/vnd.openxmlformats-officedocument.presentationml.slide+xml"/>
  <Override PartName="/ppt/slides/slide50.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3.xml" ContentType="application/vnd.openxmlformats-officedocument.presentationml.slide+xml"/>
  <Override PartName="/ppt/slides/slide37.xml" ContentType="application/vnd.openxmlformats-officedocument.presentationml.slide+xml"/>
  <Override PartName="/ppt/slides/slide51.xml" ContentType="application/vnd.openxmlformats-officedocument.presentationml.slide+xml"/>
  <Override PartName="/ppt/slides/slide36.xml" ContentType="application/vnd.openxmlformats-officedocument.presentationml.slide+xml"/>
  <Override PartName="/ppt/slides/slide62.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42.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69.xml" ContentType="application/vnd.openxmlformats-officedocument.presentationml.slide+xml"/>
  <Override PartName="/ppt/slides/slide57.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44.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35.xml" ContentType="application/vnd.openxmlformats-officedocument.presentationml.slide+xml"/>
  <Override PartName="/ppt/slides/slide48.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s/slide26.xml" ContentType="application/vnd.openxmlformats-officedocument.presentationml.slide+xml"/>
  <Override PartName="/ppt/slideLayouts/slideLayout8.xml" ContentType="application/vnd.openxmlformats-officedocument.presentationml.slideLayout+xml"/>
  <Override PartName="/ppt/slides/slide9.xml" ContentType="application/vnd.openxmlformats-officedocument.presentationml.slide+xml"/>
  <Override PartName="/ppt/slides/slide76.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s/slide14.xml" ContentType="application/vnd.openxmlformats-officedocument.presentationml.slide+xml"/>
  <Override PartName="/ppt/slides/slide40.xml" ContentType="application/vnd.openxmlformats-officedocument.presentationml.slide+xml"/>
  <Override PartName="/ppt/slideMasters/slideMaster1.xml" ContentType="application/vnd.openxmlformats-officedocument.presentationml.slideMaster+xml"/>
  <Override PartName="/ppt/slides/slide78.xml" ContentType="application/vnd.openxmlformats-officedocument.presentationml.slide+xml"/>
  <Override PartName="/ppt/slides/slide73.xml" ContentType="application/vnd.openxmlformats-officedocument.presentationml.slide+xml"/>
  <Override PartName="/ppt/slides/slide24.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ppt/slides/slide53.xml" ContentType="application/vnd.openxmlformats-officedocument.presentationml.slide+xml"/>
  <Override PartName="/ppt/theme/theme1.xml" ContentType="application/vnd.openxmlformats-officedocument.theme+xml"/>
  <Override PartName="/ppt/slides/slide28.xml" ContentType="application/vnd.openxmlformats-officedocument.presentationml.slide+xml"/>
  <Override PartName="/ppt/slideLayouts/slideLayout1.xml" ContentType="application/vnd.openxmlformats-officedocument.presentationml.slideLayout+xml"/>
  <Override PartName="/ppt/slides/slide41.xml" ContentType="application/vnd.openxmlformats-officedocument.presentationml.slide+xml"/>
  <Override PartName="/ppt/slides/slide16.xml" ContentType="application/vnd.openxmlformats-officedocument.presentationml.slide+xml"/>
  <Override PartName="/ppt/slides/slide60.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58.xml" ContentType="application/vnd.openxmlformats-officedocument.presentationml.slide+xml"/>
  <Override PartName="/ppt/viewProps.xml" ContentType="application/vnd.openxmlformats-officedocument.presentationml.viewProps+xml"/>
  <Override PartName="/ppt/slides/slide49.xml" ContentType="application/vnd.openxmlformats-officedocument.presentationml.slide+xml"/>
  <Override PartName="/ppt/presProps.xml" ContentType="application/vnd.openxmlformats-officedocument.presentationml.presProps+xml"/>
  <Override PartName="/ppt/slideLayouts/slideLayout6.xml" ContentType="application/vnd.openxmlformats-officedocument.presentationml.slideLayout+xml"/>
  <Override PartName="/ppt/slides/slide38.xml" ContentType="application/vnd.openxmlformats-officedocument.presentationml.slide+xml"/>
  <Override PartName="/ppt/slides/slide34.xml" ContentType="application/vnd.openxmlformats-officedocument.presentationml.slide+xml"/>
  <Override PartName="/ppt/slides/slide54.xml" ContentType="application/vnd.openxmlformats-officedocument.presentationml.slide+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presProps" Target="presProps.xml" /><Relationship Id="rId83" Type="http://schemas.openxmlformats.org/officeDocument/2006/relationships/tableStyles" Target="tableStyles.xml" /><Relationship Id="rId84"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en-US"/>
              <a:t>Click to edit Master title style</a:t>
            </a:r>
            <a:endParaRPr lang="en-IN"/>
          </a:p>
        </p:txBody>
      </p:sp>
      <p:sp>
        <p:nvSpPr>
          <p:cNvPr id="3" name="Subtitle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lang="en-IN"/>
          </a:p>
        </p:txBody>
      </p:sp>
      <p:sp>
        <p:nvSpPr>
          <p:cNvPr id="4" name="Date Placeholder 3"/>
          <p:cNvSpPr>
            <a:spLocks noGrp="1"/>
          </p:cNvSpPr>
          <p:nvPr>
            <p:ph type="dt" sz="half" idx="10"/>
          </p:nvPr>
        </p:nvSpPr>
        <p:spPr bwMode="auto"/>
        <p:txBody>
          <a:bodyPr/>
          <a:lstStyle/>
          <a:p>
            <a:pPr>
              <a:defRPr/>
            </a:pPr>
            <a:fld id="{5EF6AE42-1DAC-4FA4-B2F1-7EA74314F633}" type="datetimeFigureOut">
              <a:rPr lang="en-IN"/>
              <a:t/>
            </a:fld>
            <a:endParaRPr lang="en-IN"/>
          </a:p>
        </p:txBody>
      </p:sp>
      <p:sp>
        <p:nvSpPr>
          <p:cNvPr id="5" name="Footer Placeholder 4"/>
          <p:cNvSpPr>
            <a:spLocks noGrp="1"/>
          </p:cNvSpPr>
          <p:nvPr>
            <p:ph type="ftr" sz="quarter" idx="11"/>
          </p:nvPr>
        </p:nvSpPr>
        <p:spPr bwMode="auto"/>
        <p:txBody>
          <a:bodyPr/>
          <a:lstStyle/>
          <a:p>
            <a:pPr>
              <a:defRPr/>
            </a:pPr>
            <a:endParaRPr lang="en-IN"/>
          </a:p>
        </p:txBody>
      </p:sp>
      <p:sp>
        <p:nvSpPr>
          <p:cNvPr id="6" name="Slide Number Placeholder 5"/>
          <p:cNvSpPr>
            <a:spLocks noGrp="1"/>
          </p:cNvSpPr>
          <p:nvPr>
            <p:ph type="sldNum" sz="quarter" idx="12"/>
          </p:nvPr>
        </p:nvSpPr>
        <p:spPr bwMode="auto"/>
        <p:txBody>
          <a:bodyPr/>
          <a:lstStyle/>
          <a:p>
            <a:pPr>
              <a:defRPr/>
            </a:pPr>
            <a:fld id="{6656D187-37F0-4BEC-A146-5FB9DFD7BB19}" type="slidenum">
              <a:rPr lang="en-IN"/>
              <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IN"/>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IN"/>
          </a:p>
        </p:txBody>
      </p:sp>
      <p:sp>
        <p:nvSpPr>
          <p:cNvPr id="4" name="Date Placeholder 3"/>
          <p:cNvSpPr>
            <a:spLocks noGrp="1"/>
          </p:cNvSpPr>
          <p:nvPr>
            <p:ph type="dt" sz="half" idx="10"/>
          </p:nvPr>
        </p:nvSpPr>
        <p:spPr bwMode="auto"/>
        <p:txBody>
          <a:bodyPr/>
          <a:lstStyle/>
          <a:p>
            <a:pPr>
              <a:defRPr/>
            </a:pPr>
            <a:fld id="{5EF6AE42-1DAC-4FA4-B2F1-7EA74314F633}" type="datetimeFigureOut">
              <a:rPr lang="en-IN"/>
              <a:t/>
            </a:fld>
            <a:endParaRPr lang="en-IN"/>
          </a:p>
        </p:txBody>
      </p:sp>
      <p:sp>
        <p:nvSpPr>
          <p:cNvPr id="5" name="Footer Placeholder 4"/>
          <p:cNvSpPr>
            <a:spLocks noGrp="1"/>
          </p:cNvSpPr>
          <p:nvPr>
            <p:ph type="ftr" sz="quarter" idx="11"/>
          </p:nvPr>
        </p:nvSpPr>
        <p:spPr bwMode="auto"/>
        <p:txBody>
          <a:bodyPr/>
          <a:lstStyle/>
          <a:p>
            <a:pPr>
              <a:defRPr/>
            </a:pPr>
            <a:endParaRPr lang="en-IN"/>
          </a:p>
        </p:txBody>
      </p:sp>
      <p:sp>
        <p:nvSpPr>
          <p:cNvPr id="6" name="Slide Number Placeholder 5"/>
          <p:cNvSpPr>
            <a:spLocks noGrp="1"/>
          </p:cNvSpPr>
          <p:nvPr>
            <p:ph type="sldNum" sz="quarter" idx="12"/>
          </p:nvPr>
        </p:nvSpPr>
        <p:spPr bwMode="auto"/>
        <p:txBody>
          <a:bodyPr/>
          <a:lstStyle/>
          <a:p>
            <a:pPr>
              <a:defRPr/>
            </a:pPr>
            <a:fld id="{6656D187-37F0-4BEC-A146-5FB9DFD7BB19}" type="slidenum">
              <a:rPr lang="en-IN"/>
              <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724900" y="365125"/>
            <a:ext cx="2628900" cy="5811838"/>
          </a:xfrm>
        </p:spPr>
        <p:txBody>
          <a:bodyPr vert="eaVert"/>
          <a:lstStyle/>
          <a:p>
            <a:pPr>
              <a:defRPr/>
            </a:pPr>
            <a:r>
              <a:rPr lang="en-US"/>
              <a:t>Click to edit Master title style</a:t>
            </a:r>
            <a:endParaRPr lang="en-IN"/>
          </a:p>
        </p:txBody>
      </p:sp>
      <p:sp>
        <p:nvSpPr>
          <p:cNvPr id="3" name="Vertical Text Placeholder 2"/>
          <p:cNvSpPr>
            <a:spLocks noGrp="1"/>
          </p:cNvSpPr>
          <p:nvPr>
            <p:ph type="body" orient="vert" idx="1"/>
          </p:nvPr>
        </p:nvSpPr>
        <p:spPr bwMode="auto">
          <a:xfrm>
            <a:off x="838200" y="365125"/>
            <a:ext cx="7734300"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IN"/>
          </a:p>
        </p:txBody>
      </p:sp>
      <p:sp>
        <p:nvSpPr>
          <p:cNvPr id="4" name="Date Placeholder 3"/>
          <p:cNvSpPr>
            <a:spLocks noGrp="1"/>
          </p:cNvSpPr>
          <p:nvPr>
            <p:ph type="dt" sz="half" idx="10"/>
          </p:nvPr>
        </p:nvSpPr>
        <p:spPr bwMode="auto"/>
        <p:txBody>
          <a:bodyPr/>
          <a:lstStyle/>
          <a:p>
            <a:pPr>
              <a:defRPr/>
            </a:pPr>
            <a:fld id="{5EF6AE42-1DAC-4FA4-B2F1-7EA74314F633}" type="datetimeFigureOut">
              <a:rPr lang="en-IN"/>
              <a:t/>
            </a:fld>
            <a:endParaRPr lang="en-IN"/>
          </a:p>
        </p:txBody>
      </p:sp>
      <p:sp>
        <p:nvSpPr>
          <p:cNvPr id="5" name="Footer Placeholder 4"/>
          <p:cNvSpPr>
            <a:spLocks noGrp="1"/>
          </p:cNvSpPr>
          <p:nvPr>
            <p:ph type="ftr" sz="quarter" idx="11"/>
          </p:nvPr>
        </p:nvSpPr>
        <p:spPr bwMode="auto"/>
        <p:txBody>
          <a:bodyPr/>
          <a:lstStyle/>
          <a:p>
            <a:pPr>
              <a:defRPr/>
            </a:pPr>
            <a:endParaRPr lang="en-IN"/>
          </a:p>
        </p:txBody>
      </p:sp>
      <p:sp>
        <p:nvSpPr>
          <p:cNvPr id="6" name="Slide Number Placeholder 5"/>
          <p:cNvSpPr>
            <a:spLocks noGrp="1"/>
          </p:cNvSpPr>
          <p:nvPr>
            <p:ph type="sldNum" sz="quarter" idx="12"/>
          </p:nvPr>
        </p:nvSpPr>
        <p:spPr bwMode="auto"/>
        <p:txBody>
          <a:bodyPr/>
          <a:lstStyle/>
          <a:p>
            <a:pPr>
              <a:defRPr/>
            </a:pPr>
            <a:fld id="{6656D187-37F0-4BEC-A146-5FB9DFD7BB19}" type="slidenum">
              <a:rPr lang="en-IN"/>
              <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IN"/>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IN"/>
          </a:p>
        </p:txBody>
      </p:sp>
      <p:sp>
        <p:nvSpPr>
          <p:cNvPr id="4" name="Date Placeholder 3"/>
          <p:cNvSpPr>
            <a:spLocks noGrp="1"/>
          </p:cNvSpPr>
          <p:nvPr>
            <p:ph type="dt" sz="half" idx="10"/>
          </p:nvPr>
        </p:nvSpPr>
        <p:spPr bwMode="auto"/>
        <p:txBody>
          <a:bodyPr/>
          <a:lstStyle/>
          <a:p>
            <a:pPr>
              <a:defRPr/>
            </a:pPr>
            <a:fld id="{5EF6AE42-1DAC-4FA4-B2F1-7EA74314F633}" type="datetimeFigureOut">
              <a:rPr lang="en-IN"/>
              <a:t/>
            </a:fld>
            <a:endParaRPr lang="en-IN"/>
          </a:p>
        </p:txBody>
      </p:sp>
      <p:sp>
        <p:nvSpPr>
          <p:cNvPr id="5" name="Footer Placeholder 4"/>
          <p:cNvSpPr>
            <a:spLocks noGrp="1"/>
          </p:cNvSpPr>
          <p:nvPr>
            <p:ph type="ftr" sz="quarter" idx="11"/>
          </p:nvPr>
        </p:nvSpPr>
        <p:spPr bwMode="auto"/>
        <p:txBody>
          <a:bodyPr/>
          <a:lstStyle/>
          <a:p>
            <a:pPr>
              <a:defRPr/>
            </a:pPr>
            <a:endParaRPr lang="en-IN"/>
          </a:p>
        </p:txBody>
      </p:sp>
      <p:sp>
        <p:nvSpPr>
          <p:cNvPr id="6" name="Slide Number Placeholder 5"/>
          <p:cNvSpPr>
            <a:spLocks noGrp="1"/>
          </p:cNvSpPr>
          <p:nvPr>
            <p:ph type="sldNum" sz="quarter" idx="12"/>
          </p:nvPr>
        </p:nvSpPr>
        <p:spPr bwMode="auto"/>
        <p:txBody>
          <a:bodyPr/>
          <a:lstStyle/>
          <a:p>
            <a:pPr>
              <a:defRPr/>
            </a:pPr>
            <a:fld id="{6656D187-37F0-4BEC-A146-5FB9DFD7BB19}" type="slidenum">
              <a:rPr lang="en-IN"/>
              <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1850" y="1709738"/>
            <a:ext cx="10515600" cy="2852737"/>
          </a:xfrm>
        </p:spPr>
        <p:txBody>
          <a:bodyPr anchor="b"/>
          <a:lstStyle>
            <a:lvl1pPr>
              <a:defRPr sz="6000"/>
            </a:lvl1pPr>
          </a:lstStyle>
          <a:p>
            <a:pPr>
              <a:defRPr/>
            </a:pPr>
            <a:r>
              <a:rPr lang="en-US"/>
              <a:t>Click to edit Master title style</a:t>
            </a:r>
            <a:endParaRPr lang="en-IN"/>
          </a:p>
        </p:txBody>
      </p:sp>
      <p:sp>
        <p:nvSpPr>
          <p:cNvPr id="3" name="Text Placeholder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5EF6AE42-1DAC-4FA4-B2F1-7EA74314F633}" type="datetimeFigureOut">
              <a:rPr lang="en-IN"/>
              <a:t/>
            </a:fld>
            <a:endParaRPr lang="en-IN"/>
          </a:p>
        </p:txBody>
      </p:sp>
      <p:sp>
        <p:nvSpPr>
          <p:cNvPr id="5" name="Footer Placeholder 4"/>
          <p:cNvSpPr>
            <a:spLocks noGrp="1"/>
          </p:cNvSpPr>
          <p:nvPr>
            <p:ph type="ftr" sz="quarter" idx="11"/>
          </p:nvPr>
        </p:nvSpPr>
        <p:spPr bwMode="auto"/>
        <p:txBody>
          <a:bodyPr/>
          <a:lstStyle/>
          <a:p>
            <a:pPr>
              <a:defRPr/>
            </a:pPr>
            <a:endParaRPr lang="en-IN"/>
          </a:p>
        </p:txBody>
      </p:sp>
      <p:sp>
        <p:nvSpPr>
          <p:cNvPr id="6" name="Slide Number Placeholder 5"/>
          <p:cNvSpPr>
            <a:spLocks noGrp="1"/>
          </p:cNvSpPr>
          <p:nvPr>
            <p:ph type="sldNum" sz="quarter" idx="12"/>
          </p:nvPr>
        </p:nvSpPr>
        <p:spPr bwMode="auto"/>
        <p:txBody>
          <a:bodyPr/>
          <a:lstStyle/>
          <a:p>
            <a:pPr>
              <a:defRPr/>
            </a:pPr>
            <a:fld id="{6656D187-37F0-4BEC-A146-5FB9DFD7BB19}" type="slidenum">
              <a:rPr lang="en-IN"/>
              <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IN"/>
          </a:p>
        </p:txBody>
      </p:sp>
      <p:sp>
        <p:nvSpPr>
          <p:cNvPr id="3" name="Content Placeholder 2"/>
          <p:cNvSpPr>
            <a:spLocks noGrp="1"/>
          </p:cNvSpPr>
          <p:nvPr>
            <p:ph sz="half" idx="1"/>
          </p:nvPr>
        </p:nvSpPr>
        <p:spPr bwMode="auto">
          <a:xfrm>
            <a:off x="838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IN"/>
          </a:p>
        </p:txBody>
      </p:sp>
      <p:sp>
        <p:nvSpPr>
          <p:cNvPr id="4" name="Content Placeholder 3"/>
          <p:cNvSpPr>
            <a:spLocks noGrp="1"/>
          </p:cNvSpPr>
          <p:nvPr>
            <p:ph sz="half" idx="2"/>
          </p:nvPr>
        </p:nvSpPr>
        <p:spPr bwMode="auto">
          <a:xfrm>
            <a:off x="6172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IN"/>
          </a:p>
        </p:txBody>
      </p:sp>
      <p:sp>
        <p:nvSpPr>
          <p:cNvPr id="5" name="Date Placeholder 4"/>
          <p:cNvSpPr>
            <a:spLocks noGrp="1"/>
          </p:cNvSpPr>
          <p:nvPr>
            <p:ph type="dt" sz="half" idx="10"/>
          </p:nvPr>
        </p:nvSpPr>
        <p:spPr bwMode="auto"/>
        <p:txBody>
          <a:bodyPr/>
          <a:lstStyle/>
          <a:p>
            <a:pPr>
              <a:defRPr/>
            </a:pPr>
            <a:fld id="{5EF6AE42-1DAC-4FA4-B2F1-7EA74314F633}" type="datetimeFigureOut">
              <a:rPr lang="en-IN"/>
              <a:t/>
            </a:fld>
            <a:endParaRPr lang="en-IN"/>
          </a:p>
        </p:txBody>
      </p:sp>
      <p:sp>
        <p:nvSpPr>
          <p:cNvPr id="6" name="Footer Placeholder 5"/>
          <p:cNvSpPr>
            <a:spLocks noGrp="1"/>
          </p:cNvSpPr>
          <p:nvPr>
            <p:ph type="ftr" sz="quarter" idx="11"/>
          </p:nvPr>
        </p:nvSpPr>
        <p:spPr bwMode="auto"/>
        <p:txBody>
          <a:bodyPr/>
          <a:lstStyle/>
          <a:p>
            <a:pPr>
              <a:defRPr/>
            </a:pPr>
            <a:endParaRPr lang="en-IN"/>
          </a:p>
        </p:txBody>
      </p:sp>
      <p:sp>
        <p:nvSpPr>
          <p:cNvPr id="7" name="Slide Number Placeholder 6"/>
          <p:cNvSpPr>
            <a:spLocks noGrp="1"/>
          </p:cNvSpPr>
          <p:nvPr>
            <p:ph type="sldNum" sz="quarter" idx="12"/>
          </p:nvPr>
        </p:nvSpPr>
        <p:spPr bwMode="auto"/>
        <p:txBody>
          <a:bodyPr/>
          <a:lstStyle/>
          <a:p>
            <a:pPr>
              <a:defRPr/>
            </a:pPr>
            <a:fld id="{6656D187-37F0-4BEC-A146-5FB9DFD7BB19}" type="slidenum">
              <a:rPr lang="en-IN"/>
              <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365125"/>
            <a:ext cx="10515600" cy="1325563"/>
          </a:xfrm>
        </p:spPr>
        <p:txBody>
          <a:bodyPr/>
          <a:lstStyle/>
          <a:p>
            <a:pPr>
              <a:defRPr/>
            </a:pPr>
            <a:r>
              <a:rPr lang="en-US"/>
              <a:t>Click to edit Master title style</a:t>
            </a:r>
            <a:endParaRPr lang="en-IN"/>
          </a:p>
        </p:txBody>
      </p:sp>
      <p:sp>
        <p:nvSpPr>
          <p:cNvPr id="3" name="Text Placeholder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839788" y="2505074"/>
            <a:ext cx="5157787"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IN"/>
          </a:p>
        </p:txBody>
      </p:sp>
      <p:sp>
        <p:nvSpPr>
          <p:cNvPr id="5" name="Text Placeholder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172200" y="2505074"/>
            <a:ext cx="5183188"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IN"/>
          </a:p>
        </p:txBody>
      </p:sp>
      <p:sp>
        <p:nvSpPr>
          <p:cNvPr id="7" name="Date Placeholder 6"/>
          <p:cNvSpPr>
            <a:spLocks noGrp="1"/>
          </p:cNvSpPr>
          <p:nvPr>
            <p:ph type="dt" sz="half" idx="10"/>
          </p:nvPr>
        </p:nvSpPr>
        <p:spPr bwMode="auto"/>
        <p:txBody>
          <a:bodyPr/>
          <a:lstStyle/>
          <a:p>
            <a:pPr>
              <a:defRPr/>
            </a:pPr>
            <a:fld id="{5EF6AE42-1DAC-4FA4-B2F1-7EA74314F633}" type="datetimeFigureOut">
              <a:rPr lang="en-IN"/>
              <a:t/>
            </a:fld>
            <a:endParaRPr lang="en-IN"/>
          </a:p>
        </p:txBody>
      </p:sp>
      <p:sp>
        <p:nvSpPr>
          <p:cNvPr id="8" name="Footer Placeholder 7"/>
          <p:cNvSpPr>
            <a:spLocks noGrp="1"/>
          </p:cNvSpPr>
          <p:nvPr>
            <p:ph type="ftr" sz="quarter" idx="11"/>
          </p:nvPr>
        </p:nvSpPr>
        <p:spPr bwMode="auto"/>
        <p:txBody>
          <a:bodyPr/>
          <a:lstStyle/>
          <a:p>
            <a:pPr>
              <a:defRPr/>
            </a:pPr>
            <a:endParaRPr lang="en-IN"/>
          </a:p>
        </p:txBody>
      </p:sp>
      <p:sp>
        <p:nvSpPr>
          <p:cNvPr id="9" name="Slide Number Placeholder 8"/>
          <p:cNvSpPr>
            <a:spLocks noGrp="1"/>
          </p:cNvSpPr>
          <p:nvPr>
            <p:ph type="sldNum" sz="quarter" idx="12"/>
          </p:nvPr>
        </p:nvSpPr>
        <p:spPr bwMode="auto"/>
        <p:txBody>
          <a:bodyPr/>
          <a:lstStyle/>
          <a:p>
            <a:pPr>
              <a:defRPr/>
            </a:pPr>
            <a:fld id="{6656D187-37F0-4BEC-A146-5FB9DFD7BB19}" type="slidenum">
              <a:rPr lang="en-IN"/>
              <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IN"/>
          </a:p>
        </p:txBody>
      </p:sp>
      <p:sp>
        <p:nvSpPr>
          <p:cNvPr id="3" name="Date Placeholder 2"/>
          <p:cNvSpPr>
            <a:spLocks noGrp="1"/>
          </p:cNvSpPr>
          <p:nvPr>
            <p:ph type="dt" sz="half" idx="10"/>
          </p:nvPr>
        </p:nvSpPr>
        <p:spPr bwMode="auto"/>
        <p:txBody>
          <a:bodyPr/>
          <a:lstStyle/>
          <a:p>
            <a:pPr>
              <a:defRPr/>
            </a:pPr>
            <a:fld id="{5EF6AE42-1DAC-4FA4-B2F1-7EA74314F633}" type="datetimeFigureOut">
              <a:rPr lang="en-IN"/>
              <a:t/>
            </a:fld>
            <a:endParaRPr lang="en-IN"/>
          </a:p>
        </p:txBody>
      </p:sp>
      <p:sp>
        <p:nvSpPr>
          <p:cNvPr id="4" name="Footer Placeholder 3"/>
          <p:cNvSpPr>
            <a:spLocks noGrp="1"/>
          </p:cNvSpPr>
          <p:nvPr>
            <p:ph type="ftr" sz="quarter" idx="11"/>
          </p:nvPr>
        </p:nvSpPr>
        <p:spPr bwMode="auto"/>
        <p:txBody>
          <a:bodyPr/>
          <a:lstStyle/>
          <a:p>
            <a:pPr>
              <a:defRPr/>
            </a:pPr>
            <a:endParaRPr lang="en-IN"/>
          </a:p>
        </p:txBody>
      </p:sp>
      <p:sp>
        <p:nvSpPr>
          <p:cNvPr id="5" name="Slide Number Placeholder 4"/>
          <p:cNvSpPr>
            <a:spLocks noGrp="1"/>
          </p:cNvSpPr>
          <p:nvPr>
            <p:ph type="sldNum" sz="quarter" idx="12"/>
          </p:nvPr>
        </p:nvSpPr>
        <p:spPr bwMode="auto"/>
        <p:txBody>
          <a:bodyPr/>
          <a:lstStyle/>
          <a:p>
            <a:pPr>
              <a:defRPr/>
            </a:pPr>
            <a:fld id="{6656D187-37F0-4BEC-A146-5FB9DFD7BB19}" type="slidenum">
              <a:rPr lang="en-IN"/>
              <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5EF6AE42-1DAC-4FA4-B2F1-7EA74314F633}" type="datetimeFigureOut">
              <a:rPr lang="en-IN"/>
              <a:t/>
            </a:fld>
            <a:endParaRPr lang="en-IN"/>
          </a:p>
        </p:txBody>
      </p:sp>
      <p:sp>
        <p:nvSpPr>
          <p:cNvPr id="3" name="Footer Placeholder 2"/>
          <p:cNvSpPr>
            <a:spLocks noGrp="1"/>
          </p:cNvSpPr>
          <p:nvPr>
            <p:ph type="ftr" sz="quarter" idx="11"/>
          </p:nvPr>
        </p:nvSpPr>
        <p:spPr bwMode="auto"/>
        <p:txBody>
          <a:bodyPr/>
          <a:lstStyle/>
          <a:p>
            <a:pPr>
              <a:defRPr/>
            </a:pPr>
            <a:endParaRPr lang="en-IN"/>
          </a:p>
        </p:txBody>
      </p:sp>
      <p:sp>
        <p:nvSpPr>
          <p:cNvPr id="4" name="Slide Number Placeholder 3"/>
          <p:cNvSpPr>
            <a:spLocks noGrp="1"/>
          </p:cNvSpPr>
          <p:nvPr>
            <p:ph type="sldNum" sz="quarter" idx="12"/>
          </p:nvPr>
        </p:nvSpPr>
        <p:spPr bwMode="auto"/>
        <p:txBody>
          <a:bodyPr/>
          <a:lstStyle/>
          <a:p>
            <a:pPr>
              <a:defRPr/>
            </a:pPr>
            <a:fld id="{6656D187-37F0-4BEC-A146-5FB9DFD7BB19}" type="slidenum">
              <a:rPr lang="en-IN"/>
              <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IN"/>
          </a:p>
        </p:txBody>
      </p:sp>
      <p:sp>
        <p:nvSpPr>
          <p:cNvPr id="3" name="Content Placehold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IN"/>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5EF6AE42-1DAC-4FA4-B2F1-7EA74314F633}" type="datetimeFigureOut">
              <a:rPr lang="en-IN"/>
              <a:t/>
            </a:fld>
            <a:endParaRPr lang="en-IN"/>
          </a:p>
        </p:txBody>
      </p:sp>
      <p:sp>
        <p:nvSpPr>
          <p:cNvPr id="6" name="Footer Placeholder 5"/>
          <p:cNvSpPr>
            <a:spLocks noGrp="1"/>
          </p:cNvSpPr>
          <p:nvPr>
            <p:ph type="ftr" sz="quarter" idx="11"/>
          </p:nvPr>
        </p:nvSpPr>
        <p:spPr bwMode="auto"/>
        <p:txBody>
          <a:bodyPr/>
          <a:lstStyle/>
          <a:p>
            <a:pPr>
              <a:defRPr/>
            </a:pPr>
            <a:endParaRPr lang="en-IN"/>
          </a:p>
        </p:txBody>
      </p:sp>
      <p:sp>
        <p:nvSpPr>
          <p:cNvPr id="7" name="Slide Number Placeholder 6"/>
          <p:cNvSpPr>
            <a:spLocks noGrp="1"/>
          </p:cNvSpPr>
          <p:nvPr>
            <p:ph type="sldNum" sz="quarter" idx="12"/>
          </p:nvPr>
        </p:nvSpPr>
        <p:spPr bwMode="auto"/>
        <p:txBody>
          <a:bodyPr/>
          <a:lstStyle/>
          <a:p>
            <a:pPr>
              <a:defRPr/>
            </a:pPr>
            <a:fld id="{6656D187-37F0-4BEC-A146-5FB9DFD7BB19}" type="slidenum">
              <a:rPr lang="en-IN"/>
              <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IN"/>
          </a:p>
        </p:txBody>
      </p:sp>
      <p:sp>
        <p:nvSpPr>
          <p:cNvPr id="3" name="Picture Placeholder 2"/>
          <p:cNvSpPr>
            <a:spLocks noGrp="1"/>
          </p:cNvSpPr>
          <p:nvPr>
            <p:ph type="pic" idx="1"/>
          </p:nvPr>
        </p:nvSpPr>
        <p:spPr bwMode="auto">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IN"/>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5EF6AE42-1DAC-4FA4-B2F1-7EA74314F633}" type="datetimeFigureOut">
              <a:rPr lang="en-IN"/>
              <a:t/>
            </a:fld>
            <a:endParaRPr lang="en-IN"/>
          </a:p>
        </p:txBody>
      </p:sp>
      <p:sp>
        <p:nvSpPr>
          <p:cNvPr id="6" name="Footer Placeholder 5"/>
          <p:cNvSpPr>
            <a:spLocks noGrp="1"/>
          </p:cNvSpPr>
          <p:nvPr>
            <p:ph type="ftr" sz="quarter" idx="11"/>
          </p:nvPr>
        </p:nvSpPr>
        <p:spPr bwMode="auto"/>
        <p:txBody>
          <a:bodyPr/>
          <a:lstStyle/>
          <a:p>
            <a:pPr>
              <a:defRPr/>
            </a:pPr>
            <a:endParaRPr lang="en-IN"/>
          </a:p>
        </p:txBody>
      </p:sp>
      <p:sp>
        <p:nvSpPr>
          <p:cNvPr id="7" name="Slide Number Placeholder 6"/>
          <p:cNvSpPr>
            <a:spLocks noGrp="1"/>
          </p:cNvSpPr>
          <p:nvPr>
            <p:ph type="sldNum" sz="quarter" idx="12"/>
          </p:nvPr>
        </p:nvSpPr>
        <p:spPr bwMode="auto"/>
        <p:txBody>
          <a:bodyPr/>
          <a:lstStyle/>
          <a:p>
            <a:pPr>
              <a:defRPr/>
            </a:pPr>
            <a:fld id="{6656D187-37F0-4BEC-A146-5FB9DFD7BB19}" type="slidenum">
              <a:rPr lang="en-IN"/>
              <a:t/>
            </a:fld>
            <a:endParaRPr lang="en-IN"/>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n-US"/>
              <a:t>Click to edit Master title style</a:t>
            </a:r>
            <a:endParaRPr lang="en-IN"/>
          </a:p>
        </p:txBody>
      </p:sp>
      <p:sp>
        <p:nvSpPr>
          <p:cNvPr id="3" name="Text Placehold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IN"/>
          </a:p>
        </p:txBody>
      </p:sp>
      <p:sp>
        <p:nvSpPr>
          <p:cNvPr id="4" name="Date Placeholder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EF6AE42-1DAC-4FA4-B2F1-7EA74314F633}" type="datetimeFigureOut">
              <a:rPr lang="en-IN"/>
              <a:t/>
            </a:fld>
            <a:endParaRPr lang="en-IN"/>
          </a:p>
        </p:txBody>
      </p:sp>
      <p:sp>
        <p:nvSpPr>
          <p:cNvPr id="5" name="Footer Placeholder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IN"/>
          </a:p>
        </p:txBody>
      </p:sp>
      <p:sp>
        <p:nvSpPr>
          <p:cNvPr id="6" name="Slide Number Placeholder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6656D187-37F0-4BEC-A146-5FB9DFD7BB19}" type="slidenum">
              <a:rPr lang="en-IN"/>
              <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wmf"/><Relationship Id="rId3" Type="http://schemas.openxmlformats.org/officeDocument/2006/relationships/oleObject" Target="../embeddings/oleObject1.bin"/></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wmf"/><Relationship Id="rId4" Type="http://schemas.openxmlformats.org/officeDocument/2006/relationships/oleObject" Target="../embeddings/oleObject2.bin"/></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wmf"/><Relationship Id="rId3" Type="http://schemas.openxmlformats.org/officeDocument/2006/relationships/oleObject" Target="../embeddings/oleObject3.bin"/></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wmf"/><Relationship Id="rId3" Type="http://schemas.openxmlformats.org/officeDocument/2006/relationships/oleObject" Target="../embeddings/oleObject4.bin"/><Relationship Id="rId4" Type="http://schemas.openxmlformats.org/officeDocument/2006/relationships/image" Target="../media/image7.png"/><Relationship Id="rId5" Type="http://schemas.openxmlformats.org/officeDocument/2006/relationships/image" Target="../media/image8.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wmf"/><Relationship Id="rId3" Type="http://schemas.openxmlformats.org/officeDocument/2006/relationships/oleObject" Target="../embeddings/oleObject5.bin"/><Relationship Id="rId4"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11.wmf"/><Relationship Id="rId7" Type="http://schemas.openxmlformats.org/officeDocument/2006/relationships/oleObject" Target="../embeddings/oleObject6.bin"/></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wmf"/><Relationship Id="rId3" Type="http://schemas.openxmlformats.org/officeDocument/2006/relationships/oleObject" Target="../embeddings/oleObject7.bin"/><Relationship Id="rId4" Type="http://schemas.openxmlformats.org/officeDocument/2006/relationships/image" Target="../media/image7.png"/><Relationship Id="rId5" Type="http://schemas.openxmlformats.org/officeDocument/2006/relationships/image" Target="../media/image13.png"/><Relationship Id="rId6" Type="http://schemas.openxmlformats.org/officeDocument/2006/relationships/image" Target="../media/image14.wmf"/><Relationship Id="rId7" Type="http://schemas.openxmlformats.org/officeDocument/2006/relationships/oleObject" Target="../embeddings/oleObject8.bin"/></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wmf"/><Relationship Id="rId3" Type="http://schemas.openxmlformats.org/officeDocument/2006/relationships/oleObject" Target="../embeddings/oleObject9.bin"/><Relationship Id="rId4" Type="http://schemas.openxmlformats.org/officeDocument/2006/relationships/image" Target="../media/image16.wmf"/><Relationship Id="rId5" Type="http://schemas.openxmlformats.org/officeDocument/2006/relationships/package" Target="../embeddings/Microsoft_Word_Document1.docx"/><Relationship Id="rId6" Type="http://schemas.openxmlformats.org/officeDocument/2006/relationships/image" Target="../media/image17.wmf"/><Relationship Id="rId7" Type="http://schemas.openxmlformats.org/officeDocument/2006/relationships/package" Target="../embeddings/Microsoft_Word_Document2.docx"/></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wmf"/><Relationship Id="rId3" Type="http://schemas.openxmlformats.org/officeDocument/2006/relationships/oleObject" Target="../embeddings/oleObject10.bin"/><Relationship Id="rId4" Type="http://schemas.openxmlformats.org/officeDocument/2006/relationships/image" Target="../media/image7.png"/><Relationship Id="rId5" Type="http://schemas.openxmlformats.org/officeDocument/2006/relationships/image" Target="../media/image19.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 Id="rId3" Type="http://schemas.openxmlformats.org/officeDocument/2006/relationships/image" Target="../media/image21.wmf"/><Relationship Id="rId4" Type="http://schemas.openxmlformats.org/officeDocument/2006/relationships/oleObject" Target="../embeddings/oleObject11.bin"/><Relationship Id="rId5" Type="http://schemas.openxmlformats.org/officeDocument/2006/relationships/image" Target="../media/image22.wmf"/><Relationship Id="rId6" Type="http://schemas.openxmlformats.org/officeDocument/2006/relationships/oleObject" Target="../embeddings/oleObject12.bin"/><Relationship Id="rId7" Type="http://schemas.openxmlformats.org/officeDocument/2006/relationships/image" Target="../media/image23.wmf"/><Relationship Id="rId8" Type="http://schemas.openxmlformats.org/officeDocument/2006/relationships/oleObject" Target="../embeddings/oleObject13.bin"/><Relationship Id="rId9" Type="http://schemas.openxmlformats.org/officeDocument/2006/relationships/image" Target="../media/image24.wmf"/><Relationship Id="rId10" Type="http://schemas.openxmlformats.org/officeDocument/2006/relationships/oleObject" Target="../embeddings/oleObject14.bin"/><Relationship Id="rId11" Type="http://schemas.openxmlformats.org/officeDocument/2006/relationships/image" Target="../media/image25.wmf"/><Relationship Id="rId12" Type="http://schemas.openxmlformats.org/officeDocument/2006/relationships/oleObject" Target="../embeddings/oleObject15.bin"/><Relationship Id="rId13" Type="http://schemas.openxmlformats.org/officeDocument/2006/relationships/image" Target="../media/image26.wmf"/><Relationship Id="rId14" Type="http://schemas.openxmlformats.org/officeDocument/2006/relationships/oleObject" Target="../embeddings/oleObject16.bin"/></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1.wmf"/><Relationship Id="rId3" Type="http://schemas.openxmlformats.org/officeDocument/2006/relationships/image" Target="../media/image7.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2.wmf"/><Relationship Id="rId3" Type="http://schemas.openxmlformats.org/officeDocument/2006/relationships/image" Target="../media/image33.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4.png"/><Relationship Id="rId3" Type="http://schemas.openxmlformats.org/officeDocument/2006/relationships/image" Target="../media/image35.wmf"/></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6.wmf"/><Relationship Id="rId3" Type="http://schemas.openxmlformats.org/officeDocument/2006/relationships/oleObject" Target="../embeddings/oleObject17.bin"/></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7.wmf"/><Relationship Id="rId3" Type="http://schemas.openxmlformats.org/officeDocument/2006/relationships/oleObject" Target="../embeddings/oleObject18.bin"/><Relationship Id="rId4" Type="http://schemas.openxmlformats.org/officeDocument/2006/relationships/image" Target="../media/image38.wmf"/><Relationship Id="rId5" Type="http://schemas.openxmlformats.org/officeDocument/2006/relationships/oleObject" Target="../embeddings/oleObject19.bin"/><Relationship Id="rId6" Type="http://schemas.openxmlformats.org/officeDocument/2006/relationships/image" Target="../media/image39.wmf"/><Relationship Id="rId7" Type="http://schemas.openxmlformats.org/officeDocument/2006/relationships/oleObject" Target="../embeddings/oleObject20.bin"/></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earchwindevelopment.techtarget.com/definition/vector-graphics" TargetMode="External"/><Relationship Id="rId3" Type="http://schemas.openxmlformats.org/officeDocument/2006/relationships/hyperlink" Target="https://whatis.techtarget.com/definition/raster-graphics" TargetMode="External"/><Relationship Id="rId4" Type="http://schemas.openxmlformats.org/officeDocument/2006/relationships/hyperlink" Target="https://whatis.techtarget.com/definition/bit-map" TargetMode="External"/><Relationship Id="rId5" Type="http://schemas.openxmlformats.org/officeDocument/2006/relationships/hyperlink" Target="https://whatis.techtarget.com/definition/image-map" TargetMode="External"/><Relationship Id="rId6" Type="http://schemas.openxmlformats.org/officeDocument/2006/relationships/hyperlink" Target="https://whatis.techtarget.com/definition/hypertext" TargetMode="Externa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image" Target="../media/image40.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1.wmf"/><Relationship Id="rId3" Type="http://schemas.openxmlformats.org/officeDocument/2006/relationships/image" Target="../media/image41.wmf"/></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2.emf"/><Relationship Id="rId3" Type="http://schemas.openxmlformats.org/officeDocument/2006/relationships/image" Target="../media/image43.emf"/></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4.png"/><Relationship Id="rId3" Type="http://schemas.openxmlformats.org/officeDocument/2006/relationships/image" Target="../media/image45.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6.png"/><Relationship Id="rId3" Type="http://schemas.openxmlformats.org/officeDocument/2006/relationships/image" Target="../media/image47.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8.png"/><Relationship Id="rId3" Type="http://schemas.openxmlformats.org/officeDocument/2006/relationships/image" Target="../media/image49.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0.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1.wmf"/><Relationship Id="rId3" Type="http://schemas.openxmlformats.org/officeDocument/2006/relationships/oleObject" Target="../embeddings/oleObject21.bin"/><Relationship Id="rId4" Type="http://schemas.openxmlformats.org/officeDocument/2006/relationships/image" Target="../media/image52.wmf"/><Relationship Id="rId5" Type="http://schemas.openxmlformats.org/officeDocument/2006/relationships/oleObject" Target="../embeddings/oleObject22.bin"/></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3.wmf"/><Relationship Id="rId3" Type="http://schemas.openxmlformats.org/officeDocument/2006/relationships/image" Target="../media/image54.wmf"/><Relationship Id="rId4" Type="http://schemas.openxmlformats.org/officeDocument/2006/relationships/image" Target="../media/image55.wmf"/><Relationship Id="rId5" Type="http://schemas.openxmlformats.org/officeDocument/2006/relationships/image" Target="../media/image56.wmf"/><Relationship Id="rId6" Type="http://schemas.openxmlformats.org/officeDocument/2006/relationships/image" Target="../media/image57.wmf"/><Relationship Id="rId7" Type="http://schemas.openxmlformats.org/officeDocument/2006/relationships/oleObject" Target="../embeddings/oleObject23.bin"/></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8.wmf"/><Relationship Id="rId3" Type="http://schemas.openxmlformats.org/officeDocument/2006/relationships/oleObject" Target="../embeddings/oleObject24.bin"/><Relationship Id="rId4" Type="http://schemas.openxmlformats.org/officeDocument/2006/relationships/image" Target="../media/image59.wmf"/><Relationship Id="rId5" Type="http://schemas.openxmlformats.org/officeDocument/2006/relationships/oleObject" Target="../embeddings/oleObject25.bin"/></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0.emf"/><Relationship Id="rId3" Type="http://schemas.openxmlformats.org/officeDocument/2006/relationships/oleObject" Target="../embeddings/oleObject26.bin"/><Relationship Id="rId4" Type="http://schemas.openxmlformats.org/officeDocument/2006/relationships/image" Target="../media/image61.emf"/><Relationship Id="rId5" Type="http://schemas.openxmlformats.org/officeDocument/2006/relationships/oleObject" Target="../embeddings/oleObject27.bin"/></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2.emf"/><Relationship Id="rId3" Type="http://schemas.openxmlformats.org/officeDocument/2006/relationships/oleObject" Target="../embeddings/oleObject28.bin"/></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3.emf"/><Relationship Id="rId3" Type="http://schemas.openxmlformats.org/officeDocument/2006/relationships/oleObject" Target="../embeddings/oleObject29.bin"/></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4.pn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5.pn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6.png"/><Relationship Id="rId3" Type="http://schemas.openxmlformats.org/officeDocument/2006/relationships/image" Target="../media/image67.png"/></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8.wmf"/><Relationship Id="rId3" Type="http://schemas.openxmlformats.org/officeDocument/2006/relationships/oleObject" Target="../embeddings/oleObject30.bin"/><Relationship Id="rId4" Type="http://schemas.openxmlformats.org/officeDocument/2006/relationships/image" Target="../media/image69.wmf"/><Relationship Id="rId5" Type="http://schemas.openxmlformats.org/officeDocument/2006/relationships/oleObject" Target="../embeddings/oleObject31.bin"/></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0.jpg"/><Relationship Id="rId3" Type="http://schemas.openxmlformats.org/officeDocument/2006/relationships/image" Target="../media/image71.jpg"/></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2.jpg"/><Relationship Id="rId3" Type="http://schemas.openxmlformats.org/officeDocument/2006/relationships/image" Target="../media/image73.jpg"/></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4.jpg"/><Relationship Id="rId3" Type="http://schemas.openxmlformats.org/officeDocument/2006/relationships/image" Target="../media/image75.jpg"/></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6.jpg"/><Relationship Id="rId3" Type="http://schemas.openxmlformats.org/officeDocument/2006/relationships/image" Target="../media/image77.jpg"/></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p:txBody>
          <a:bodyPr/>
          <a:lstStyle/>
          <a:p>
            <a:pPr>
              <a:defRPr/>
            </a:pPr>
            <a:r>
              <a:rPr lang="en-US" sz="6000" b="1">
                <a:latin typeface="Times New Roman"/>
                <a:ea typeface="Times New Roman"/>
              </a:rPr>
              <a:t>Image Manipulation and Storage</a:t>
            </a:r>
            <a:endParaRPr lang="en-IN"/>
          </a:p>
        </p:txBody>
      </p:sp>
      <p:sp>
        <p:nvSpPr>
          <p:cNvPr id="3" name="Subtitle 2"/>
          <p:cNvSpPr>
            <a:spLocks noGrp="1"/>
          </p:cNvSpPr>
          <p:nvPr>
            <p:ph type="subTitle" idx="1"/>
          </p:nvPr>
        </p:nvSpPr>
        <p:spPr bwMode="auto"/>
        <p:txBody>
          <a:bodyPr/>
          <a:lstStyle/>
          <a:p>
            <a:pPr>
              <a:defRPr/>
            </a:pPr>
            <a:endParaRPr lang="en-IN"/>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098" name="Slide Number Placeholder 2"/>
          <p:cNvSpPr>
            <a:spLocks noGrp="1"/>
          </p:cNvSpPr>
          <p:nvPr>
            <p:ph type="sldNum" sz="quarter" idx="12"/>
          </p:nvPr>
        </p:nvSpPr>
        <p:spPr bwMode="auto">
          <a:prstGeom prst="rect">
            <a:avLst/>
          </a:prstGeom>
          <a:noFill/>
          <a:ln/>
        </p:spPr>
        <p:txBody>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fld id="{34678DF7-A423-4CDD-BDBB-96ECD1546DFF}" type="slidenum">
              <a:rPr lang="en-US" sz="1200">
                <a:latin typeface="Garamond"/>
              </a:rPr>
              <a:t/>
            </a:fld>
            <a:endParaRPr lang="en-US" sz="1200">
              <a:latin typeface="Garamond"/>
            </a:endParaRPr>
          </a:p>
        </p:txBody>
      </p:sp>
      <p:sp>
        <p:nvSpPr>
          <p:cNvPr id="4" name="Text Box 4"/>
          <p:cNvSpPr txBox="1">
            <a:spLocks noChangeArrowheads="1"/>
          </p:cNvSpPr>
          <p:nvPr/>
        </p:nvSpPr>
        <p:spPr bwMode="auto">
          <a:xfrm>
            <a:off x="1905000" y="228601"/>
            <a:ext cx="8153399" cy="6143605"/>
          </a:xfrm>
          <a:prstGeom prst="rect">
            <a:avLst/>
          </a:prstGeom>
          <a:noFill/>
          <a:ln>
            <a:noFill/>
          </a:ln>
          <a:effectLst/>
        </p:spPr>
        <p:txBody>
          <a:bodyPr>
            <a:spAutoFit/>
          </a:bodyPr>
          <a:lstStyle/>
          <a:p>
            <a:pPr algn="ctr">
              <a:lnSpc>
                <a:spcPct val="50000"/>
              </a:lnSpc>
              <a:spcBef>
                <a:spcPts val="0"/>
              </a:spcBef>
              <a:defRPr/>
            </a:pPr>
            <a:endParaRPr lang="en-US" sz="1200" b="1" i="1">
              <a:latin typeface="_Arial"/>
              <a:ea typeface="宋体"/>
              <a:cs typeface="Times New Roman"/>
            </a:endParaRPr>
          </a:p>
          <a:p>
            <a:pPr algn="ctr">
              <a:lnSpc>
                <a:spcPct val="50000"/>
              </a:lnSpc>
              <a:spcBef>
                <a:spcPts val="0"/>
              </a:spcBef>
              <a:defRPr/>
            </a:pPr>
            <a:r>
              <a:rPr lang="en-US" sz="3200" b="1">
                <a:solidFill>
                  <a:srgbClr val="3333FF"/>
                </a:solidFill>
                <a:latin typeface="Adobe Caslon Pro Bold"/>
                <a:ea typeface="宋体"/>
                <a:cs typeface="Adobe Caslon Pro Bold"/>
              </a:rPr>
              <a:t>IMAGE ENHANCEMENT</a:t>
            </a:r>
            <a:endParaRPr/>
          </a:p>
          <a:p>
            <a:pPr>
              <a:lnSpc>
                <a:spcPct val="50000"/>
              </a:lnSpc>
              <a:spcBef>
                <a:spcPts val="0"/>
              </a:spcBef>
              <a:defRPr/>
            </a:pPr>
            <a:r>
              <a:rPr lang="en-US" sz="2400" b="1">
                <a:solidFill>
                  <a:srgbClr val="3333FF"/>
                </a:solidFill>
                <a:latin typeface="Adobe Caslon Pro Bold"/>
                <a:ea typeface="宋体"/>
                <a:cs typeface="Adobe Caslon Pro Bold"/>
              </a:rPr>
              <a:t>  	</a:t>
            </a:r>
            <a:endParaRPr lang="en-US" sz="2400">
              <a:solidFill>
                <a:srgbClr val="3333FF"/>
              </a:solidFill>
              <a:latin typeface="Adobe Caslon Pro Bold"/>
              <a:ea typeface="宋体"/>
              <a:cs typeface="Adobe Caslon Pro Bold"/>
            </a:endParaRPr>
          </a:p>
          <a:p>
            <a:pPr>
              <a:lnSpc>
                <a:spcPct val="75000"/>
              </a:lnSpc>
              <a:spcBef>
                <a:spcPts val="0"/>
              </a:spcBef>
              <a:defRPr/>
            </a:pPr>
            <a:r>
              <a:rPr lang="en-US" sz="2400" b="1">
                <a:solidFill>
                  <a:srgbClr val="3333FF"/>
                </a:solidFill>
                <a:latin typeface="Adobe Caslon Pro Bold"/>
                <a:ea typeface="宋体"/>
                <a:cs typeface="Adobe Caslon Pro Bold"/>
              </a:rPr>
              <a:t>		Point-wise operations </a:t>
            </a:r>
            <a:endParaRPr lang="en-US" sz="2400">
              <a:solidFill>
                <a:srgbClr val="3333FF"/>
              </a:solidFill>
              <a:latin typeface="Adobe Caslon Pro Bold"/>
              <a:ea typeface="宋体"/>
              <a:cs typeface="Adobe Caslon Pro Bold"/>
            </a:endParaRPr>
          </a:p>
          <a:p>
            <a:pPr>
              <a:lnSpc>
                <a:spcPct val="75000"/>
              </a:lnSpc>
              <a:spcBef>
                <a:spcPts val="0"/>
              </a:spcBef>
              <a:defRPr/>
            </a:pPr>
            <a:r>
              <a:rPr lang="en-US" sz="2400" i="1">
                <a:solidFill>
                  <a:srgbClr val="3333FF"/>
                </a:solidFill>
                <a:latin typeface="Adobe Caslon Pro Bold"/>
                <a:ea typeface="宋体"/>
                <a:cs typeface="Adobe Caslon Pro Bold"/>
              </a:rPr>
              <a:t>		         Contrast enhancement; contrast stretching  </a:t>
            </a:r>
            <a:endParaRPr lang="en-US" sz="2400">
              <a:solidFill>
                <a:srgbClr val="3333FF"/>
              </a:solidFill>
              <a:latin typeface="Adobe Caslon Pro Bold"/>
              <a:ea typeface="宋体"/>
              <a:cs typeface="Adobe Caslon Pro Bold"/>
            </a:endParaRPr>
          </a:p>
          <a:p>
            <a:pPr>
              <a:lnSpc>
                <a:spcPct val="75000"/>
              </a:lnSpc>
              <a:spcBef>
                <a:spcPts val="0"/>
              </a:spcBef>
              <a:defRPr/>
            </a:pPr>
            <a:r>
              <a:rPr lang="en-US" sz="2400" i="1">
                <a:solidFill>
                  <a:srgbClr val="3333FF"/>
                </a:solidFill>
                <a:latin typeface="Adobe Caslon Pro Bold"/>
                <a:ea typeface="宋体"/>
                <a:cs typeface="Adobe Caslon Pro Bold"/>
              </a:rPr>
              <a:t>		         Grey scale clipping; image binarization  (thresholding) </a:t>
            </a:r>
            <a:endParaRPr lang="en-US" sz="2400">
              <a:solidFill>
                <a:srgbClr val="3333FF"/>
              </a:solidFill>
              <a:latin typeface="Adobe Caslon Pro Bold"/>
              <a:ea typeface="宋体"/>
              <a:cs typeface="Adobe Caslon Pro Bold"/>
            </a:endParaRPr>
          </a:p>
          <a:p>
            <a:pPr>
              <a:lnSpc>
                <a:spcPct val="75000"/>
              </a:lnSpc>
              <a:spcBef>
                <a:spcPts val="0"/>
              </a:spcBef>
              <a:defRPr/>
            </a:pPr>
            <a:r>
              <a:rPr lang="en-US" sz="2400" i="1">
                <a:solidFill>
                  <a:srgbClr val="3333FF"/>
                </a:solidFill>
                <a:latin typeface="Adobe Caslon Pro Bold"/>
                <a:ea typeface="宋体"/>
                <a:cs typeface="Adobe Caslon Pro Bold"/>
              </a:rPr>
              <a:t>		         Image inversion (negative)  </a:t>
            </a:r>
            <a:endParaRPr lang="en-US" sz="2400">
              <a:solidFill>
                <a:srgbClr val="3333FF"/>
              </a:solidFill>
              <a:latin typeface="Adobe Caslon Pro Bold"/>
              <a:ea typeface="宋体"/>
              <a:cs typeface="Adobe Caslon Pro Bold"/>
            </a:endParaRPr>
          </a:p>
          <a:p>
            <a:pPr>
              <a:lnSpc>
                <a:spcPct val="75000"/>
              </a:lnSpc>
              <a:spcBef>
                <a:spcPts val="0"/>
              </a:spcBef>
              <a:defRPr/>
            </a:pPr>
            <a:r>
              <a:rPr lang="en-US" sz="2400">
                <a:solidFill>
                  <a:srgbClr val="3333FF"/>
                </a:solidFill>
                <a:latin typeface="Adobe Caslon Pro Bold"/>
                <a:ea typeface="宋体"/>
                <a:cs typeface="Adobe Caslon Pro Bold"/>
              </a:rPr>
              <a:t>		         </a:t>
            </a:r>
            <a:r>
              <a:rPr lang="en-US" sz="2400" i="1">
                <a:solidFill>
                  <a:srgbClr val="3333FF"/>
                </a:solidFill>
                <a:latin typeface="Adobe Caslon Pro Bold"/>
                <a:ea typeface="宋体"/>
                <a:cs typeface="Adobe Caslon Pro Bold"/>
              </a:rPr>
              <a:t>Grey scale slicing </a:t>
            </a:r>
            <a:endParaRPr/>
          </a:p>
          <a:p>
            <a:pPr>
              <a:lnSpc>
                <a:spcPct val="75000"/>
              </a:lnSpc>
              <a:spcBef>
                <a:spcPts val="0"/>
              </a:spcBef>
              <a:defRPr/>
            </a:pPr>
            <a:r>
              <a:rPr lang="en-US" sz="2400" i="1">
                <a:solidFill>
                  <a:srgbClr val="3333FF"/>
                </a:solidFill>
                <a:latin typeface="Adobe Caslon Pro Bold"/>
                <a:ea typeface="宋体"/>
                <a:cs typeface="Adobe Caslon Pro Bold"/>
              </a:rPr>
              <a:t>		         Bit extraction   </a:t>
            </a:r>
            <a:endParaRPr lang="en-US" sz="2400">
              <a:solidFill>
                <a:srgbClr val="3333FF"/>
              </a:solidFill>
              <a:latin typeface="Adobe Caslon Pro Bold"/>
              <a:ea typeface="宋体"/>
              <a:cs typeface="Adobe Caslon Pro Bold"/>
            </a:endParaRPr>
          </a:p>
          <a:p>
            <a:pPr>
              <a:lnSpc>
                <a:spcPct val="75000"/>
              </a:lnSpc>
              <a:spcBef>
                <a:spcPts val="0"/>
              </a:spcBef>
              <a:defRPr/>
            </a:pPr>
            <a:r>
              <a:rPr lang="en-US" sz="2400" i="1">
                <a:solidFill>
                  <a:srgbClr val="3333FF"/>
                </a:solidFill>
                <a:latin typeface="Adobe Caslon Pro Bold"/>
                <a:ea typeface="宋体"/>
                <a:cs typeface="Adobe Caslon Pro Bold"/>
              </a:rPr>
              <a:t>		         Contrast compression  </a:t>
            </a:r>
            <a:endParaRPr lang="en-US" sz="2400">
              <a:solidFill>
                <a:srgbClr val="3333FF"/>
              </a:solidFill>
              <a:latin typeface="Adobe Caslon Pro Bold"/>
              <a:ea typeface="宋体"/>
              <a:cs typeface="Adobe Caslon Pro Bold"/>
            </a:endParaRPr>
          </a:p>
          <a:p>
            <a:pPr>
              <a:lnSpc>
                <a:spcPct val="75000"/>
              </a:lnSpc>
              <a:spcBef>
                <a:spcPts val="0"/>
              </a:spcBef>
              <a:defRPr/>
            </a:pPr>
            <a:r>
              <a:rPr lang="en-US" sz="2400" i="1">
                <a:solidFill>
                  <a:srgbClr val="3333FF"/>
                </a:solidFill>
                <a:latin typeface="Adobe Caslon Pro Bold"/>
                <a:ea typeface="宋体"/>
                <a:cs typeface="Adobe Caslon Pro Bold"/>
              </a:rPr>
              <a:t>		         Image subtraction   </a:t>
            </a:r>
            <a:endParaRPr lang="en-US" sz="2400">
              <a:solidFill>
                <a:srgbClr val="3333FF"/>
              </a:solidFill>
              <a:latin typeface="Adobe Caslon Pro Bold"/>
              <a:ea typeface="宋体"/>
              <a:cs typeface="Adobe Caslon Pro Bold"/>
            </a:endParaRPr>
          </a:p>
          <a:p>
            <a:pPr>
              <a:lnSpc>
                <a:spcPct val="75000"/>
              </a:lnSpc>
              <a:spcBef>
                <a:spcPts val="0"/>
              </a:spcBef>
              <a:defRPr/>
            </a:pPr>
            <a:r>
              <a:rPr lang="en-US" sz="2400" i="1">
                <a:solidFill>
                  <a:srgbClr val="3333FF"/>
                </a:solidFill>
                <a:latin typeface="Adobe Caslon Pro Bold"/>
                <a:ea typeface="宋体"/>
                <a:cs typeface="Adobe Caslon Pro Bold"/>
              </a:rPr>
              <a:t>		         Histogram modeling: histogram equalization/ modification   </a:t>
            </a:r>
            <a:endParaRPr lang="en-US" sz="2400">
              <a:solidFill>
                <a:srgbClr val="3333FF"/>
              </a:solidFill>
              <a:latin typeface="Adobe Caslon Pro Bold"/>
              <a:ea typeface="宋体"/>
              <a:cs typeface="Adobe Caslon Pro Bold"/>
            </a:endParaRPr>
          </a:p>
          <a:p>
            <a:pPr>
              <a:lnSpc>
                <a:spcPct val="75000"/>
              </a:lnSpc>
              <a:spcBef>
                <a:spcPts val="0"/>
              </a:spcBef>
              <a:defRPr/>
            </a:pPr>
            <a:r>
              <a:rPr lang="en-US" sz="2400">
                <a:solidFill>
                  <a:srgbClr val="3333FF"/>
                </a:solidFill>
                <a:latin typeface="Adobe Caslon Pro Bold"/>
                <a:ea typeface="宋体"/>
                <a:cs typeface="Adobe Caslon Pro Bold"/>
              </a:rPr>
              <a:t>		</a:t>
            </a:r>
            <a:endParaRPr lang="en-US" sz="2400">
              <a:latin typeface="Adobe Caslon Pro Bold"/>
              <a:ea typeface="宋体"/>
              <a:cs typeface="Adobe Caslon Pro Bold"/>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122" name="Slide Number Placeholder 2"/>
          <p:cNvSpPr>
            <a:spLocks noGrp="1"/>
          </p:cNvSpPr>
          <p:nvPr>
            <p:ph type="sldNum" sz="quarter" idx="12"/>
          </p:nvPr>
        </p:nvSpPr>
        <p:spPr bwMode="auto">
          <a:prstGeom prst="rect">
            <a:avLst/>
          </a:prstGeom>
          <a:noFill/>
          <a:ln/>
        </p:spPr>
        <p:txBody>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fld id="{5189B11D-9FEC-4B3A-A6AE-02AD13132676}" type="slidenum">
              <a:rPr lang="en-US" sz="1200">
                <a:latin typeface="Garamond"/>
              </a:rPr>
              <a:t/>
            </a:fld>
            <a:endParaRPr lang="en-US" sz="1200">
              <a:latin typeface="Garamond"/>
            </a:endParaRPr>
          </a:p>
        </p:txBody>
      </p:sp>
      <p:sp>
        <p:nvSpPr>
          <p:cNvPr id="5123" name="Rectangle 3"/>
          <p:cNvSpPr>
            <a:spLocks noChangeArrowheads="1"/>
          </p:cNvSpPr>
          <p:nvPr/>
        </p:nvSpPr>
        <p:spPr bwMode="auto">
          <a:xfrm>
            <a:off x="2057400" y="609600"/>
            <a:ext cx="8153399" cy="6591300"/>
          </a:xfrm>
          <a:prstGeom prst="rect">
            <a:avLst/>
          </a:prstGeom>
          <a:noFill/>
          <a:ln>
            <a:noFill/>
          </a:ln>
        </p:spPr>
        <p:txBody>
          <a:bodyPr>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lgn="ctr">
              <a:lnSpc>
                <a:spcPct val="75000"/>
              </a:lnSpc>
              <a:spcBef>
                <a:spcPts val="0"/>
              </a:spcBef>
              <a:buClrTx/>
              <a:buSzTx/>
              <a:buFontTx/>
              <a:buNone/>
              <a:defRPr/>
            </a:pPr>
            <a:r>
              <a:rPr lang="en-US" sz="3200" b="1">
                <a:solidFill>
                  <a:srgbClr val="0000FF"/>
                </a:solidFill>
                <a:latin typeface="Adobe Caslon Pro Bold"/>
              </a:rPr>
              <a:t>Spatial operations   </a:t>
            </a:r>
            <a:endParaRPr lang="en-US" sz="3200">
              <a:solidFill>
                <a:srgbClr val="0000FF"/>
              </a:solidFill>
              <a:latin typeface="Adobe Caslon Pro Bold"/>
            </a:endParaRPr>
          </a:p>
          <a:p>
            <a:pPr>
              <a:lnSpc>
                <a:spcPct val="75000"/>
              </a:lnSpc>
              <a:spcBef>
                <a:spcPts val="0"/>
              </a:spcBef>
              <a:buClrTx/>
              <a:buSzTx/>
              <a:buFontTx/>
              <a:buNone/>
              <a:defRPr/>
            </a:pPr>
            <a:r>
              <a:rPr lang="en-US" sz="2800" i="1">
                <a:solidFill>
                  <a:srgbClr val="0000FF"/>
                </a:solidFill>
                <a:latin typeface="Adobe Caslon Pro Bold"/>
              </a:rPr>
              <a:t>Spatial low-pass filtering.</a:t>
            </a:r>
            <a:endParaRPr/>
          </a:p>
          <a:p>
            <a:pPr>
              <a:lnSpc>
                <a:spcPct val="75000"/>
              </a:lnSpc>
              <a:spcBef>
                <a:spcPts val="0"/>
              </a:spcBef>
              <a:buClrTx/>
              <a:buSzTx/>
              <a:buFontTx/>
              <a:buNone/>
              <a:defRPr/>
            </a:pPr>
            <a:r>
              <a:rPr lang="en-US" sz="2800" i="1">
                <a:solidFill>
                  <a:srgbClr val="0000FF"/>
                </a:solidFill>
                <a:latin typeface="Adobe Caslon Pro Bold"/>
              </a:rPr>
              <a:t> Spatial high-pass and band-pass filtering</a:t>
            </a:r>
            <a:endParaRPr lang="en-US" sz="2800">
              <a:solidFill>
                <a:srgbClr val="0000FF"/>
              </a:solidFill>
              <a:latin typeface="Adobe Caslon Pro Bold"/>
            </a:endParaRPr>
          </a:p>
          <a:p>
            <a:pPr>
              <a:lnSpc>
                <a:spcPct val="75000"/>
              </a:lnSpc>
              <a:spcBef>
                <a:spcPts val="0"/>
              </a:spcBef>
              <a:buClrTx/>
              <a:buSzTx/>
              <a:buFontTx/>
              <a:buNone/>
              <a:defRPr/>
            </a:pPr>
            <a:r>
              <a:rPr lang="en-US" sz="2800" i="1">
                <a:solidFill>
                  <a:srgbClr val="0000FF"/>
                </a:solidFill>
                <a:latin typeface="Adobe Caslon Pro Bold"/>
              </a:rPr>
              <a:t>Inverse contrast ratio mapping and statistical scaling   </a:t>
            </a:r>
            <a:endParaRPr lang="en-US" sz="2800">
              <a:solidFill>
                <a:srgbClr val="0000FF"/>
              </a:solidFill>
              <a:latin typeface="Adobe Caslon Pro Bold"/>
            </a:endParaRPr>
          </a:p>
          <a:p>
            <a:pPr>
              <a:lnSpc>
                <a:spcPct val="75000"/>
              </a:lnSpc>
              <a:spcBef>
                <a:spcPts val="0"/>
              </a:spcBef>
              <a:buClrTx/>
              <a:buSzTx/>
              <a:buFontTx/>
              <a:buNone/>
              <a:defRPr/>
            </a:pPr>
            <a:r>
              <a:rPr lang="en-US" sz="2800" i="1">
                <a:solidFill>
                  <a:srgbClr val="0000FF"/>
                </a:solidFill>
                <a:latin typeface="Adobe Caslon Pro Bold"/>
              </a:rPr>
              <a:t>Magnification and interpolation (image zooming)   </a:t>
            </a:r>
            <a:endParaRPr/>
          </a:p>
          <a:p>
            <a:pPr>
              <a:lnSpc>
                <a:spcPct val="75000"/>
              </a:lnSpc>
              <a:spcBef>
                <a:spcPts val="0"/>
              </a:spcBef>
              <a:buClrTx/>
              <a:buSzTx/>
              <a:buFontTx/>
              <a:buNone/>
              <a:defRPr/>
            </a:pPr>
            <a:endParaRPr lang="en-US" sz="2000" b="1" i="1">
              <a:solidFill>
                <a:srgbClr val="0000FF"/>
              </a:solidFill>
              <a:latin typeface="Adobe Caslon Pro"/>
            </a:endParaRPr>
          </a:p>
          <a:p>
            <a:pPr algn="just">
              <a:spcBef>
                <a:spcPts val="0"/>
              </a:spcBef>
              <a:buClrTx/>
              <a:buSzTx/>
              <a:buFontTx/>
              <a:buChar char="•"/>
              <a:defRPr/>
            </a:pPr>
            <a:r>
              <a:rPr lang="en-US" sz="2400" b="1" i="1">
                <a:solidFill>
                  <a:srgbClr val="0000FF"/>
                </a:solidFill>
                <a:latin typeface="Adobe Caslon Pro"/>
              </a:rPr>
              <a:t>Examples of image enhancement operations:</a:t>
            </a:r>
            <a:endParaRPr/>
          </a:p>
          <a:p>
            <a:pPr lvl="1" algn="just">
              <a:spcBef>
                <a:spcPts val="0"/>
              </a:spcBef>
              <a:buClrTx/>
              <a:buSzTx/>
              <a:buFontTx/>
              <a:buChar char="-"/>
              <a:defRPr/>
            </a:pPr>
            <a:r>
              <a:rPr lang="en-US" sz="2400" b="1">
                <a:solidFill>
                  <a:srgbClr val="0000FF"/>
                </a:solidFill>
                <a:latin typeface="Adobe Caslon Pro"/>
              </a:rPr>
              <a:t> noise removal;</a:t>
            </a:r>
            <a:endParaRPr/>
          </a:p>
          <a:p>
            <a:pPr lvl="1" algn="just">
              <a:spcBef>
                <a:spcPts val="0"/>
              </a:spcBef>
              <a:buClrTx/>
              <a:buSzTx/>
              <a:buFontTx/>
              <a:buChar char="-"/>
              <a:defRPr/>
            </a:pPr>
            <a:r>
              <a:rPr lang="en-US" sz="2400" b="1">
                <a:solidFill>
                  <a:srgbClr val="0000FF"/>
                </a:solidFill>
                <a:latin typeface="Adobe Caslon Pro"/>
              </a:rPr>
              <a:t> geometric distortion correction;</a:t>
            </a:r>
            <a:endParaRPr/>
          </a:p>
          <a:p>
            <a:pPr lvl="1" algn="just">
              <a:spcBef>
                <a:spcPts val="0"/>
              </a:spcBef>
              <a:buClrTx/>
              <a:buSzTx/>
              <a:buFontTx/>
              <a:buChar char="-"/>
              <a:defRPr/>
            </a:pPr>
            <a:r>
              <a:rPr lang="en-US" sz="2400" b="1">
                <a:solidFill>
                  <a:srgbClr val="0000FF"/>
                </a:solidFill>
                <a:latin typeface="Adobe Caslon Pro"/>
              </a:rPr>
              <a:t> edge enhancement;</a:t>
            </a:r>
            <a:endParaRPr/>
          </a:p>
          <a:p>
            <a:pPr lvl="1" algn="just">
              <a:spcBef>
                <a:spcPts val="0"/>
              </a:spcBef>
              <a:buClrTx/>
              <a:buSzTx/>
              <a:buFontTx/>
              <a:buChar char="-"/>
              <a:defRPr/>
            </a:pPr>
            <a:r>
              <a:rPr lang="en-US" sz="2400" b="1">
                <a:solidFill>
                  <a:srgbClr val="0000FF"/>
                </a:solidFill>
                <a:latin typeface="Adobe Caslon Pro"/>
              </a:rPr>
              <a:t> contrast enhancement;</a:t>
            </a:r>
            <a:endParaRPr/>
          </a:p>
          <a:p>
            <a:pPr lvl="1" algn="just">
              <a:spcBef>
                <a:spcPts val="0"/>
              </a:spcBef>
              <a:buClrTx/>
              <a:buSzTx/>
              <a:buFontTx/>
              <a:buChar char="-"/>
              <a:defRPr/>
            </a:pPr>
            <a:r>
              <a:rPr lang="en-US" sz="2400" b="1">
                <a:solidFill>
                  <a:srgbClr val="0000FF"/>
                </a:solidFill>
                <a:latin typeface="Adobe Caslon Pro"/>
              </a:rPr>
              <a:t> image zooming;</a:t>
            </a:r>
            <a:endParaRPr/>
          </a:p>
          <a:p>
            <a:pPr lvl="1" algn="just">
              <a:spcBef>
                <a:spcPts val="0"/>
              </a:spcBef>
              <a:buClrTx/>
              <a:buSzTx/>
              <a:buFontTx/>
              <a:buChar char="-"/>
              <a:defRPr/>
            </a:pPr>
            <a:r>
              <a:rPr lang="en-US" sz="2400" b="1">
                <a:solidFill>
                  <a:srgbClr val="0000FF"/>
                </a:solidFill>
                <a:latin typeface="Adobe Caslon Pro"/>
              </a:rPr>
              <a:t> image subtraction.</a:t>
            </a:r>
            <a:endParaRPr/>
          </a:p>
          <a:p>
            <a:pPr>
              <a:lnSpc>
                <a:spcPct val="75000"/>
              </a:lnSpc>
              <a:spcBef>
                <a:spcPts val="0"/>
              </a:spcBef>
              <a:buClrTx/>
              <a:buSzTx/>
              <a:buFontTx/>
              <a:buNone/>
              <a:defRPr/>
            </a:pPr>
            <a:r>
              <a:rPr lang="en-US" sz="2800" i="1">
                <a:solidFill>
                  <a:srgbClr val="0000FF"/>
                </a:solidFill>
                <a:latin typeface="Adobe Caslon Pro Bold"/>
              </a:rPr>
              <a:t> </a:t>
            </a:r>
            <a:endParaRPr lang="en-US" sz="2800">
              <a:solidFill>
                <a:srgbClr val="0000FF"/>
              </a:solidFill>
              <a:latin typeface="Adobe Caslon Pro Bold"/>
            </a:endParaRPr>
          </a:p>
          <a:p>
            <a:pPr>
              <a:lnSpc>
                <a:spcPct val="50000"/>
              </a:lnSpc>
              <a:spcBef>
                <a:spcPts val="0"/>
              </a:spcBef>
              <a:buClrTx/>
              <a:buSzTx/>
              <a:buFontTx/>
              <a:buNone/>
              <a:defRPr/>
            </a:pPr>
            <a:r>
              <a:rPr lang="en-US" sz="2800">
                <a:solidFill>
                  <a:srgbClr val="0000FF"/>
                </a:solidFill>
                <a:latin typeface="Adobe Caslon Pro Bold"/>
              </a:rPr>
              <a:t>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Slide Number Placeholder 5"/>
          <p:cNvSpPr>
            <a:spLocks noGrp="1"/>
          </p:cNvSpPr>
          <p:nvPr>
            <p:ph type="sldNum" sz="quarter" idx="12"/>
          </p:nvPr>
        </p:nvSpPr>
        <p:spPr bwMode="auto">
          <a:prstGeom prst="rect">
            <a:avLst/>
          </a:prstGeom>
          <a:noFill/>
          <a:ln/>
        </p:spPr>
        <p:txBody>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fld id="{753747C8-0042-4176-BFC2-E75457FC35D9}" type="slidenum">
              <a:rPr lang="en-US" sz="1200">
                <a:latin typeface="Garamond"/>
              </a:rPr>
              <a:t/>
            </a:fld>
            <a:endParaRPr lang="en-US" sz="1200">
              <a:latin typeface="Garamond"/>
            </a:endParaRPr>
          </a:p>
        </p:txBody>
      </p:sp>
      <p:sp>
        <p:nvSpPr>
          <p:cNvPr id="6147" name="Rectangle 2"/>
          <p:cNvSpPr>
            <a:spLocks noChangeArrowheads="1" noGrp="1"/>
          </p:cNvSpPr>
          <p:nvPr>
            <p:ph type="title"/>
          </p:nvPr>
        </p:nvSpPr>
        <p:spPr bwMode="auto"/>
        <p:txBody>
          <a:bodyPr/>
          <a:lstStyle/>
          <a:p>
            <a:pPr>
              <a:defRPr/>
            </a:pPr>
            <a:r>
              <a:rPr lang="en-US"/>
              <a:t>Recall: </a:t>
            </a:r>
            <a:endParaRPr/>
          </a:p>
        </p:txBody>
      </p:sp>
      <p:sp>
        <p:nvSpPr>
          <p:cNvPr id="6148" name="Rectangle 3"/>
          <p:cNvSpPr>
            <a:spLocks noChangeArrowheads="1" noGrp="1"/>
          </p:cNvSpPr>
          <p:nvPr>
            <p:ph type="body" idx="1"/>
          </p:nvPr>
        </p:nvSpPr>
        <p:spPr bwMode="auto">
          <a:xfrm>
            <a:off x="1981200" y="1219200"/>
            <a:ext cx="8229600" cy="4530725"/>
          </a:xfrm>
        </p:spPr>
        <p:txBody>
          <a:bodyPr/>
          <a:lstStyle/>
          <a:p>
            <a:pPr>
              <a:lnSpc>
                <a:spcPct val="90000"/>
              </a:lnSpc>
              <a:defRPr/>
            </a:pPr>
            <a:r>
              <a:rPr lang="en-US"/>
              <a:t>There is no boundary of imagination in the virtual world</a:t>
            </a:r>
            <a:endParaRPr/>
          </a:p>
          <a:p>
            <a:pPr>
              <a:lnSpc>
                <a:spcPct val="90000"/>
              </a:lnSpc>
              <a:defRPr/>
            </a:pPr>
            <a:r>
              <a:rPr lang="en-US"/>
              <a:t>In addition to geometric transformation (warping) techniques, we can also </a:t>
            </a:r>
            <a:r>
              <a:rPr lang="en-US">
                <a:solidFill>
                  <a:srgbClr val="FF0000"/>
                </a:solidFill>
              </a:rPr>
              <a:t>photometrically transform </a:t>
            </a:r>
            <a:r>
              <a:rPr lang="en-US"/>
              <a:t>images</a:t>
            </a:r>
            <a:endParaRPr/>
          </a:p>
          <a:p>
            <a:pPr lvl="1">
              <a:lnSpc>
                <a:spcPct val="90000"/>
              </a:lnSpc>
              <a:defRPr/>
            </a:pPr>
            <a:r>
              <a:rPr lang="en-US"/>
              <a:t>Ad-hoc tools: point operations</a:t>
            </a:r>
            <a:endParaRPr/>
          </a:p>
          <a:p>
            <a:pPr lvl="1">
              <a:lnSpc>
                <a:spcPct val="90000"/>
              </a:lnSpc>
              <a:defRPr/>
            </a:pPr>
            <a:r>
              <a:rPr lang="en-US"/>
              <a:t>Systematic tools: histogram-based methods</a:t>
            </a:r>
            <a:endParaRPr/>
          </a:p>
          <a:p>
            <a:pPr lvl="1">
              <a:lnSpc>
                <a:spcPct val="90000"/>
              </a:lnSpc>
              <a:defRPr/>
            </a:pPr>
            <a:r>
              <a:rPr lang="en-US"/>
              <a:t>Applications: repair under-exposed or over-exposed photos, increase the contrast of iris images to facilitate recognition, enhance microarray images to facilitate segmentation.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170" name="Slide Number Placeholder 3"/>
          <p:cNvSpPr>
            <a:spLocks noGrp="1"/>
          </p:cNvSpPr>
          <p:nvPr>
            <p:ph type="sldNum" sz="quarter" idx="12"/>
          </p:nvPr>
        </p:nvSpPr>
        <p:spPr bwMode="auto">
          <a:prstGeom prst="rect">
            <a:avLst/>
          </a:prstGeom>
          <a:noFill/>
          <a:ln/>
        </p:spPr>
        <p:txBody>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fld id="{42306E0A-EF12-4DBE-B75F-B2B7E38B475E}" type="slidenum">
              <a:rPr lang="en-US" sz="1200">
                <a:latin typeface="Garamond"/>
              </a:rPr>
              <a:t/>
            </a:fld>
            <a:endParaRPr lang="en-US" sz="1200">
              <a:latin typeface="Garamond"/>
            </a:endParaRPr>
          </a:p>
        </p:txBody>
      </p:sp>
      <p:sp>
        <p:nvSpPr>
          <p:cNvPr id="7171" name="Rectangle 2"/>
          <p:cNvSpPr>
            <a:spLocks noChangeArrowheads="1"/>
          </p:cNvSpPr>
          <p:nvPr/>
        </p:nvSpPr>
        <p:spPr bwMode="auto">
          <a:xfrm>
            <a:off x="990600" y="0"/>
            <a:ext cx="7772400" cy="1143000"/>
          </a:xfrm>
          <a:prstGeom prst="rect">
            <a:avLst/>
          </a:prstGeom>
          <a:noFill/>
          <a:ln>
            <a:noFill/>
          </a:ln>
        </p:spPr>
        <p:txBody>
          <a:bodyPr anchor="ct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lgn="ctr">
              <a:spcBef>
                <a:spcPts val="0"/>
              </a:spcBef>
              <a:buClrTx/>
              <a:buSzTx/>
              <a:buFontTx/>
              <a:buNone/>
              <a:defRPr/>
            </a:pPr>
            <a:r>
              <a:rPr lang="en-US" sz="3600">
                <a:solidFill>
                  <a:schemeClr val="tx2"/>
                </a:solidFill>
                <a:latin typeface="Times New Roman"/>
              </a:rPr>
              <a:t>Point Operations Overview</a:t>
            </a:r>
            <a:endParaRPr/>
          </a:p>
        </p:txBody>
      </p:sp>
      <p:sp>
        <p:nvSpPr>
          <p:cNvPr id="7172" name="Text Box 3"/>
          <p:cNvSpPr txBox="1">
            <a:spLocks noChangeArrowheads="1"/>
          </p:cNvSpPr>
          <p:nvPr/>
        </p:nvSpPr>
        <p:spPr bwMode="auto">
          <a:xfrm>
            <a:off x="2895600" y="1300164"/>
            <a:ext cx="6660028" cy="1200329"/>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rPr>
              <a:t>Point operations are </a:t>
            </a:r>
            <a:r>
              <a:rPr lang="en-US" sz="2400" b="1">
                <a:solidFill>
                  <a:srgbClr val="FF3300"/>
                </a:solidFill>
                <a:latin typeface="Times New Roman"/>
              </a:rPr>
              <a:t>zero-memory</a:t>
            </a:r>
            <a:r>
              <a:rPr lang="en-US" sz="2400">
                <a:latin typeface="Times New Roman"/>
              </a:rPr>
              <a:t> operations where</a:t>
            </a:r>
            <a:endParaRPr/>
          </a:p>
          <a:p>
            <a:pPr>
              <a:spcBef>
                <a:spcPts val="0"/>
              </a:spcBef>
              <a:buClrTx/>
              <a:buSzTx/>
              <a:buFontTx/>
              <a:buNone/>
              <a:defRPr/>
            </a:pPr>
            <a:r>
              <a:rPr lang="en-US" sz="2400">
                <a:latin typeface="Times New Roman"/>
              </a:rPr>
              <a:t>a given gray level x</a:t>
            </a:r>
            <a:r>
              <a:rPr lang="en-US" sz="2400">
                <a:latin typeface="Times New Roman"/>
              </a:rPr>
              <a:t>[0,L] is mapped to another</a:t>
            </a:r>
            <a:endParaRPr/>
          </a:p>
          <a:p>
            <a:pPr>
              <a:spcBef>
                <a:spcPts val="0"/>
              </a:spcBef>
              <a:buClrTx/>
              <a:buSzTx/>
              <a:buFontTx/>
              <a:buNone/>
              <a:defRPr/>
            </a:pPr>
            <a:r>
              <a:rPr lang="en-US" sz="2400">
                <a:latin typeface="Times New Roman"/>
              </a:rPr>
              <a:t>gray level y[0,L] according to a transformation</a:t>
            </a:r>
            <a:r>
              <a:rPr lang="en-US" sz="2400">
                <a:latin typeface="Times New Roman"/>
              </a:rPr>
              <a:t> </a:t>
            </a:r>
            <a:endParaRPr/>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5181600" y="2514601"/>
          <a:ext cx="1524000" cy="530225"/>
        </p:xfrm>
        <a:graphic>
          <a:graphicData uri="http://schemas.openxmlformats.org/presentationml/2006/ole">
            <p:oleObj name="oleObj" r:id="rId3" imgW="583565" imgH="202565" progId="Equation.3">
              <p:embed/>
              <p:pic>
                <p:nvPicPr>
                  <p:cNvPr id="7173" name="Object 4"/>
                  <p:cNvPicPr/>
                  <p:nvPr/>
                </p:nvPicPr>
                <p:blipFill>
                  <a:blip r:embed="rId2"/>
                  <a:stretch/>
                </p:blipFill>
                <p:spPr bwMode="auto">
                  <a:xfrm>
                    <a:off x="5181600" y="2514601"/>
                    <a:ext cx="1524000" cy="530225"/>
                  </a:xfrm>
                  <a:prstGeom prst="rect">
                    <a:avLst/>
                  </a:prstGeom>
                  <a:noFill/>
                  <a:ln>
                    <a:noFill/>
                  </a:ln>
                </p:spPr>
              </p:pic>
            </p:oleObj>
          </a:graphicData>
        </a:graphic>
      </p:graphicFrame>
      <p:sp>
        <p:nvSpPr>
          <p:cNvPr id="7174" name="Line 5"/>
          <p:cNvSpPr>
            <a:spLocks noChangeShapeType="1"/>
          </p:cNvSpPr>
          <p:nvPr/>
        </p:nvSpPr>
        <p:spPr bwMode="auto">
          <a:xfrm>
            <a:off x="4343400" y="5140325"/>
            <a:ext cx="3124200" cy="0"/>
          </a:xfrm>
          <a:prstGeom prst="line">
            <a:avLst/>
          </a:prstGeom>
          <a:noFill/>
          <a:ln w="9525">
            <a:solidFill>
              <a:schemeClr val="tx1"/>
            </a:solidFill>
            <a:round/>
            <a:headEnd/>
            <a:tailEnd type="triangle" w="med" len="med"/>
          </a:ln>
        </p:spPr>
        <p:txBody>
          <a:bodyPr/>
          <a:lstStyle/>
          <a:p>
            <a:pPr>
              <a:defRPr/>
            </a:pPr>
            <a:endParaRPr lang="en-IN"/>
          </a:p>
        </p:txBody>
      </p:sp>
      <p:sp>
        <p:nvSpPr>
          <p:cNvPr id="7175" name="Line 6"/>
          <p:cNvSpPr>
            <a:spLocks noChangeShapeType="1"/>
          </p:cNvSpPr>
          <p:nvPr/>
        </p:nvSpPr>
        <p:spPr bwMode="auto">
          <a:xfrm flipV="1">
            <a:off x="4343400" y="3235325"/>
            <a:ext cx="0" cy="1905000"/>
          </a:xfrm>
          <a:prstGeom prst="line">
            <a:avLst/>
          </a:prstGeom>
          <a:noFill/>
          <a:ln w="9525">
            <a:solidFill>
              <a:schemeClr val="tx1"/>
            </a:solidFill>
            <a:round/>
            <a:headEnd/>
            <a:tailEnd type="triangle" w="med" len="med"/>
          </a:ln>
        </p:spPr>
        <p:txBody>
          <a:bodyPr/>
          <a:lstStyle/>
          <a:p>
            <a:pPr>
              <a:defRPr/>
            </a:pPr>
            <a:endParaRPr lang="en-IN"/>
          </a:p>
        </p:txBody>
      </p:sp>
      <p:sp>
        <p:nvSpPr>
          <p:cNvPr id="7176" name="Text Box 7"/>
          <p:cNvSpPr txBox="1">
            <a:spLocks noChangeArrowheads="1"/>
          </p:cNvSpPr>
          <p:nvPr/>
        </p:nvSpPr>
        <p:spPr bwMode="auto">
          <a:xfrm>
            <a:off x="5943600" y="5105400"/>
            <a:ext cx="369888"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rPr>
              <a:t>L</a:t>
            </a:r>
            <a:endParaRPr/>
          </a:p>
        </p:txBody>
      </p:sp>
      <p:sp>
        <p:nvSpPr>
          <p:cNvPr id="7177" name="Text Box 8"/>
          <p:cNvSpPr txBox="1">
            <a:spLocks noChangeArrowheads="1"/>
          </p:cNvSpPr>
          <p:nvPr/>
        </p:nvSpPr>
        <p:spPr bwMode="auto">
          <a:xfrm>
            <a:off x="3886200" y="3311524"/>
            <a:ext cx="369888"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rPr>
              <a:t>L</a:t>
            </a:r>
            <a:endParaRPr/>
          </a:p>
        </p:txBody>
      </p:sp>
      <p:sp>
        <p:nvSpPr>
          <p:cNvPr id="7178" name="Text Box 9"/>
          <p:cNvSpPr txBox="1">
            <a:spLocks noChangeArrowheads="1"/>
          </p:cNvSpPr>
          <p:nvPr/>
        </p:nvSpPr>
        <p:spPr bwMode="auto">
          <a:xfrm>
            <a:off x="7604125" y="4953000"/>
            <a:ext cx="336550"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rPr>
              <a:t>x</a:t>
            </a:r>
            <a:endParaRPr/>
          </a:p>
        </p:txBody>
      </p:sp>
      <p:sp>
        <p:nvSpPr>
          <p:cNvPr id="7179" name="Text Box 10"/>
          <p:cNvSpPr txBox="1">
            <a:spLocks noChangeArrowheads="1"/>
          </p:cNvSpPr>
          <p:nvPr/>
        </p:nvSpPr>
        <p:spPr bwMode="auto">
          <a:xfrm>
            <a:off x="4327525" y="2971800"/>
            <a:ext cx="336550"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rPr>
              <a:t>y</a:t>
            </a:r>
            <a:endParaRPr/>
          </a:p>
        </p:txBody>
      </p:sp>
      <p:sp>
        <p:nvSpPr>
          <p:cNvPr id="7180" name="Line 12"/>
          <p:cNvSpPr>
            <a:spLocks noChangeShapeType="1"/>
          </p:cNvSpPr>
          <p:nvPr/>
        </p:nvSpPr>
        <p:spPr bwMode="auto">
          <a:xfrm>
            <a:off x="4343400" y="3463925"/>
            <a:ext cx="1676400" cy="0"/>
          </a:xfrm>
          <a:prstGeom prst="line">
            <a:avLst/>
          </a:prstGeom>
          <a:noFill/>
          <a:ln w="9525">
            <a:solidFill>
              <a:schemeClr val="tx1"/>
            </a:solidFill>
            <a:prstDash val="dash"/>
            <a:round/>
            <a:headEnd/>
            <a:tailEnd/>
          </a:ln>
        </p:spPr>
        <p:txBody>
          <a:bodyPr/>
          <a:lstStyle/>
          <a:p>
            <a:pPr>
              <a:defRPr/>
            </a:pPr>
            <a:endParaRPr lang="en-IN"/>
          </a:p>
        </p:txBody>
      </p:sp>
      <p:sp>
        <p:nvSpPr>
          <p:cNvPr id="7181" name="Line 13"/>
          <p:cNvSpPr>
            <a:spLocks noChangeShapeType="1"/>
          </p:cNvSpPr>
          <p:nvPr/>
        </p:nvSpPr>
        <p:spPr bwMode="auto">
          <a:xfrm>
            <a:off x="6019800" y="3463925"/>
            <a:ext cx="0" cy="1676400"/>
          </a:xfrm>
          <a:prstGeom prst="line">
            <a:avLst/>
          </a:prstGeom>
          <a:noFill/>
          <a:ln w="9525">
            <a:solidFill>
              <a:schemeClr val="tx1"/>
            </a:solidFill>
            <a:prstDash val="dash"/>
            <a:round/>
            <a:headEnd/>
            <a:tailEnd/>
          </a:ln>
        </p:spPr>
        <p:txBody>
          <a:bodyPr/>
          <a:lstStyle/>
          <a:p>
            <a:pPr>
              <a:defRPr/>
            </a:pPr>
            <a:endParaRPr lang="en-IN"/>
          </a:p>
        </p:txBody>
      </p:sp>
      <p:sp>
        <p:nvSpPr>
          <p:cNvPr id="7182" name="Freeform 17"/>
          <p:cNvSpPr/>
          <p:nvPr/>
        </p:nvSpPr>
        <p:spPr bwMode="auto">
          <a:xfrm>
            <a:off x="4343400" y="3479801"/>
            <a:ext cx="1676400" cy="1660525"/>
          </a:xfrm>
          <a:custGeom>
            <a:avLst/>
            <a:gdLst>
              <a:gd name="T0" fmla="*/ 0 w 1056"/>
              <a:gd name="T1" fmla="*/ 2147483647 h 1046"/>
              <a:gd name="T2" fmla="*/ 2147483647 w 1056"/>
              <a:gd name="T3" fmla="*/ 2147483647 h 1046"/>
              <a:gd name="T4" fmla="*/ 2147483647 w 1056"/>
              <a:gd name="T5" fmla="*/ 2147483647 h 1046"/>
              <a:gd name="T6" fmla="*/ 2147483647 w 1056"/>
              <a:gd name="T7" fmla="*/ 2147483647 h 1046"/>
              <a:gd name="T8" fmla="*/ 2147483647 w 1056"/>
              <a:gd name="T9" fmla="*/ 2147483647 h 1046"/>
              <a:gd name="T10" fmla="*/ 2147483647 w 1056"/>
              <a:gd name="T11" fmla="*/ 2147483647 h 1046"/>
              <a:gd name="T12" fmla="*/ 2147483647 w 1056"/>
              <a:gd name="T13" fmla="*/ 2147483647 h 1046"/>
              <a:gd name="T14" fmla="*/ 2147483647 w 1056"/>
              <a:gd name="T15" fmla="*/ 2147483647 h 1046"/>
              <a:gd name="T16" fmla="*/ 2147483647 w 1056"/>
              <a:gd name="T17" fmla="*/ 2147483647 h 1046"/>
              <a:gd name="T18" fmla="*/ 2147483647 w 1056"/>
              <a:gd name="T19" fmla="*/ 2147483647 h 1046"/>
              <a:gd name="T20" fmla="*/ 2147483647 w 1056"/>
              <a:gd name="T21" fmla="*/ 2147483647 h 1046"/>
              <a:gd name="T22" fmla="*/ 2147483647 w 1056"/>
              <a:gd name="T23" fmla="*/ 2147483647 h 1046"/>
              <a:gd name="T24" fmla="*/ 2147483647 w 1056"/>
              <a:gd name="T25" fmla="*/ 2147483647 h 1046"/>
              <a:gd name="T26" fmla="*/ 2147483647 w 1056"/>
              <a:gd name="T27" fmla="*/ 2147483647 h 1046"/>
              <a:gd name="T28" fmla="*/ 2147483647 w 1056"/>
              <a:gd name="T29" fmla="*/ 2147483647 h 1046"/>
              <a:gd name="T30" fmla="*/ 2147483647 w 1056"/>
              <a:gd name="T31" fmla="*/ 2147483647 h 1046"/>
              <a:gd name="T32" fmla="*/ 2147483647 w 1056"/>
              <a:gd name="T33" fmla="*/ 2147483647 h 1046"/>
              <a:gd name="T34" fmla="*/ 2147483647 w 1056"/>
              <a:gd name="T35" fmla="*/ 2147483647 h 10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6"/>
              <a:gd name="T55" fmla="*/ 0 h 1046"/>
              <a:gd name="T56" fmla="*/ 1056 w 1056"/>
              <a:gd name="T57" fmla="*/ 1046 h 10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6" h="1046" fill="norm" stroke="1" extrusionOk="0">
                <a:moveTo>
                  <a:pt x="0" y="1046"/>
                </a:moveTo>
                <a:cubicBezTo>
                  <a:pt x="41" y="1005"/>
                  <a:pt x="96" y="969"/>
                  <a:pt x="154" y="956"/>
                </a:cubicBezTo>
                <a:cubicBezTo>
                  <a:pt x="218" y="942"/>
                  <a:pt x="283" y="946"/>
                  <a:pt x="346" y="924"/>
                </a:cubicBezTo>
                <a:cubicBezTo>
                  <a:pt x="356" y="891"/>
                  <a:pt x="394" y="866"/>
                  <a:pt x="422" y="848"/>
                </a:cubicBezTo>
                <a:cubicBezTo>
                  <a:pt x="435" y="839"/>
                  <a:pt x="461" y="822"/>
                  <a:pt x="461" y="822"/>
                </a:cubicBezTo>
                <a:cubicBezTo>
                  <a:pt x="478" y="798"/>
                  <a:pt x="497" y="767"/>
                  <a:pt x="525" y="758"/>
                </a:cubicBezTo>
                <a:cubicBezTo>
                  <a:pt x="581" y="720"/>
                  <a:pt x="633" y="687"/>
                  <a:pt x="672" y="630"/>
                </a:cubicBezTo>
                <a:cubicBezTo>
                  <a:pt x="683" y="596"/>
                  <a:pt x="723" y="560"/>
                  <a:pt x="749" y="534"/>
                </a:cubicBezTo>
                <a:cubicBezTo>
                  <a:pt x="757" y="508"/>
                  <a:pt x="775" y="501"/>
                  <a:pt x="794" y="483"/>
                </a:cubicBezTo>
                <a:cubicBezTo>
                  <a:pt x="811" y="430"/>
                  <a:pt x="784" y="504"/>
                  <a:pt x="819" y="444"/>
                </a:cubicBezTo>
                <a:cubicBezTo>
                  <a:pt x="823" y="437"/>
                  <a:pt x="822" y="427"/>
                  <a:pt x="826" y="419"/>
                </a:cubicBezTo>
                <a:cubicBezTo>
                  <a:pt x="872" y="326"/>
                  <a:pt x="838" y="415"/>
                  <a:pt x="858" y="361"/>
                </a:cubicBezTo>
                <a:cubicBezTo>
                  <a:pt x="860" y="295"/>
                  <a:pt x="860" y="229"/>
                  <a:pt x="864" y="163"/>
                </a:cubicBezTo>
                <a:cubicBezTo>
                  <a:pt x="864" y="156"/>
                  <a:pt x="869" y="151"/>
                  <a:pt x="870" y="144"/>
                </a:cubicBezTo>
                <a:cubicBezTo>
                  <a:pt x="870" y="141"/>
                  <a:pt x="873" y="55"/>
                  <a:pt x="896" y="48"/>
                </a:cubicBezTo>
                <a:cubicBezTo>
                  <a:pt x="918" y="41"/>
                  <a:pt x="943" y="43"/>
                  <a:pt x="966" y="41"/>
                </a:cubicBezTo>
                <a:cubicBezTo>
                  <a:pt x="1002" y="30"/>
                  <a:pt x="979" y="10"/>
                  <a:pt x="1011" y="3"/>
                </a:cubicBezTo>
                <a:cubicBezTo>
                  <a:pt x="1026" y="0"/>
                  <a:pt x="1041" y="3"/>
                  <a:pt x="1056" y="3"/>
                </a:cubicBezTo>
              </a:path>
            </a:pathLst>
          </a:custGeom>
          <a:noFill/>
          <a:ln w="9525">
            <a:solidFill>
              <a:schemeClr val="tx1"/>
            </a:solidFill>
            <a:round/>
            <a:headEnd/>
            <a:tailEnd/>
          </a:ln>
        </p:spPr>
        <p:txBody>
          <a:bodyPr/>
          <a:lstStyle/>
          <a:p>
            <a:pPr>
              <a:defRPr/>
            </a:pPr>
            <a:endParaRPr lang="en-IN"/>
          </a:p>
        </p:txBody>
      </p:sp>
      <p:sp>
        <p:nvSpPr>
          <p:cNvPr id="7183" name="Text Box 18"/>
          <p:cNvSpPr txBox="1">
            <a:spLocks noChangeArrowheads="1"/>
          </p:cNvSpPr>
          <p:nvPr/>
        </p:nvSpPr>
        <p:spPr bwMode="auto">
          <a:xfrm>
            <a:off x="4114800" y="5638801"/>
            <a:ext cx="3060700" cy="366713"/>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1800"/>
              <a:t>L=255: for grayscale images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7826" name="Text Box 2"/>
          <p:cNvSpPr txBox="1">
            <a:spLocks noChangeArrowheads="1"/>
          </p:cNvSpPr>
          <p:nvPr/>
        </p:nvSpPr>
        <p:spPr bwMode="auto">
          <a:xfrm>
            <a:off x="2971800" y="1219200"/>
            <a:ext cx="6934200" cy="304800"/>
          </a:xfrm>
          <a:prstGeom prst="rect">
            <a:avLst/>
          </a:prstGeom>
          <a:noFill/>
          <a:ln>
            <a:noFill/>
          </a:ln>
          <a:effectLst/>
        </p:spPr>
        <p:txBody>
          <a:bodyPr>
            <a:spAutoFit/>
          </a:bodyPr>
          <a:lstStyle/>
          <a:p>
            <a:pPr>
              <a:spcBef>
                <a:spcPts val="0"/>
              </a:spcBef>
              <a:defRPr/>
            </a:pPr>
            <a:endParaRPr lang="en-US" sz="1400">
              <a:latin typeface="Arial"/>
              <a:ea typeface="宋体"/>
            </a:endParaRPr>
          </a:p>
        </p:txBody>
      </p:sp>
      <p:sp>
        <p:nvSpPr>
          <p:cNvPr id="77827" name="Rectangle 3"/>
          <p:cNvSpPr>
            <a:spLocks noChangeArrowheads="1"/>
          </p:cNvSpPr>
          <p:nvPr/>
        </p:nvSpPr>
        <p:spPr bwMode="auto">
          <a:xfrm>
            <a:off x="1981200" y="304800"/>
            <a:ext cx="8534400" cy="1754326"/>
          </a:xfrm>
          <a:prstGeom prst="rect">
            <a:avLst/>
          </a:prstGeom>
          <a:noFill/>
          <a:ln>
            <a:noFill/>
          </a:ln>
          <a:effectLst/>
        </p:spPr>
        <p:txBody>
          <a:bodyPr>
            <a:spAutoFit/>
          </a:bodyPr>
          <a:lstStyle>
            <a:lvl1pPr>
              <a:defRPr sz="2400">
                <a:solidFill>
                  <a:schemeClr val="tx1"/>
                </a:solidFill>
                <a:latin typeface="Arial"/>
                <a:ea typeface="宋体"/>
              </a:defRPr>
            </a:lvl1pPr>
            <a:lvl2pPr marL="742950" indent="-285750">
              <a:defRPr sz="2400">
                <a:solidFill>
                  <a:schemeClr val="tx1"/>
                </a:solidFill>
                <a:latin typeface="Arial"/>
                <a:ea typeface="宋体"/>
              </a:defRPr>
            </a:lvl2pPr>
            <a:lvl3pPr marL="1143000" indent="-228600">
              <a:defRPr sz="2400">
                <a:solidFill>
                  <a:schemeClr val="tx1"/>
                </a:solidFill>
                <a:latin typeface="Arial"/>
                <a:ea typeface="宋体"/>
              </a:defRPr>
            </a:lvl3pPr>
            <a:lvl4pPr marL="1600200" indent="-228600">
              <a:defRPr sz="2400">
                <a:solidFill>
                  <a:schemeClr val="tx1"/>
                </a:solidFill>
                <a:latin typeface="Arial"/>
                <a:ea typeface="宋体"/>
              </a:defRPr>
            </a:lvl4pPr>
            <a:lvl5pPr marL="2057400" indent="-228600">
              <a:defRPr sz="2400">
                <a:solidFill>
                  <a:schemeClr val="tx1"/>
                </a:solidFill>
                <a:latin typeface="Arial"/>
                <a:ea typeface="宋体"/>
              </a:defRPr>
            </a:lvl5pPr>
            <a:lvl6pPr marL="2514600" indent="-228600">
              <a:spcBef>
                <a:spcPts val="0"/>
              </a:spcBef>
              <a:spcAft>
                <a:spcPts val="0"/>
              </a:spcAft>
              <a:defRPr sz="2400">
                <a:solidFill>
                  <a:schemeClr val="tx1"/>
                </a:solidFill>
                <a:latin typeface="Arial"/>
                <a:ea typeface="宋体"/>
              </a:defRPr>
            </a:lvl6pPr>
            <a:lvl7pPr marL="2971800" indent="-228600">
              <a:spcBef>
                <a:spcPts val="0"/>
              </a:spcBef>
              <a:spcAft>
                <a:spcPts val="0"/>
              </a:spcAft>
              <a:defRPr sz="2400">
                <a:solidFill>
                  <a:schemeClr val="tx1"/>
                </a:solidFill>
                <a:latin typeface="Arial"/>
                <a:ea typeface="宋体"/>
              </a:defRPr>
            </a:lvl7pPr>
            <a:lvl8pPr marL="3429000" indent="-228600">
              <a:spcBef>
                <a:spcPts val="0"/>
              </a:spcBef>
              <a:spcAft>
                <a:spcPts val="0"/>
              </a:spcAft>
              <a:defRPr sz="2400">
                <a:solidFill>
                  <a:schemeClr val="tx1"/>
                </a:solidFill>
                <a:latin typeface="Arial"/>
                <a:ea typeface="宋体"/>
              </a:defRPr>
            </a:lvl8pPr>
            <a:lvl9pPr marL="3886200" indent="-228600">
              <a:spcBef>
                <a:spcPts val="0"/>
              </a:spcBef>
              <a:spcAft>
                <a:spcPts val="0"/>
              </a:spcAft>
              <a:defRPr sz="2400">
                <a:solidFill>
                  <a:schemeClr val="tx1"/>
                </a:solidFill>
                <a:latin typeface="Arial"/>
                <a:ea typeface="宋体"/>
              </a:defRPr>
            </a:lvl9pPr>
          </a:lstStyle>
          <a:p>
            <a:pPr algn="just">
              <a:defRPr/>
            </a:pPr>
            <a:r>
              <a:rPr lang="en-US" sz="2000" b="1">
                <a:solidFill>
                  <a:srgbClr val="3333FF"/>
                </a:solidFill>
                <a:cs typeface="Times New Roman"/>
              </a:rPr>
              <a:t>A. Point-wise operations</a:t>
            </a:r>
            <a:r>
              <a:rPr lang="en-US" sz="1400" b="1">
                <a:latin typeface="_Arial"/>
                <a:cs typeface="Times New Roman"/>
              </a:rPr>
              <a:t> </a:t>
            </a:r>
            <a:endParaRPr/>
          </a:p>
          <a:p>
            <a:pPr algn="just">
              <a:defRPr/>
            </a:pPr>
            <a:endParaRPr lang="en-US" sz="1400" b="1">
              <a:latin typeface="_Arial"/>
              <a:cs typeface="Times New Roman"/>
            </a:endParaRPr>
          </a:p>
          <a:p>
            <a:pPr algn="just">
              <a:defRPr/>
            </a:pPr>
            <a:r>
              <a:rPr lang="en-US" sz="1600" b="1">
                <a:solidFill>
                  <a:srgbClr val="3333FF"/>
                </a:solidFill>
                <a:latin typeface="_Arial"/>
                <a:cs typeface="Times New Roman"/>
              </a:rPr>
              <a:t>Def.: </a:t>
            </a:r>
            <a:r>
              <a:rPr lang="en-US" sz="1600">
                <a:solidFill>
                  <a:srgbClr val="3333FF"/>
                </a:solidFill>
                <a:latin typeface="_Arial"/>
                <a:cs typeface="Times New Roman"/>
              </a:rPr>
              <a:t>The new grey level (color) value in a spatial location (m,n) in the resulting image </a:t>
            </a:r>
            <a:r>
              <a:rPr lang="en-US" sz="1600" b="1">
                <a:solidFill>
                  <a:srgbClr val="3333FF"/>
                </a:solidFill>
                <a:latin typeface="_Arial"/>
                <a:cs typeface="Times New Roman"/>
              </a:rPr>
              <a:t>depends only on</a:t>
            </a:r>
            <a:r>
              <a:rPr lang="en-US" sz="1600">
                <a:solidFill>
                  <a:srgbClr val="3333FF"/>
                </a:solidFill>
                <a:latin typeface="_Arial"/>
                <a:cs typeface="Times New Roman"/>
              </a:rPr>
              <a:t> the grey level (color) </a:t>
            </a:r>
            <a:r>
              <a:rPr lang="en-US" sz="1600" b="1">
                <a:solidFill>
                  <a:srgbClr val="3333FF"/>
                </a:solidFill>
                <a:latin typeface="_Arial"/>
                <a:cs typeface="Times New Roman"/>
              </a:rPr>
              <a:t>in the same spatial location </a:t>
            </a:r>
            <a:r>
              <a:rPr lang="en-US" sz="1600">
                <a:solidFill>
                  <a:srgbClr val="3333FF"/>
                </a:solidFill>
                <a:latin typeface="_Arial"/>
                <a:cs typeface="Times New Roman"/>
              </a:rPr>
              <a:t>(m,n) </a:t>
            </a:r>
            <a:r>
              <a:rPr lang="en-US" sz="1600" b="1">
                <a:solidFill>
                  <a:srgbClr val="3333FF"/>
                </a:solidFill>
                <a:latin typeface="_Arial"/>
                <a:cs typeface="Times New Roman"/>
              </a:rPr>
              <a:t>in the original image</a:t>
            </a:r>
            <a:r>
              <a:rPr lang="en-US" sz="1600">
                <a:solidFill>
                  <a:srgbClr val="3333FF"/>
                </a:solidFill>
                <a:latin typeface="_Arial"/>
                <a:cs typeface="Times New Roman"/>
              </a:rPr>
              <a:t> </a:t>
            </a:r>
            <a:endParaRPr/>
          </a:p>
          <a:p>
            <a:pPr algn="just">
              <a:defRPr/>
            </a:pPr>
            <a:r>
              <a:rPr lang="en-US" sz="1600">
                <a:solidFill>
                  <a:srgbClr val="3333FF"/>
                </a:solidFill>
                <a:latin typeface="_Arial"/>
                <a:cs typeface="Times New Roman"/>
              </a:rPr>
              <a:t>	=&gt; </a:t>
            </a:r>
            <a:r>
              <a:rPr lang="ja-JP" sz="1600">
                <a:solidFill>
                  <a:srgbClr val="3333FF"/>
                </a:solidFill>
                <a:cs typeface="Times New Roman"/>
              </a:rPr>
              <a:t>“</a:t>
            </a:r>
            <a:r>
              <a:rPr lang="en-US" sz="1600">
                <a:solidFill>
                  <a:srgbClr val="3333FF"/>
                </a:solidFill>
                <a:latin typeface="_Arial"/>
                <a:cs typeface="Times New Roman"/>
              </a:rPr>
              <a:t>point-wise</a:t>
            </a:r>
            <a:r>
              <a:rPr lang="ja-JP" sz="1600">
                <a:solidFill>
                  <a:srgbClr val="3333FF"/>
                </a:solidFill>
                <a:cs typeface="Times New Roman"/>
              </a:rPr>
              <a:t>”</a:t>
            </a:r>
            <a:r>
              <a:rPr lang="en-US" sz="1600">
                <a:solidFill>
                  <a:srgbClr val="3333FF"/>
                </a:solidFill>
                <a:latin typeface="_Arial"/>
                <a:cs typeface="Times New Roman"/>
              </a:rPr>
              <a:t> operation, or </a:t>
            </a:r>
            <a:r>
              <a:rPr lang="en-US" sz="1600" b="1" i="1">
                <a:solidFill>
                  <a:srgbClr val="3333FF"/>
                </a:solidFill>
                <a:latin typeface="_Arial"/>
                <a:cs typeface="Times New Roman"/>
              </a:rPr>
              <a:t>grey scale transformation</a:t>
            </a:r>
            <a:r>
              <a:rPr lang="en-US" sz="1600">
                <a:solidFill>
                  <a:srgbClr val="3333FF"/>
                </a:solidFill>
                <a:latin typeface="_Arial"/>
                <a:cs typeface="Times New Roman"/>
              </a:rPr>
              <a:t> (for grey scale images).</a:t>
            </a:r>
            <a:endParaRPr lang="en-US" sz="1000">
              <a:solidFill>
                <a:srgbClr val="3333FF"/>
              </a:solidFill>
              <a:cs typeface="Times New Roman"/>
            </a:endParaRPr>
          </a:p>
          <a:p>
            <a:pPr>
              <a:defRPr/>
            </a:pPr>
            <a:r>
              <a:rPr lang="en-US" sz="1300">
                <a:solidFill>
                  <a:srgbClr val="3333FF"/>
                </a:solidFill>
                <a:cs typeface="Times New Roman"/>
              </a:rPr>
              <a:t>			          </a:t>
            </a:r>
            <a:endParaRPr lang="en-US" sz="1000">
              <a:solidFill>
                <a:srgbClr val="3333FF"/>
              </a:solidFill>
              <a:cs typeface="Times New Roman"/>
            </a:endParaRPr>
          </a:p>
          <a:p>
            <a:pPr algn="ctr">
              <a:defRPr/>
            </a:pPr>
            <a:r>
              <a:rPr lang="en-US" sz="1300">
                <a:solidFill>
                  <a:srgbClr val="3333FF"/>
                </a:solidFill>
                <a:cs typeface="Times New Roman"/>
              </a:rPr>
              <a:t>	</a:t>
            </a:r>
            <a:r>
              <a:rPr lang="en-US" sz="1300">
                <a:solidFill>
                  <a:srgbClr val="3333FF"/>
                </a:solidFill>
                <a:latin typeface="_Times New Roman"/>
                <a:cs typeface="Times New Roman"/>
              </a:rPr>
              <a:t>                       	</a:t>
            </a:r>
            <a:endParaRPr/>
          </a:p>
        </p:txBody>
      </p:sp>
      <p:sp>
        <p:nvSpPr>
          <p:cNvPr id="77829" name="Rectangle 5"/>
          <p:cNvSpPr>
            <a:spLocks noChangeArrowheads="1"/>
          </p:cNvSpPr>
          <p:nvPr/>
        </p:nvSpPr>
        <p:spPr bwMode="auto">
          <a:xfrm>
            <a:off x="4552950" y="2143125"/>
            <a:ext cx="9144000" cy="369332"/>
          </a:xfrm>
          <a:prstGeom prst="rect">
            <a:avLst/>
          </a:prstGeom>
          <a:noFill/>
          <a:ln>
            <a:noFill/>
          </a:ln>
          <a:effectLst/>
        </p:spPr>
        <p:txBody>
          <a:bodyPr>
            <a:spAutoFit/>
          </a:bodyPr>
          <a:lstStyle/>
          <a:p>
            <a:pPr>
              <a:defRPr/>
            </a:pPr>
            <a:endParaRPr lang="en-US">
              <a:latin typeface="Arial"/>
              <a:ea typeface="宋体"/>
            </a:endParaRPr>
          </a:p>
        </p:txBody>
      </p:sp>
      <p:sp>
        <p:nvSpPr>
          <p:cNvPr id="77831" name="Rectangle 7"/>
          <p:cNvSpPr>
            <a:spLocks noChangeArrowheads="1"/>
          </p:cNvSpPr>
          <p:nvPr/>
        </p:nvSpPr>
        <p:spPr bwMode="auto">
          <a:xfrm>
            <a:off x="4981575" y="1857375"/>
            <a:ext cx="9144000" cy="369332"/>
          </a:xfrm>
          <a:prstGeom prst="rect">
            <a:avLst/>
          </a:prstGeom>
          <a:noFill/>
          <a:ln>
            <a:noFill/>
          </a:ln>
          <a:effectLst/>
        </p:spPr>
        <p:txBody>
          <a:bodyPr>
            <a:spAutoFit/>
          </a:bodyPr>
          <a:lstStyle/>
          <a:p>
            <a:pPr>
              <a:defRPr/>
            </a:pPr>
            <a:endParaRPr lang="en-US">
              <a:latin typeface="Arial"/>
              <a:ea typeface="宋体"/>
            </a:endParaRPr>
          </a:p>
        </p:txBody>
      </p:sp>
      <p:grpSp>
        <p:nvGrpSpPr>
          <p:cNvPr id="8198" name="Group 20"/>
          <p:cNvGrpSpPr/>
          <p:nvPr/>
        </p:nvGrpSpPr>
        <p:grpSpPr bwMode="auto">
          <a:xfrm>
            <a:off x="3048001" y="2133600"/>
            <a:ext cx="6162675" cy="3284538"/>
            <a:chOff x="1056" y="1367"/>
            <a:chExt cx="3882" cy="2069"/>
          </a:xfrm>
        </p:grpSpPr>
        <p:grpSp>
          <p:nvGrpSpPr>
            <p:cNvPr id="8205" name="Group 10"/>
            <p:cNvGrpSpPr/>
            <p:nvPr/>
          </p:nvGrpSpPr>
          <p:grpSpPr bwMode="auto">
            <a:xfrm>
              <a:off x="1056" y="1367"/>
              <a:ext cx="3882" cy="2069"/>
              <a:chOff x="1056" y="34"/>
              <a:chExt cx="3882" cy="2069"/>
            </a:xfrm>
          </p:grpSpPr>
          <p:pic>
            <p:nvPicPr>
              <p:cNvPr id="8208" name="Picture 11"/>
              <p:cNvPicPr>
                <a:picLocks noChangeAspect="1" noChangeArrowheads="1"/>
              </p:cNvPicPr>
              <p:nvPr/>
            </p:nvPicPr>
            <p:blipFill>
              <a:blip r:embed="rId2"/>
              <a:stretch/>
            </p:blipFill>
            <p:spPr bwMode="auto">
              <a:xfrm>
                <a:off x="1056" y="432"/>
                <a:ext cx="3504" cy="1506"/>
              </a:xfrm>
              <a:prstGeom prst="rect">
                <a:avLst/>
              </a:prstGeom>
              <a:noFill/>
              <a:ln>
                <a:noFill/>
              </a:ln>
            </p:spPr>
          </p:pic>
          <p:sp>
            <p:nvSpPr>
              <p:cNvPr id="77836" name="Text Box 12"/>
              <p:cNvSpPr txBox="1">
                <a:spLocks noChangeArrowheads="1"/>
              </p:cNvSpPr>
              <p:nvPr/>
            </p:nvSpPr>
            <p:spPr bwMode="auto">
              <a:xfrm>
                <a:off x="1237" y="1127"/>
                <a:ext cx="236" cy="231"/>
              </a:xfrm>
              <a:prstGeom prst="rect">
                <a:avLst/>
              </a:prstGeom>
              <a:noFill/>
              <a:ln>
                <a:noFill/>
              </a:ln>
              <a:effectLst/>
            </p:spPr>
            <p:txBody>
              <a:bodyPr wrap="none">
                <a:spAutoFit/>
              </a:bodyPr>
              <a:lstStyle/>
              <a:p>
                <a:pPr>
                  <a:defRPr/>
                </a:pPr>
                <a:r>
                  <a:rPr lang="en-US" i="1">
                    <a:latin typeface="Arial"/>
                    <a:ea typeface="宋体"/>
                  </a:rPr>
                  <a:t>m</a:t>
                </a:r>
                <a:endParaRPr/>
              </a:p>
            </p:txBody>
          </p:sp>
          <p:sp>
            <p:nvSpPr>
              <p:cNvPr id="77837" name="Text Box 13"/>
              <p:cNvSpPr txBox="1">
                <a:spLocks noChangeArrowheads="1"/>
              </p:cNvSpPr>
              <p:nvPr/>
            </p:nvSpPr>
            <p:spPr bwMode="auto">
              <a:xfrm>
                <a:off x="4176" y="1127"/>
                <a:ext cx="236" cy="231"/>
              </a:xfrm>
              <a:prstGeom prst="rect">
                <a:avLst/>
              </a:prstGeom>
              <a:noFill/>
              <a:ln>
                <a:noFill/>
              </a:ln>
              <a:effectLst/>
            </p:spPr>
            <p:txBody>
              <a:bodyPr wrap="none">
                <a:spAutoFit/>
              </a:bodyPr>
              <a:lstStyle/>
              <a:p>
                <a:pPr>
                  <a:defRPr/>
                </a:pPr>
                <a:r>
                  <a:rPr lang="en-US" i="1">
                    <a:latin typeface="Arial"/>
                    <a:ea typeface="宋体"/>
                  </a:rPr>
                  <a:t>m</a:t>
                </a:r>
                <a:endParaRPr/>
              </a:p>
            </p:txBody>
          </p:sp>
          <p:sp>
            <p:nvSpPr>
              <p:cNvPr id="77838" name="Text Box 14"/>
              <p:cNvSpPr txBox="1">
                <a:spLocks noChangeArrowheads="1"/>
              </p:cNvSpPr>
              <p:nvPr/>
            </p:nvSpPr>
            <p:spPr bwMode="auto">
              <a:xfrm>
                <a:off x="1824" y="1872"/>
                <a:ext cx="196" cy="231"/>
              </a:xfrm>
              <a:prstGeom prst="rect">
                <a:avLst/>
              </a:prstGeom>
              <a:noFill/>
              <a:ln>
                <a:noFill/>
              </a:ln>
              <a:effectLst/>
            </p:spPr>
            <p:txBody>
              <a:bodyPr wrap="none">
                <a:spAutoFit/>
              </a:bodyPr>
              <a:lstStyle/>
              <a:p>
                <a:pPr>
                  <a:defRPr/>
                </a:pPr>
                <a:r>
                  <a:rPr lang="en-US" i="1">
                    <a:latin typeface="Arial"/>
                    <a:ea typeface="宋体"/>
                  </a:rPr>
                  <a:t>n</a:t>
                </a:r>
                <a:endParaRPr/>
              </a:p>
            </p:txBody>
          </p:sp>
          <p:sp>
            <p:nvSpPr>
              <p:cNvPr id="77839" name="Text Box 15"/>
              <p:cNvSpPr txBox="1">
                <a:spLocks noChangeArrowheads="1"/>
              </p:cNvSpPr>
              <p:nvPr/>
            </p:nvSpPr>
            <p:spPr bwMode="auto">
              <a:xfrm>
                <a:off x="3600" y="1872"/>
                <a:ext cx="196" cy="231"/>
              </a:xfrm>
              <a:prstGeom prst="rect">
                <a:avLst/>
              </a:prstGeom>
              <a:noFill/>
              <a:ln>
                <a:noFill/>
              </a:ln>
              <a:effectLst/>
            </p:spPr>
            <p:txBody>
              <a:bodyPr wrap="none">
                <a:spAutoFit/>
              </a:bodyPr>
              <a:lstStyle/>
              <a:p>
                <a:pPr>
                  <a:defRPr/>
                </a:pPr>
                <a:r>
                  <a:rPr lang="en-US" i="1">
                    <a:latin typeface="Arial"/>
                    <a:ea typeface="宋体"/>
                  </a:rPr>
                  <a:t>n</a:t>
                </a:r>
                <a:endParaRPr/>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1702" y="34"/>
              <a:ext cx="3236" cy="422"/>
            </p:xfrm>
            <a:graphic>
              <a:graphicData uri="http://schemas.openxmlformats.org/presentationml/2006/ole">
                <p:oleObj name="oleObj" r:id="rId4" imgW="4483100" imgH="584200" progId="Equation.3">
                  <p:embed/>
                  <p:pic>
                    <p:nvPicPr>
                      <p:cNvPr id="8213" name="Object 16"/>
                      <p:cNvPicPr/>
                      <p:nvPr/>
                    </p:nvPicPr>
                    <p:blipFill>
                      <a:blip r:embed="rId3"/>
                      <a:stretch/>
                    </p:blipFill>
                    <p:spPr bwMode="auto">
                      <a:xfrm>
                        <a:off x="1702" y="34"/>
                        <a:ext cx="3236" cy="422"/>
                      </a:xfrm>
                      <a:prstGeom prst="rect">
                        <a:avLst/>
                      </a:prstGeom>
                      <a:noFill/>
                      <a:ln>
                        <a:noFill/>
                      </a:ln>
                    </p:spPr>
                  </p:pic>
                </p:oleObj>
              </a:graphicData>
            </a:graphic>
          </p:graphicFrame>
        </p:grpSp>
        <p:sp>
          <p:nvSpPr>
            <p:cNvPr id="77842" name="Text Box 18"/>
            <p:cNvSpPr txBox="1">
              <a:spLocks noChangeArrowheads="1"/>
            </p:cNvSpPr>
            <p:nvPr/>
          </p:nvSpPr>
          <p:spPr bwMode="auto">
            <a:xfrm>
              <a:off x="1056" y="2064"/>
              <a:ext cx="674" cy="233"/>
            </a:xfrm>
            <a:prstGeom prst="rect">
              <a:avLst/>
            </a:prstGeom>
            <a:noFill/>
            <a:ln>
              <a:noFill/>
            </a:ln>
            <a:effectLst/>
          </p:spPr>
          <p:txBody>
            <a:bodyPr wrap="none">
              <a:spAutoFit/>
            </a:bodyPr>
            <a:lstStyle>
              <a:lvl1pPr>
                <a:defRPr sz="2400">
                  <a:solidFill>
                    <a:schemeClr val="tx1"/>
                  </a:solidFill>
                  <a:latin typeface="Arial"/>
                  <a:ea typeface="宋体"/>
                </a:defRPr>
              </a:lvl1pPr>
              <a:lvl2pPr marL="742950" indent="-285750">
                <a:defRPr sz="2400">
                  <a:solidFill>
                    <a:schemeClr val="tx1"/>
                  </a:solidFill>
                  <a:latin typeface="Arial"/>
                  <a:ea typeface="宋体"/>
                </a:defRPr>
              </a:lvl2pPr>
              <a:lvl3pPr marL="1143000" indent="-228600">
                <a:defRPr sz="2400">
                  <a:solidFill>
                    <a:schemeClr val="tx1"/>
                  </a:solidFill>
                  <a:latin typeface="Arial"/>
                  <a:ea typeface="宋体"/>
                </a:defRPr>
              </a:lvl3pPr>
              <a:lvl4pPr marL="1600200" indent="-228600">
                <a:defRPr sz="2400">
                  <a:solidFill>
                    <a:schemeClr val="tx1"/>
                  </a:solidFill>
                  <a:latin typeface="Arial"/>
                  <a:ea typeface="宋体"/>
                </a:defRPr>
              </a:lvl4pPr>
              <a:lvl5pPr marL="2057400" indent="-228600">
                <a:defRPr sz="2400">
                  <a:solidFill>
                    <a:schemeClr val="tx1"/>
                  </a:solidFill>
                  <a:latin typeface="Arial"/>
                  <a:ea typeface="宋体"/>
                </a:defRPr>
              </a:lvl5pPr>
              <a:lvl6pPr marL="2514600" indent="-228600">
                <a:spcBef>
                  <a:spcPts val="0"/>
                </a:spcBef>
                <a:spcAft>
                  <a:spcPts val="0"/>
                </a:spcAft>
                <a:defRPr sz="2400">
                  <a:solidFill>
                    <a:schemeClr val="tx1"/>
                  </a:solidFill>
                  <a:latin typeface="Arial"/>
                  <a:ea typeface="宋体"/>
                </a:defRPr>
              </a:lvl6pPr>
              <a:lvl7pPr marL="2971800" indent="-228600">
                <a:spcBef>
                  <a:spcPts val="0"/>
                </a:spcBef>
                <a:spcAft>
                  <a:spcPts val="0"/>
                </a:spcAft>
                <a:defRPr sz="2400">
                  <a:solidFill>
                    <a:schemeClr val="tx1"/>
                  </a:solidFill>
                  <a:latin typeface="Arial"/>
                  <a:ea typeface="宋体"/>
                </a:defRPr>
              </a:lvl7pPr>
              <a:lvl8pPr marL="3429000" indent="-228600">
                <a:spcBef>
                  <a:spcPts val="0"/>
                </a:spcBef>
                <a:spcAft>
                  <a:spcPts val="0"/>
                </a:spcAft>
                <a:defRPr sz="2400">
                  <a:solidFill>
                    <a:schemeClr val="tx1"/>
                  </a:solidFill>
                  <a:latin typeface="Arial"/>
                  <a:ea typeface="宋体"/>
                </a:defRPr>
              </a:lvl8pPr>
              <a:lvl9pPr marL="3886200" indent="-228600">
                <a:spcBef>
                  <a:spcPts val="0"/>
                </a:spcBef>
                <a:spcAft>
                  <a:spcPts val="0"/>
                </a:spcAft>
                <a:defRPr sz="2400">
                  <a:solidFill>
                    <a:schemeClr val="tx1"/>
                  </a:solidFill>
                  <a:latin typeface="Arial"/>
                  <a:ea typeface="宋体"/>
                </a:defRPr>
              </a:lvl9pPr>
            </a:lstStyle>
            <a:p>
              <a:pPr>
                <a:defRPr/>
              </a:pPr>
              <a:r>
                <a:rPr lang="en-US" sz="1800" b="1"/>
                <a:t>U</a:t>
              </a:r>
              <a:r>
                <a:rPr lang="en-US" sz="1800"/>
                <a:t>[</a:t>
              </a:r>
              <a:r>
                <a:rPr lang="en-US" sz="1800" i="1"/>
                <a:t>M</a:t>
              </a:r>
              <a:r>
                <a:rPr lang="en-US" sz="1800">
                  <a:cs typeface="Times New Roman"/>
                </a:rPr>
                <a:t>×</a:t>
              </a:r>
              <a:r>
                <a:rPr lang="en-US" sz="1800" i="1">
                  <a:cs typeface="Times New Roman"/>
                </a:rPr>
                <a:t>N</a:t>
              </a:r>
              <a:r>
                <a:rPr lang="en-US" sz="1800"/>
                <a:t>]</a:t>
              </a:r>
              <a:endParaRPr/>
            </a:p>
          </p:txBody>
        </p:sp>
        <p:sp>
          <p:nvSpPr>
            <p:cNvPr id="77843" name="Text Box 19"/>
            <p:cNvSpPr txBox="1">
              <a:spLocks noChangeArrowheads="1"/>
            </p:cNvSpPr>
            <p:nvPr/>
          </p:nvSpPr>
          <p:spPr bwMode="auto">
            <a:xfrm>
              <a:off x="3792" y="2064"/>
              <a:ext cx="666" cy="233"/>
            </a:xfrm>
            <a:prstGeom prst="rect">
              <a:avLst/>
            </a:prstGeom>
            <a:noFill/>
            <a:ln>
              <a:noFill/>
            </a:ln>
            <a:effectLst/>
          </p:spPr>
          <p:txBody>
            <a:bodyPr wrap="none">
              <a:spAutoFit/>
            </a:bodyPr>
            <a:lstStyle>
              <a:lvl1pPr>
                <a:defRPr sz="2400">
                  <a:solidFill>
                    <a:schemeClr val="tx1"/>
                  </a:solidFill>
                  <a:latin typeface="Arial"/>
                  <a:ea typeface="宋体"/>
                </a:defRPr>
              </a:lvl1pPr>
              <a:lvl2pPr marL="742950" indent="-285750">
                <a:defRPr sz="2400">
                  <a:solidFill>
                    <a:schemeClr val="tx1"/>
                  </a:solidFill>
                  <a:latin typeface="Arial"/>
                  <a:ea typeface="宋体"/>
                </a:defRPr>
              </a:lvl2pPr>
              <a:lvl3pPr marL="1143000" indent="-228600">
                <a:defRPr sz="2400">
                  <a:solidFill>
                    <a:schemeClr val="tx1"/>
                  </a:solidFill>
                  <a:latin typeface="Arial"/>
                  <a:ea typeface="宋体"/>
                </a:defRPr>
              </a:lvl3pPr>
              <a:lvl4pPr marL="1600200" indent="-228600">
                <a:defRPr sz="2400">
                  <a:solidFill>
                    <a:schemeClr val="tx1"/>
                  </a:solidFill>
                  <a:latin typeface="Arial"/>
                  <a:ea typeface="宋体"/>
                </a:defRPr>
              </a:lvl4pPr>
              <a:lvl5pPr marL="2057400" indent="-228600">
                <a:defRPr sz="2400">
                  <a:solidFill>
                    <a:schemeClr val="tx1"/>
                  </a:solidFill>
                  <a:latin typeface="Arial"/>
                  <a:ea typeface="宋体"/>
                </a:defRPr>
              </a:lvl5pPr>
              <a:lvl6pPr marL="2514600" indent="-228600">
                <a:spcBef>
                  <a:spcPts val="0"/>
                </a:spcBef>
                <a:spcAft>
                  <a:spcPts val="0"/>
                </a:spcAft>
                <a:defRPr sz="2400">
                  <a:solidFill>
                    <a:schemeClr val="tx1"/>
                  </a:solidFill>
                  <a:latin typeface="Arial"/>
                  <a:ea typeface="宋体"/>
                </a:defRPr>
              </a:lvl6pPr>
              <a:lvl7pPr marL="2971800" indent="-228600">
                <a:spcBef>
                  <a:spcPts val="0"/>
                </a:spcBef>
                <a:spcAft>
                  <a:spcPts val="0"/>
                </a:spcAft>
                <a:defRPr sz="2400">
                  <a:solidFill>
                    <a:schemeClr val="tx1"/>
                  </a:solidFill>
                  <a:latin typeface="Arial"/>
                  <a:ea typeface="宋体"/>
                </a:defRPr>
              </a:lvl7pPr>
              <a:lvl8pPr marL="3429000" indent="-228600">
                <a:spcBef>
                  <a:spcPts val="0"/>
                </a:spcBef>
                <a:spcAft>
                  <a:spcPts val="0"/>
                </a:spcAft>
                <a:defRPr sz="2400">
                  <a:solidFill>
                    <a:schemeClr val="tx1"/>
                  </a:solidFill>
                  <a:latin typeface="Arial"/>
                  <a:ea typeface="宋体"/>
                </a:defRPr>
              </a:lvl8pPr>
              <a:lvl9pPr marL="3886200" indent="-228600">
                <a:spcBef>
                  <a:spcPts val="0"/>
                </a:spcBef>
                <a:spcAft>
                  <a:spcPts val="0"/>
                </a:spcAft>
                <a:defRPr sz="2400">
                  <a:solidFill>
                    <a:schemeClr val="tx1"/>
                  </a:solidFill>
                  <a:latin typeface="Arial"/>
                  <a:ea typeface="宋体"/>
                </a:defRPr>
              </a:lvl9pPr>
            </a:lstStyle>
            <a:p>
              <a:pPr>
                <a:defRPr/>
              </a:pPr>
              <a:r>
                <a:rPr lang="en-US" sz="1800" b="1"/>
                <a:t>V</a:t>
              </a:r>
              <a:r>
                <a:rPr lang="en-US" sz="1800"/>
                <a:t>[</a:t>
              </a:r>
              <a:r>
                <a:rPr lang="en-US" sz="1800" i="1"/>
                <a:t>M</a:t>
              </a:r>
              <a:r>
                <a:rPr lang="en-US" sz="1800">
                  <a:cs typeface="Times New Roman"/>
                </a:rPr>
                <a:t>×</a:t>
              </a:r>
              <a:r>
                <a:rPr lang="en-US" sz="1800" i="1">
                  <a:cs typeface="Times New Roman"/>
                </a:rPr>
                <a:t>N</a:t>
              </a:r>
              <a:r>
                <a:rPr lang="en-US" sz="1800"/>
                <a:t>]</a:t>
              </a:r>
              <a:endParaRPr/>
            </a:p>
          </p:txBody>
        </p:sp>
      </p:grpSp>
      <p:grpSp>
        <p:nvGrpSpPr>
          <p:cNvPr id="8199" name="Group 26"/>
          <p:cNvGrpSpPr/>
          <p:nvPr/>
        </p:nvGrpSpPr>
        <p:grpSpPr bwMode="auto">
          <a:xfrm>
            <a:off x="3733800" y="5562600"/>
            <a:ext cx="5629276" cy="1384300"/>
            <a:chOff x="1112" y="3476"/>
            <a:chExt cx="3546" cy="872"/>
          </a:xfrm>
        </p:grpSpPr>
        <p:sp>
          <p:nvSpPr>
            <p:cNvPr id="77845" name="Text Box 21"/>
            <p:cNvSpPr txBox="1">
              <a:spLocks noChangeArrowheads="1"/>
            </p:cNvSpPr>
            <p:nvPr/>
          </p:nvSpPr>
          <p:spPr bwMode="auto">
            <a:xfrm>
              <a:off x="1872" y="3476"/>
              <a:ext cx="1632" cy="872"/>
            </a:xfrm>
            <a:prstGeom prst="rect">
              <a:avLst/>
            </a:prstGeom>
            <a:solidFill>
              <a:srgbClr val="99CCFF"/>
            </a:solidFill>
            <a:ln w="25400">
              <a:solidFill>
                <a:schemeClr val="tx1"/>
              </a:solidFill>
              <a:miter lim="800000"/>
              <a:headEnd/>
              <a:tailEnd/>
            </a:ln>
            <a:effectLst/>
          </p:spPr>
          <p:txBody>
            <a:bodyPr>
              <a:spAutoFit/>
            </a:bodyPr>
            <a:lstStyle>
              <a:lvl1pPr>
                <a:defRPr sz="2400">
                  <a:solidFill>
                    <a:schemeClr val="tx1"/>
                  </a:solidFill>
                  <a:latin typeface="Arial"/>
                  <a:ea typeface="宋体"/>
                </a:defRPr>
              </a:lvl1pPr>
              <a:lvl2pPr marL="742950" indent="-285750">
                <a:defRPr sz="2400">
                  <a:solidFill>
                    <a:schemeClr val="tx1"/>
                  </a:solidFill>
                  <a:latin typeface="Arial"/>
                  <a:ea typeface="宋体"/>
                </a:defRPr>
              </a:lvl2pPr>
              <a:lvl3pPr marL="1143000" indent="-228600">
                <a:defRPr sz="2400">
                  <a:solidFill>
                    <a:schemeClr val="tx1"/>
                  </a:solidFill>
                  <a:latin typeface="Arial"/>
                  <a:ea typeface="宋体"/>
                </a:defRPr>
              </a:lvl3pPr>
              <a:lvl4pPr marL="1600200" indent="-228600">
                <a:defRPr sz="2400">
                  <a:solidFill>
                    <a:schemeClr val="tx1"/>
                  </a:solidFill>
                  <a:latin typeface="Arial"/>
                  <a:ea typeface="宋体"/>
                </a:defRPr>
              </a:lvl4pPr>
              <a:lvl5pPr marL="2057400" indent="-228600">
                <a:defRPr sz="2400">
                  <a:solidFill>
                    <a:schemeClr val="tx1"/>
                  </a:solidFill>
                  <a:latin typeface="Arial"/>
                  <a:ea typeface="宋体"/>
                </a:defRPr>
              </a:lvl5pPr>
              <a:lvl6pPr marL="2514600" indent="-228600">
                <a:spcBef>
                  <a:spcPts val="0"/>
                </a:spcBef>
                <a:spcAft>
                  <a:spcPts val="0"/>
                </a:spcAft>
                <a:defRPr sz="2400">
                  <a:solidFill>
                    <a:schemeClr val="tx1"/>
                  </a:solidFill>
                  <a:latin typeface="Arial"/>
                  <a:ea typeface="宋体"/>
                </a:defRPr>
              </a:lvl6pPr>
              <a:lvl7pPr marL="2971800" indent="-228600">
                <a:spcBef>
                  <a:spcPts val="0"/>
                </a:spcBef>
                <a:spcAft>
                  <a:spcPts val="0"/>
                </a:spcAft>
                <a:defRPr sz="2400">
                  <a:solidFill>
                    <a:schemeClr val="tx1"/>
                  </a:solidFill>
                  <a:latin typeface="Arial"/>
                  <a:ea typeface="宋体"/>
                </a:defRPr>
              </a:lvl7pPr>
              <a:lvl8pPr marL="3429000" indent="-228600">
                <a:spcBef>
                  <a:spcPts val="0"/>
                </a:spcBef>
                <a:spcAft>
                  <a:spcPts val="0"/>
                </a:spcAft>
                <a:defRPr sz="2400">
                  <a:solidFill>
                    <a:schemeClr val="tx1"/>
                  </a:solidFill>
                  <a:latin typeface="Arial"/>
                  <a:ea typeface="宋体"/>
                </a:defRPr>
              </a:lvl8pPr>
              <a:lvl9pPr marL="3886200" indent="-228600">
                <a:spcBef>
                  <a:spcPts val="0"/>
                </a:spcBef>
                <a:spcAft>
                  <a:spcPts val="0"/>
                </a:spcAft>
                <a:defRPr sz="2400">
                  <a:solidFill>
                    <a:schemeClr val="tx1"/>
                  </a:solidFill>
                  <a:latin typeface="Arial"/>
                  <a:ea typeface="宋体"/>
                </a:defRPr>
              </a:lvl9pPr>
            </a:lstStyle>
            <a:p>
              <a:pPr algn="ctr">
                <a:defRPr/>
              </a:pPr>
              <a:endParaRPr lang="en-US" sz="1000" b="1" i="1"/>
            </a:p>
            <a:p>
              <a:pPr algn="ctr">
                <a:defRPr/>
              </a:pPr>
              <a:r>
                <a:rPr lang="en-US" sz="1600" b="1" i="1"/>
                <a:t>Point-wise operation</a:t>
              </a:r>
              <a:endParaRPr/>
            </a:p>
            <a:p>
              <a:pPr algn="ctr">
                <a:defRPr/>
              </a:pPr>
              <a:r>
                <a:rPr lang="en-US" sz="1600" b="1" i="1"/>
                <a:t>(grey scale transformation)</a:t>
              </a:r>
              <a:endParaRPr/>
            </a:p>
            <a:p>
              <a:pPr algn="ctr">
                <a:defRPr/>
              </a:pPr>
              <a:r>
                <a:rPr lang="en-US" sz="1600" b="1" i="1"/>
                <a:t>f(</a:t>
              </a:r>
              <a:r>
                <a:rPr lang="en-US" sz="1600" b="1" i="1">
                  <a:cs typeface="Times New Roman"/>
                </a:rPr>
                <a:t>∙</a:t>
              </a:r>
              <a:r>
                <a:rPr lang="en-US" sz="1600" b="1" i="1"/>
                <a:t>) =&gt; v=f</a:t>
              </a:r>
              <a:r>
                <a:rPr lang="en-US" sz="1600"/>
                <a:t>(</a:t>
              </a:r>
              <a:r>
                <a:rPr lang="en-US" sz="1600" b="1" i="1"/>
                <a:t>u</a:t>
              </a:r>
              <a:r>
                <a:rPr lang="en-US" sz="1600"/>
                <a:t>)</a:t>
              </a:r>
              <a:endParaRPr/>
            </a:p>
            <a:p>
              <a:pPr algn="ctr">
                <a:defRPr/>
              </a:pPr>
              <a:endParaRPr lang="en-US" sz="1000" b="1" i="1"/>
            </a:p>
          </p:txBody>
        </p:sp>
        <p:sp>
          <p:nvSpPr>
            <p:cNvPr id="77846" name="Line 22"/>
            <p:cNvSpPr>
              <a:spLocks noChangeShapeType="1"/>
            </p:cNvSpPr>
            <p:nvPr/>
          </p:nvSpPr>
          <p:spPr bwMode="auto">
            <a:xfrm>
              <a:off x="1112" y="3840"/>
              <a:ext cx="768" cy="0"/>
            </a:xfrm>
            <a:prstGeom prst="line">
              <a:avLst/>
            </a:prstGeom>
            <a:noFill/>
            <a:ln w="19050">
              <a:solidFill>
                <a:schemeClr val="tx1"/>
              </a:solidFill>
              <a:round/>
              <a:headEnd/>
              <a:tailEnd type="triangle" w="med" len="med"/>
            </a:ln>
            <a:effectLst/>
          </p:spPr>
          <p:txBody>
            <a:bodyPr/>
            <a:lstStyle/>
            <a:p>
              <a:pPr>
                <a:defRPr/>
              </a:pPr>
              <a:endParaRPr lang="en-US">
                <a:latin typeface="Arial"/>
                <a:ea typeface="宋体"/>
              </a:endParaRPr>
            </a:p>
          </p:txBody>
        </p:sp>
        <p:sp>
          <p:nvSpPr>
            <p:cNvPr id="77847" name="Line 23"/>
            <p:cNvSpPr>
              <a:spLocks noChangeShapeType="1"/>
            </p:cNvSpPr>
            <p:nvPr/>
          </p:nvSpPr>
          <p:spPr bwMode="auto">
            <a:xfrm>
              <a:off x="3496" y="3840"/>
              <a:ext cx="768" cy="0"/>
            </a:xfrm>
            <a:prstGeom prst="line">
              <a:avLst/>
            </a:prstGeom>
            <a:noFill/>
            <a:ln w="19050">
              <a:solidFill>
                <a:schemeClr val="tx1"/>
              </a:solidFill>
              <a:round/>
              <a:headEnd/>
              <a:tailEnd type="triangle" w="med" len="med"/>
            </a:ln>
            <a:effectLst/>
          </p:spPr>
          <p:txBody>
            <a:bodyPr/>
            <a:lstStyle/>
            <a:p>
              <a:pPr>
                <a:defRPr/>
              </a:pPr>
              <a:endParaRPr lang="en-US">
                <a:latin typeface="Arial"/>
                <a:ea typeface="宋体"/>
              </a:endParaRPr>
            </a:p>
          </p:txBody>
        </p:sp>
        <p:sp>
          <p:nvSpPr>
            <p:cNvPr id="77848" name="Text Box 24"/>
            <p:cNvSpPr txBox="1">
              <a:spLocks noChangeArrowheads="1"/>
            </p:cNvSpPr>
            <p:nvPr/>
          </p:nvSpPr>
          <p:spPr bwMode="auto">
            <a:xfrm>
              <a:off x="1232" y="3613"/>
              <a:ext cx="491" cy="213"/>
            </a:xfrm>
            <a:prstGeom prst="rect">
              <a:avLst/>
            </a:prstGeom>
            <a:noFill/>
            <a:ln>
              <a:noFill/>
            </a:ln>
            <a:effectLst/>
          </p:spPr>
          <p:txBody>
            <a:bodyPr wrap="none">
              <a:spAutoFit/>
            </a:bodyPr>
            <a:lstStyle/>
            <a:p>
              <a:pPr>
                <a:defRPr/>
              </a:pPr>
              <a:r>
                <a:rPr lang="en-US" sz="1600" i="1">
                  <a:latin typeface="Arial"/>
                  <a:ea typeface="宋体"/>
                </a:rPr>
                <a:t>u</a:t>
              </a:r>
              <a:r>
                <a:rPr lang="en-US" sz="1600">
                  <a:latin typeface="Arial"/>
                  <a:ea typeface="宋体"/>
                </a:rPr>
                <a:t>(</a:t>
              </a:r>
              <a:r>
                <a:rPr lang="en-US" sz="1600" i="1">
                  <a:latin typeface="Arial"/>
                  <a:ea typeface="宋体"/>
                </a:rPr>
                <a:t>m</a:t>
              </a:r>
              <a:r>
                <a:rPr lang="en-US" sz="1600">
                  <a:latin typeface="Arial"/>
                  <a:ea typeface="宋体"/>
                </a:rPr>
                <a:t>,</a:t>
              </a:r>
              <a:r>
                <a:rPr lang="en-US" sz="1600" i="1">
                  <a:latin typeface="Arial"/>
                  <a:ea typeface="宋体"/>
                </a:rPr>
                <a:t>n</a:t>
              </a:r>
              <a:r>
                <a:rPr lang="en-US" sz="1600">
                  <a:latin typeface="Arial"/>
                  <a:ea typeface="宋体"/>
                </a:rPr>
                <a:t>)</a:t>
              </a:r>
              <a:endParaRPr/>
            </a:p>
          </p:txBody>
        </p:sp>
        <p:sp>
          <p:nvSpPr>
            <p:cNvPr id="77849" name="Text Box 25"/>
            <p:cNvSpPr txBox="1">
              <a:spLocks noChangeArrowheads="1"/>
            </p:cNvSpPr>
            <p:nvPr/>
          </p:nvSpPr>
          <p:spPr bwMode="auto">
            <a:xfrm>
              <a:off x="3528" y="3621"/>
              <a:ext cx="1130" cy="213"/>
            </a:xfrm>
            <a:prstGeom prst="rect">
              <a:avLst/>
            </a:prstGeom>
            <a:noFill/>
            <a:ln>
              <a:noFill/>
            </a:ln>
            <a:effectLst/>
          </p:spPr>
          <p:txBody>
            <a:bodyPr wrap="none">
              <a:spAutoFit/>
            </a:bodyPr>
            <a:lstStyle/>
            <a:p>
              <a:pPr>
                <a:defRPr/>
              </a:pPr>
              <a:r>
                <a:rPr lang="en-US" sz="1600" i="1">
                  <a:latin typeface="Arial"/>
                  <a:ea typeface="宋体"/>
                </a:rPr>
                <a:t>v</a:t>
              </a:r>
              <a:r>
                <a:rPr lang="en-US" sz="1600">
                  <a:latin typeface="Arial"/>
                  <a:ea typeface="宋体"/>
                </a:rPr>
                <a:t>(</a:t>
              </a:r>
              <a:r>
                <a:rPr lang="en-US" sz="1600" i="1">
                  <a:latin typeface="Arial"/>
                  <a:ea typeface="宋体"/>
                </a:rPr>
                <a:t>m</a:t>
              </a:r>
              <a:r>
                <a:rPr lang="en-US" sz="1600">
                  <a:latin typeface="Arial"/>
                  <a:ea typeface="宋体"/>
                </a:rPr>
                <a:t>,</a:t>
              </a:r>
              <a:r>
                <a:rPr lang="en-US" sz="1600" i="1">
                  <a:latin typeface="Arial"/>
                  <a:ea typeface="宋体"/>
                </a:rPr>
                <a:t>n</a:t>
              </a:r>
              <a:r>
                <a:rPr lang="en-US" sz="1600">
                  <a:latin typeface="Arial"/>
                  <a:ea typeface="宋体"/>
                </a:rPr>
                <a:t>) = </a:t>
              </a:r>
              <a:r>
                <a:rPr lang="en-US" sz="1600" i="1">
                  <a:latin typeface="Arial"/>
                  <a:ea typeface="宋体"/>
                </a:rPr>
                <a:t>f</a:t>
              </a:r>
              <a:r>
                <a:rPr lang="en-US" sz="1600">
                  <a:latin typeface="Arial"/>
                  <a:ea typeface="宋体"/>
                </a:rPr>
                <a:t>(</a:t>
              </a:r>
              <a:r>
                <a:rPr lang="en-US" sz="1600" i="1">
                  <a:latin typeface="Arial"/>
                  <a:ea typeface="宋体"/>
                </a:rPr>
                <a:t>u</a:t>
              </a:r>
              <a:r>
                <a:rPr lang="en-US" sz="1600">
                  <a:latin typeface="Arial"/>
                  <a:ea typeface="宋体"/>
                </a:rPr>
                <a:t>(</a:t>
              </a:r>
              <a:r>
                <a:rPr lang="en-US" sz="1600" i="1">
                  <a:latin typeface="Arial"/>
                  <a:ea typeface="宋体"/>
                </a:rPr>
                <a:t>m,n</a:t>
              </a:r>
              <a:r>
                <a:rPr lang="en-US" sz="1600">
                  <a:latin typeface="Arial"/>
                  <a:ea typeface="宋体"/>
                </a:rPr>
                <a:t>))</a:t>
              </a:r>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218" name="Slide Number Placeholder 3"/>
          <p:cNvSpPr>
            <a:spLocks noGrp="1"/>
          </p:cNvSpPr>
          <p:nvPr>
            <p:ph type="sldNum" sz="quarter" idx="12"/>
          </p:nvPr>
        </p:nvSpPr>
        <p:spPr bwMode="auto">
          <a:prstGeom prst="rect">
            <a:avLst/>
          </a:prstGeom>
          <a:noFill/>
          <a:ln/>
        </p:spPr>
        <p:txBody>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fld id="{E3DCA56C-3CB0-4EA8-B395-B4155DEEB380}" type="slidenum">
              <a:rPr lang="en-US" sz="1200">
                <a:latin typeface="Garamond"/>
              </a:rPr>
              <a:t/>
            </a:fld>
            <a:endParaRPr lang="en-US" sz="1200">
              <a:latin typeface="Garamond"/>
            </a:endParaRPr>
          </a:p>
        </p:txBody>
      </p:sp>
      <p:sp>
        <p:nvSpPr>
          <p:cNvPr id="9219" name="Rectangle 4"/>
          <p:cNvSpPr>
            <a:spLocks noChangeArrowheads="1" noGrp="1"/>
          </p:cNvSpPr>
          <p:nvPr>
            <p:ph type="title" idx="4294967295"/>
          </p:nvPr>
        </p:nvSpPr>
        <p:spPr bwMode="auto">
          <a:xfrm>
            <a:off x="1905000" y="277814"/>
            <a:ext cx="8229600" cy="1139825"/>
          </a:xfrm>
        </p:spPr>
        <p:txBody>
          <a:bodyPr/>
          <a:lstStyle/>
          <a:p>
            <a:pPr>
              <a:defRPr/>
            </a:pPr>
            <a:r>
              <a:rPr lang="en-US"/>
              <a:t>Lazy Man Operation</a:t>
            </a:r>
            <a:endParaRPr/>
          </a:p>
        </p:txBody>
      </p:sp>
      <p:sp>
        <p:nvSpPr>
          <p:cNvPr id="9220" name="Line 7"/>
          <p:cNvSpPr>
            <a:spLocks noChangeShapeType="1"/>
          </p:cNvSpPr>
          <p:nvPr/>
        </p:nvSpPr>
        <p:spPr bwMode="auto">
          <a:xfrm>
            <a:off x="4724399" y="4683125"/>
            <a:ext cx="3124200" cy="0"/>
          </a:xfrm>
          <a:prstGeom prst="line">
            <a:avLst/>
          </a:prstGeom>
          <a:noFill/>
          <a:ln w="9525">
            <a:solidFill>
              <a:schemeClr val="tx1"/>
            </a:solidFill>
            <a:round/>
            <a:headEnd/>
            <a:tailEnd type="triangle" w="med" len="med"/>
          </a:ln>
        </p:spPr>
        <p:txBody>
          <a:bodyPr/>
          <a:lstStyle/>
          <a:p>
            <a:pPr>
              <a:defRPr/>
            </a:pPr>
            <a:endParaRPr lang="en-IN"/>
          </a:p>
        </p:txBody>
      </p:sp>
      <p:sp>
        <p:nvSpPr>
          <p:cNvPr id="9221" name="Line 8"/>
          <p:cNvSpPr>
            <a:spLocks noChangeShapeType="1"/>
          </p:cNvSpPr>
          <p:nvPr/>
        </p:nvSpPr>
        <p:spPr bwMode="auto">
          <a:xfrm flipV="1">
            <a:off x="4724399" y="2778125"/>
            <a:ext cx="0" cy="1905000"/>
          </a:xfrm>
          <a:prstGeom prst="line">
            <a:avLst/>
          </a:prstGeom>
          <a:noFill/>
          <a:ln w="9525">
            <a:solidFill>
              <a:schemeClr val="tx1"/>
            </a:solidFill>
            <a:round/>
            <a:headEnd/>
            <a:tailEnd type="triangle" w="med" len="med"/>
          </a:ln>
        </p:spPr>
        <p:txBody>
          <a:bodyPr/>
          <a:lstStyle/>
          <a:p>
            <a:pPr>
              <a:defRPr/>
            </a:pPr>
            <a:endParaRPr lang="en-IN"/>
          </a:p>
        </p:txBody>
      </p:sp>
      <p:sp>
        <p:nvSpPr>
          <p:cNvPr id="9222" name="Text Box 9"/>
          <p:cNvSpPr txBox="1">
            <a:spLocks noChangeArrowheads="1"/>
          </p:cNvSpPr>
          <p:nvPr/>
        </p:nvSpPr>
        <p:spPr bwMode="auto">
          <a:xfrm>
            <a:off x="6324600" y="4648200"/>
            <a:ext cx="369888"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rPr>
              <a:t>L</a:t>
            </a:r>
            <a:endParaRPr/>
          </a:p>
        </p:txBody>
      </p:sp>
      <p:sp>
        <p:nvSpPr>
          <p:cNvPr id="9223" name="Text Box 10"/>
          <p:cNvSpPr txBox="1">
            <a:spLocks noChangeArrowheads="1"/>
          </p:cNvSpPr>
          <p:nvPr/>
        </p:nvSpPr>
        <p:spPr bwMode="auto">
          <a:xfrm>
            <a:off x="4267200" y="2854325"/>
            <a:ext cx="369888"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rPr>
              <a:t>L</a:t>
            </a:r>
            <a:endParaRPr/>
          </a:p>
        </p:txBody>
      </p:sp>
      <p:sp>
        <p:nvSpPr>
          <p:cNvPr id="9224" name="Text Box 11"/>
          <p:cNvSpPr txBox="1">
            <a:spLocks noChangeArrowheads="1"/>
          </p:cNvSpPr>
          <p:nvPr/>
        </p:nvSpPr>
        <p:spPr bwMode="auto">
          <a:xfrm>
            <a:off x="7985125" y="4495800"/>
            <a:ext cx="336550"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rPr>
              <a:t>x</a:t>
            </a:r>
            <a:endParaRPr/>
          </a:p>
        </p:txBody>
      </p:sp>
      <p:sp>
        <p:nvSpPr>
          <p:cNvPr id="9225" name="Text Box 12"/>
          <p:cNvSpPr txBox="1">
            <a:spLocks noChangeArrowheads="1"/>
          </p:cNvSpPr>
          <p:nvPr/>
        </p:nvSpPr>
        <p:spPr bwMode="auto">
          <a:xfrm>
            <a:off x="4708525" y="2514600"/>
            <a:ext cx="336550"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rPr>
              <a:t>y</a:t>
            </a:r>
            <a:endParaRPr/>
          </a:p>
        </p:txBody>
      </p:sp>
      <p:sp>
        <p:nvSpPr>
          <p:cNvPr id="9226" name="Line 13"/>
          <p:cNvSpPr>
            <a:spLocks noChangeShapeType="1"/>
          </p:cNvSpPr>
          <p:nvPr/>
        </p:nvSpPr>
        <p:spPr bwMode="auto">
          <a:xfrm flipV="1">
            <a:off x="4724399" y="3006725"/>
            <a:ext cx="1676400" cy="1676400"/>
          </a:xfrm>
          <a:prstGeom prst="line">
            <a:avLst/>
          </a:prstGeom>
          <a:noFill/>
          <a:ln w="9525">
            <a:solidFill>
              <a:schemeClr val="tx1"/>
            </a:solidFill>
            <a:round/>
            <a:headEnd/>
            <a:tailEnd/>
          </a:ln>
        </p:spPr>
        <p:txBody>
          <a:bodyPr/>
          <a:lstStyle/>
          <a:p>
            <a:pPr>
              <a:defRPr/>
            </a:pPr>
            <a:endParaRPr lang="en-IN"/>
          </a:p>
        </p:txBody>
      </p:sp>
      <p:sp>
        <p:nvSpPr>
          <p:cNvPr id="9227" name="Line 14"/>
          <p:cNvSpPr>
            <a:spLocks noChangeShapeType="1"/>
          </p:cNvSpPr>
          <p:nvPr/>
        </p:nvSpPr>
        <p:spPr bwMode="auto">
          <a:xfrm>
            <a:off x="4724399" y="3006725"/>
            <a:ext cx="1676400" cy="0"/>
          </a:xfrm>
          <a:prstGeom prst="line">
            <a:avLst/>
          </a:prstGeom>
          <a:noFill/>
          <a:ln w="9525">
            <a:solidFill>
              <a:schemeClr val="tx1"/>
            </a:solidFill>
            <a:prstDash val="dash"/>
            <a:round/>
            <a:headEnd/>
            <a:tailEnd/>
          </a:ln>
        </p:spPr>
        <p:txBody>
          <a:bodyPr/>
          <a:lstStyle/>
          <a:p>
            <a:pPr>
              <a:defRPr/>
            </a:pPr>
            <a:endParaRPr lang="en-IN"/>
          </a:p>
        </p:txBody>
      </p:sp>
      <p:sp>
        <p:nvSpPr>
          <p:cNvPr id="9228" name="Line 15"/>
          <p:cNvSpPr>
            <a:spLocks noChangeShapeType="1"/>
          </p:cNvSpPr>
          <p:nvPr/>
        </p:nvSpPr>
        <p:spPr bwMode="auto">
          <a:xfrm>
            <a:off x="6400800" y="3006725"/>
            <a:ext cx="0" cy="1676400"/>
          </a:xfrm>
          <a:prstGeom prst="line">
            <a:avLst/>
          </a:prstGeom>
          <a:noFill/>
          <a:ln w="9525">
            <a:solidFill>
              <a:schemeClr val="tx1"/>
            </a:solidFill>
            <a:prstDash val="dash"/>
            <a:round/>
            <a:headEnd/>
            <a:tailEnd/>
          </a:ln>
        </p:spPr>
        <p:txBody>
          <a:bodyPr/>
          <a:lstStyle/>
          <a:p>
            <a:pPr>
              <a:defRPr/>
            </a:pPr>
            <a:endParaRPr lang="en-IN"/>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4926014" y="1752599"/>
          <a:ext cx="1322387" cy="573088"/>
        </p:xfrm>
        <a:graphic>
          <a:graphicData uri="http://schemas.openxmlformats.org/presentationml/2006/ole">
            <p:oleObj name="oleObj" r:id="rId3" imgW="380365" imgH="164465" progId="Equation.3">
              <p:embed/>
              <p:pic>
                <p:nvPicPr>
                  <p:cNvPr id="9229" name="Object 17"/>
                  <p:cNvPicPr/>
                  <p:nvPr/>
                </p:nvPicPr>
                <p:blipFill>
                  <a:blip r:embed="rId2"/>
                  <a:stretch/>
                </p:blipFill>
                <p:spPr bwMode="auto">
                  <a:xfrm>
                    <a:off x="4926014" y="1752599"/>
                    <a:ext cx="1322387" cy="573088"/>
                  </a:xfrm>
                  <a:prstGeom prst="rect">
                    <a:avLst/>
                  </a:prstGeom>
                  <a:noFill/>
                  <a:ln>
                    <a:noFill/>
                  </a:ln>
                </p:spPr>
              </p:pic>
            </p:oleObj>
          </a:graphicData>
        </a:graphic>
      </p:graphicFrame>
      <p:sp>
        <p:nvSpPr>
          <p:cNvPr id="9230" name="Text Box 19"/>
          <p:cNvSpPr txBox="1">
            <a:spLocks noChangeArrowheads="1"/>
          </p:cNvSpPr>
          <p:nvPr/>
        </p:nvSpPr>
        <p:spPr bwMode="auto">
          <a:xfrm>
            <a:off x="4098925" y="5218113"/>
            <a:ext cx="3689350" cy="366712"/>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1800"/>
              <a:t>No influence on visual quality at all</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242" name="Slide Number Placeholder 3"/>
          <p:cNvSpPr>
            <a:spLocks noGrp="1"/>
          </p:cNvSpPr>
          <p:nvPr>
            <p:ph type="sldNum" sz="quarter" idx="12"/>
          </p:nvPr>
        </p:nvSpPr>
        <p:spPr bwMode="auto">
          <a:prstGeom prst="rect">
            <a:avLst/>
          </a:prstGeom>
          <a:noFill/>
          <a:ln/>
        </p:spPr>
        <p:txBody>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fld id="{6A8E7B1E-60E3-4622-8D3F-73447E0FC258}" type="slidenum">
              <a:rPr lang="en-US" sz="1200">
                <a:latin typeface="Garamond"/>
              </a:rPr>
              <a:t/>
            </a:fld>
            <a:endParaRPr lang="en-US" sz="1200">
              <a:latin typeface="Garamond"/>
            </a:endParaRPr>
          </a:p>
        </p:txBody>
      </p:sp>
      <p:sp>
        <p:nvSpPr>
          <p:cNvPr id="10243" name="Rectangle 2"/>
          <p:cNvSpPr>
            <a:spLocks noChangeArrowheads="1"/>
          </p:cNvSpPr>
          <p:nvPr/>
        </p:nvSpPr>
        <p:spPr bwMode="auto">
          <a:xfrm>
            <a:off x="0" y="76200"/>
            <a:ext cx="7772400" cy="1143000"/>
          </a:xfrm>
          <a:prstGeom prst="rect">
            <a:avLst/>
          </a:prstGeom>
          <a:noFill/>
          <a:ln>
            <a:noFill/>
          </a:ln>
        </p:spPr>
        <p:txBody>
          <a:bodyPr anchor="ct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lgn="ctr">
              <a:spcBef>
                <a:spcPts val="0"/>
              </a:spcBef>
              <a:buClrTx/>
              <a:buSzTx/>
              <a:buFontTx/>
              <a:buNone/>
              <a:defRPr/>
            </a:pPr>
            <a:r>
              <a:rPr lang="en-US" sz="3600">
                <a:solidFill>
                  <a:schemeClr val="tx2"/>
                </a:solidFill>
                <a:latin typeface="Times New Roman"/>
              </a:rPr>
              <a:t>Digital Negative</a:t>
            </a:r>
            <a:endParaRPr/>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4256088" y="2201864"/>
          <a:ext cx="1238250" cy="422275"/>
        </p:xfrm>
        <a:graphic>
          <a:graphicData uri="http://schemas.openxmlformats.org/presentationml/2006/ole">
            <p:oleObj name="oleObj" r:id="rId3" imgW="596265" imgH="202565" progId="Equation.3">
              <p:embed/>
              <p:pic>
                <p:nvPicPr>
                  <p:cNvPr id="10244" name="Object 3"/>
                  <p:cNvPicPr/>
                  <p:nvPr/>
                </p:nvPicPr>
                <p:blipFill>
                  <a:blip r:embed="rId2"/>
                  <a:stretch/>
                </p:blipFill>
                <p:spPr bwMode="auto">
                  <a:xfrm>
                    <a:off x="4256088" y="2201864"/>
                    <a:ext cx="1238250" cy="422275"/>
                  </a:xfrm>
                  <a:prstGeom prst="rect">
                    <a:avLst/>
                  </a:prstGeom>
                  <a:noFill/>
                  <a:ln>
                    <a:noFill/>
                  </a:ln>
                </p:spPr>
              </p:pic>
            </p:oleObj>
          </a:graphicData>
        </a:graphic>
      </p:graphicFrame>
      <p:sp>
        <p:nvSpPr>
          <p:cNvPr id="10245" name="Line 4"/>
          <p:cNvSpPr>
            <a:spLocks noChangeShapeType="1"/>
          </p:cNvSpPr>
          <p:nvPr/>
        </p:nvSpPr>
        <p:spPr bwMode="auto">
          <a:xfrm>
            <a:off x="6581776" y="2819400"/>
            <a:ext cx="2149475" cy="0"/>
          </a:xfrm>
          <a:prstGeom prst="line">
            <a:avLst/>
          </a:prstGeom>
          <a:noFill/>
          <a:ln w="9525">
            <a:solidFill>
              <a:schemeClr val="tx1"/>
            </a:solidFill>
            <a:round/>
            <a:headEnd/>
            <a:tailEnd type="triangle" w="med" len="med"/>
          </a:ln>
        </p:spPr>
        <p:txBody>
          <a:bodyPr/>
          <a:lstStyle/>
          <a:p>
            <a:pPr>
              <a:defRPr/>
            </a:pPr>
            <a:endParaRPr lang="en-IN"/>
          </a:p>
        </p:txBody>
      </p:sp>
      <p:sp>
        <p:nvSpPr>
          <p:cNvPr id="10246" name="Text Box 5"/>
          <p:cNvSpPr txBox="1">
            <a:spLocks noChangeArrowheads="1"/>
          </p:cNvSpPr>
          <p:nvPr/>
        </p:nvSpPr>
        <p:spPr bwMode="auto">
          <a:xfrm>
            <a:off x="8181975" y="2784475"/>
            <a:ext cx="369888"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rPr>
              <a:t>L</a:t>
            </a:r>
            <a:endParaRPr/>
          </a:p>
        </p:txBody>
      </p:sp>
      <p:sp>
        <p:nvSpPr>
          <p:cNvPr id="10247" name="Text Box 6"/>
          <p:cNvSpPr txBox="1">
            <a:spLocks noChangeArrowheads="1"/>
          </p:cNvSpPr>
          <p:nvPr/>
        </p:nvSpPr>
        <p:spPr bwMode="auto">
          <a:xfrm>
            <a:off x="8807450" y="2632075"/>
            <a:ext cx="336550"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rPr>
              <a:t>x</a:t>
            </a:r>
            <a:endParaRPr/>
          </a:p>
        </p:txBody>
      </p:sp>
      <p:sp>
        <p:nvSpPr>
          <p:cNvPr id="10248" name="Line 7"/>
          <p:cNvSpPr>
            <a:spLocks noChangeShapeType="1"/>
          </p:cNvSpPr>
          <p:nvPr/>
        </p:nvSpPr>
        <p:spPr bwMode="auto">
          <a:xfrm flipH="1" flipV="1">
            <a:off x="6553200" y="1143000"/>
            <a:ext cx="1676400" cy="1676400"/>
          </a:xfrm>
          <a:prstGeom prst="line">
            <a:avLst/>
          </a:prstGeom>
          <a:noFill/>
          <a:ln w="28575">
            <a:solidFill>
              <a:schemeClr val="tx1"/>
            </a:solidFill>
            <a:round/>
            <a:headEnd/>
            <a:tailEnd/>
          </a:ln>
        </p:spPr>
        <p:txBody>
          <a:bodyPr/>
          <a:lstStyle/>
          <a:p>
            <a:pPr>
              <a:defRPr/>
            </a:pPr>
            <a:endParaRPr lang="en-IN"/>
          </a:p>
        </p:txBody>
      </p:sp>
      <p:sp>
        <p:nvSpPr>
          <p:cNvPr id="10249" name="Text Box 8"/>
          <p:cNvSpPr txBox="1">
            <a:spLocks noChangeArrowheads="1"/>
          </p:cNvSpPr>
          <p:nvPr/>
        </p:nvSpPr>
        <p:spPr bwMode="auto">
          <a:xfrm>
            <a:off x="6384925" y="2784475"/>
            <a:ext cx="336550"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rPr>
              <a:t>0</a:t>
            </a:r>
            <a:endParaRPr/>
          </a:p>
        </p:txBody>
      </p:sp>
      <p:pic>
        <p:nvPicPr>
          <p:cNvPr id="10250" name="Picture 9"/>
          <p:cNvPicPr>
            <a:picLocks noChangeAspect="1" noChangeArrowheads="1"/>
          </p:cNvPicPr>
          <p:nvPr/>
        </p:nvPicPr>
        <p:blipFill>
          <a:blip r:embed="rId4"/>
          <a:stretch/>
        </p:blipFill>
        <p:spPr bwMode="auto">
          <a:xfrm>
            <a:off x="3276600" y="3505199"/>
            <a:ext cx="2514600" cy="2514600"/>
          </a:xfrm>
          <a:prstGeom prst="rect">
            <a:avLst/>
          </a:prstGeom>
          <a:noFill/>
          <a:ln>
            <a:noFill/>
          </a:ln>
        </p:spPr>
      </p:pic>
      <p:sp>
        <p:nvSpPr>
          <p:cNvPr id="10251" name="Line 10"/>
          <p:cNvSpPr>
            <a:spLocks noChangeShapeType="1"/>
          </p:cNvSpPr>
          <p:nvPr/>
        </p:nvSpPr>
        <p:spPr bwMode="auto">
          <a:xfrm flipV="1">
            <a:off x="6581774" y="914400"/>
            <a:ext cx="0" cy="1905000"/>
          </a:xfrm>
          <a:prstGeom prst="line">
            <a:avLst/>
          </a:prstGeom>
          <a:noFill/>
          <a:ln w="9525">
            <a:solidFill>
              <a:schemeClr val="tx1"/>
            </a:solidFill>
            <a:round/>
            <a:headEnd/>
            <a:tailEnd type="triangle" w="med" len="med"/>
          </a:ln>
        </p:spPr>
        <p:txBody>
          <a:bodyPr/>
          <a:lstStyle/>
          <a:p>
            <a:pPr>
              <a:defRPr/>
            </a:pPr>
            <a:endParaRPr lang="en-IN"/>
          </a:p>
        </p:txBody>
      </p:sp>
      <p:sp>
        <p:nvSpPr>
          <p:cNvPr id="10252" name="Text Box 11"/>
          <p:cNvSpPr txBox="1">
            <a:spLocks noChangeArrowheads="1"/>
          </p:cNvSpPr>
          <p:nvPr/>
        </p:nvSpPr>
        <p:spPr bwMode="auto">
          <a:xfrm>
            <a:off x="6172200" y="990600"/>
            <a:ext cx="369888"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rPr>
              <a:t>L</a:t>
            </a:r>
            <a:endParaRPr/>
          </a:p>
        </p:txBody>
      </p:sp>
      <p:pic>
        <p:nvPicPr>
          <p:cNvPr id="10253" name="Picture 12"/>
          <p:cNvPicPr>
            <a:picLocks noChangeAspect="1" noChangeArrowheads="1"/>
          </p:cNvPicPr>
          <p:nvPr/>
        </p:nvPicPr>
        <p:blipFill>
          <a:blip r:embed="rId5"/>
          <a:stretch/>
        </p:blipFill>
        <p:spPr bwMode="auto">
          <a:xfrm>
            <a:off x="6324600" y="3505199"/>
            <a:ext cx="2514600" cy="25146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266" name="Slide Number Placeholder 3"/>
          <p:cNvSpPr>
            <a:spLocks noGrp="1"/>
          </p:cNvSpPr>
          <p:nvPr>
            <p:ph type="sldNum" sz="quarter" idx="12"/>
          </p:nvPr>
        </p:nvSpPr>
        <p:spPr bwMode="auto">
          <a:prstGeom prst="rect">
            <a:avLst/>
          </a:prstGeom>
          <a:noFill/>
          <a:ln/>
        </p:spPr>
        <p:txBody>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fld id="{67CFC88D-3EEF-484F-A214-1003928E720F}" type="slidenum">
              <a:rPr lang="en-US" sz="1200">
                <a:latin typeface="Garamond"/>
              </a:rPr>
              <a:t/>
            </a:fld>
            <a:endParaRPr lang="en-US" sz="1200">
              <a:latin typeface="Garamond"/>
            </a:endParaRPr>
          </a:p>
        </p:txBody>
      </p:sp>
      <p:sp>
        <p:nvSpPr>
          <p:cNvPr id="11267" name="Rectangle 2"/>
          <p:cNvSpPr>
            <a:spLocks noChangeArrowheads="1"/>
          </p:cNvSpPr>
          <p:nvPr/>
        </p:nvSpPr>
        <p:spPr bwMode="auto">
          <a:xfrm>
            <a:off x="381000" y="0"/>
            <a:ext cx="7772400" cy="1143000"/>
          </a:xfrm>
          <a:prstGeom prst="rect">
            <a:avLst/>
          </a:prstGeom>
          <a:noFill/>
          <a:ln>
            <a:noFill/>
          </a:ln>
        </p:spPr>
        <p:txBody>
          <a:bodyPr anchor="ct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lgn="ctr">
              <a:spcBef>
                <a:spcPts val="0"/>
              </a:spcBef>
              <a:buClrTx/>
              <a:buSzTx/>
              <a:buFontTx/>
              <a:buNone/>
              <a:defRPr/>
            </a:pPr>
            <a:r>
              <a:rPr lang="en-US" sz="3600">
                <a:solidFill>
                  <a:schemeClr val="tx2"/>
                </a:solidFill>
                <a:latin typeface="Times New Roman"/>
              </a:rPr>
              <a:t>Contrast Stretching</a:t>
            </a:r>
            <a:endParaRPr lang="en-US" sz="2800">
              <a:solidFill>
                <a:schemeClr val="tx2"/>
              </a:solidFill>
              <a:latin typeface="Times New Roman"/>
            </a:endParaRPr>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2743200" y="1371600"/>
          <a:ext cx="4267200" cy="1474788"/>
        </p:xfrm>
        <a:graphic>
          <a:graphicData uri="http://schemas.openxmlformats.org/presentationml/2006/ole">
            <p:oleObj name="oleObj" r:id="rId3" imgW="2057400" imgH="711200" progId="Equation.3">
              <p:embed/>
              <p:pic>
                <p:nvPicPr>
                  <p:cNvPr id="11268" name="Object 3"/>
                  <p:cNvPicPr/>
                  <p:nvPr/>
                </p:nvPicPr>
                <p:blipFill>
                  <a:blip r:embed="rId2"/>
                  <a:stretch/>
                </p:blipFill>
                <p:spPr bwMode="auto">
                  <a:xfrm>
                    <a:off x="2743200" y="1371600"/>
                    <a:ext cx="4267200" cy="1474788"/>
                  </a:xfrm>
                  <a:prstGeom prst="rect">
                    <a:avLst/>
                  </a:prstGeom>
                  <a:noFill/>
                  <a:ln>
                    <a:noFill/>
                  </a:ln>
                </p:spPr>
              </p:pic>
            </p:oleObj>
          </a:graphicData>
        </a:graphic>
      </p:graphicFrame>
      <p:sp>
        <p:nvSpPr>
          <p:cNvPr id="11269" name="Line 4"/>
          <p:cNvSpPr>
            <a:spLocks noChangeShapeType="1"/>
          </p:cNvSpPr>
          <p:nvPr/>
        </p:nvSpPr>
        <p:spPr bwMode="auto">
          <a:xfrm>
            <a:off x="7419976" y="2667000"/>
            <a:ext cx="2149475" cy="0"/>
          </a:xfrm>
          <a:prstGeom prst="line">
            <a:avLst/>
          </a:prstGeom>
          <a:noFill/>
          <a:ln w="9525">
            <a:solidFill>
              <a:schemeClr val="tx1"/>
            </a:solidFill>
            <a:round/>
            <a:headEnd/>
            <a:tailEnd type="triangle" w="med" len="med"/>
          </a:ln>
        </p:spPr>
        <p:txBody>
          <a:bodyPr/>
          <a:lstStyle/>
          <a:p>
            <a:pPr>
              <a:defRPr/>
            </a:pPr>
            <a:endParaRPr lang="en-IN"/>
          </a:p>
        </p:txBody>
      </p:sp>
      <p:sp>
        <p:nvSpPr>
          <p:cNvPr id="11270" name="Line 5"/>
          <p:cNvSpPr>
            <a:spLocks noChangeShapeType="1"/>
          </p:cNvSpPr>
          <p:nvPr/>
        </p:nvSpPr>
        <p:spPr bwMode="auto">
          <a:xfrm flipV="1">
            <a:off x="7419975" y="762000"/>
            <a:ext cx="0" cy="1905000"/>
          </a:xfrm>
          <a:prstGeom prst="line">
            <a:avLst/>
          </a:prstGeom>
          <a:noFill/>
          <a:ln w="9525">
            <a:solidFill>
              <a:schemeClr val="tx1"/>
            </a:solidFill>
            <a:round/>
            <a:headEnd/>
            <a:tailEnd type="triangle" w="med" len="med"/>
          </a:ln>
        </p:spPr>
        <p:txBody>
          <a:bodyPr/>
          <a:lstStyle/>
          <a:p>
            <a:pPr>
              <a:defRPr/>
            </a:pPr>
            <a:endParaRPr lang="en-IN"/>
          </a:p>
        </p:txBody>
      </p:sp>
      <p:sp>
        <p:nvSpPr>
          <p:cNvPr id="11271" name="Text Box 6"/>
          <p:cNvSpPr txBox="1">
            <a:spLocks noChangeArrowheads="1"/>
          </p:cNvSpPr>
          <p:nvPr/>
        </p:nvSpPr>
        <p:spPr bwMode="auto">
          <a:xfrm>
            <a:off x="9020175" y="2632075"/>
            <a:ext cx="369888"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rPr>
              <a:t>L</a:t>
            </a:r>
            <a:endParaRPr/>
          </a:p>
        </p:txBody>
      </p:sp>
      <p:sp>
        <p:nvSpPr>
          <p:cNvPr id="11272" name="Text Box 7"/>
          <p:cNvSpPr txBox="1">
            <a:spLocks noChangeArrowheads="1"/>
          </p:cNvSpPr>
          <p:nvPr/>
        </p:nvSpPr>
        <p:spPr bwMode="auto">
          <a:xfrm>
            <a:off x="9645650" y="2479675"/>
            <a:ext cx="336550"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rPr>
              <a:t>x</a:t>
            </a:r>
            <a:endParaRPr/>
          </a:p>
        </p:txBody>
      </p:sp>
      <p:sp>
        <p:nvSpPr>
          <p:cNvPr id="11273" name="Line 8"/>
          <p:cNvSpPr>
            <a:spLocks noChangeShapeType="1"/>
          </p:cNvSpPr>
          <p:nvPr/>
        </p:nvSpPr>
        <p:spPr bwMode="auto">
          <a:xfrm>
            <a:off x="7391400" y="1447800"/>
            <a:ext cx="1676400" cy="0"/>
          </a:xfrm>
          <a:prstGeom prst="line">
            <a:avLst/>
          </a:prstGeom>
          <a:noFill/>
          <a:ln w="9525">
            <a:solidFill>
              <a:schemeClr val="tx1"/>
            </a:solidFill>
            <a:prstDash val="dash"/>
            <a:round/>
            <a:headEnd/>
            <a:tailEnd/>
          </a:ln>
        </p:spPr>
        <p:txBody>
          <a:bodyPr/>
          <a:lstStyle/>
          <a:p>
            <a:pPr>
              <a:defRPr/>
            </a:pPr>
            <a:endParaRPr lang="en-IN"/>
          </a:p>
        </p:txBody>
      </p:sp>
      <p:sp>
        <p:nvSpPr>
          <p:cNvPr id="11274" name="Line 9"/>
          <p:cNvSpPr>
            <a:spLocks noChangeShapeType="1"/>
          </p:cNvSpPr>
          <p:nvPr/>
        </p:nvSpPr>
        <p:spPr bwMode="auto">
          <a:xfrm flipV="1">
            <a:off x="7391400" y="2438400"/>
            <a:ext cx="762000" cy="228600"/>
          </a:xfrm>
          <a:prstGeom prst="line">
            <a:avLst/>
          </a:prstGeom>
          <a:noFill/>
          <a:ln w="28575">
            <a:solidFill>
              <a:schemeClr val="tx1"/>
            </a:solidFill>
            <a:round/>
            <a:headEnd/>
            <a:tailEnd/>
          </a:ln>
        </p:spPr>
        <p:txBody>
          <a:bodyPr/>
          <a:lstStyle/>
          <a:p>
            <a:pPr>
              <a:defRPr/>
            </a:pPr>
            <a:endParaRPr lang="en-IN"/>
          </a:p>
        </p:txBody>
      </p:sp>
      <p:sp>
        <p:nvSpPr>
          <p:cNvPr id="11275" name="Line 10"/>
          <p:cNvSpPr>
            <a:spLocks noChangeShapeType="1"/>
          </p:cNvSpPr>
          <p:nvPr/>
        </p:nvSpPr>
        <p:spPr bwMode="auto">
          <a:xfrm flipV="1">
            <a:off x="8153399" y="1828800"/>
            <a:ext cx="304800" cy="609600"/>
          </a:xfrm>
          <a:prstGeom prst="line">
            <a:avLst/>
          </a:prstGeom>
          <a:noFill/>
          <a:ln w="28575">
            <a:solidFill>
              <a:schemeClr val="tx1"/>
            </a:solidFill>
            <a:round/>
            <a:headEnd/>
            <a:tailEnd/>
          </a:ln>
        </p:spPr>
        <p:txBody>
          <a:bodyPr/>
          <a:lstStyle/>
          <a:p>
            <a:pPr>
              <a:defRPr/>
            </a:pPr>
            <a:endParaRPr lang="en-IN"/>
          </a:p>
        </p:txBody>
      </p:sp>
      <p:sp>
        <p:nvSpPr>
          <p:cNvPr id="11276" name="Line 11"/>
          <p:cNvSpPr>
            <a:spLocks noChangeShapeType="1"/>
          </p:cNvSpPr>
          <p:nvPr/>
        </p:nvSpPr>
        <p:spPr bwMode="auto">
          <a:xfrm flipV="1">
            <a:off x="8382000" y="1447800"/>
            <a:ext cx="685800" cy="457200"/>
          </a:xfrm>
          <a:prstGeom prst="line">
            <a:avLst/>
          </a:prstGeom>
          <a:noFill/>
          <a:ln w="28575">
            <a:solidFill>
              <a:schemeClr val="tx1"/>
            </a:solidFill>
            <a:round/>
            <a:headEnd/>
            <a:tailEnd/>
          </a:ln>
        </p:spPr>
        <p:txBody>
          <a:bodyPr/>
          <a:lstStyle/>
          <a:p>
            <a:pPr>
              <a:defRPr/>
            </a:pPr>
            <a:endParaRPr lang="en-IN"/>
          </a:p>
        </p:txBody>
      </p:sp>
      <p:sp>
        <p:nvSpPr>
          <p:cNvPr id="11277" name="Line 12"/>
          <p:cNvSpPr>
            <a:spLocks noChangeShapeType="1"/>
          </p:cNvSpPr>
          <p:nvPr/>
        </p:nvSpPr>
        <p:spPr bwMode="auto">
          <a:xfrm>
            <a:off x="9067800" y="1447800"/>
            <a:ext cx="0" cy="1219200"/>
          </a:xfrm>
          <a:prstGeom prst="line">
            <a:avLst/>
          </a:prstGeom>
          <a:noFill/>
          <a:ln w="9525">
            <a:solidFill>
              <a:schemeClr val="tx1"/>
            </a:solidFill>
            <a:prstDash val="dash"/>
            <a:round/>
            <a:headEnd/>
            <a:tailEnd/>
          </a:ln>
        </p:spPr>
        <p:txBody>
          <a:bodyPr/>
          <a:lstStyle/>
          <a:p>
            <a:pPr>
              <a:defRPr/>
            </a:pPr>
            <a:endParaRPr lang="en-IN"/>
          </a:p>
        </p:txBody>
      </p:sp>
      <p:sp>
        <p:nvSpPr>
          <p:cNvPr id="11278" name="Line 13"/>
          <p:cNvSpPr>
            <a:spLocks noChangeShapeType="1"/>
          </p:cNvSpPr>
          <p:nvPr/>
        </p:nvSpPr>
        <p:spPr bwMode="auto">
          <a:xfrm>
            <a:off x="8458200" y="1905000"/>
            <a:ext cx="0" cy="762000"/>
          </a:xfrm>
          <a:prstGeom prst="line">
            <a:avLst/>
          </a:prstGeom>
          <a:noFill/>
          <a:ln w="9525">
            <a:solidFill>
              <a:schemeClr val="tx1"/>
            </a:solidFill>
            <a:prstDash val="dash"/>
            <a:round/>
            <a:headEnd/>
            <a:tailEnd/>
          </a:ln>
        </p:spPr>
        <p:txBody>
          <a:bodyPr/>
          <a:lstStyle/>
          <a:p>
            <a:pPr>
              <a:defRPr/>
            </a:pPr>
            <a:endParaRPr lang="en-IN"/>
          </a:p>
        </p:txBody>
      </p:sp>
      <p:sp>
        <p:nvSpPr>
          <p:cNvPr id="11279" name="Line 14"/>
          <p:cNvSpPr>
            <a:spLocks noChangeShapeType="1"/>
          </p:cNvSpPr>
          <p:nvPr/>
        </p:nvSpPr>
        <p:spPr bwMode="auto">
          <a:xfrm>
            <a:off x="8153399" y="2438400"/>
            <a:ext cx="0" cy="228600"/>
          </a:xfrm>
          <a:prstGeom prst="line">
            <a:avLst/>
          </a:prstGeom>
          <a:noFill/>
          <a:ln w="9525">
            <a:solidFill>
              <a:schemeClr val="tx1"/>
            </a:solidFill>
            <a:prstDash val="dash"/>
            <a:round/>
            <a:headEnd/>
            <a:tailEnd/>
          </a:ln>
        </p:spPr>
        <p:txBody>
          <a:bodyPr/>
          <a:lstStyle/>
          <a:p>
            <a:pPr>
              <a:defRPr/>
            </a:pPr>
            <a:endParaRPr lang="en-IN"/>
          </a:p>
        </p:txBody>
      </p:sp>
      <p:sp>
        <p:nvSpPr>
          <p:cNvPr id="11280" name="Line 15"/>
          <p:cNvSpPr>
            <a:spLocks noChangeShapeType="1"/>
          </p:cNvSpPr>
          <p:nvPr/>
        </p:nvSpPr>
        <p:spPr bwMode="auto">
          <a:xfrm>
            <a:off x="7391400" y="1905000"/>
            <a:ext cx="990600" cy="0"/>
          </a:xfrm>
          <a:prstGeom prst="line">
            <a:avLst/>
          </a:prstGeom>
          <a:noFill/>
          <a:ln w="9525">
            <a:solidFill>
              <a:schemeClr val="tx1"/>
            </a:solidFill>
            <a:prstDash val="dash"/>
            <a:round/>
            <a:headEnd/>
            <a:tailEnd/>
          </a:ln>
        </p:spPr>
        <p:txBody>
          <a:bodyPr/>
          <a:lstStyle/>
          <a:p>
            <a:pPr>
              <a:defRPr/>
            </a:pPr>
            <a:endParaRPr lang="en-IN"/>
          </a:p>
        </p:txBody>
      </p:sp>
      <p:sp>
        <p:nvSpPr>
          <p:cNvPr id="11281" name="Line 16"/>
          <p:cNvSpPr>
            <a:spLocks noChangeShapeType="1"/>
          </p:cNvSpPr>
          <p:nvPr/>
        </p:nvSpPr>
        <p:spPr bwMode="auto">
          <a:xfrm>
            <a:off x="7391400" y="2438400"/>
            <a:ext cx="762000" cy="0"/>
          </a:xfrm>
          <a:prstGeom prst="line">
            <a:avLst/>
          </a:prstGeom>
          <a:noFill/>
          <a:ln w="9525">
            <a:solidFill>
              <a:schemeClr val="tx1"/>
            </a:solidFill>
            <a:prstDash val="dash"/>
            <a:round/>
            <a:headEnd/>
            <a:tailEnd/>
          </a:ln>
        </p:spPr>
        <p:txBody>
          <a:bodyPr/>
          <a:lstStyle/>
          <a:p>
            <a:pPr>
              <a:defRPr/>
            </a:pPr>
            <a:endParaRPr lang="en-IN"/>
          </a:p>
        </p:txBody>
      </p:sp>
      <p:sp>
        <p:nvSpPr>
          <p:cNvPr id="11282" name="Text Box 17"/>
          <p:cNvSpPr txBox="1">
            <a:spLocks noChangeArrowheads="1"/>
          </p:cNvSpPr>
          <p:nvPr/>
        </p:nvSpPr>
        <p:spPr bwMode="auto">
          <a:xfrm>
            <a:off x="7223125" y="2632075"/>
            <a:ext cx="336550"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rPr>
              <a:t>0</a:t>
            </a:r>
            <a:endParaRPr/>
          </a:p>
        </p:txBody>
      </p:sp>
      <p:sp>
        <p:nvSpPr>
          <p:cNvPr id="11283" name="Text Box 18"/>
          <p:cNvSpPr txBox="1">
            <a:spLocks noChangeArrowheads="1"/>
          </p:cNvSpPr>
          <p:nvPr/>
        </p:nvSpPr>
        <p:spPr bwMode="auto">
          <a:xfrm>
            <a:off x="7985125" y="2555875"/>
            <a:ext cx="319088"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rPr>
              <a:t>a</a:t>
            </a:r>
            <a:endParaRPr/>
          </a:p>
        </p:txBody>
      </p:sp>
      <p:sp>
        <p:nvSpPr>
          <p:cNvPr id="11284" name="Text Box 19"/>
          <p:cNvSpPr txBox="1">
            <a:spLocks noChangeArrowheads="1"/>
          </p:cNvSpPr>
          <p:nvPr/>
        </p:nvSpPr>
        <p:spPr bwMode="auto">
          <a:xfrm>
            <a:off x="8366125" y="2555875"/>
            <a:ext cx="336550"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rPr>
              <a:t>b</a:t>
            </a:r>
            <a:endParaRPr/>
          </a:p>
        </p:txBody>
      </p:sp>
      <p:sp>
        <p:nvSpPr>
          <p:cNvPr id="11285" name="Text Box 20"/>
          <p:cNvSpPr txBox="1">
            <a:spLocks noChangeArrowheads="1"/>
          </p:cNvSpPr>
          <p:nvPr/>
        </p:nvSpPr>
        <p:spPr bwMode="auto">
          <a:xfrm>
            <a:off x="7010399" y="2098675"/>
            <a:ext cx="427038"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rPr>
              <a:t>y</a:t>
            </a:r>
            <a:r>
              <a:rPr lang="en-US" sz="2400" baseline="-25000">
                <a:latin typeface="Times New Roman"/>
              </a:rPr>
              <a:t>a</a:t>
            </a:r>
            <a:endParaRPr lang="en-US" sz="2400">
              <a:latin typeface="Times New Roman"/>
            </a:endParaRPr>
          </a:p>
        </p:txBody>
      </p:sp>
      <p:sp>
        <p:nvSpPr>
          <p:cNvPr id="11286" name="Text Box 21"/>
          <p:cNvSpPr txBox="1">
            <a:spLocks noChangeArrowheads="1"/>
          </p:cNvSpPr>
          <p:nvPr/>
        </p:nvSpPr>
        <p:spPr bwMode="auto">
          <a:xfrm>
            <a:off x="7010399" y="1676400"/>
            <a:ext cx="438149"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rPr>
              <a:t>y</a:t>
            </a:r>
            <a:r>
              <a:rPr lang="en-US" sz="2400" baseline="-25000">
                <a:latin typeface="Times New Roman"/>
              </a:rPr>
              <a:t>b</a:t>
            </a:r>
            <a:endParaRPr lang="en-US" sz="2400">
              <a:latin typeface="Times New Roman"/>
            </a:endParaRPr>
          </a:p>
        </p:txBody>
      </p:sp>
      <p:pic>
        <p:nvPicPr>
          <p:cNvPr id="11287" name="Picture 22"/>
          <p:cNvPicPr>
            <a:picLocks noChangeAspect="1" noChangeArrowheads="1"/>
          </p:cNvPicPr>
          <p:nvPr/>
        </p:nvPicPr>
        <p:blipFill>
          <a:blip r:embed="rId4"/>
          <a:stretch/>
        </p:blipFill>
        <p:spPr bwMode="auto">
          <a:xfrm>
            <a:off x="3276600" y="3200400"/>
            <a:ext cx="2514600" cy="2514600"/>
          </a:xfrm>
          <a:prstGeom prst="rect">
            <a:avLst/>
          </a:prstGeom>
          <a:noFill/>
          <a:ln>
            <a:noFill/>
          </a:ln>
        </p:spPr>
      </p:pic>
      <p:pic>
        <p:nvPicPr>
          <p:cNvPr id="11288" name="Picture 23"/>
          <p:cNvPicPr>
            <a:picLocks noChangeAspect="1" noChangeArrowheads="1"/>
          </p:cNvPicPr>
          <p:nvPr/>
        </p:nvPicPr>
        <p:blipFill>
          <a:blip r:embed="rId5"/>
          <a:stretch/>
        </p:blipFill>
        <p:spPr bwMode="auto">
          <a:xfrm>
            <a:off x="6477000" y="3200401"/>
            <a:ext cx="2530475" cy="2530475"/>
          </a:xfrm>
          <a:prstGeom prst="rect">
            <a:avLst/>
          </a:prstGeom>
          <a:noFill/>
          <a:ln>
            <a:noFill/>
          </a:ln>
        </p:spPr>
      </p:pic>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4267200" y="5791200"/>
          <a:ext cx="4038600" cy="287338"/>
        </p:xfrm>
        <a:graphic>
          <a:graphicData uri="http://schemas.openxmlformats.org/presentationml/2006/ole">
            <p:oleObj name="oleObj" r:id="rId7" imgW="3225800" imgH="228600" progId="Equation.3">
              <p:embed/>
              <p:pic>
                <p:nvPicPr>
                  <p:cNvPr id="11289" name="Object 24"/>
                  <p:cNvPicPr/>
                  <p:nvPr/>
                </p:nvPicPr>
                <p:blipFill>
                  <a:blip r:embed="rId6"/>
                  <a:stretch/>
                </p:blipFill>
                <p:spPr bwMode="auto">
                  <a:xfrm>
                    <a:off x="4267200" y="5791200"/>
                    <a:ext cx="4038600" cy="287338"/>
                  </a:xfrm>
                  <a:prstGeom prst="rect">
                    <a:avLst/>
                  </a:prstGeom>
                  <a:noFill/>
                  <a:ln>
                    <a:noFill/>
                  </a:ln>
                </p:spPr>
              </p:pic>
            </p:oleObj>
          </a:graphicData>
        </a:graphic>
      </p:graphicFrame>
      <p:sp>
        <p:nvSpPr>
          <p:cNvPr id="11290" name="Line 25"/>
          <p:cNvSpPr>
            <a:spLocks noChangeShapeType="1"/>
          </p:cNvSpPr>
          <p:nvPr/>
        </p:nvSpPr>
        <p:spPr bwMode="auto">
          <a:xfrm>
            <a:off x="5867399" y="4800600"/>
            <a:ext cx="457200" cy="0"/>
          </a:xfrm>
          <a:prstGeom prst="line">
            <a:avLst/>
          </a:prstGeom>
          <a:noFill/>
          <a:ln w="9525">
            <a:solidFill>
              <a:schemeClr val="tx1"/>
            </a:solidFill>
            <a:round/>
            <a:headEnd/>
            <a:tailEnd type="triangle" w="med" len="med"/>
          </a:ln>
        </p:spPr>
        <p:txBody>
          <a:bodyPr/>
          <a:lstStyle/>
          <a:p>
            <a:pPr>
              <a:defRPr/>
            </a:pPr>
            <a:endParaRPr lang="en-IN"/>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290" name="Slide Number Placeholder 3"/>
          <p:cNvSpPr>
            <a:spLocks noGrp="1"/>
          </p:cNvSpPr>
          <p:nvPr>
            <p:ph type="sldNum" sz="quarter" idx="12"/>
          </p:nvPr>
        </p:nvSpPr>
        <p:spPr bwMode="auto">
          <a:prstGeom prst="rect">
            <a:avLst/>
          </a:prstGeom>
          <a:noFill/>
          <a:ln/>
        </p:spPr>
        <p:txBody>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fld id="{8E45CDA1-CE4C-410A-8D3A-E2416DD0CB6F}" type="slidenum">
              <a:rPr lang="en-US" sz="1200">
                <a:latin typeface="Garamond"/>
              </a:rPr>
              <a:t/>
            </a:fld>
            <a:endParaRPr lang="en-US" sz="1200">
              <a:latin typeface="Garamond"/>
            </a:endParaRPr>
          </a:p>
        </p:txBody>
      </p:sp>
      <p:sp>
        <p:nvSpPr>
          <p:cNvPr id="12291" name="Rectangle 2"/>
          <p:cNvSpPr>
            <a:spLocks noChangeArrowheads="1"/>
          </p:cNvSpPr>
          <p:nvPr/>
        </p:nvSpPr>
        <p:spPr bwMode="auto">
          <a:xfrm>
            <a:off x="-152400" y="0"/>
            <a:ext cx="7772400" cy="1143000"/>
          </a:xfrm>
          <a:prstGeom prst="rect">
            <a:avLst/>
          </a:prstGeom>
          <a:noFill/>
          <a:ln>
            <a:noFill/>
          </a:ln>
        </p:spPr>
        <p:txBody>
          <a:bodyPr anchor="ct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lgn="ctr">
              <a:spcBef>
                <a:spcPts val="0"/>
              </a:spcBef>
              <a:buClrTx/>
              <a:buSzTx/>
              <a:buFontTx/>
              <a:buNone/>
              <a:defRPr/>
            </a:pPr>
            <a:r>
              <a:rPr lang="en-US" sz="3600">
                <a:solidFill>
                  <a:schemeClr val="tx2"/>
                </a:solidFill>
                <a:latin typeface="Times New Roman"/>
              </a:rPr>
              <a:t>Clipping</a:t>
            </a:r>
            <a:endParaRPr/>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3032126" y="1447800"/>
          <a:ext cx="3687762" cy="1474788"/>
        </p:xfrm>
        <a:graphic>
          <a:graphicData uri="http://schemas.openxmlformats.org/presentationml/2006/ole">
            <p:oleObj name="oleObj" r:id="rId3" imgW="1778000" imgH="711200" progId="Equation.3">
              <p:embed/>
              <p:pic>
                <p:nvPicPr>
                  <p:cNvPr id="12292" name="Object 3"/>
                  <p:cNvPicPr/>
                  <p:nvPr/>
                </p:nvPicPr>
                <p:blipFill>
                  <a:blip r:embed="rId2"/>
                  <a:stretch/>
                </p:blipFill>
                <p:spPr bwMode="auto">
                  <a:xfrm>
                    <a:off x="3032126" y="1447800"/>
                    <a:ext cx="3687762" cy="1474788"/>
                  </a:xfrm>
                  <a:prstGeom prst="rect">
                    <a:avLst/>
                  </a:prstGeom>
                  <a:noFill/>
                  <a:ln>
                    <a:noFill/>
                  </a:ln>
                </p:spPr>
              </p:pic>
            </p:oleObj>
          </a:graphicData>
        </a:graphic>
      </p:graphicFrame>
      <p:sp>
        <p:nvSpPr>
          <p:cNvPr id="12293" name="Line 4"/>
          <p:cNvSpPr>
            <a:spLocks noChangeShapeType="1"/>
          </p:cNvSpPr>
          <p:nvPr/>
        </p:nvSpPr>
        <p:spPr bwMode="auto">
          <a:xfrm>
            <a:off x="7724776" y="2895600"/>
            <a:ext cx="2149475" cy="0"/>
          </a:xfrm>
          <a:prstGeom prst="line">
            <a:avLst/>
          </a:prstGeom>
          <a:noFill/>
          <a:ln w="9525">
            <a:solidFill>
              <a:schemeClr val="tx1"/>
            </a:solidFill>
            <a:round/>
            <a:headEnd/>
            <a:tailEnd type="triangle" w="med" len="med"/>
          </a:ln>
        </p:spPr>
        <p:txBody>
          <a:bodyPr/>
          <a:lstStyle/>
          <a:p>
            <a:pPr>
              <a:defRPr/>
            </a:pPr>
            <a:endParaRPr lang="en-IN"/>
          </a:p>
        </p:txBody>
      </p:sp>
      <p:sp>
        <p:nvSpPr>
          <p:cNvPr id="12294" name="Line 5"/>
          <p:cNvSpPr>
            <a:spLocks noChangeShapeType="1"/>
          </p:cNvSpPr>
          <p:nvPr/>
        </p:nvSpPr>
        <p:spPr bwMode="auto">
          <a:xfrm flipV="1">
            <a:off x="7724774" y="990600"/>
            <a:ext cx="0" cy="1905000"/>
          </a:xfrm>
          <a:prstGeom prst="line">
            <a:avLst/>
          </a:prstGeom>
          <a:noFill/>
          <a:ln w="9525">
            <a:solidFill>
              <a:schemeClr val="tx1"/>
            </a:solidFill>
            <a:round/>
            <a:headEnd/>
            <a:tailEnd type="triangle" w="med" len="med"/>
          </a:ln>
        </p:spPr>
        <p:txBody>
          <a:bodyPr/>
          <a:lstStyle/>
          <a:p>
            <a:pPr>
              <a:defRPr/>
            </a:pPr>
            <a:endParaRPr lang="en-IN"/>
          </a:p>
        </p:txBody>
      </p:sp>
      <p:sp>
        <p:nvSpPr>
          <p:cNvPr id="12295" name="Text Box 6"/>
          <p:cNvSpPr txBox="1">
            <a:spLocks noChangeArrowheads="1"/>
          </p:cNvSpPr>
          <p:nvPr/>
        </p:nvSpPr>
        <p:spPr bwMode="auto">
          <a:xfrm>
            <a:off x="9324975" y="2860675"/>
            <a:ext cx="369888"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rPr>
              <a:t>L</a:t>
            </a:r>
            <a:endParaRPr/>
          </a:p>
        </p:txBody>
      </p:sp>
      <p:sp>
        <p:nvSpPr>
          <p:cNvPr id="12296" name="Text Box 7"/>
          <p:cNvSpPr txBox="1">
            <a:spLocks noChangeArrowheads="1"/>
          </p:cNvSpPr>
          <p:nvPr/>
        </p:nvSpPr>
        <p:spPr bwMode="auto">
          <a:xfrm>
            <a:off x="9950450" y="2708275"/>
            <a:ext cx="336550"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rPr>
              <a:t>x</a:t>
            </a:r>
            <a:endParaRPr/>
          </a:p>
        </p:txBody>
      </p:sp>
      <p:sp>
        <p:nvSpPr>
          <p:cNvPr id="12297" name="Line 8"/>
          <p:cNvSpPr>
            <a:spLocks noChangeShapeType="1"/>
          </p:cNvSpPr>
          <p:nvPr/>
        </p:nvSpPr>
        <p:spPr bwMode="auto">
          <a:xfrm flipV="1">
            <a:off x="7696200" y="2895600"/>
            <a:ext cx="762000" cy="0"/>
          </a:xfrm>
          <a:prstGeom prst="line">
            <a:avLst/>
          </a:prstGeom>
          <a:noFill/>
          <a:ln w="28575">
            <a:solidFill>
              <a:schemeClr val="tx1"/>
            </a:solidFill>
            <a:round/>
            <a:headEnd/>
            <a:tailEnd/>
          </a:ln>
        </p:spPr>
        <p:txBody>
          <a:bodyPr/>
          <a:lstStyle/>
          <a:p>
            <a:pPr>
              <a:defRPr/>
            </a:pPr>
            <a:endParaRPr lang="en-IN"/>
          </a:p>
        </p:txBody>
      </p:sp>
      <p:sp>
        <p:nvSpPr>
          <p:cNvPr id="12298" name="Line 9"/>
          <p:cNvSpPr>
            <a:spLocks noChangeShapeType="1"/>
          </p:cNvSpPr>
          <p:nvPr/>
        </p:nvSpPr>
        <p:spPr bwMode="auto">
          <a:xfrm flipV="1">
            <a:off x="8458200" y="2057400"/>
            <a:ext cx="304800" cy="838200"/>
          </a:xfrm>
          <a:prstGeom prst="line">
            <a:avLst/>
          </a:prstGeom>
          <a:noFill/>
          <a:ln w="28575">
            <a:solidFill>
              <a:schemeClr val="tx1"/>
            </a:solidFill>
            <a:round/>
            <a:headEnd/>
            <a:tailEnd/>
          </a:ln>
        </p:spPr>
        <p:txBody>
          <a:bodyPr/>
          <a:lstStyle/>
          <a:p>
            <a:pPr>
              <a:defRPr/>
            </a:pPr>
            <a:endParaRPr lang="en-IN"/>
          </a:p>
        </p:txBody>
      </p:sp>
      <p:sp>
        <p:nvSpPr>
          <p:cNvPr id="12299" name="Line 10"/>
          <p:cNvSpPr>
            <a:spLocks noChangeShapeType="1"/>
          </p:cNvSpPr>
          <p:nvPr/>
        </p:nvSpPr>
        <p:spPr bwMode="auto">
          <a:xfrm flipV="1">
            <a:off x="8686800" y="2133600"/>
            <a:ext cx="685800" cy="0"/>
          </a:xfrm>
          <a:prstGeom prst="line">
            <a:avLst/>
          </a:prstGeom>
          <a:noFill/>
          <a:ln w="28575">
            <a:solidFill>
              <a:schemeClr val="tx1"/>
            </a:solidFill>
            <a:round/>
            <a:headEnd/>
            <a:tailEnd/>
          </a:ln>
        </p:spPr>
        <p:txBody>
          <a:bodyPr/>
          <a:lstStyle/>
          <a:p>
            <a:pPr>
              <a:defRPr/>
            </a:pPr>
            <a:endParaRPr lang="en-IN"/>
          </a:p>
        </p:txBody>
      </p:sp>
      <p:sp>
        <p:nvSpPr>
          <p:cNvPr id="12300" name="Line 11"/>
          <p:cNvSpPr>
            <a:spLocks noChangeShapeType="1"/>
          </p:cNvSpPr>
          <p:nvPr/>
        </p:nvSpPr>
        <p:spPr bwMode="auto">
          <a:xfrm>
            <a:off x="9372600" y="2133600"/>
            <a:ext cx="0" cy="762000"/>
          </a:xfrm>
          <a:prstGeom prst="line">
            <a:avLst/>
          </a:prstGeom>
          <a:noFill/>
          <a:ln w="9525">
            <a:solidFill>
              <a:schemeClr val="tx1"/>
            </a:solidFill>
            <a:prstDash val="dash"/>
            <a:round/>
            <a:headEnd/>
            <a:tailEnd/>
          </a:ln>
        </p:spPr>
        <p:txBody>
          <a:bodyPr/>
          <a:lstStyle/>
          <a:p>
            <a:pPr>
              <a:defRPr/>
            </a:pPr>
            <a:endParaRPr lang="en-IN"/>
          </a:p>
        </p:txBody>
      </p:sp>
      <p:sp>
        <p:nvSpPr>
          <p:cNvPr id="12301" name="Line 12"/>
          <p:cNvSpPr>
            <a:spLocks noChangeShapeType="1"/>
          </p:cNvSpPr>
          <p:nvPr/>
        </p:nvSpPr>
        <p:spPr bwMode="auto">
          <a:xfrm>
            <a:off x="8763000" y="2133600"/>
            <a:ext cx="0" cy="762000"/>
          </a:xfrm>
          <a:prstGeom prst="line">
            <a:avLst/>
          </a:prstGeom>
          <a:noFill/>
          <a:ln w="9525">
            <a:solidFill>
              <a:schemeClr val="tx1"/>
            </a:solidFill>
            <a:prstDash val="dash"/>
            <a:round/>
            <a:headEnd/>
            <a:tailEnd/>
          </a:ln>
        </p:spPr>
        <p:txBody>
          <a:bodyPr/>
          <a:lstStyle/>
          <a:p>
            <a:pPr>
              <a:defRPr/>
            </a:pPr>
            <a:endParaRPr lang="en-IN"/>
          </a:p>
        </p:txBody>
      </p:sp>
      <p:sp>
        <p:nvSpPr>
          <p:cNvPr id="12302" name="Line 13"/>
          <p:cNvSpPr>
            <a:spLocks noChangeShapeType="1"/>
          </p:cNvSpPr>
          <p:nvPr/>
        </p:nvSpPr>
        <p:spPr bwMode="auto">
          <a:xfrm>
            <a:off x="7696200" y="2133600"/>
            <a:ext cx="990600" cy="0"/>
          </a:xfrm>
          <a:prstGeom prst="line">
            <a:avLst/>
          </a:prstGeom>
          <a:noFill/>
          <a:ln w="9525">
            <a:solidFill>
              <a:schemeClr val="tx1"/>
            </a:solidFill>
            <a:prstDash val="dash"/>
            <a:round/>
            <a:headEnd/>
            <a:tailEnd/>
          </a:ln>
        </p:spPr>
        <p:txBody>
          <a:bodyPr/>
          <a:lstStyle/>
          <a:p>
            <a:pPr>
              <a:defRPr/>
            </a:pPr>
            <a:endParaRPr lang="en-IN"/>
          </a:p>
        </p:txBody>
      </p:sp>
      <p:sp>
        <p:nvSpPr>
          <p:cNvPr id="12303" name="Text Box 14"/>
          <p:cNvSpPr txBox="1">
            <a:spLocks noChangeArrowheads="1"/>
          </p:cNvSpPr>
          <p:nvPr/>
        </p:nvSpPr>
        <p:spPr bwMode="auto">
          <a:xfrm>
            <a:off x="7527925" y="2860675"/>
            <a:ext cx="336550"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rPr>
              <a:t>0</a:t>
            </a:r>
            <a:endParaRPr/>
          </a:p>
        </p:txBody>
      </p:sp>
      <p:sp>
        <p:nvSpPr>
          <p:cNvPr id="12304" name="Text Box 15"/>
          <p:cNvSpPr txBox="1">
            <a:spLocks noChangeArrowheads="1"/>
          </p:cNvSpPr>
          <p:nvPr/>
        </p:nvSpPr>
        <p:spPr bwMode="auto">
          <a:xfrm>
            <a:off x="8289925" y="2784475"/>
            <a:ext cx="319088"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rPr>
              <a:t>a</a:t>
            </a:r>
            <a:endParaRPr/>
          </a:p>
        </p:txBody>
      </p:sp>
      <p:sp>
        <p:nvSpPr>
          <p:cNvPr id="12305" name="Text Box 16"/>
          <p:cNvSpPr txBox="1">
            <a:spLocks noChangeArrowheads="1"/>
          </p:cNvSpPr>
          <p:nvPr/>
        </p:nvSpPr>
        <p:spPr bwMode="auto">
          <a:xfrm>
            <a:off x="8670925" y="2784475"/>
            <a:ext cx="336550"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rPr>
              <a:t>b</a:t>
            </a:r>
            <a:endParaRPr/>
          </a:p>
        </p:txBody>
      </p:sp>
      <p:pic>
        <p:nvPicPr>
          <p:cNvPr id="12306" name="Picture 17"/>
          <p:cNvPicPr>
            <a:picLocks noChangeAspect="1" noChangeArrowheads="1"/>
          </p:cNvPicPr>
          <p:nvPr/>
        </p:nvPicPr>
        <p:blipFill>
          <a:blip r:embed="rId4"/>
          <a:stretch/>
        </p:blipFill>
        <p:spPr bwMode="auto">
          <a:xfrm>
            <a:off x="3276600" y="3352800"/>
            <a:ext cx="2514600" cy="2514600"/>
          </a:xfrm>
          <a:prstGeom prst="rect">
            <a:avLst/>
          </a:prstGeom>
          <a:noFill/>
          <a:ln>
            <a:noFill/>
          </a:ln>
        </p:spPr>
      </p:pic>
      <p:pic>
        <p:nvPicPr>
          <p:cNvPr id="12307" name="Picture 18"/>
          <p:cNvPicPr>
            <a:picLocks noChangeAspect="1" noChangeArrowheads="1"/>
          </p:cNvPicPr>
          <p:nvPr/>
        </p:nvPicPr>
        <p:blipFill>
          <a:blip r:embed="rId5"/>
          <a:stretch/>
        </p:blipFill>
        <p:spPr bwMode="auto">
          <a:xfrm>
            <a:off x="6553201" y="3352801"/>
            <a:ext cx="2530475" cy="2530475"/>
          </a:xfrm>
          <a:prstGeom prst="rect">
            <a:avLst/>
          </a:prstGeom>
          <a:noFill/>
          <a:ln>
            <a:noFill/>
          </a:ln>
        </p:spPr>
      </p:pic>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7010399" y="5943600"/>
          <a:ext cx="1638300" cy="255588"/>
        </p:xfrm>
        <a:graphic>
          <a:graphicData uri="http://schemas.openxmlformats.org/presentationml/2006/ole">
            <p:oleObj name="oleObj" r:id="rId7" imgW="1307465" imgH="202565" progId="Equation.3">
              <p:embed/>
              <p:pic>
                <p:nvPicPr>
                  <p:cNvPr id="12308" name="Object 19"/>
                  <p:cNvPicPr/>
                  <p:nvPr/>
                </p:nvPicPr>
                <p:blipFill>
                  <a:blip r:embed="rId6"/>
                  <a:stretch/>
                </p:blipFill>
                <p:spPr bwMode="auto">
                  <a:xfrm>
                    <a:off x="7010399" y="5943600"/>
                    <a:ext cx="1638300" cy="255588"/>
                  </a:xfrm>
                  <a:prstGeom prst="rect">
                    <a:avLst/>
                  </a:prstGeom>
                  <a:noFill/>
                  <a:ln>
                    <a:noFill/>
                  </a:ln>
                </p:spPr>
              </p:pic>
            </p:oleObj>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52" name="Rectangle 8"/>
          <p:cNvSpPr>
            <a:spLocks noChangeArrowheads="1"/>
          </p:cNvSpPr>
          <p:nvPr/>
        </p:nvSpPr>
        <p:spPr bwMode="auto">
          <a:xfrm>
            <a:off x="2438400" y="381001"/>
            <a:ext cx="9144000" cy="1846263"/>
          </a:xfrm>
          <a:prstGeom prst="rect">
            <a:avLst/>
          </a:prstGeom>
          <a:noFill/>
          <a:ln>
            <a:noFill/>
          </a:ln>
          <a:effectLst/>
        </p:spPr>
        <p:txBody>
          <a:bodyPr>
            <a:spAutoFit/>
          </a:bodyPr>
          <a:lstStyle/>
          <a:p>
            <a:pPr algn="just">
              <a:defRPr/>
            </a:pPr>
            <a:r>
              <a:rPr lang="en-US" sz="1400" b="1">
                <a:latin typeface="_Arial"/>
                <a:ea typeface="宋体"/>
                <a:cs typeface="Times New Roman"/>
              </a:rPr>
              <a:t>     </a:t>
            </a:r>
            <a:r>
              <a:rPr lang="en-US" sz="1600" b="1">
                <a:solidFill>
                  <a:srgbClr val="3333FF"/>
                </a:solidFill>
                <a:latin typeface="_Arial"/>
                <a:ea typeface="宋体"/>
                <a:cs typeface="Times New Roman"/>
              </a:rPr>
              <a:t>Grey scale clipping; image thresholding</a:t>
            </a:r>
            <a:endParaRPr/>
          </a:p>
          <a:p>
            <a:pPr algn="just">
              <a:defRPr/>
            </a:pPr>
            <a:endParaRPr lang="en-US" sz="1600">
              <a:solidFill>
                <a:srgbClr val="3333FF"/>
              </a:solidFill>
              <a:latin typeface="Arial"/>
              <a:ea typeface="宋体"/>
              <a:cs typeface="Times New Roman"/>
            </a:endParaRPr>
          </a:p>
          <a:p>
            <a:pPr lvl="2" algn="just">
              <a:buFontTx/>
              <a:buChar char="•"/>
              <a:defRPr/>
            </a:pPr>
            <a:r>
              <a:rPr lang="en-US" sz="1600" b="1" i="1">
                <a:solidFill>
                  <a:srgbClr val="3333FF"/>
                </a:solidFill>
                <a:latin typeface="Times New Roman Rom"/>
                <a:ea typeface="宋体"/>
                <a:cs typeface="Times New Roman"/>
              </a:rPr>
              <a:t>Grey scale clipping</a:t>
            </a:r>
            <a:r>
              <a:rPr lang="en-US" sz="1600">
                <a:solidFill>
                  <a:srgbClr val="3333FF"/>
                </a:solidFill>
                <a:latin typeface="_Times New Roman"/>
                <a:ea typeface="宋体"/>
                <a:cs typeface="Times New Roman"/>
              </a:rPr>
              <a:t> is a particular case of contrast enhancement, for </a:t>
            </a:r>
            <a:r>
              <a:rPr lang="en-US" sz="1600" i="1">
                <a:solidFill>
                  <a:srgbClr val="3333FF"/>
                </a:solidFill>
                <a:latin typeface="Times New Roman Rom"/>
                <a:ea typeface="宋体"/>
                <a:cs typeface="Times New Roman"/>
              </a:rPr>
              <a:t>m=p=0</a:t>
            </a:r>
            <a:r>
              <a:rPr lang="en-US" sz="1600">
                <a:solidFill>
                  <a:srgbClr val="3333FF"/>
                </a:solidFill>
                <a:latin typeface="Times New Roman Rom"/>
                <a:ea typeface="宋体"/>
                <a:cs typeface="Times New Roman"/>
              </a:rPr>
              <a:t>:</a:t>
            </a:r>
            <a:r>
              <a:rPr lang="en-US" sz="1600">
                <a:solidFill>
                  <a:srgbClr val="3333FF"/>
                </a:solidFill>
                <a:latin typeface="Arial"/>
                <a:ea typeface="宋体"/>
                <a:cs typeface="Times New Roman"/>
              </a:rPr>
              <a:t>		   	</a:t>
            </a:r>
            <a:r>
              <a:rPr lang="en-US" sz="1600">
                <a:solidFill>
                  <a:srgbClr val="3333FF"/>
                </a:solidFill>
                <a:latin typeface="_Times New Roman"/>
                <a:ea typeface="宋体"/>
                <a:cs typeface="Times New Roman"/>
              </a:rPr>
              <a:t>                                            	</a:t>
            </a:r>
            <a:endParaRPr/>
          </a:p>
          <a:p>
            <a:pPr>
              <a:defRPr/>
            </a:pPr>
            <a:endParaRPr lang="en-US" sz="1600">
              <a:solidFill>
                <a:srgbClr val="3333FF"/>
              </a:solidFill>
              <a:latin typeface="_Times New Roman"/>
              <a:ea typeface="宋体"/>
              <a:cs typeface="Times New Roman"/>
            </a:endParaRPr>
          </a:p>
          <a:p>
            <a:pPr>
              <a:defRPr/>
            </a:pPr>
            <a:r>
              <a:rPr lang="en-US" sz="1600">
                <a:solidFill>
                  <a:srgbClr val="3333FF"/>
                </a:solidFill>
                <a:latin typeface="_Times New Roman"/>
                <a:ea typeface="宋体"/>
                <a:cs typeface="Times New Roman"/>
              </a:rPr>
              <a:t>					 </a:t>
            </a:r>
            <a:endParaRPr lang="en-US" sz="1600">
              <a:solidFill>
                <a:srgbClr val="3333FF"/>
              </a:solidFill>
              <a:latin typeface="Arial"/>
              <a:ea typeface="宋体"/>
              <a:cs typeface="Times New Roman"/>
            </a:endParaRPr>
          </a:p>
          <a:p>
            <a:pPr>
              <a:defRPr/>
            </a:pPr>
            <a:endParaRPr lang="en-US">
              <a:latin typeface="Arial"/>
              <a:ea typeface="宋体"/>
            </a:endParaRPr>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3810000" y="1447800"/>
          <a:ext cx="2209800" cy="990600"/>
        </p:xfrm>
        <a:graphic>
          <a:graphicData uri="http://schemas.openxmlformats.org/presentationml/2006/ole">
            <p:oleObj name="oleObj" r:id="rId3" imgW="1295400" imgH="698500" progId="Equation.2">
              <p:embed/>
              <p:pic>
                <p:nvPicPr>
                  <p:cNvPr id="13315" name="Object 7"/>
                  <p:cNvPicPr/>
                  <p:nvPr/>
                </p:nvPicPr>
                <p:blipFill>
                  <a:blip r:embed="rId2"/>
                  <a:stretch/>
                </p:blipFill>
                <p:spPr bwMode="auto">
                  <a:xfrm>
                    <a:off x="3810000" y="1447800"/>
                    <a:ext cx="2209800" cy="990600"/>
                  </a:xfrm>
                  <a:prstGeom prst="rect">
                    <a:avLst/>
                  </a:prstGeom>
                  <a:noFill/>
                  <a:ln>
                    <a:noFill/>
                  </a:ln>
                </p:spPr>
              </p:pic>
            </p:oleObj>
          </a:graphicData>
        </a:graphic>
      </p:graphicFrame>
      <p:sp>
        <p:nvSpPr>
          <p:cNvPr id="6168" name="Rectangle 24"/>
          <p:cNvSpPr>
            <a:spLocks noChangeArrowheads="1"/>
          </p:cNvSpPr>
          <p:nvPr/>
        </p:nvSpPr>
        <p:spPr bwMode="auto">
          <a:xfrm>
            <a:off x="1524000" y="3886200"/>
            <a:ext cx="9144000" cy="2662238"/>
          </a:xfrm>
          <a:prstGeom prst="rect">
            <a:avLst/>
          </a:prstGeom>
          <a:noFill/>
          <a:ln>
            <a:noFill/>
          </a:ln>
          <a:effectLst/>
        </p:spPr>
        <p:txBody>
          <a:bodyPr>
            <a:spAutoFit/>
          </a:bodyPr>
          <a:lstStyle/>
          <a:p>
            <a:pPr algn="just">
              <a:defRPr/>
            </a:pPr>
            <a:r>
              <a:rPr lang="en-US" sz="1100">
                <a:latin typeface="_Arial"/>
                <a:ea typeface="宋体"/>
                <a:cs typeface="Times New Roman"/>
              </a:rPr>
              <a:t>	                            </a:t>
            </a:r>
            <a:endParaRPr/>
          </a:p>
          <a:p>
            <a:pPr algn="just">
              <a:defRPr/>
            </a:pPr>
            <a:r>
              <a:rPr lang="en-US" sz="1100">
                <a:latin typeface="_Arial"/>
                <a:ea typeface="宋体"/>
                <a:cs typeface="Times New Roman"/>
              </a:rPr>
              <a:t>	</a:t>
            </a:r>
            <a:r>
              <a:rPr lang="en-US" sz="1200">
                <a:solidFill>
                  <a:srgbClr val="3333FF"/>
                </a:solidFill>
                <a:latin typeface="_Times New Roman"/>
                <a:ea typeface="宋体"/>
                <a:cs typeface="Times New Roman"/>
              </a:rPr>
              <a:t>			       </a:t>
            </a:r>
            <a:endParaRPr lang="en-US" sz="1200">
              <a:solidFill>
                <a:srgbClr val="3333FF"/>
              </a:solidFill>
              <a:latin typeface="Arial"/>
              <a:ea typeface="宋体"/>
              <a:cs typeface="Times New Roman"/>
            </a:endParaRPr>
          </a:p>
          <a:p>
            <a:pPr>
              <a:defRPr/>
            </a:pPr>
            <a:endParaRPr lang="en-US" sz="1200">
              <a:solidFill>
                <a:srgbClr val="3333FF"/>
              </a:solidFill>
              <a:latin typeface="_Arial"/>
              <a:ea typeface="宋体"/>
              <a:cs typeface="Times New Roman"/>
            </a:endParaRPr>
          </a:p>
          <a:p>
            <a:pPr>
              <a:defRPr/>
            </a:pPr>
            <a:endParaRPr lang="en-US" sz="1200">
              <a:solidFill>
                <a:srgbClr val="3333FF"/>
              </a:solidFill>
              <a:latin typeface="_Arial"/>
              <a:ea typeface="宋体"/>
              <a:cs typeface="Times New Roman"/>
            </a:endParaRPr>
          </a:p>
          <a:p>
            <a:pPr>
              <a:defRPr/>
            </a:pPr>
            <a:endParaRPr lang="en-US" sz="1200">
              <a:solidFill>
                <a:srgbClr val="3333FF"/>
              </a:solidFill>
              <a:latin typeface="_Arial"/>
              <a:ea typeface="宋体"/>
              <a:cs typeface="Times New Roman"/>
            </a:endParaRPr>
          </a:p>
          <a:p>
            <a:pPr>
              <a:defRPr/>
            </a:pPr>
            <a:endParaRPr lang="en-US" sz="1200">
              <a:solidFill>
                <a:srgbClr val="3333FF"/>
              </a:solidFill>
              <a:latin typeface="_Arial"/>
              <a:ea typeface="宋体"/>
              <a:cs typeface="Times New Roman"/>
            </a:endParaRPr>
          </a:p>
          <a:p>
            <a:pPr>
              <a:defRPr/>
            </a:pPr>
            <a:endParaRPr lang="en-US" sz="1200">
              <a:solidFill>
                <a:srgbClr val="3333FF"/>
              </a:solidFill>
              <a:latin typeface="_Arial"/>
              <a:ea typeface="宋体"/>
              <a:cs typeface="Times New Roman"/>
            </a:endParaRPr>
          </a:p>
          <a:p>
            <a:pPr>
              <a:defRPr/>
            </a:pPr>
            <a:endParaRPr lang="en-US" sz="1200">
              <a:solidFill>
                <a:srgbClr val="3333FF"/>
              </a:solidFill>
              <a:latin typeface="_Arial"/>
              <a:ea typeface="宋体"/>
              <a:cs typeface="Times New Roman"/>
            </a:endParaRPr>
          </a:p>
          <a:p>
            <a:pPr>
              <a:defRPr/>
            </a:pPr>
            <a:endParaRPr lang="en-US" sz="1200">
              <a:solidFill>
                <a:srgbClr val="3333FF"/>
              </a:solidFill>
              <a:latin typeface="_Arial"/>
              <a:ea typeface="宋体"/>
              <a:cs typeface="Times New Roman"/>
            </a:endParaRPr>
          </a:p>
          <a:p>
            <a:pPr>
              <a:defRPr/>
            </a:pPr>
            <a:endParaRPr lang="en-US" sz="1200">
              <a:solidFill>
                <a:srgbClr val="3333FF"/>
              </a:solidFill>
              <a:latin typeface="_Arial"/>
              <a:ea typeface="宋体"/>
              <a:cs typeface="Times New Roman"/>
            </a:endParaRPr>
          </a:p>
          <a:p>
            <a:pPr>
              <a:defRPr/>
            </a:pPr>
            <a:endParaRPr lang="en-US" sz="1200">
              <a:solidFill>
                <a:srgbClr val="3333FF"/>
              </a:solidFill>
              <a:latin typeface="_Arial"/>
              <a:ea typeface="宋体"/>
              <a:cs typeface="Times New Roman"/>
            </a:endParaRPr>
          </a:p>
          <a:p>
            <a:pPr>
              <a:defRPr/>
            </a:pPr>
            <a:endParaRPr lang="en-US" sz="1200">
              <a:solidFill>
                <a:srgbClr val="3333FF"/>
              </a:solidFill>
              <a:latin typeface="_Arial"/>
              <a:ea typeface="宋体"/>
              <a:cs typeface="Times New Roman"/>
            </a:endParaRPr>
          </a:p>
          <a:p>
            <a:pPr>
              <a:defRPr/>
            </a:pPr>
            <a:r>
              <a:rPr lang="en-US" sz="1200">
                <a:solidFill>
                  <a:srgbClr val="3333FF"/>
                </a:solidFill>
                <a:latin typeface="_Arial"/>
                <a:ea typeface="宋体"/>
                <a:cs typeface="Times New Roman"/>
              </a:rPr>
              <a:t>	                                                 </a:t>
            </a:r>
            <a:endParaRPr/>
          </a:p>
          <a:p>
            <a:pPr>
              <a:defRPr/>
            </a:pPr>
            <a:r>
              <a:rPr lang="en-US" sz="1200">
                <a:solidFill>
                  <a:srgbClr val="3333FF"/>
                </a:solidFill>
                <a:latin typeface="_Arial"/>
                <a:ea typeface="宋体"/>
                <a:cs typeface="Times New Roman"/>
              </a:rPr>
              <a:t>			</a:t>
            </a:r>
            <a:r>
              <a:rPr lang="en-US" sz="1200">
                <a:solidFill>
                  <a:srgbClr val="3333FF"/>
                </a:solidFill>
                <a:latin typeface="_Times New Roman"/>
                <a:ea typeface="宋体"/>
                <a:cs typeface="Times New Roman"/>
              </a:rPr>
              <a:t>                      	    </a:t>
            </a:r>
            <a:endParaRPr lang="en-US">
              <a:latin typeface="Arial"/>
              <a:ea typeface="宋体"/>
            </a:endParaRPr>
          </a:p>
        </p:txBody>
      </p:sp>
      <p:sp>
        <p:nvSpPr>
          <p:cNvPr id="6169" name="Rectangle 25"/>
          <p:cNvSpPr>
            <a:spLocks noChangeArrowheads="1"/>
          </p:cNvSpPr>
          <p:nvPr/>
        </p:nvSpPr>
        <p:spPr bwMode="auto">
          <a:xfrm>
            <a:off x="1524000" y="2268539"/>
            <a:ext cx="9144000" cy="274637"/>
          </a:xfrm>
          <a:prstGeom prst="rect">
            <a:avLst/>
          </a:prstGeom>
          <a:noFill/>
          <a:ln>
            <a:noFill/>
          </a:ln>
          <a:effectLst/>
        </p:spPr>
        <p:txBody>
          <a:bodyPr>
            <a:spAutoFit/>
          </a:bodyPr>
          <a:lstStyle/>
          <a:p>
            <a:pPr algn="ctr">
              <a:defRPr/>
            </a:pPr>
            <a:r>
              <a:rPr lang="en-US" sz="1200">
                <a:latin typeface="Arial"/>
                <a:ea typeface="宋体"/>
                <a:cs typeface="Times New Roman"/>
              </a:rPr>
              <a:t>  </a:t>
            </a:r>
            <a:endParaRPr lang="en-US">
              <a:latin typeface="Arial"/>
              <a:ea typeface="宋体"/>
            </a:endParaRPr>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4343400" y="2590801"/>
          <a:ext cx="2667000" cy="2176463"/>
        </p:xfrm>
        <a:graphic>
          <a:graphicData uri="http://schemas.openxmlformats.org/presentationml/2006/ole">
            <p:oleObj name="oleObj" r:id="rId5" imgW="4046220" imgH="2489835" progId="Word.Picture.8">
              <p:embed/>
              <p:pic>
                <p:nvPicPr>
                  <p:cNvPr id="13318" name="Object 22"/>
                  <p:cNvPicPr/>
                  <p:nvPr/>
                </p:nvPicPr>
                <p:blipFill>
                  <a:blip r:embed="rId4"/>
                  <a:srcRect l="4933" t="-4866" r="13661" b="6793"/>
                  <a:stretch/>
                </p:blipFill>
                <p:spPr bwMode="auto">
                  <a:xfrm>
                    <a:off x="4343400" y="2590801"/>
                    <a:ext cx="2667000" cy="2176463"/>
                  </a:xfrm>
                  <a:prstGeom prst="rect">
                    <a:avLst/>
                  </a:prstGeom>
                  <a:noFill/>
                  <a:ln>
                    <a:noFill/>
                  </a:ln>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4267200" y="4191000"/>
          <a:ext cx="2901950" cy="1981200"/>
        </p:xfrm>
        <a:graphic>
          <a:graphicData uri="http://schemas.openxmlformats.org/presentationml/2006/ole">
            <p:oleObj name="oleObj" r:id="rId7" imgW="3695700" imgH="2505075" progId="Word.Picture.8">
              <p:embed/>
              <p:pic>
                <p:nvPicPr>
                  <p:cNvPr id="13319" name="Object 20"/>
                  <p:cNvPicPr/>
                  <p:nvPr/>
                </p:nvPicPr>
                <p:blipFill>
                  <a:blip r:embed="rId6"/>
                  <a:srcRect l="3848" t="4384" r="0" b="10747"/>
                  <a:stretch/>
                </p:blipFill>
                <p:spPr bwMode="auto">
                  <a:xfrm>
                    <a:off x="4267200" y="4191000"/>
                    <a:ext cx="2901950" cy="1981200"/>
                  </a:xfrm>
                  <a:prstGeom prst="rect">
                    <a:avLst/>
                  </a:prstGeom>
                  <a:noFill/>
                  <a:ln>
                    <a:noFill/>
                  </a:ln>
                </p:spPr>
              </p:pic>
            </p:oleObj>
          </a:graphicData>
        </a:graphic>
      </p:graphicFrame>
      <p:sp>
        <p:nvSpPr>
          <p:cNvPr id="6172" name="Rectangle 28"/>
          <p:cNvSpPr>
            <a:spLocks noChangeArrowheads="1"/>
          </p:cNvSpPr>
          <p:nvPr/>
        </p:nvSpPr>
        <p:spPr bwMode="auto">
          <a:xfrm>
            <a:off x="1828800" y="3352800"/>
            <a:ext cx="9144000" cy="274638"/>
          </a:xfrm>
          <a:prstGeom prst="rect">
            <a:avLst/>
          </a:prstGeom>
          <a:noFill/>
          <a:ln>
            <a:noFill/>
          </a:ln>
          <a:effectLst/>
        </p:spPr>
        <p:txBody>
          <a:bodyPr>
            <a:spAutoFit/>
          </a:bodyPr>
          <a:lstStyle/>
          <a:p>
            <a:pPr algn="ctr">
              <a:defRPr/>
            </a:pPr>
            <a:r>
              <a:rPr lang="en-US" sz="1200">
                <a:latin typeface="Arial"/>
                <a:ea typeface="宋体"/>
                <a:cs typeface="Times New Roman"/>
              </a:rPr>
              <a:t>	</a:t>
            </a:r>
            <a:endParaRPr lang="en-US">
              <a:latin typeface="Arial"/>
              <a:ea typeface="宋体"/>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IN"/>
              <a:t>Contents</a:t>
            </a:r>
            <a:endParaRPr/>
          </a:p>
        </p:txBody>
      </p:sp>
      <p:sp>
        <p:nvSpPr>
          <p:cNvPr id="3" name="Content Placeholder 2"/>
          <p:cNvSpPr>
            <a:spLocks noGrp="1"/>
          </p:cNvSpPr>
          <p:nvPr>
            <p:ph idx="1"/>
          </p:nvPr>
        </p:nvSpPr>
        <p:spPr bwMode="auto"/>
        <p:txBody>
          <a:bodyPr/>
          <a:lstStyle/>
          <a:p>
            <a:pPr>
              <a:defRPr/>
            </a:pPr>
            <a:r>
              <a:rPr lang="en-US" sz="2800">
                <a:latin typeface="Times New Roman"/>
                <a:ea typeface="Times New Roman"/>
              </a:rPr>
              <a:t>What is an Image? Digital image file formats, Image compression standard – JPEG, Image Processing - Digital image enhancement, contrast stretching, Histogram Equalization, smoothing and median Filtering.</a:t>
            </a:r>
            <a:endParaRPr lang="en-IN"/>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338" name="Slide Number Placeholder 3"/>
          <p:cNvSpPr>
            <a:spLocks noGrp="1"/>
          </p:cNvSpPr>
          <p:nvPr>
            <p:ph type="sldNum" sz="quarter" idx="12"/>
          </p:nvPr>
        </p:nvSpPr>
        <p:spPr bwMode="auto">
          <a:prstGeom prst="rect">
            <a:avLst/>
          </a:prstGeom>
          <a:noFill/>
          <a:ln/>
        </p:spPr>
        <p:txBody>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fld id="{1E3E2EAC-DED7-4E95-A491-4B73641CB2DE}" type="slidenum">
              <a:rPr lang="en-US" sz="1200">
                <a:latin typeface="Garamond"/>
              </a:rPr>
              <a:t/>
            </a:fld>
            <a:endParaRPr lang="en-US" sz="1200">
              <a:latin typeface="Garamond"/>
            </a:endParaRPr>
          </a:p>
        </p:txBody>
      </p:sp>
      <p:sp>
        <p:nvSpPr>
          <p:cNvPr id="14339" name="Rectangle 2"/>
          <p:cNvSpPr>
            <a:spLocks noChangeArrowheads="1"/>
          </p:cNvSpPr>
          <p:nvPr/>
        </p:nvSpPr>
        <p:spPr bwMode="auto">
          <a:xfrm>
            <a:off x="152400" y="0"/>
            <a:ext cx="7772400" cy="1143000"/>
          </a:xfrm>
          <a:prstGeom prst="rect">
            <a:avLst/>
          </a:prstGeom>
          <a:noFill/>
          <a:ln>
            <a:noFill/>
          </a:ln>
        </p:spPr>
        <p:txBody>
          <a:bodyPr anchor="ct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lgn="ctr">
              <a:spcBef>
                <a:spcPts val="0"/>
              </a:spcBef>
              <a:buClrTx/>
              <a:buSzTx/>
              <a:buFontTx/>
              <a:buNone/>
              <a:defRPr/>
            </a:pPr>
            <a:r>
              <a:rPr lang="en-US" sz="3600">
                <a:solidFill>
                  <a:schemeClr val="tx2"/>
                </a:solidFill>
                <a:latin typeface="Times New Roman"/>
              </a:rPr>
              <a:t>Range Compression</a:t>
            </a:r>
            <a:endParaRPr/>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3738564" y="1760538"/>
          <a:ext cx="2160587" cy="474662"/>
        </p:xfrm>
        <a:graphic>
          <a:graphicData uri="http://schemas.openxmlformats.org/presentationml/2006/ole">
            <p:oleObj name="oleObj" r:id="rId3" imgW="1040765" imgH="227965" progId="Equation.3">
              <p:embed/>
              <p:pic>
                <p:nvPicPr>
                  <p:cNvPr id="14340" name="Object 3"/>
                  <p:cNvPicPr/>
                  <p:nvPr/>
                </p:nvPicPr>
                <p:blipFill>
                  <a:blip r:embed="rId2"/>
                  <a:stretch/>
                </p:blipFill>
                <p:spPr bwMode="auto">
                  <a:xfrm>
                    <a:off x="3738564" y="1760538"/>
                    <a:ext cx="2160587" cy="474662"/>
                  </a:xfrm>
                  <a:prstGeom prst="rect">
                    <a:avLst/>
                  </a:prstGeom>
                  <a:noFill/>
                  <a:ln>
                    <a:noFill/>
                  </a:ln>
                </p:spPr>
              </p:pic>
            </p:oleObj>
          </a:graphicData>
        </a:graphic>
      </p:graphicFrame>
      <p:sp>
        <p:nvSpPr>
          <p:cNvPr id="14341" name="Line 4"/>
          <p:cNvSpPr>
            <a:spLocks noChangeShapeType="1"/>
          </p:cNvSpPr>
          <p:nvPr/>
        </p:nvSpPr>
        <p:spPr bwMode="auto">
          <a:xfrm>
            <a:off x="7343776" y="2819400"/>
            <a:ext cx="2149475" cy="0"/>
          </a:xfrm>
          <a:prstGeom prst="line">
            <a:avLst/>
          </a:prstGeom>
          <a:noFill/>
          <a:ln w="9525">
            <a:solidFill>
              <a:schemeClr val="tx1"/>
            </a:solidFill>
            <a:round/>
            <a:headEnd/>
            <a:tailEnd type="triangle" w="med" len="med"/>
          </a:ln>
        </p:spPr>
        <p:txBody>
          <a:bodyPr/>
          <a:lstStyle/>
          <a:p>
            <a:pPr>
              <a:defRPr/>
            </a:pPr>
            <a:endParaRPr lang="en-IN"/>
          </a:p>
        </p:txBody>
      </p:sp>
      <p:sp>
        <p:nvSpPr>
          <p:cNvPr id="14342" name="Text Box 5"/>
          <p:cNvSpPr txBox="1">
            <a:spLocks noChangeArrowheads="1"/>
          </p:cNvSpPr>
          <p:nvPr/>
        </p:nvSpPr>
        <p:spPr bwMode="auto">
          <a:xfrm>
            <a:off x="8943975" y="2784475"/>
            <a:ext cx="369888"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rPr>
              <a:t>L</a:t>
            </a:r>
            <a:endParaRPr/>
          </a:p>
        </p:txBody>
      </p:sp>
      <p:sp>
        <p:nvSpPr>
          <p:cNvPr id="14343" name="Text Box 6"/>
          <p:cNvSpPr txBox="1">
            <a:spLocks noChangeArrowheads="1"/>
          </p:cNvSpPr>
          <p:nvPr/>
        </p:nvSpPr>
        <p:spPr bwMode="auto">
          <a:xfrm>
            <a:off x="9569450" y="2632075"/>
            <a:ext cx="336550"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rPr>
              <a:t>x</a:t>
            </a:r>
            <a:endParaRPr/>
          </a:p>
        </p:txBody>
      </p:sp>
      <p:sp>
        <p:nvSpPr>
          <p:cNvPr id="14344" name="Text Box 7"/>
          <p:cNvSpPr txBox="1">
            <a:spLocks noChangeArrowheads="1"/>
          </p:cNvSpPr>
          <p:nvPr/>
        </p:nvSpPr>
        <p:spPr bwMode="auto">
          <a:xfrm>
            <a:off x="7146925" y="2784475"/>
            <a:ext cx="336550"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rPr>
              <a:t>0</a:t>
            </a:r>
            <a:endParaRPr/>
          </a:p>
        </p:txBody>
      </p:sp>
      <p:pic>
        <p:nvPicPr>
          <p:cNvPr id="14345" name="Picture 8"/>
          <p:cNvPicPr>
            <a:picLocks noChangeAspect="1" noChangeArrowheads="1"/>
          </p:cNvPicPr>
          <p:nvPr/>
        </p:nvPicPr>
        <p:blipFill>
          <a:blip r:embed="rId4"/>
          <a:stretch/>
        </p:blipFill>
        <p:spPr bwMode="auto">
          <a:xfrm>
            <a:off x="3048000" y="3200400"/>
            <a:ext cx="2514600" cy="2514600"/>
          </a:xfrm>
          <a:prstGeom prst="rect">
            <a:avLst/>
          </a:prstGeom>
          <a:noFill/>
          <a:ln>
            <a:noFill/>
          </a:ln>
        </p:spPr>
      </p:pic>
      <p:sp>
        <p:nvSpPr>
          <p:cNvPr id="14346" name="Line 9"/>
          <p:cNvSpPr>
            <a:spLocks noChangeShapeType="1"/>
          </p:cNvSpPr>
          <p:nvPr/>
        </p:nvSpPr>
        <p:spPr bwMode="auto">
          <a:xfrm flipV="1">
            <a:off x="7343775" y="914400"/>
            <a:ext cx="0" cy="1905000"/>
          </a:xfrm>
          <a:prstGeom prst="line">
            <a:avLst/>
          </a:prstGeom>
          <a:noFill/>
          <a:ln w="9525">
            <a:solidFill>
              <a:schemeClr val="tx1"/>
            </a:solidFill>
            <a:round/>
            <a:headEnd/>
            <a:tailEnd type="triangle" w="med" len="med"/>
          </a:ln>
        </p:spPr>
        <p:txBody>
          <a:bodyPr/>
          <a:lstStyle/>
          <a:p>
            <a:pPr>
              <a:defRPr/>
            </a:pPr>
            <a:endParaRPr lang="en-IN"/>
          </a:p>
        </p:txBody>
      </p:sp>
      <p:sp>
        <p:nvSpPr>
          <p:cNvPr id="14347" name="Text Box 10"/>
          <p:cNvSpPr txBox="1">
            <a:spLocks noChangeArrowheads="1"/>
          </p:cNvSpPr>
          <p:nvPr/>
        </p:nvSpPr>
        <p:spPr bwMode="auto">
          <a:xfrm>
            <a:off x="6537326" y="5653089"/>
            <a:ext cx="849313" cy="396875"/>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000" i="1">
                <a:latin typeface="Times New Roman"/>
              </a:rPr>
              <a:t>c=100</a:t>
            </a:r>
            <a:endParaRPr/>
          </a:p>
        </p:txBody>
      </p:sp>
      <p:sp>
        <p:nvSpPr>
          <p:cNvPr id="14348" name="Freeform 11"/>
          <p:cNvSpPr/>
          <p:nvPr/>
        </p:nvSpPr>
        <p:spPr bwMode="auto">
          <a:xfrm>
            <a:off x="7315200" y="1981200"/>
            <a:ext cx="1828800" cy="838200"/>
          </a:xfrm>
          <a:custGeom>
            <a:avLst/>
            <a:gdLst>
              <a:gd name="T0" fmla="*/ 0 w 1152"/>
              <a:gd name="T1" fmla="*/ 2147483647 h 528"/>
              <a:gd name="T2" fmla="*/ 2147483647 w 1152"/>
              <a:gd name="T3" fmla="*/ 2147483647 h 528"/>
              <a:gd name="T4" fmla="*/ 2147483647 w 1152"/>
              <a:gd name="T5" fmla="*/ 2147483647 h 528"/>
              <a:gd name="T6" fmla="*/ 2147483647 w 1152"/>
              <a:gd name="T7" fmla="*/ 0 h 528"/>
              <a:gd name="T8" fmla="*/ 2147483647 w 1152"/>
              <a:gd name="T9" fmla="*/ 0 h 528"/>
              <a:gd name="T10" fmla="*/ 0 60000 65536"/>
              <a:gd name="T11" fmla="*/ 0 60000 65536"/>
              <a:gd name="T12" fmla="*/ 0 60000 65536"/>
              <a:gd name="T13" fmla="*/ 0 60000 65536"/>
              <a:gd name="T14" fmla="*/ 0 60000 65536"/>
              <a:gd name="T15" fmla="*/ 0 w 1152"/>
              <a:gd name="T16" fmla="*/ 0 h 528"/>
              <a:gd name="T17" fmla="*/ 1152 w 1152"/>
              <a:gd name="T18" fmla="*/ 528 h 528"/>
            </a:gdLst>
            <a:ahLst/>
            <a:cxnLst>
              <a:cxn ang="T10">
                <a:pos x="T0" y="T1"/>
              </a:cxn>
              <a:cxn ang="T11">
                <a:pos x="T2" y="T3"/>
              </a:cxn>
              <a:cxn ang="T12">
                <a:pos x="T4" y="T5"/>
              </a:cxn>
              <a:cxn ang="T13">
                <a:pos x="T6" y="T7"/>
              </a:cxn>
              <a:cxn ang="T14">
                <a:pos x="T8" y="T9"/>
              </a:cxn>
            </a:cxnLst>
            <a:rect l="T15" t="T16" r="T17" b="T18"/>
            <a:pathLst>
              <a:path w="1152" h="528" fill="norm" stroke="1" extrusionOk="0">
                <a:moveTo>
                  <a:pt x="0" y="528"/>
                </a:moveTo>
                <a:lnTo>
                  <a:pt x="240" y="192"/>
                </a:lnTo>
                <a:lnTo>
                  <a:pt x="480" y="96"/>
                </a:lnTo>
                <a:lnTo>
                  <a:pt x="864" y="0"/>
                </a:lnTo>
                <a:lnTo>
                  <a:pt x="1152" y="0"/>
                </a:lnTo>
              </a:path>
            </a:pathLst>
          </a:custGeom>
          <a:noFill/>
          <a:ln w="28575">
            <a:solidFill>
              <a:schemeClr val="tx1"/>
            </a:solidFill>
            <a:round/>
            <a:headEnd/>
            <a:tailEnd/>
          </a:ln>
        </p:spPr>
        <p:txBody>
          <a:bodyPr/>
          <a:lstStyle/>
          <a:p>
            <a:pPr>
              <a:defRPr/>
            </a:pPr>
            <a:endParaRPr lang="en-IN"/>
          </a:p>
        </p:txBody>
      </p:sp>
      <p:pic>
        <p:nvPicPr>
          <p:cNvPr id="14349" name="Picture 12"/>
          <p:cNvPicPr>
            <a:picLocks noChangeAspect="1" noChangeArrowheads="1"/>
          </p:cNvPicPr>
          <p:nvPr/>
        </p:nvPicPr>
        <p:blipFill>
          <a:blip r:embed="rId5"/>
          <a:stretch/>
        </p:blipFill>
        <p:spPr bwMode="auto">
          <a:xfrm>
            <a:off x="6019801" y="3248026"/>
            <a:ext cx="2466975" cy="24669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pSp>
        <p:nvGrpSpPr>
          <p:cNvPr id="15362" name="Group 99"/>
          <p:cNvGrpSpPr/>
          <p:nvPr/>
        </p:nvGrpSpPr>
        <p:grpSpPr bwMode="auto">
          <a:xfrm>
            <a:off x="2514600" y="3276600"/>
            <a:ext cx="6034088" cy="3335338"/>
            <a:chOff x="624" y="2064"/>
            <a:chExt cx="3801" cy="2101"/>
          </a:xfrm>
        </p:grpSpPr>
        <p:grpSp>
          <p:nvGrpSpPr>
            <p:cNvPr id="15392" name="Group 95"/>
            <p:cNvGrpSpPr/>
            <p:nvPr/>
          </p:nvGrpSpPr>
          <p:grpSpPr bwMode="auto">
            <a:xfrm>
              <a:off x="624" y="2064"/>
              <a:ext cx="3801" cy="2101"/>
              <a:chOff x="96" y="2219"/>
              <a:chExt cx="3801" cy="2101"/>
            </a:xfrm>
          </p:grpSpPr>
          <p:grpSp>
            <p:nvGrpSpPr>
              <p:cNvPr id="15394" name="Group 76"/>
              <p:cNvGrpSpPr/>
              <p:nvPr/>
            </p:nvGrpSpPr>
            <p:grpSpPr bwMode="auto">
              <a:xfrm>
                <a:off x="96" y="2219"/>
                <a:ext cx="3801" cy="2101"/>
                <a:chOff x="816" y="1968"/>
                <a:chExt cx="3801" cy="2101"/>
              </a:xfrm>
            </p:grpSpPr>
            <p:pic>
              <p:nvPicPr>
                <p:cNvPr id="11308" name="Picture 44"/>
                <p:cNvPicPr>
                  <a:picLocks noChangeAspect="1" noChangeArrowheads="1"/>
                </p:cNvPicPr>
                <p:nvPr/>
              </p:nvPicPr>
              <p:blipFill>
                <a:blip r:embed="rId2"/>
                <a:stretch/>
              </p:blipFill>
              <p:spPr bwMode="auto">
                <a:xfrm>
                  <a:off x="816" y="1968"/>
                  <a:ext cx="3801" cy="2101"/>
                </a:xfrm>
                <a:prstGeom prst="rect">
                  <a:avLst/>
                </a:prstGeom>
                <a:noFill/>
                <a:ln>
                  <a:noFill/>
                </a:ln>
                <a:effectLst/>
              </p:spPr>
            </p:pic>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1968" y="2208"/>
                <a:ext cx="184" cy="160"/>
              </p:xfrm>
              <a:graphic>
                <a:graphicData uri="http://schemas.openxmlformats.org/presentationml/2006/ole">
                  <p:oleObj name="oleObj" r:id="rId4" imgW="290830" imgH="252730" progId="Equation.3">
                    <p:embed/>
                    <p:pic>
                      <p:nvPicPr>
                        <p:cNvPr id="15398" name="Object 45"/>
                        <p:cNvPicPr/>
                        <p:nvPr/>
                      </p:nvPicPr>
                      <p:blipFill>
                        <a:blip r:embed="rId3"/>
                        <a:stretch/>
                      </p:blipFill>
                      <p:spPr bwMode="auto">
                        <a:xfrm>
                          <a:off x="1968" y="2208"/>
                          <a:ext cx="184" cy="160"/>
                        </a:xfrm>
                        <a:prstGeom prst="rect">
                          <a:avLst/>
                        </a:prstGeom>
                        <a:noFill/>
                        <a:ln>
                          <a:noFill/>
                        </a:ln>
                      </p:spPr>
                    </p:pic>
                  </p:oleObj>
                </a:graphicData>
              </a:graphic>
            </p:graphicFrame>
            <p:grpSp>
              <p:nvGrpSpPr>
                <p:cNvPr id="15399" name="Group 60"/>
                <p:cNvGrpSpPr/>
                <p:nvPr/>
              </p:nvGrpSpPr>
              <p:grpSpPr bwMode="auto">
                <a:xfrm>
                  <a:off x="1620" y="2442"/>
                  <a:ext cx="577" cy="340"/>
                  <a:chOff x="1620" y="2436"/>
                  <a:chExt cx="577" cy="340"/>
                </a:xfrm>
              </p:grpSpPr>
              <p:sp>
                <p:nvSpPr>
                  <p:cNvPr id="11319" name="AutoShape 55"/>
                  <p:cNvSpPr>
                    <a:spLocks noChangeArrowheads="1"/>
                  </p:cNvSpPr>
                  <p:nvPr/>
                </p:nvSpPr>
                <p:spPr bwMode="auto">
                  <a:xfrm rot="-215255">
                    <a:off x="1620" y="2442"/>
                    <a:ext cx="577" cy="334"/>
                  </a:xfrm>
                  <a:prstGeom prst="parallelogram">
                    <a:avLst>
                      <a:gd name="adj" fmla="val 59848"/>
                    </a:avLst>
                  </a:prstGeom>
                  <a:solidFill>
                    <a:srgbClr val="FF9900">
                      <a:alpha val="53999"/>
                    </a:srgbClr>
                  </a:solidFill>
                  <a:ln w="9525">
                    <a:solidFill>
                      <a:schemeClr val="tx1"/>
                    </a:solidFill>
                    <a:miter lim="800000"/>
                    <a:headEnd/>
                    <a:tailEnd/>
                  </a:ln>
                  <a:effectLst/>
                </p:spPr>
                <p:txBody>
                  <a:bodyPr wrap="none" anchor="ctr"/>
                  <a:lstStyle/>
                  <a:p>
                    <a:pPr>
                      <a:defRPr/>
                    </a:pPr>
                    <a:endParaRPr lang="en-US">
                      <a:latin typeface="Arial"/>
                      <a:ea typeface="宋体"/>
                    </a:endParaRPr>
                  </a:p>
                </p:txBody>
              </p:sp>
              <p:sp>
                <p:nvSpPr>
                  <p:cNvPr id="11320" name="Line 56"/>
                  <p:cNvSpPr>
                    <a:spLocks noChangeShapeType="1"/>
                  </p:cNvSpPr>
                  <p:nvPr/>
                </p:nvSpPr>
                <p:spPr bwMode="auto">
                  <a:xfrm flipV="1">
                    <a:off x="1698" y="2640"/>
                    <a:ext cx="384" cy="36"/>
                  </a:xfrm>
                  <a:prstGeom prst="line">
                    <a:avLst/>
                  </a:prstGeom>
                  <a:noFill/>
                  <a:ln w="9525">
                    <a:solidFill>
                      <a:schemeClr val="tx1"/>
                    </a:solidFill>
                    <a:round/>
                    <a:headEnd/>
                    <a:tailEnd/>
                  </a:ln>
                  <a:effectLst/>
                </p:spPr>
                <p:txBody>
                  <a:bodyPr/>
                  <a:lstStyle/>
                  <a:p>
                    <a:pPr>
                      <a:defRPr/>
                    </a:pPr>
                    <a:endParaRPr lang="en-US">
                      <a:latin typeface="Arial"/>
                      <a:ea typeface="宋体"/>
                    </a:endParaRPr>
                  </a:p>
                </p:txBody>
              </p:sp>
              <p:sp>
                <p:nvSpPr>
                  <p:cNvPr id="11321" name="Line 57"/>
                  <p:cNvSpPr>
                    <a:spLocks noChangeShapeType="1"/>
                  </p:cNvSpPr>
                  <p:nvPr/>
                </p:nvSpPr>
                <p:spPr bwMode="auto">
                  <a:xfrm flipV="1">
                    <a:off x="1764" y="2508"/>
                    <a:ext cx="384" cy="36"/>
                  </a:xfrm>
                  <a:prstGeom prst="line">
                    <a:avLst/>
                  </a:prstGeom>
                  <a:noFill/>
                  <a:ln w="9525">
                    <a:solidFill>
                      <a:schemeClr val="tx1"/>
                    </a:solidFill>
                    <a:round/>
                    <a:headEnd/>
                    <a:tailEnd/>
                  </a:ln>
                  <a:effectLst/>
                </p:spPr>
                <p:txBody>
                  <a:bodyPr/>
                  <a:lstStyle/>
                  <a:p>
                    <a:pPr>
                      <a:defRPr/>
                    </a:pPr>
                    <a:endParaRPr lang="en-US">
                      <a:latin typeface="Arial"/>
                      <a:ea typeface="宋体"/>
                    </a:endParaRPr>
                  </a:p>
                </p:txBody>
              </p:sp>
              <p:sp>
                <p:nvSpPr>
                  <p:cNvPr id="11322" name="Line 58"/>
                  <p:cNvSpPr>
                    <a:spLocks noChangeShapeType="1"/>
                  </p:cNvSpPr>
                  <p:nvPr/>
                </p:nvSpPr>
                <p:spPr bwMode="auto">
                  <a:xfrm flipH="1">
                    <a:off x="1746" y="2436"/>
                    <a:ext cx="194" cy="336"/>
                  </a:xfrm>
                  <a:prstGeom prst="line">
                    <a:avLst/>
                  </a:prstGeom>
                  <a:noFill/>
                  <a:ln w="9525">
                    <a:solidFill>
                      <a:schemeClr val="tx1"/>
                    </a:solidFill>
                    <a:round/>
                    <a:headEnd/>
                    <a:tailEnd/>
                  </a:ln>
                  <a:effectLst/>
                </p:spPr>
                <p:txBody>
                  <a:bodyPr/>
                  <a:lstStyle/>
                  <a:p>
                    <a:pPr>
                      <a:defRPr/>
                    </a:pPr>
                    <a:endParaRPr lang="en-US">
                      <a:latin typeface="Arial"/>
                      <a:ea typeface="宋体"/>
                    </a:endParaRPr>
                  </a:p>
                </p:txBody>
              </p:sp>
              <p:sp>
                <p:nvSpPr>
                  <p:cNvPr id="11323" name="Line 59"/>
                  <p:cNvSpPr>
                    <a:spLocks noChangeShapeType="1"/>
                  </p:cNvSpPr>
                  <p:nvPr/>
                </p:nvSpPr>
                <p:spPr bwMode="auto">
                  <a:xfrm flipH="1">
                    <a:off x="1878" y="2436"/>
                    <a:ext cx="194" cy="336"/>
                  </a:xfrm>
                  <a:prstGeom prst="line">
                    <a:avLst/>
                  </a:prstGeom>
                  <a:noFill/>
                  <a:ln w="9525">
                    <a:solidFill>
                      <a:schemeClr val="tx1"/>
                    </a:solidFill>
                    <a:round/>
                    <a:headEnd/>
                    <a:tailEnd/>
                  </a:ln>
                  <a:effectLst/>
                </p:spPr>
                <p:txBody>
                  <a:bodyPr/>
                  <a:lstStyle/>
                  <a:p>
                    <a:pPr>
                      <a:defRPr/>
                    </a:pPr>
                    <a:endParaRPr lang="en-US">
                      <a:latin typeface="Arial"/>
                      <a:ea typeface="宋体"/>
                    </a:endParaRPr>
                  </a:p>
                </p:txBody>
              </p:sp>
            </p:grpSp>
          </p:grpSp>
          <p:sp>
            <p:nvSpPr>
              <p:cNvPr id="11357" name="Text Box 93"/>
              <p:cNvSpPr txBox="1">
                <a:spLocks noChangeArrowheads="1"/>
              </p:cNvSpPr>
              <p:nvPr/>
            </p:nvSpPr>
            <p:spPr bwMode="auto">
              <a:xfrm>
                <a:off x="624" y="2592"/>
                <a:ext cx="261" cy="192"/>
              </a:xfrm>
              <a:prstGeom prst="rect">
                <a:avLst/>
              </a:prstGeom>
              <a:noFill/>
              <a:ln>
                <a:noFill/>
              </a:ln>
              <a:effectLst/>
            </p:spPr>
            <p:txBody>
              <a:bodyPr wrap="none">
                <a:spAutoFit/>
              </a:bodyPr>
              <a:lstStyle/>
              <a:p>
                <a:pPr>
                  <a:defRPr/>
                </a:pPr>
                <a:r>
                  <a:rPr lang="en-US" sz="1400" b="1">
                    <a:latin typeface="Arial"/>
                    <a:ea typeface="宋体"/>
                  </a:rPr>
                  <a:t>A</a:t>
                </a:r>
                <a:r>
                  <a:rPr lang="en-US" sz="1400" b="1" i="1" baseline="-25000">
                    <a:latin typeface="Arial"/>
                    <a:ea typeface="宋体"/>
                  </a:rPr>
                  <a:t>M</a:t>
                </a:r>
                <a:endParaRPr lang="en-US" sz="1400" b="1" i="1">
                  <a:latin typeface="Arial"/>
                  <a:ea typeface="宋体"/>
                </a:endParaRPr>
              </a:p>
            </p:txBody>
          </p:sp>
          <p:sp>
            <p:nvSpPr>
              <p:cNvPr id="11358" name="Line 94"/>
              <p:cNvSpPr>
                <a:spLocks noChangeShapeType="1"/>
              </p:cNvSpPr>
              <p:nvPr/>
            </p:nvSpPr>
            <p:spPr bwMode="auto">
              <a:xfrm>
                <a:off x="816" y="2784"/>
                <a:ext cx="144" cy="96"/>
              </a:xfrm>
              <a:prstGeom prst="line">
                <a:avLst/>
              </a:prstGeom>
              <a:noFill/>
              <a:ln w="9525">
                <a:solidFill>
                  <a:schemeClr val="tx1"/>
                </a:solidFill>
                <a:round/>
                <a:headEnd/>
                <a:tailEnd type="triangle" w="med" len="med"/>
              </a:ln>
              <a:effectLst/>
            </p:spPr>
            <p:txBody>
              <a:bodyPr/>
              <a:lstStyle/>
              <a:p>
                <a:pPr>
                  <a:defRPr/>
                </a:pPr>
                <a:endParaRPr lang="en-US">
                  <a:latin typeface="Arial"/>
                  <a:ea typeface="宋体"/>
                </a:endParaRPr>
              </a:p>
            </p:txBody>
          </p:sp>
        </p:grpSp>
        <p:sp>
          <p:nvSpPr>
            <p:cNvPr id="11361" name="Line 97"/>
            <p:cNvSpPr>
              <a:spLocks noChangeShapeType="1"/>
            </p:cNvSpPr>
            <p:nvPr/>
          </p:nvSpPr>
          <p:spPr bwMode="auto">
            <a:xfrm>
              <a:off x="3174" y="2832"/>
              <a:ext cx="0" cy="498"/>
            </a:xfrm>
            <a:prstGeom prst="line">
              <a:avLst/>
            </a:prstGeom>
            <a:noFill/>
            <a:ln w="25400">
              <a:solidFill>
                <a:srgbClr val="FF9900"/>
              </a:solidFill>
              <a:round/>
              <a:headEnd/>
              <a:tailEnd type="triangle" w="med" len="med"/>
            </a:ln>
            <a:effectLst/>
          </p:spPr>
          <p:txBody>
            <a:bodyPr/>
            <a:lstStyle/>
            <a:p>
              <a:pPr>
                <a:defRPr/>
              </a:pPr>
              <a:endParaRPr lang="en-US">
                <a:latin typeface="Arial"/>
                <a:ea typeface="宋体"/>
              </a:endParaRPr>
            </a:p>
          </p:txBody>
        </p:sp>
      </p:grpSp>
      <p:sp>
        <p:nvSpPr>
          <p:cNvPr id="11279" name="Rectangle 15"/>
          <p:cNvSpPr>
            <a:spLocks noChangeArrowheads="1"/>
          </p:cNvSpPr>
          <p:nvPr/>
        </p:nvSpPr>
        <p:spPr bwMode="auto">
          <a:xfrm>
            <a:off x="2209800" y="533401"/>
            <a:ext cx="9144000" cy="1138773"/>
          </a:xfrm>
          <a:prstGeom prst="rect">
            <a:avLst/>
          </a:prstGeom>
          <a:noFill/>
          <a:ln>
            <a:noFill/>
          </a:ln>
          <a:effectLst/>
        </p:spPr>
        <p:txBody>
          <a:bodyPr>
            <a:spAutoFit/>
          </a:bodyPr>
          <a:lstStyle>
            <a:lvl1pPr>
              <a:defRPr sz="2400">
                <a:solidFill>
                  <a:schemeClr val="tx1"/>
                </a:solidFill>
                <a:latin typeface="Arial"/>
                <a:ea typeface="宋体"/>
              </a:defRPr>
            </a:lvl1pPr>
            <a:lvl2pPr marL="742950" indent="-285750">
              <a:defRPr sz="2400">
                <a:solidFill>
                  <a:schemeClr val="tx1"/>
                </a:solidFill>
                <a:latin typeface="Arial"/>
                <a:ea typeface="宋体"/>
              </a:defRPr>
            </a:lvl2pPr>
            <a:lvl3pPr marL="1143000" indent="-228600">
              <a:defRPr sz="2400">
                <a:solidFill>
                  <a:schemeClr val="tx1"/>
                </a:solidFill>
                <a:latin typeface="Arial"/>
                <a:ea typeface="宋体"/>
              </a:defRPr>
            </a:lvl3pPr>
            <a:lvl4pPr marL="1600200" indent="-228600">
              <a:defRPr sz="2400">
                <a:solidFill>
                  <a:schemeClr val="tx1"/>
                </a:solidFill>
                <a:latin typeface="Arial"/>
                <a:ea typeface="宋体"/>
              </a:defRPr>
            </a:lvl4pPr>
            <a:lvl5pPr marL="2057400" indent="-228600">
              <a:defRPr sz="2400">
                <a:solidFill>
                  <a:schemeClr val="tx1"/>
                </a:solidFill>
                <a:latin typeface="Arial"/>
                <a:ea typeface="宋体"/>
              </a:defRPr>
            </a:lvl5pPr>
            <a:lvl6pPr marL="2514600" indent="-228600">
              <a:spcBef>
                <a:spcPts val="0"/>
              </a:spcBef>
              <a:spcAft>
                <a:spcPts val="0"/>
              </a:spcAft>
              <a:defRPr sz="2400">
                <a:solidFill>
                  <a:schemeClr val="tx1"/>
                </a:solidFill>
                <a:latin typeface="Arial"/>
                <a:ea typeface="宋体"/>
              </a:defRPr>
            </a:lvl6pPr>
            <a:lvl7pPr marL="2971800" indent="-228600">
              <a:spcBef>
                <a:spcPts val="0"/>
              </a:spcBef>
              <a:spcAft>
                <a:spcPts val="0"/>
              </a:spcAft>
              <a:defRPr sz="2400">
                <a:solidFill>
                  <a:schemeClr val="tx1"/>
                </a:solidFill>
                <a:latin typeface="Arial"/>
                <a:ea typeface="宋体"/>
              </a:defRPr>
            </a:lvl7pPr>
            <a:lvl8pPr marL="3429000" indent="-228600">
              <a:spcBef>
                <a:spcPts val="0"/>
              </a:spcBef>
              <a:spcAft>
                <a:spcPts val="0"/>
              </a:spcAft>
              <a:defRPr sz="2400">
                <a:solidFill>
                  <a:schemeClr val="tx1"/>
                </a:solidFill>
                <a:latin typeface="Arial"/>
                <a:ea typeface="宋体"/>
              </a:defRPr>
            </a:lvl8pPr>
            <a:lvl9pPr marL="3886200" indent="-228600">
              <a:spcBef>
                <a:spcPts val="0"/>
              </a:spcBef>
              <a:spcAft>
                <a:spcPts val="0"/>
              </a:spcAft>
              <a:defRPr sz="2400">
                <a:solidFill>
                  <a:schemeClr val="tx1"/>
                </a:solidFill>
                <a:latin typeface="Arial"/>
                <a:ea typeface="宋体"/>
              </a:defRPr>
            </a:lvl9pPr>
          </a:lstStyle>
          <a:p>
            <a:pPr algn="just">
              <a:defRPr/>
            </a:pPr>
            <a:r>
              <a:rPr lang="en-US" sz="1400" b="1">
                <a:solidFill>
                  <a:srgbClr val="3333FF"/>
                </a:solidFill>
                <a:latin typeface="_Arial"/>
                <a:cs typeface="Times New Roman"/>
              </a:rPr>
              <a:t>SPATIAL OPERATIONS: most of them can be implemented by convolution</a:t>
            </a:r>
            <a:endParaRPr/>
          </a:p>
          <a:p>
            <a:pPr algn="just">
              <a:defRPr/>
            </a:pPr>
            <a:endParaRPr lang="en-US" sz="1400" b="1">
              <a:solidFill>
                <a:srgbClr val="3333FF"/>
              </a:solidFill>
              <a:latin typeface="_Arial"/>
              <a:cs typeface="Times New Roman"/>
            </a:endParaRPr>
          </a:p>
          <a:p>
            <a:pPr algn="just">
              <a:defRPr/>
            </a:pPr>
            <a:endParaRPr lang="en-US" sz="1000">
              <a:solidFill>
                <a:srgbClr val="3333FF"/>
              </a:solidFill>
              <a:cs typeface="Times New Roman"/>
            </a:endParaRPr>
          </a:p>
          <a:p>
            <a:pPr algn="just">
              <a:defRPr/>
            </a:pPr>
            <a:r>
              <a:rPr lang="en-US" sz="1400" b="1">
                <a:solidFill>
                  <a:srgbClr val="3333FF"/>
                </a:solidFill>
                <a:latin typeface="_Arial"/>
                <a:cs typeface="Times New Roman"/>
              </a:rPr>
              <a:t>	</a:t>
            </a:r>
            <a:r>
              <a:rPr lang="en-US" sz="1000">
                <a:solidFill>
                  <a:srgbClr val="3333FF"/>
                </a:solidFill>
                <a:latin typeface="_Times New Roman"/>
                <a:cs typeface="Times New Roman"/>
              </a:rPr>
              <a:t> </a:t>
            </a:r>
            <a:endParaRPr lang="en-US" sz="1000">
              <a:solidFill>
                <a:srgbClr val="3333FF"/>
              </a:solidFill>
              <a:cs typeface="Times New Roman"/>
            </a:endParaRPr>
          </a:p>
          <a:p>
            <a:pPr>
              <a:defRPr/>
            </a:pPr>
            <a:r>
              <a:rPr lang="en-US" sz="1600">
                <a:solidFill>
                  <a:srgbClr val="3333FF"/>
                </a:solidFill>
                <a:cs typeface="Times New Roman"/>
              </a:rPr>
              <a:t>  	</a:t>
            </a:r>
            <a:r>
              <a:rPr lang="en-US" sz="1600">
                <a:solidFill>
                  <a:srgbClr val="3333FF"/>
                </a:solidFill>
                <a:latin typeface="_Times New Roman"/>
                <a:cs typeface="Times New Roman"/>
              </a:rPr>
              <a:t>                            			 	</a:t>
            </a:r>
            <a:endParaRPr lang="en-US" sz="1800">
              <a:solidFill>
                <a:srgbClr val="3333FF"/>
              </a:solidFill>
            </a:endParaRPr>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1905000" y="1447801"/>
          <a:ext cx="3778250" cy="542925"/>
        </p:xfrm>
        <a:graphic>
          <a:graphicData uri="http://schemas.openxmlformats.org/presentationml/2006/ole">
            <p:oleObj name="oleObj" r:id="rId6" imgW="1790700" imgH="304800" progId="Equation.3">
              <p:embed/>
              <p:pic>
                <p:nvPicPr>
                  <p:cNvPr id="15364" name="Object 14"/>
                  <p:cNvPicPr/>
                  <p:nvPr/>
                </p:nvPicPr>
                <p:blipFill>
                  <a:blip r:embed="rId5"/>
                  <a:stretch/>
                </p:blipFill>
                <p:spPr bwMode="auto">
                  <a:xfrm>
                    <a:off x="1905000" y="1447801"/>
                    <a:ext cx="3778250" cy="542925"/>
                  </a:xfrm>
                  <a:prstGeom prst="rect">
                    <a:avLst/>
                  </a:prstGeom>
                  <a:noFill/>
                  <a:ln>
                    <a:noFill/>
                  </a:ln>
                </p:spPr>
              </p:pic>
            </p:oleObj>
          </a:graphicData>
        </a:graphic>
      </p:graphicFrame>
      <p:sp>
        <p:nvSpPr>
          <p:cNvPr id="11285" name="Rectangle 21"/>
          <p:cNvSpPr>
            <a:spLocks noChangeArrowheads="1"/>
          </p:cNvSpPr>
          <p:nvPr/>
        </p:nvSpPr>
        <p:spPr bwMode="auto">
          <a:xfrm>
            <a:off x="5219700" y="2671763"/>
            <a:ext cx="9144000" cy="369332"/>
          </a:xfrm>
          <a:prstGeom prst="rect">
            <a:avLst/>
          </a:prstGeom>
          <a:noFill/>
          <a:ln>
            <a:noFill/>
          </a:ln>
          <a:effectLst/>
        </p:spPr>
        <p:txBody>
          <a:bodyPr>
            <a:spAutoFit/>
          </a:bodyPr>
          <a:lstStyle/>
          <a:p>
            <a:pPr>
              <a:defRPr/>
            </a:pPr>
            <a:endParaRPr lang="en-US">
              <a:latin typeface="Arial"/>
              <a:ea typeface="宋体"/>
            </a:endParaRPr>
          </a:p>
        </p:txBody>
      </p:sp>
      <p:grpSp>
        <p:nvGrpSpPr>
          <p:cNvPr id="15366" name="Group 43"/>
          <p:cNvGrpSpPr/>
          <p:nvPr/>
        </p:nvGrpSpPr>
        <p:grpSpPr bwMode="auto">
          <a:xfrm>
            <a:off x="6477000" y="1447801"/>
            <a:ext cx="3978275" cy="315913"/>
            <a:chOff x="1728" y="1344"/>
            <a:chExt cx="2506" cy="199"/>
          </a:xfrm>
        </p:grpSpPr>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1728" y="1344"/>
            <a:ext cx="1241" cy="199"/>
          </p:xfrm>
          <a:graphic>
            <a:graphicData uri="http://schemas.openxmlformats.org/presentationml/2006/ole">
              <p:oleObj name="oleObj" r:id="rId8" imgW="1002665" imgH="189865" progId="Equation.3">
                <p:embed/>
                <p:pic>
                  <p:nvPicPr>
                    <p:cNvPr id="15390" name="Object 40"/>
                    <p:cNvPicPr/>
                    <p:nvPr/>
                  </p:nvPicPr>
                  <p:blipFill>
                    <a:blip r:embed="rId7"/>
                    <a:stretch/>
                  </p:blipFill>
                  <p:spPr bwMode="auto">
                    <a:xfrm>
                      <a:off x="1728" y="1344"/>
                      <a:ext cx="1241" cy="199"/>
                    </a:xfrm>
                    <a:prstGeom prst="rect">
                      <a:avLst/>
                    </a:prstGeom>
                    <a:noFill/>
                    <a:ln>
                      <a:noFill/>
                    </a:ln>
                  </p:spPr>
                </p:pic>
              </p:oleObj>
            </a:graphicData>
          </a:graphic>
        </p:graphicFrame>
        <p:sp>
          <p:nvSpPr>
            <p:cNvPr id="11306" name="Text Box 42"/>
            <p:cNvSpPr txBox="1">
              <a:spLocks noChangeArrowheads="1"/>
            </p:cNvSpPr>
            <p:nvPr/>
          </p:nvSpPr>
          <p:spPr bwMode="auto">
            <a:xfrm>
              <a:off x="2927" y="1344"/>
              <a:ext cx="1306" cy="192"/>
            </a:xfrm>
            <a:prstGeom prst="rect">
              <a:avLst/>
            </a:prstGeom>
            <a:noFill/>
            <a:ln>
              <a:noFill/>
            </a:ln>
            <a:effectLst/>
          </p:spPr>
          <p:txBody>
            <a:bodyPr>
              <a:spAutoFit/>
            </a:bodyPr>
            <a:lstStyle/>
            <a:p>
              <a:pPr>
                <a:defRPr/>
              </a:pPr>
              <a:r>
                <a:rPr lang="en-US" sz="1400">
                  <a:solidFill>
                    <a:srgbClr val="3333FF"/>
                  </a:solidFill>
                  <a:latin typeface="_Arial"/>
                  <a:ea typeface="宋体"/>
                </a:rPr>
                <a:t>- Convolution mask</a:t>
              </a:r>
              <a:endParaRPr/>
            </a:p>
          </p:txBody>
        </p:sp>
      </p:grpSp>
      <p:grpSp>
        <p:nvGrpSpPr>
          <p:cNvPr id="15367" name="Group 96"/>
          <p:cNvGrpSpPr/>
          <p:nvPr/>
        </p:nvGrpSpPr>
        <p:grpSpPr bwMode="auto">
          <a:xfrm>
            <a:off x="3429000" y="2209800"/>
            <a:ext cx="6503988" cy="1949450"/>
            <a:chOff x="1008" y="1392"/>
            <a:chExt cx="4097" cy="1228"/>
          </a:xfrm>
        </p:grpSpPr>
        <p:sp>
          <p:nvSpPr>
            <p:cNvPr id="11325" name="Rectangle 61"/>
            <p:cNvSpPr>
              <a:spLocks noChangeArrowheads="1"/>
            </p:cNvSpPr>
            <p:nvPr/>
          </p:nvSpPr>
          <p:spPr bwMode="auto">
            <a:xfrm>
              <a:off x="1248" y="1392"/>
              <a:ext cx="1344" cy="438"/>
            </a:xfrm>
            <a:prstGeom prst="rect">
              <a:avLst/>
            </a:prstGeom>
            <a:solidFill>
              <a:srgbClr val="FF9900">
                <a:alpha val="60001"/>
              </a:srgbClr>
            </a:solidFill>
            <a:ln w="9525">
              <a:solidFill>
                <a:schemeClr val="tx1"/>
              </a:solidFill>
              <a:miter lim="800000"/>
              <a:headEnd/>
              <a:tailEnd/>
            </a:ln>
            <a:effectLst/>
          </p:spPr>
          <p:txBody>
            <a:bodyPr wrap="none" anchor="ctr"/>
            <a:lstStyle/>
            <a:p>
              <a:pPr>
                <a:defRPr/>
              </a:pPr>
              <a:endParaRPr lang="en-US">
                <a:latin typeface="Arial"/>
                <a:ea typeface="宋体"/>
              </a:endParaRPr>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1008" y="1392"/>
            <a:ext cx="1624" cy="460"/>
          </p:xfrm>
          <a:graphic>
            <a:graphicData uri="http://schemas.openxmlformats.org/presentationml/2006/ole">
              <p:oleObj name="oleObj" r:id="rId10" imgW="1778000" imgH="596900" progId="Equation.3">
                <p:embed/>
                <p:pic>
                  <p:nvPicPr>
                    <p:cNvPr id="15369" name="Object 62"/>
                    <p:cNvPicPr/>
                    <p:nvPr/>
                  </p:nvPicPr>
                  <p:blipFill>
                    <a:blip r:embed="rId9"/>
                    <a:stretch/>
                  </p:blipFill>
                  <p:spPr bwMode="auto">
                    <a:xfrm>
                      <a:off x="1008" y="1392"/>
                      <a:ext cx="1624" cy="460"/>
                    </a:xfrm>
                    <a:prstGeom prst="rect">
                      <a:avLst/>
                    </a:prstGeom>
                    <a:noFill/>
                    <a:ln>
                      <a:noFill/>
                    </a:ln>
                  </p:spPr>
                </p:pic>
              </p:oleObj>
            </a:graphicData>
          </a:graphic>
        </p:graphicFrame>
        <p:sp>
          <p:nvSpPr>
            <p:cNvPr id="11327" name="Line 63"/>
            <p:cNvSpPr>
              <a:spLocks noChangeShapeType="1"/>
            </p:cNvSpPr>
            <p:nvPr/>
          </p:nvSpPr>
          <p:spPr bwMode="auto">
            <a:xfrm>
              <a:off x="1248" y="1680"/>
              <a:ext cx="1344" cy="0"/>
            </a:xfrm>
            <a:prstGeom prst="line">
              <a:avLst/>
            </a:prstGeom>
            <a:noFill/>
            <a:ln w="9525">
              <a:solidFill>
                <a:schemeClr val="tx1"/>
              </a:solidFill>
              <a:round/>
              <a:headEnd/>
              <a:tailEnd/>
            </a:ln>
            <a:effectLst/>
          </p:spPr>
          <p:txBody>
            <a:bodyPr/>
            <a:lstStyle/>
            <a:p>
              <a:pPr>
                <a:defRPr/>
              </a:pPr>
              <a:endParaRPr lang="en-US">
                <a:latin typeface="Arial"/>
                <a:ea typeface="宋体"/>
              </a:endParaRPr>
            </a:p>
          </p:txBody>
        </p:sp>
        <p:sp>
          <p:nvSpPr>
            <p:cNvPr id="11328" name="Line 64"/>
            <p:cNvSpPr>
              <a:spLocks noChangeShapeType="1"/>
            </p:cNvSpPr>
            <p:nvPr/>
          </p:nvSpPr>
          <p:spPr bwMode="auto">
            <a:xfrm>
              <a:off x="1248" y="1536"/>
              <a:ext cx="1344" cy="0"/>
            </a:xfrm>
            <a:prstGeom prst="line">
              <a:avLst/>
            </a:prstGeom>
            <a:noFill/>
            <a:ln w="9525">
              <a:solidFill>
                <a:schemeClr val="tx1"/>
              </a:solidFill>
              <a:round/>
              <a:headEnd/>
              <a:tailEnd/>
            </a:ln>
            <a:effectLst/>
          </p:spPr>
          <p:txBody>
            <a:bodyPr/>
            <a:lstStyle/>
            <a:p>
              <a:pPr>
                <a:defRPr/>
              </a:pPr>
              <a:endParaRPr lang="en-US">
                <a:latin typeface="Arial"/>
                <a:ea typeface="宋体"/>
              </a:endParaRPr>
            </a:p>
          </p:txBody>
        </p:sp>
        <p:sp>
          <p:nvSpPr>
            <p:cNvPr id="11329" name="Line 65"/>
            <p:cNvSpPr>
              <a:spLocks noChangeShapeType="1"/>
            </p:cNvSpPr>
            <p:nvPr/>
          </p:nvSpPr>
          <p:spPr bwMode="auto">
            <a:xfrm>
              <a:off x="1752" y="1392"/>
              <a:ext cx="0" cy="432"/>
            </a:xfrm>
            <a:prstGeom prst="line">
              <a:avLst/>
            </a:prstGeom>
            <a:noFill/>
            <a:ln w="9525">
              <a:solidFill>
                <a:schemeClr val="tx1"/>
              </a:solidFill>
              <a:round/>
              <a:headEnd/>
              <a:tailEnd/>
            </a:ln>
            <a:effectLst/>
          </p:spPr>
          <p:txBody>
            <a:bodyPr/>
            <a:lstStyle/>
            <a:p>
              <a:pPr>
                <a:defRPr/>
              </a:pPr>
              <a:endParaRPr lang="en-US">
                <a:latin typeface="Arial"/>
                <a:ea typeface="宋体"/>
              </a:endParaRPr>
            </a:p>
          </p:txBody>
        </p:sp>
        <p:sp>
          <p:nvSpPr>
            <p:cNvPr id="11330" name="Line 66"/>
            <p:cNvSpPr>
              <a:spLocks noChangeShapeType="1"/>
            </p:cNvSpPr>
            <p:nvPr/>
          </p:nvSpPr>
          <p:spPr bwMode="auto">
            <a:xfrm>
              <a:off x="2172" y="1392"/>
              <a:ext cx="0" cy="432"/>
            </a:xfrm>
            <a:prstGeom prst="line">
              <a:avLst/>
            </a:prstGeom>
            <a:noFill/>
            <a:ln w="9525">
              <a:solidFill>
                <a:schemeClr val="tx1"/>
              </a:solidFill>
              <a:round/>
              <a:headEnd/>
              <a:tailEnd/>
            </a:ln>
            <a:effectLst/>
          </p:spPr>
          <p:txBody>
            <a:bodyPr/>
            <a:lstStyle/>
            <a:p>
              <a:pPr>
                <a:defRPr/>
              </a:pPr>
              <a:endParaRPr lang="en-US">
                <a:latin typeface="Arial"/>
                <a:ea typeface="宋体"/>
              </a:endParaRPr>
            </a:p>
          </p:txBody>
        </p:sp>
        <p:sp>
          <p:nvSpPr>
            <p:cNvPr id="11332" name="Arc 68"/>
            <p:cNvSpPr/>
            <p:nvPr/>
          </p:nvSpPr>
          <p:spPr bwMode="auto">
            <a:xfrm>
              <a:off x="3936" y="1872"/>
              <a:ext cx="144" cy="240"/>
            </a:xfrm>
            <a:custGeom>
              <a:avLst/>
              <a:gdLst>
                <a:gd name="T0" fmla="*/ 0 w 21600"/>
                <a:gd name="T1" fmla="*/ 0 h 43181"/>
                <a:gd name="T2" fmla="*/ 6 w 21600"/>
                <a:gd name="T3" fmla="*/ 240 h 43181"/>
                <a:gd name="T4" fmla="*/ 0 w 21600"/>
                <a:gd name="T5" fmla="*/ 120 h 43181"/>
                <a:gd name="T6" fmla="*/ 0 60000 65536"/>
                <a:gd name="T7" fmla="*/ 0 60000 65536"/>
                <a:gd name="T8" fmla="*/ 0 60000 65536"/>
              </a:gdLst>
              <a:ahLst/>
              <a:cxnLst>
                <a:cxn ang="T6">
                  <a:pos x="T0" y="T1"/>
                </a:cxn>
                <a:cxn ang="T7">
                  <a:pos x="T2" y="T3"/>
                </a:cxn>
                <a:cxn ang="T8">
                  <a:pos x="T4" y="T5"/>
                </a:cxn>
              </a:cxnLst>
              <a:rect l="0" t="0" r="r" b="b"/>
              <a:pathLst>
                <a:path w="21600" h="43181" fill="none" stroke="1" extrusionOk="0">
                  <a:moveTo>
                    <a:pt x="0" y="-1"/>
                  </a:moveTo>
                  <a:cubicBezTo>
                    <a:pt x="11929" y="0"/>
                    <a:pt x="21600" y="9670"/>
                    <a:pt x="21600" y="21600"/>
                  </a:cubicBezTo>
                  <a:cubicBezTo>
                    <a:pt x="21600" y="33174"/>
                    <a:pt x="12476" y="42692"/>
                    <a:pt x="911" y="43180"/>
                  </a:cubicBezTo>
                </a:path>
                <a:path w="21600" h="43181" fill="norm" stroke="0" extrusionOk="0">
                  <a:moveTo>
                    <a:pt x="0" y="-1"/>
                  </a:moveTo>
                  <a:cubicBezTo>
                    <a:pt x="11929" y="0"/>
                    <a:pt x="21600" y="9670"/>
                    <a:pt x="21600" y="21600"/>
                  </a:cubicBezTo>
                  <a:cubicBezTo>
                    <a:pt x="21600" y="33174"/>
                    <a:pt x="12476" y="42692"/>
                    <a:pt x="911" y="43180"/>
                  </a:cubicBezTo>
                  <a:lnTo>
                    <a:pt x="0" y="21600"/>
                  </a:lnTo>
                  <a:lnTo>
                    <a:pt x="0" y="-1"/>
                  </a:lnTo>
                  <a:close/>
                </a:path>
              </a:pathLst>
            </a:custGeom>
            <a:noFill/>
            <a:ln w="9525">
              <a:solidFill>
                <a:schemeClr val="tx1"/>
              </a:solidFill>
              <a:round/>
              <a:headEnd/>
              <a:tailEnd type="stealth" w="med" len="med"/>
            </a:ln>
            <a:effectLst/>
          </p:spPr>
          <p:txBody>
            <a:bodyPr wrap="none" anchor="ctr"/>
            <a:lstStyle/>
            <a:p>
              <a:pPr>
                <a:defRPr/>
              </a:pPr>
              <a:endParaRPr lang="en-US"/>
            </a:p>
          </p:txBody>
        </p:sp>
        <p:sp>
          <p:nvSpPr>
            <p:cNvPr id="11342" name="Line 78"/>
            <p:cNvSpPr>
              <a:spLocks noChangeShapeType="1"/>
            </p:cNvSpPr>
            <p:nvPr/>
          </p:nvSpPr>
          <p:spPr bwMode="auto">
            <a:xfrm rot="-5400000">
              <a:off x="2616" y="1656"/>
              <a:ext cx="528" cy="0"/>
            </a:xfrm>
            <a:prstGeom prst="line">
              <a:avLst/>
            </a:prstGeom>
            <a:noFill/>
            <a:ln w="28575">
              <a:solidFill>
                <a:schemeClr val="tx1"/>
              </a:solidFill>
              <a:prstDash val="sysDot"/>
              <a:round/>
              <a:headEnd/>
              <a:tailEnd/>
            </a:ln>
            <a:effectLst/>
          </p:spPr>
          <p:txBody>
            <a:bodyPr/>
            <a:lstStyle/>
            <a:p>
              <a:pPr>
                <a:defRPr/>
              </a:pPr>
              <a:endParaRPr lang="en-US">
                <a:latin typeface="Arial"/>
                <a:ea typeface="宋体"/>
              </a:endParaRPr>
            </a:p>
          </p:txBody>
        </p:sp>
        <p:sp>
          <p:nvSpPr>
            <p:cNvPr id="11343" name="Arc 79"/>
            <p:cNvSpPr/>
            <p:nvPr/>
          </p:nvSpPr>
          <p:spPr bwMode="auto">
            <a:xfrm rot="16199999" flipH="1">
              <a:off x="2832" y="1488"/>
              <a:ext cx="144" cy="336"/>
            </a:xfrm>
            <a:custGeom>
              <a:avLst/>
              <a:gdLst>
                <a:gd name="T0" fmla="*/ 0 w 21600"/>
                <a:gd name="T1" fmla="*/ 0 h 43181"/>
                <a:gd name="T2" fmla="*/ 6 w 21600"/>
                <a:gd name="T3" fmla="*/ 336 h 43181"/>
                <a:gd name="T4" fmla="*/ 0 w 21600"/>
                <a:gd name="T5" fmla="*/ 168 h 43181"/>
                <a:gd name="T6" fmla="*/ 0 60000 65536"/>
                <a:gd name="T7" fmla="*/ 0 60000 65536"/>
                <a:gd name="T8" fmla="*/ 0 60000 65536"/>
              </a:gdLst>
              <a:ahLst/>
              <a:cxnLst>
                <a:cxn ang="T6">
                  <a:pos x="T0" y="T1"/>
                </a:cxn>
                <a:cxn ang="T7">
                  <a:pos x="T2" y="T3"/>
                </a:cxn>
                <a:cxn ang="T8">
                  <a:pos x="T4" y="T5"/>
                </a:cxn>
              </a:cxnLst>
              <a:rect l="0" t="0" r="r" b="b"/>
              <a:pathLst>
                <a:path w="21600" h="43181" fill="none" stroke="1" extrusionOk="0">
                  <a:moveTo>
                    <a:pt x="0" y="-1"/>
                  </a:moveTo>
                  <a:cubicBezTo>
                    <a:pt x="11929" y="0"/>
                    <a:pt x="21600" y="9670"/>
                    <a:pt x="21600" y="21600"/>
                  </a:cubicBezTo>
                  <a:cubicBezTo>
                    <a:pt x="21600" y="33174"/>
                    <a:pt x="12476" y="42692"/>
                    <a:pt x="911" y="43180"/>
                  </a:cubicBezTo>
                </a:path>
                <a:path w="21600" h="43181" fill="norm" stroke="0" extrusionOk="0">
                  <a:moveTo>
                    <a:pt x="0" y="-1"/>
                  </a:moveTo>
                  <a:cubicBezTo>
                    <a:pt x="11929" y="0"/>
                    <a:pt x="21600" y="9670"/>
                    <a:pt x="21600" y="21600"/>
                  </a:cubicBezTo>
                  <a:cubicBezTo>
                    <a:pt x="21600" y="33174"/>
                    <a:pt x="12476" y="42692"/>
                    <a:pt x="911" y="43180"/>
                  </a:cubicBezTo>
                  <a:lnTo>
                    <a:pt x="0" y="21600"/>
                  </a:lnTo>
                  <a:lnTo>
                    <a:pt x="0" y="-1"/>
                  </a:lnTo>
                  <a:close/>
                </a:path>
              </a:pathLst>
            </a:custGeom>
            <a:noFill/>
            <a:ln w="9525">
              <a:solidFill>
                <a:schemeClr val="tx1"/>
              </a:solidFill>
              <a:round/>
              <a:headEnd/>
              <a:tailEnd type="stealth" w="med" len="med"/>
            </a:ln>
            <a:effectLst/>
          </p:spPr>
          <p:txBody>
            <a:bodyPr wrap="none" anchor="ctr"/>
            <a:lstStyle/>
            <a:p>
              <a:pPr>
                <a:defRPr/>
              </a:pPr>
              <a:endParaRPr lang="en-US"/>
            </a:p>
          </p:txBody>
        </p:sp>
        <p:sp>
          <p:nvSpPr>
            <p:cNvPr id="11344" name="Rectangle 80"/>
            <p:cNvSpPr>
              <a:spLocks noChangeArrowheads="1"/>
            </p:cNvSpPr>
            <p:nvPr/>
          </p:nvSpPr>
          <p:spPr bwMode="auto">
            <a:xfrm>
              <a:off x="3408" y="1392"/>
              <a:ext cx="1344" cy="438"/>
            </a:xfrm>
            <a:prstGeom prst="rect">
              <a:avLst/>
            </a:prstGeom>
            <a:solidFill>
              <a:srgbClr val="FF9900">
                <a:alpha val="60001"/>
              </a:srgbClr>
            </a:solidFill>
            <a:ln w="9525">
              <a:solidFill>
                <a:schemeClr val="tx1"/>
              </a:solidFill>
              <a:miter lim="800000"/>
              <a:headEnd/>
              <a:tailEnd/>
            </a:ln>
            <a:effectLst/>
          </p:spPr>
          <p:txBody>
            <a:bodyPr wrap="none" anchor="ctr"/>
            <a:lstStyle/>
            <a:p>
              <a:pPr>
                <a:defRPr/>
              </a:pPr>
              <a:endParaRPr lang="en-US">
                <a:latin typeface="Arial"/>
                <a:ea typeface="宋体"/>
              </a:endParaRPr>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3168" y="1392"/>
            <a:ext cx="1635" cy="460"/>
          </p:xfrm>
          <a:graphic>
            <a:graphicData uri="http://schemas.openxmlformats.org/presentationml/2006/ole">
              <p:oleObj name="oleObj" r:id="rId12" imgW="1790700" imgH="596900" progId="Equation.3">
                <p:embed/>
                <p:pic>
                  <p:nvPicPr>
                    <p:cNvPr id="15378" name="Object 81"/>
                    <p:cNvPicPr/>
                    <p:nvPr/>
                  </p:nvPicPr>
                  <p:blipFill>
                    <a:blip r:embed="rId11"/>
                    <a:stretch/>
                  </p:blipFill>
                  <p:spPr bwMode="auto">
                    <a:xfrm>
                      <a:off x="3168" y="1392"/>
                      <a:ext cx="1635" cy="460"/>
                    </a:xfrm>
                    <a:prstGeom prst="rect">
                      <a:avLst/>
                    </a:prstGeom>
                    <a:noFill/>
                    <a:ln>
                      <a:noFill/>
                    </a:ln>
                  </p:spPr>
                </p:pic>
              </p:oleObj>
            </a:graphicData>
          </a:graphic>
        </p:graphicFrame>
        <p:sp>
          <p:nvSpPr>
            <p:cNvPr id="11346" name="Line 82"/>
            <p:cNvSpPr>
              <a:spLocks noChangeShapeType="1"/>
            </p:cNvSpPr>
            <p:nvPr/>
          </p:nvSpPr>
          <p:spPr bwMode="auto">
            <a:xfrm>
              <a:off x="3408" y="1680"/>
              <a:ext cx="1344" cy="0"/>
            </a:xfrm>
            <a:prstGeom prst="line">
              <a:avLst/>
            </a:prstGeom>
            <a:noFill/>
            <a:ln w="9525">
              <a:solidFill>
                <a:schemeClr val="tx1"/>
              </a:solidFill>
              <a:round/>
              <a:headEnd/>
              <a:tailEnd/>
            </a:ln>
            <a:effectLst/>
          </p:spPr>
          <p:txBody>
            <a:bodyPr/>
            <a:lstStyle/>
            <a:p>
              <a:pPr>
                <a:defRPr/>
              </a:pPr>
              <a:endParaRPr lang="en-US">
                <a:latin typeface="Arial"/>
                <a:ea typeface="宋体"/>
              </a:endParaRPr>
            </a:p>
          </p:txBody>
        </p:sp>
        <p:sp>
          <p:nvSpPr>
            <p:cNvPr id="11347" name="Line 83"/>
            <p:cNvSpPr>
              <a:spLocks noChangeShapeType="1"/>
            </p:cNvSpPr>
            <p:nvPr/>
          </p:nvSpPr>
          <p:spPr bwMode="auto">
            <a:xfrm>
              <a:off x="3408" y="1536"/>
              <a:ext cx="1344" cy="0"/>
            </a:xfrm>
            <a:prstGeom prst="line">
              <a:avLst/>
            </a:prstGeom>
            <a:noFill/>
            <a:ln w="9525">
              <a:solidFill>
                <a:schemeClr val="tx1"/>
              </a:solidFill>
              <a:round/>
              <a:headEnd/>
              <a:tailEnd/>
            </a:ln>
            <a:effectLst/>
          </p:spPr>
          <p:txBody>
            <a:bodyPr/>
            <a:lstStyle/>
            <a:p>
              <a:pPr>
                <a:defRPr/>
              </a:pPr>
              <a:endParaRPr lang="en-US">
                <a:latin typeface="Arial"/>
                <a:ea typeface="宋体"/>
              </a:endParaRPr>
            </a:p>
          </p:txBody>
        </p:sp>
        <p:sp>
          <p:nvSpPr>
            <p:cNvPr id="11348" name="Line 84"/>
            <p:cNvSpPr>
              <a:spLocks noChangeShapeType="1"/>
            </p:cNvSpPr>
            <p:nvPr/>
          </p:nvSpPr>
          <p:spPr bwMode="auto">
            <a:xfrm>
              <a:off x="3828" y="1392"/>
              <a:ext cx="0" cy="432"/>
            </a:xfrm>
            <a:prstGeom prst="line">
              <a:avLst/>
            </a:prstGeom>
            <a:noFill/>
            <a:ln w="9525">
              <a:solidFill>
                <a:schemeClr val="tx1"/>
              </a:solidFill>
              <a:round/>
              <a:headEnd/>
              <a:tailEnd/>
            </a:ln>
            <a:effectLst/>
          </p:spPr>
          <p:txBody>
            <a:bodyPr/>
            <a:lstStyle/>
            <a:p>
              <a:pPr>
                <a:defRPr/>
              </a:pPr>
              <a:endParaRPr lang="en-US">
                <a:latin typeface="Arial"/>
                <a:ea typeface="宋体"/>
              </a:endParaRPr>
            </a:p>
          </p:txBody>
        </p:sp>
        <p:sp>
          <p:nvSpPr>
            <p:cNvPr id="11349" name="Line 85"/>
            <p:cNvSpPr>
              <a:spLocks noChangeShapeType="1"/>
            </p:cNvSpPr>
            <p:nvPr/>
          </p:nvSpPr>
          <p:spPr bwMode="auto">
            <a:xfrm>
              <a:off x="4284" y="1392"/>
              <a:ext cx="0" cy="432"/>
            </a:xfrm>
            <a:prstGeom prst="line">
              <a:avLst/>
            </a:prstGeom>
            <a:noFill/>
            <a:ln w="9525">
              <a:solidFill>
                <a:schemeClr val="tx1"/>
              </a:solidFill>
              <a:round/>
              <a:headEnd/>
              <a:tailEnd/>
            </a:ln>
            <a:effectLst/>
          </p:spPr>
          <p:txBody>
            <a:bodyPr/>
            <a:lstStyle/>
            <a:p>
              <a:pPr>
                <a:defRPr/>
              </a:pPr>
              <a:endParaRPr lang="en-US">
                <a:latin typeface="Arial"/>
                <a:ea typeface="宋体"/>
              </a:endParaRPr>
            </a:p>
          </p:txBody>
        </p:sp>
        <p:sp>
          <p:nvSpPr>
            <p:cNvPr id="11350" name="Line 86"/>
            <p:cNvSpPr>
              <a:spLocks noChangeShapeType="1"/>
            </p:cNvSpPr>
            <p:nvPr/>
          </p:nvSpPr>
          <p:spPr bwMode="auto">
            <a:xfrm>
              <a:off x="3348" y="1968"/>
              <a:ext cx="1440" cy="0"/>
            </a:xfrm>
            <a:prstGeom prst="line">
              <a:avLst/>
            </a:prstGeom>
            <a:noFill/>
            <a:ln w="28575">
              <a:solidFill>
                <a:schemeClr val="tx1"/>
              </a:solidFill>
              <a:prstDash val="sysDot"/>
              <a:round/>
              <a:headEnd/>
              <a:tailEnd/>
            </a:ln>
            <a:effectLst/>
          </p:spPr>
          <p:txBody>
            <a:bodyPr/>
            <a:lstStyle/>
            <a:p>
              <a:pPr>
                <a:defRPr/>
              </a:pPr>
              <a:endParaRPr lang="en-US">
                <a:latin typeface="Arial"/>
                <a:ea typeface="宋体"/>
              </a:endParaRPr>
            </a:p>
          </p:txBody>
        </p:sp>
        <p:sp>
          <p:nvSpPr>
            <p:cNvPr id="11351" name="Rectangle 87"/>
            <p:cNvSpPr>
              <a:spLocks noChangeArrowheads="1"/>
            </p:cNvSpPr>
            <p:nvPr/>
          </p:nvSpPr>
          <p:spPr bwMode="auto">
            <a:xfrm>
              <a:off x="3408" y="2160"/>
              <a:ext cx="1344" cy="438"/>
            </a:xfrm>
            <a:prstGeom prst="rect">
              <a:avLst/>
            </a:prstGeom>
            <a:solidFill>
              <a:srgbClr val="FF9900">
                <a:alpha val="60001"/>
              </a:srgbClr>
            </a:solidFill>
            <a:ln w="9525">
              <a:solidFill>
                <a:schemeClr val="tx1"/>
              </a:solidFill>
              <a:miter lim="800000"/>
              <a:headEnd/>
              <a:tailEnd/>
            </a:ln>
            <a:effectLst/>
          </p:spPr>
          <p:txBody>
            <a:bodyPr wrap="none" anchor="ctr"/>
            <a:lstStyle/>
            <a:p>
              <a:pPr>
                <a:defRPr/>
              </a:pPr>
              <a:endParaRPr lang="en-US">
                <a:latin typeface="Arial"/>
                <a:ea typeface="宋体"/>
              </a:endParaRPr>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3144" y="2160"/>
            <a:ext cx="1961" cy="460"/>
          </p:xfrm>
          <a:graphic>
            <a:graphicData uri="http://schemas.openxmlformats.org/presentationml/2006/ole">
              <p:oleObj name="oleObj" r:id="rId14" imgW="2146300" imgH="596900" progId="Equation.3">
                <p:embed/>
                <p:pic>
                  <p:nvPicPr>
                    <p:cNvPr id="15385" name="Object 88"/>
                    <p:cNvPicPr/>
                    <p:nvPr/>
                  </p:nvPicPr>
                  <p:blipFill>
                    <a:blip r:embed="rId13"/>
                    <a:stretch/>
                  </p:blipFill>
                  <p:spPr bwMode="auto">
                    <a:xfrm>
                      <a:off x="3144" y="2160"/>
                      <a:ext cx="1961" cy="460"/>
                    </a:xfrm>
                    <a:prstGeom prst="rect">
                      <a:avLst/>
                    </a:prstGeom>
                    <a:noFill/>
                    <a:ln>
                      <a:noFill/>
                    </a:ln>
                  </p:spPr>
                </p:pic>
              </p:oleObj>
            </a:graphicData>
          </a:graphic>
        </p:graphicFrame>
        <p:sp>
          <p:nvSpPr>
            <p:cNvPr id="11353" name="Line 89"/>
            <p:cNvSpPr>
              <a:spLocks noChangeShapeType="1"/>
            </p:cNvSpPr>
            <p:nvPr/>
          </p:nvSpPr>
          <p:spPr bwMode="auto">
            <a:xfrm>
              <a:off x="3408" y="2448"/>
              <a:ext cx="1344" cy="0"/>
            </a:xfrm>
            <a:prstGeom prst="line">
              <a:avLst/>
            </a:prstGeom>
            <a:noFill/>
            <a:ln w="9525">
              <a:solidFill>
                <a:schemeClr val="tx1"/>
              </a:solidFill>
              <a:round/>
              <a:headEnd/>
              <a:tailEnd/>
            </a:ln>
            <a:effectLst/>
          </p:spPr>
          <p:txBody>
            <a:bodyPr/>
            <a:lstStyle/>
            <a:p>
              <a:pPr>
                <a:defRPr/>
              </a:pPr>
              <a:endParaRPr lang="en-US">
                <a:latin typeface="Arial"/>
                <a:ea typeface="宋体"/>
              </a:endParaRPr>
            </a:p>
          </p:txBody>
        </p:sp>
        <p:sp>
          <p:nvSpPr>
            <p:cNvPr id="11354" name="Line 90"/>
            <p:cNvSpPr>
              <a:spLocks noChangeShapeType="1"/>
            </p:cNvSpPr>
            <p:nvPr/>
          </p:nvSpPr>
          <p:spPr bwMode="auto">
            <a:xfrm>
              <a:off x="3408" y="2304"/>
              <a:ext cx="1344" cy="0"/>
            </a:xfrm>
            <a:prstGeom prst="line">
              <a:avLst/>
            </a:prstGeom>
            <a:noFill/>
            <a:ln w="9525">
              <a:solidFill>
                <a:schemeClr val="tx1"/>
              </a:solidFill>
              <a:round/>
              <a:headEnd/>
              <a:tailEnd/>
            </a:ln>
            <a:effectLst/>
          </p:spPr>
          <p:txBody>
            <a:bodyPr/>
            <a:lstStyle/>
            <a:p>
              <a:pPr>
                <a:defRPr/>
              </a:pPr>
              <a:endParaRPr lang="en-US">
                <a:latin typeface="Arial"/>
                <a:ea typeface="宋体"/>
              </a:endParaRPr>
            </a:p>
          </p:txBody>
        </p:sp>
        <p:sp>
          <p:nvSpPr>
            <p:cNvPr id="11355" name="Line 91"/>
            <p:cNvSpPr>
              <a:spLocks noChangeShapeType="1"/>
            </p:cNvSpPr>
            <p:nvPr/>
          </p:nvSpPr>
          <p:spPr bwMode="auto">
            <a:xfrm>
              <a:off x="3840" y="2160"/>
              <a:ext cx="0" cy="432"/>
            </a:xfrm>
            <a:prstGeom prst="line">
              <a:avLst/>
            </a:prstGeom>
            <a:noFill/>
            <a:ln w="9525">
              <a:solidFill>
                <a:schemeClr val="tx1"/>
              </a:solidFill>
              <a:round/>
              <a:headEnd/>
              <a:tailEnd/>
            </a:ln>
            <a:effectLst/>
          </p:spPr>
          <p:txBody>
            <a:bodyPr/>
            <a:lstStyle/>
            <a:p>
              <a:pPr>
                <a:defRPr/>
              </a:pPr>
              <a:endParaRPr lang="en-US">
                <a:latin typeface="Arial"/>
                <a:ea typeface="宋体"/>
              </a:endParaRPr>
            </a:p>
          </p:txBody>
        </p:sp>
        <p:sp>
          <p:nvSpPr>
            <p:cNvPr id="11356" name="Line 92"/>
            <p:cNvSpPr>
              <a:spLocks noChangeShapeType="1"/>
            </p:cNvSpPr>
            <p:nvPr/>
          </p:nvSpPr>
          <p:spPr bwMode="auto">
            <a:xfrm>
              <a:off x="4278" y="2160"/>
              <a:ext cx="0" cy="432"/>
            </a:xfrm>
            <a:prstGeom prst="line">
              <a:avLst/>
            </a:prstGeom>
            <a:noFill/>
            <a:ln w="9525">
              <a:solidFill>
                <a:schemeClr val="tx1"/>
              </a:solidFill>
              <a:round/>
              <a:headEnd/>
              <a:tailEnd/>
            </a:ln>
            <a:effectLst/>
          </p:spPr>
          <p:txBody>
            <a:bodyPr/>
            <a:lstStyle/>
            <a:p>
              <a:pPr>
                <a:defRPr/>
              </a:pPr>
              <a:endParaRPr lang="en-US">
                <a:latin typeface="Arial"/>
                <a:ea typeface="宋体"/>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5607" name="Rectangle 7"/>
          <p:cNvSpPr>
            <a:spLocks noChangeArrowheads="1"/>
          </p:cNvSpPr>
          <p:nvPr/>
        </p:nvSpPr>
        <p:spPr bwMode="auto">
          <a:xfrm>
            <a:off x="1524000" y="762001"/>
            <a:ext cx="9144000" cy="6073775"/>
          </a:xfrm>
          <a:prstGeom prst="rect">
            <a:avLst/>
          </a:prstGeom>
          <a:noFill/>
          <a:ln>
            <a:noFill/>
          </a:ln>
          <a:effectLst/>
        </p:spPr>
        <p:txBody>
          <a:bodyPr>
            <a:spAutoFit/>
          </a:bodyPr>
          <a:lstStyle>
            <a:lvl1pPr>
              <a:tabLst>
                <a:tab pos="-457200" algn="l"/>
              </a:tabLst>
              <a:defRPr sz="2400">
                <a:solidFill>
                  <a:schemeClr val="tx1"/>
                </a:solidFill>
                <a:latin typeface="Arial"/>
                <a:ea typeface="宋体"/>
              </a:defRPr>
            </a:lvl1pPr>
            <a:lvl2pPr marL="742950" indent="-285750">
              <a:tabLst>
                <a:tab pos="-457200" algn="l"/>
              </a:tabLst>
              <a:defRPr sz="2400">
                <a:solidFill>
                  <a:schemeClr val="tx1"/>
                </a:solidFill>
                <a:latin typeface="Arial"/>
                <a:ea typeface="宋体"/>
              </a:defRPr>
            </a:lvl2pPr>
            <a:lvl3pPr marL="1143000" indent="-228600">
              <a:tabLst>
                <a:tab pos="-457200" algn="l"/>
              </a:tabLst>
              <a:defRPr sz="2400">
                <a:solidFill>
                  <a:schemeClr val="tx1"/>
                </a:solidFill>
                <a:latin typeface="Arial"/>
                <a:ea typeface="宋体"/>
              </a:defRPr>
            </a:lvl3pPr>
            <a:lvl4pPr marL="1600200" indent="-228600">
              <a:tabLst>
                <a:tab pos="-457200" algn="l"/>
              </a:tabLst>
              <a:defRPr sz="2400">
                <a:solidFill>
                  <a:schemeClr val="tx1"/>
                </a:solidFill>
                <a:latin typeface="Arial"/>
                <a:ea typeface="宋体"/>
              </a:defRPr>
            </a:lvl4pPr>
            <a:lvl5pPr marL="2057400" indent="-228600">
              <a:tabLst>
                <a:tab pos="-457200" algn="l"/>
              </a:tabLst>
              <a:defRPr sz="2400">
                <a:solidFill>
                  <a:schemeClr val="tx1"/>
                </a:solidFill>
                <a:latin typeface="Arial"/>
                <a:ea typeface="宋体"/>
              </a:defRPr>
            </a:lvl5pPr>
            <a:lvl6pPr marL="2514600" indent="-228600">
              <a:spcBef>
                <a:spcPts val="0"/>
              </a:spcBef>
              <a:spcAft>
                <a:spcPts val="0"/>
              </a:spcAft>
              <a:tabLst>
                <a:tab pos="-457200" algn="l"/>
              </a:tabLst>
              <a:defRPr sz="2400">
                <a:solidFill>
                  <a:schemeClr val="tx1"/>
                </a:solidFill>
                <a:latin typeface="Arial"/>
                <a:ea typeface="宋体"/>
              </a:defRPr>
            </a:lvl6pPr>
            <a:lvl7pPr marL="2971800" indent="-228600">
              <a:spcBef>
                <a:spcPts val="0"/>
              </a:spcBef>
              <a:spcAft>
                <a:spcPts val="0"/>
              </a:spcAft>
              <a:tabLst>
                <a:tab pos="-457200" algn="l"/>
              </a:tabLst>
              <a:defRPr sz="2400">
                <a:solidFill>
                  <a:schemeClr val="tx1"/>
                </a:solidFill>
                <a:latin typeface="Arial"/>
                <a:ea typeface="宋体"/>
              </a:defRPr>
            </a:lvl7pPr>
            <a:lvl8pPr marL="3429000" indent="-228600">
              <a:spcBef>
                <a:spcPts val="0"/>
              </a:spcBef>
              <a:spcAft>
                <a:spcPts val="0"/>
              </a:spcAft>
              <a:tabLst>
                <a:tab pos="-457200" algn="l"/>
              </a:tabLst>
              <a:defRPr sz="2400">
                <a:solidFill>
                  <a:schemeClr val="tx1"/>
                </a:solidFill>
                <a:latin typeface="Arial"/>
                <a:ea typeface="宋体"/>
              </a:defRPr>
            </a:lvl8pPr>
            <a:lvl9pPr marL="3886200" indent="-228600">
              <a:spcBef>
                <a:spcPts val="0"/>
              </a:spcBef>
              <a:spcAft>
                <a:spcPts val="0"/>
              </a:spcAft>
              <a:tabLst>
                <a:tab pos="-457200" algn="l"/>
              </a:tabLst>
              <a:defRPr sz="2400">
                <a:solidFill>
                  <a:schemeClr val="tx1"/>
                </a:solidFill>
                <a:latin typeface="Arial"/>
                <a:ea typeface="宋体"/>
              </a:defRPr>
            </a:lvl9pPr>
          </a:lstStyle>
          <a:p>
            <a:pPr algn="just">
              <a:defRPr/>
            </a:pPr>
            <a:endParaRPr lang="en-US" sz="600">
              <a:cs typeface="Times New Roman"/>
            </a:endParaRPr>
          </a:p>
          <a:p>
            <a:pPr algn="just">
              <a:defRPr/>
            </a:pPr>
            <a:r>
              <a:rPr lang="en-US" sz="1400" b="1">
                <a:latin typeface="_Arial"/>
                <a:cs typeface="Times New Roman"/>
              </a:rPr>
              <a:t>	</a:t>
            </a:r>
            <a:r>
              <a:rPr lang="en-US" sz="1600" b="1">
                <a:solidFill>
                  <a:srgbClr val="3333FF"/>
                </a:solidFill>
                <a:latin typeface="_Arial"/>
                <a:cs typeface="Times New Roman"/>
              </a:rPr>
              <a:t>Histogram equalization and pseudo-coloring in biomedical images:</a:t>
            </a:r>
            <a:endParaRPr lang="en-US" sz="1000">
              <a:solidFill>
                <a:srgbClr val="3333FF"/>
              </a:solidFill>
              <a:cs typeface="Times New Roman"/>
            </a:endParaRPr>
          </a:p>
          <a:p>
            <a:pPr algn="just">
              <a:defRPr/>
            </a:pPr>
            <a:r>
              <a:rPr lang="en-US" sz="1100" b="1">
                <a:solidFill>
                  <a:srgbClr val="3333FF"/>
                </a:solidFill>
                <a:latin typeface="_Arial"/>
                <a:cs typeface="Times New Roman"/>
              </a:rPr>
              <a:t> </a:t>
            </a:r>
            <a:endParaRPr lang="en-US" sz="1000">
              <a:solidFill>
                <a:srgbClr val="3333FF"/>
              </a:solidFill>
              <a:cs typeface="Times New Roman"/>
            </a:endParaRPr>
          </a:p>
          <a:p>
            <a:pPr>
              <a:defRPr/>
            </a:pPr>
            <a:r>
              <a:rPr lang="en-US" sz="1100" b="1">
                <a:solidFill>
                  <a:srgbClr val="3333FF"/>
                </a:solidFill>
                <a:latin typeface="_Arial"/>
                <a:cs typeface="Times New Roman"/>
              </a:rPr>
              <a:t>	</a:t>
            </a:r>
            <a:r>
              <a:rPr lang="en-US" sz="1100">
                <a:solidFill>
                  <a:srgbClr val="3333FF"/>
                </a:solidFill>
                <a:latin typeface="_Arial"/>
                <a:cs typeface="Times New Roman"/>
              </a:rPr>
              <a:t>                     </a:t>
            </a:r>
            <a:endParaRPr/>
          </a:p>
          <a:p>
            <a:pPr>
              <a:defRPr/>
            </a:pPr>
            <a:endParaRPr lang="en-US" sz="1100">
              <a:solidFill>
                <a:srgbClr val="3333FF"/>
              </a:solidFill>
              <a:latin typeface="_Arial"/>
              <a:cs typeface="Times New Roman"/>
            </a:endParaRPr>
          </a:p>
          <a:p>
            <a:pPr>
              <a:defRPr/>
            </a:pPr>
            <a:endParaRPr lang="en-US" sz="1100">
              <a:solidFill>
                <a:srgbClr val="3333FF"/>
              </a:solidFill>
              <a:latin typeface="_Arial"/>
              <a:cs typeface="Times New Roman"/>
            </a:endParaRPr>
          </a:p>
          <a:p>
            <a:pPr>
              <a:defRPr/>
            </a:pPr>
            <a:endParaRPr lang="en-US" sz="1100">
              <a:solidFill>
                <a:srgbClr val="3333FF"/>
              </a:solidFill>
              <a:latin typeface="_Arial"/>
              <a:cs typeface="Times New Roman"/>
            </a:endParaRPr>
          </a:p>
          <a:p>
            <a:pPr>
              <a:defRPr/>
            </a:pPr>
            <a:endParaRPr lang="en-US" sz="1100">
              <a:solidFill>
                <a:srgbClr val="3333FF"/>
              </a:solidFill>
              <a:latin typeface="_Arial"/>
              <a:cs typeface="Times New Roman"/>
            </a:endParaRPr>
          </a:p>
          <a:p>
            <a:pPr>
              <a:defRPr/>
            </a:pPr>
            <a:endParaRPr lang="en-US" sz="1100">
              <a:solidFill>
                <a:srgbClr val="3333FF"/>
              </a:solidFill>
              <a:latin typeface="_Arial"/>
              <a:cs typeface="Times New Roman"/>
            </a:endParaRPr>
          </a:p>
          <a:p>
            <a:pPr>
              <a:defRPr/>
            </a:pPr>
            <a:endParaRPr lang="en-US" sz="1100">
              <a:solidFill>
                <a:srgbClr val="3333FF"/>
              </a:solidFill>
              <a:latin typeface="_Arial"/>
              <a:cs typeface="Times New Roman"/>
            </a:endParaRPr>
          </a:p>
          <a:p>
            <a:pPr>
              <a:defRPr/>
            </a:pPr>
            <a:endParaRPr lang="en-US" sz="1100">
              <a:solidFill>
                <a:srgbClr val="3333FF"/>
              </a:solidFill>
              <a:latin typeface="_Arial"/>
              <a:cs typeface="Times New Roman"/>
            </a:endParaRPr>
          </a:p>
          <a:p>
            <a:pPr>
              <a:defRPr/>
            </a:pPr>
            <a:endParaRPr lang="en-US" sz="1100">
              <a:solidFill>
                <a:srgbClr val="3333FF"/>
              </a:solidFill>
              <a:latin typeface="_Arial"/>
              <a:cs typeface="Times New Roman"/>
            </a:endParaRPr>
          </a:p>
          <a:p>
            <a:pPr>
              <a:defRPr/>
            </a:pPr>
            <a:endParaRPr lang="en-US" sz="1100">
              <a:solidFill>
                <a:srgbClr val="3333FF"/>
              </a:solidFill>
              <a:latin typeface="_Arial"/>
              <a:cs typeface="Times New Roman"/>
            </a:endParaRPr>
          </a:p>
          <a:p>
            <a:pPr>
              <a:defRPr/>
            </a:pPr>
            <a:endParaRPr lang="en-US" sz="1100">
              <a:solidFill>
                <a:srgbClr val="3333FF"/>
              </a:solidFill>
              <a:latin typeface="_Arial"/>
              <a:cs typeface="Times New Roman"/>
            </a:endParaRPr>
          </a:p>
          <a:p>
            <a:pPr>
              <a:defRPr/>
            </a:pPr>
            <a:endParaRPr lang="en-US" sz="1000">
              <a:solidFill>
                <a:srgbClr val="3333FF"/>
              </a:solidFill>
              <a:cs typeface="Times New Roman"/>
            </a:endParaRPr>
          </a:p>
          <a:p>
            <a:pPr>
              <a:defRPr/>
            </a:pPr>
            <a:r>
              <a:rPr lang="en-US" sz="1100">
                <a:solidFill>
                  <a:srgbClr val="3333FF"/>
                </a:solidFill>
                <a:latin typeface="_Arial"/>
                <a:cs typeface="Times New Roman"/>
              </a:rPr>
              <a:t>		                 </a:t>
            </a:r>
            <a:endParaRPr/>
          </a:p>
          <a:p>
            <a:pPr>
              <a:defRPr/>
            </a:pPr>
            <a:r>
              <a:rPr lang="en-US" sz="1100">
                <a:solidFill>
                  <a:srgbClr val="3333FF"/>
                </a:solidFill>
                <a:latin typeface="_Arial"/>
                <a:cs typeface="Times New Roman"/>
              </a:rPr>
              <a:t>		                   </a:t>
            </a:r>
            <a:r>
              <a:rPr lang="en-US" sz="1200" b="1">
                <a:solidFill>
                  <a:srgbClr val="3333FF"/>
                </a:solidFill>
                <a:latin typeface="_Arial"/>
                <a:cs typeface="Times New Roman"/>
              </a:rPr>
              <a:t>	                                                                              </a:t>
            </a:r>
            <a:endParaRPr lang="en-US" sz="1200" b="1">
              <a:solidFill>
                <a:srgbClr val="3333FF"/>
              </a:solidFill>
              <a:cs typeface="Times New Roman"/>
            </a:endParaRPr>
          </a:p>
          <a:p>
            <a:pPr algn="just">
              <a:defRPr/>
            </a:pPr>
            <a:r>
              <a:rPr lang="en-US" sz="1200" b="1">
                <a:solidFill>
                  <a:srgbClr val="3333FF"/>
                </a:solidFill>
                <a:latin typeface="_Arial"/>
                <a:cs typeface="Times New Roman"/>
              </a:rPr>
              <a:t>				            </a:t>
            </a:r>
            <a:endParaRPr lang="en-US" sz="1200" b="1">
              <a:solidFill>
                <a:srgbClr val="3333FF"/>
              </a:solidFill>
              <a:cs typeface="Times New Roman"/>
            </a:endParaRPr>
          </a:p>
          <a:p>
            <a:pPr>
              <a:defRPr/>
            </a:pPr>
            <a:r>
              <a:rPr lang="en-US" sz="1300">
                <a:solidFill>
                  <a:srgbClr val="3333FF"/>
                </a:solidFill>
                <a:cs typeface="Times New Roman"/>
              </a:rPr>
              <a:t> </a:t>
            </a:r>
            <a:endParaRPr lang="en-US" sz="1000">
              <a:solidFill>
                <a:srgbClr val="3333FF"/>
              </a:solidFill>
              <a:cs typeface="Times New Roman"/>
            </a:endParaRPr>
          </a:p>
          <a:p>
            <a:pPr algn="just">
              <a:defRPr/>
            </a:pPr>
            <a:r>
              <a:rPr lang="en-US" sz="400" b="1">
                <a:solidFill>
                  <a:srgbClr val="3333FF"/>
                </a:solidFill>
                <a:latin typeface="_Arial"/>
                <a:cs typeface="Times New Roman"/>
              </a:rPr>
              <a:t>			</a:t>
            </a:r>
            <a:endParaRPr/>
          </a:p>
          <a:p>
            <a:pPr algn="just">
              <a:defRPr/>
            </a:pPr>
            <a:endParaRPr lang="en-US" sz="400" b="1">
              <a:solidFill>
                <a:srgbClr val="3333FF"/>
              </a:solidFill>
              <a:latin typeface="_Arial"/>
              <a:cs typeface="Times New Roman"/>
            </a:endParaRPr>
          </a:p>
          <a:p>
            <a:pPr algn="just">
              <a:defRPr/>
            </a:pPr>
            <a:endParaRPr lang="en-US" sz="400" b="1">
              <a:solidFill>
                <a:srgbClr val="3333FF"/>
              </a:solidFill>
              <a:latin typeface="_Arial"/>
              <a:cs typeface="Times New Roman"/>
            </a:endParaRPr>
          </a:p>
          <a:p>
            <a:pPr algn="just">
              <a:defRPr/>
            </a:pPr>
            <a:endParaRPr lang="en-US" sz="400" b="1">
              <a:solidFill>
                <a:srgbClr val="3333FF"/>
              </a:solidFill>
              <a:latin typeface="_Arial"/>
              <a:cs typeface="Times New Roman"/>
            </a:endParaRPr>
          </a:p>
          <a:p>
            <a:pPr algn="just">
              <a:defRPr/>
            </a:pPr>
            <a:endParaRPr lang="en-US" sz="400" b="1">
              <a:solidFill>
                <a:srgbClr val="3333FF"/>
              </a:solidFill>
              <a:latin typeface="_Arial"/>
              <a:cs typeface="Times New Roman"/>
            </a:endParaRPr>
          </a:p>
          <a:p>
            <a:pPr algn="just">
              <a:defRPr/>
            </a:pPr>
            <a:endParaRPr lang="en-US" sz="400" b="1">
              <a:solidFill>
                <a:srgbClr val="3333FF"/>
              </a:solidFill>
              <a:latin typeface="_Arial"/>
              <a:cs typeface="Times New Roman"/>
            </a:endParaRPr>
          </a:p>
          <a:p>
            <a:pPr algn="just">
              <a:defRPr/>
            </a:pPr>
            <a:endParaRPr lang="en-US" sz="400" b="1">
              <a:solidFill>
                <a:srgbClr val="3333FF"/>
              </a:solidFill>
              <a:latin typeface="_Arial"/>
              <a:cs typeface="Times New Roman"/>
            </a:endParaRPr>
          </a:p>
          <a:p>
            <a:pPr algn="just">
              <a:defRPr/>
            </a:pPr>
            <a:endParaRPr lang="en-US" sz="400" b="1">
              <a:solidFill>
                <a:srgbClr val="3333FF"/>
              </a:solidFill>
              <a:latin typeface="_Arial"/>
              <a:cs typeface="Times New Roman"/>
            </a:endParaRPr>
          </a:p>
          <a:p>
            <a:pPr algn="just">
              <a:defRPr/>
            </a:pPr>
            <a:endParaRPr lang="en-US" sz="400" b="1">
              <a:solidFill>
                <a:srgbClr val="3333FF"/>
              </a:solidFill>
              <a:latin typeface="_Arial"/>
              <a:cs typeface="Times New Roman"/>
            </a:endParaRPr>
          </a:p>
          <a:p>
            <a:pPr algn="just">
              <a:defRPr/>
            </a:pPr>
            <a:endParaRPr lang="en-US" sz="400" b="1">
              <a:solidFill>
                <a:srgbClr val="3333FF"/>
              </a:solidFill>
              <a:latin typeface="_Arial"/>
              <a:cs typeface="Times New Roman"/>
            </a:endParaRPr>
          </a:p>
          <a:p>
            <a:pPr algn="just">
              <a:defRPr/>
            </a:pPr>
            <a:endParaRPr lang="en-US" sz="400" b="1">
              <a:solidFill>
                <a:srgbClr val="3333FF"/>
              </a:solidFill>
              <a:latin typeface="_Arial"/>
              <a:cs typeface="Times New Roman"/>
            </a:endParaRPr>
          </a:p>
          <a:p>
            <a:pPr algn="just">
              <a:defRPr/>
            </a:pPr>
            <a:endParaRPr lang="en-US" sz="400" b="1">
              <a:solidFill>
                <a:srgbClr val="3333FF"/>
              </a:solidFill>
              <a:latin typeface="_Arial"/>
              <a:cs typeface="Times New Roman"/>
            </a:endParaRPr>
          </a:p>
          <a:p>
            <a:pPr algn="just">
              <a:defRPr/>
            </a:pPr>
            <a:endParaRPr lang="en-US" sz="400" b="1">
              <a:solidFill>
                <a:srgbClr val="3333FF"/>
              </a:solidFill>
              <a:latin typeface="_Arial"/>
              <a:cs typeface="Times New Roman"/>
            </a:endParaRPr>
          </a:p>
          <a:p>
            <a:pPr algn="just">
              <a:defRPr/>
            </a:pPr>
            <a:endParaRPr lang="en-US" sz="400" b="1">
              <a:solidFill>
                <a:srgbClr val="3333FF"/>
              </a:solidFill>
              <a:latin typeface="_Arial"/>
              <a:cs typeface="Times New Roman"/>
            </a:endParaRPr>
          </a:p>
          <a:p>
            <a:pPr algn="just">
              <a:defRPr/>
            </a:pPr>
            <a:endParaRPr lang="en-US" sz="400" b="1">
              <a:solidFill>
                <a:srgbClr val="3333FF"/>
              </a:solidFill>
              <a:latin typeface="_Arial"/>
              <a:cs typeface="Times New Roman"/>
            </a:endParaRPr>
          </a:p>
          <a:p>
            <a:pPr algn="just">
              <a:defRPr/>
            </a:pPr>
            <a:endParaRPr lang="en-US" sz="400" b="1">
              <a:solidFill>
                <a:srgbClr val="3333FF"/>
              </a:solidFill>
              <a:latin typeface="_Arial"/>
              <a:cs typeface="Times New Roman"/>
            </a:endParaRPr>
          </a:p>
          <a:p>
            <a:pPr algn="just">
              <a:defRPr/>
            </a:pPr>
            <a:endParaRPr lang="en-US" sz="400" b="1">
              <a:solidFill>
                <a:srgbClr val="3333FF"/>
              </a:solidFill>
              <a:latin typeface="_Arial"/>
              <a:cs typeface="Times New Roman"/>
            </a:endParaRPr>
          </a:p>
          <a:p>
            <a:pPr algn="just">
              <a:defRPr/>
            </a:pPr>
            <a:endParaRPr lang="en-US" sz="400" b="1">
              <a:solidFill>
                <a:srgbClr val="3333FF"/>
              </a:solidFill>
              <a:latin typeface="_Arial"/>
              <a:cs typeface="Times New Roman"/>
            </a:endParaRPr>
          </a:p>
          <a:p>
            <a:pPr algn="just">
              <a:defRPr/>
            </a:pPr>
            <a:endParaRPr lang="en-US" sz="400" b="1">
              <a:solidFill>
                <a:srgbClr val="3333FF"/>
              </a:solidFill>
              <a:latin typeface="_Arial"/>
              <a:cs typeface="Times New Roman"/>
            </a:endParaRPr>
          </a:p>
          <a:p>
            <a:pPr algn="just">
              <a:defRPr/>
            </a:pPr>
            <a:endParaRPr lang="en-US" sz="400" b="1">
              <a:solidFill>
                <a:srgbClr val="3333FF"/>
              </a:solidFill>
              <a:latin typeface="_Arial"/>
              <a:cs typeface="Times New Roman"/>
            </a:endParaRPr>
          </a:p>
          <a:p>
            <a:pPr algn="just">
              <a:defRPr/>
            </a:pPr>
            <a:endParaRPr lang="en-US" sz="400" b="1">
              <a:solidFill>
                <a:srgbClr val="3333FF"/>
              </a:solidFill>
              <a:latin typeface="_Arial"/>
              <a:cs typeface="Times New Roman"/>
            </a:endParaRPr>
          </a:p>
          <a:p>
            <a:pPr algn="just">
              <a:defRPr/>
            </a:pPr>
            <a:endParaRPr lang="en-US" sz="400" b="1">
              <a:solidFill>
                <a:srgbClr val="3333FF"/>
              </a:solidFill>
              <a:latin typeface="_Arial"/>
              <a:cs typeface="Times New Roman"/>
            </a:endParaRPr>
          </a:p>
          <a:p>
            <a:pPr algn="just">
              <a:defRPr/>
            </a:pPr>
            <a:endParaRPr lang="en-US" sz="400" b="1">
              <a:solidFill>
                <a:srgbClr val="3333FF"/>
              </a:solidFill>
              <a:latin typeface="_Arial"/>
              <a:cs typeface="Times New Roman"/>
            </a:endParaRPr>
          </a:p>
          <a:p>
            <a:pPr algn="just">
              <a:defRPr/>
            </a:pPr>
            <a:endParaRPr lang="en-US" sz="400" b="1">
              <a:solidFill>
                <a:srgbClr val="3333FF"/>
              </a:solidFill>
              <a:latin typeface="_Arial"/>
              <a:cs typeface="Times New Roman"/>
            </a:endParaRPr>
          </a:p>
          <a:p>
            <a:pPr algn="just">
              <a:defRPr/>
            </a:pPr>
            <a:endParaRPr lang="en-US" sz="400" b="1">
              <a:solidFill>
                <a:srgbClr val="3333FF"/>
              </a:solidFill>
              <a:latin typeface="_Arial"/>
              <a:cs typeface="Times New Roman"/>
            </a:endParaRPr>
          </a:p>
          <a:p>
            <a:pPr algn="just">
              <a:defRPr/>
            </a:pPr>
            <a:endParaRPr lang="en-US" sz="400" b="1">
              <a:solidFill>
                <a:srgbClr val="3333FF"/>
              </a:solidFill>
              <a:latin typeface="_Arial"/>
              <a:cs typeface="Times New Roman"/>
            </a:endParaRPr>
          </a:p>
          <a:p>
            <a:pPr algn="just">
              <a:defRPr/>
            </a:pPr>
            <a:endParaRPr lang="en-US" sz="400" b="1">
              <a:solidFill>
                <a:srgbClr val="3333FF"/>
              </a:solidFill>
              <a:latin typeface="_Arial"/>
              <a:cs typeface="Times New Roman"/>
            </a:endParaRPr>
          </a:p>
          <a:p>
            <a:pPr algn="just">
              <a:defRPr/>
            </a:pPr>
            <a:endParaRPr lang="en-US" sz="400" b="1">
              <a:solidFill>
                <a:srgbClr val="3333FF"/>
              </a:solidFill>
              <a:latin typeface="_Arial"/>
              <a:cs typeface="Times New Roman"/>
            </a:endParaRPr>
          </a:p>
          <a:p>
            <a:pPr algn="just">
              <a:defRPr/>
            </a:pPr>
            <a:r>
              <a:rPr lang="en-US" sz="1100" b="1">
                <a:solidFill>
                  <a:srgbClr val="3333FF"/>
                </a:solidFill>
                <a:latin typeface="_Arial"/>
                <a:cs typeface="Times New Roman"/>
              </a:rPr>
              <a:t>                      </a:t>
            </a:r>
            <a:endParaRPr lang="en-US" sz="1000">
              <a:solidFill>
                <a:srgbClr val="3333FF"/>
              </a:solidFill>
              <a:cs typeface="Times New Roman"/>
            </a:endParaRPr>
          </a:p>
          <a:p>
            <a:pPr algn="just">
              <a:defRPr/>
            </a:pPr>
            <a:r>
              <a:rPr lang="en-US" sz="1100" b="1">
                <a:solidFill>
                  <a:srgbClr val="3333FF"/>
                </a:solidFill>
                <a:latin typeface="_Arial"/>
                <a:cs typeface="Times New Roman"/>
              </a:rPr>
              <a:t>		   	</a:t>
            </a:r>
            <a:endParaRPr/>
          </a:p>
          <a:p>
            <a:pPr algn="just">
              <a:defRPr/>
            </a:pPr>
            <a:endParaRPr lang="en-US" sz="1100" b="1">
              <a:solidFill>
                <a:srgbClr val="3333FF"/>
              </a:solidFill>
              <a:latin typeface="_Arial"/>
              <a:cs typeface="Times New Roman"/>
            </a:endParaRPr>
          </a:p>
          <a:p>
            <a:pPr algn="just">
              <a:defRPr/>
            </a:pPr>
            <a:r>
              <a:rPr lang="en-US" sz="1100" b="1">
                <a:solidFill>
                  <a:srgbClr val="3333FF"/>
                </a:solidFill>
                <a:latin typeface="_Arial"/>
                <a:cs typeface="Times New Roman"/>
              </a:rPr>
              <a:t>		          </a:t>
            </a:r>
            <a:r>
              <a:rPr lang="en-US" sz="1200" b="1">
                <a:solidFill>
                  <a:srgbClr val="3333FF"/>
                </a:solidFill>
                <a:latin typeface="_Arial"/>
                <a:cs typeface="Times New Roman"/>
              </a:rPr>
              <a:t>   		                              </a:t>
            </a:r>
            <a:endParaRPr lang="en-US" sz="1000">
              <a:solidFill>
                <a:srgbClr val="3333FF"/>
              </a:solidFill>
              <a:cs typeface="Times New Roman"/>
            </a:endParaRPr>
          </a:p>
          <a:p>
            <a:pPr>
              <a:defRPr/>
            </a:pPr>
            <a:endParaRPr lang="en-US" sz="1800">
              <a:solidFill>
                <a:srgbClr val="3333FF"/>
              </a:solidFill>
            </a:endParaRPr>
          </a:p>
        </p:txBody>
      </p:sp>
      <p:pic>
        <p:nvPicPr>
          <p:cNvPr id="16387" name="Picture 6"/>
          <p:cNvPicPr>
            <a:picLocks noChangeAspect="1" noChangeArrowheads="1"/>
          </p:cNvPicPr>
          <p:nvPr/>
        </p:nvPicPr>
        <p:blipFill>
          <a:blip r:embed="rId2"/>
          <a:srcRect l="5731" t="2745" r="5673" b="8269"/>
          <a:stretch/>
        </p:blipFill>
        <p:spPr bwMode="auto">
          <a:xfrm>
            <a:off x="2590801" y="1295400"/>
            <a:ext cx="3267075" cy="2133600"/>
          </a:xfrm>
          <a:prstGeom prst="rect">
            <a:avLst/>
          </a:prstGeom>
          <a:noFill/>
          <a:ln>
            <a:noFill/>
          </a:ln>
        </p:spPr>
      </p:pic>
      <p:pic>
        <p:nvPicPr>
          <p:cNvPr id="16388" name="Picture 5"/>
          <p:cNvPicPr>
            <a:picLocks noChangeAspect="1" noChangeArrowheads="1"/>
          </p:cNvPicPr>
          <p:nvPr/>
        </p:nvPicPr>
        <p:blipFill>
          <a:blip r:embed="rId3"/>
          <a:srcRect l="5096" t="1006" r="5739" b="7983"/>
          <a:stretch/>
        </p:blipFill>
        <p:spPr bwMode="auto">
          <a:xfrm>
            <a:off x="6248400" y="1295400"/>
            <a:ext cx="3200400" cy="2095500"/>
          </a:xfrm>
          <a:prstGeom prst="rect">
            <a:avLst/>
          </a:prstGeom>
          <a:noFill/>
          <a:ln>
            <a:noFill/>
          </a:ln>
        </p:spPr>
      </p:pic>
      <p:pic>
        <p:nvPicPr>
          <p:cNvPr id="16389" name="Picture 4"/>
          <p:cNvPicPr>
            <a:picLocks noChangeAspect="1" noChangeArrowheads="1"/>
          </p:cNvPicPr>
          <p:nvPr/>
        </p:nvPicPr>
        <p:blipFill>
          <a:blip r:embed="rId4"/>
          <a:stretch/>
        </p:blipFill>
        <p:spPr bwMode="auto">
          <a:xfrm>
            <a:off x="2590800" y="3962400"/>
            <a:ext cx="3238500" cy="2209800"/>
          </a:xfrm>
          <a:prstGeom prst="rect">
            <a:avLst/>
          </a:prstGeom>
          <a:noFill/>
          <a:ln>
            <a:noFill/>
          </a:ln>
        </p:spPr>
      </p:pic>
      <p:pic>
        <p:nvPicPr>
          <p:cNvPr id="16390" name="Picture 3"/>
          <p:cNvPicPr>
            <a:picLocks noChangeAspect="1" noChangeArrowheads="1"/>
          </p:cNvPicPr>
          <p:nvPr/>
        </p:nvPicPr>
        <p:blipFill>
          <a:blip r:embed="rId5"/>
          <a:stretch/>
        </p:blipFill>
        <p:spPr bwMode="auto">
          <a:xfrm>
            <a:off x="6400801" y="4038600"/>
            <a:ext cx="3076574" cy="21336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410" name="Slide Number Placeholder 5"/>
          <p:cNvSpPr>
            <a:spLocks noGrp="1"/>
          </p:cNvSpPr>
          <p:nvPr>
            <p:ph type="sldNum" sz="quarter" idx="12"/>
          </p:nvPr>
        </p:nvSpPr>
        <p:spPr bwMode="auto">
          <a:prstGeom prst="rect">
            <a:avLst/>
          </a:prstGeom>
          <a:noFill/>
          <a:ln/>
        </p:spPr>
        <p:txBody>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fld id="{D0277823-BA47-4D3A-8013-D49CA5B0A0BD}" type="slidenum">
              <a:rPr lang="en-US" sz="1200">
                <a:latin typeface="Garamond"/>
              </a:rPr>
              <a:t/>
            </a:fld>
            <a:endParaRPr lang="en-US" sz="1200">
              <a:latin typeface="Garamond"/>
            </a:endParaRPr>
          </a:p>
        </p:txBody>
      </p:sp>
      <p:sp>
        <p:nvSpPr>
          <p:cNvPr id="17411" name="Rectangle 2"/>
          <p:cNvSpPr>
            <a:spLocks noChangeArrowheads="1" noGrp="1"/>
          </p:cNvSpPr>
          <p:nvPr>
            <p:ph type="title"/>
          </p:nvPr>
        </p:nvSpPr>
        <p:spPr bwMode="auto"/>
        <p:txBody>
          <a:bodyPr/>
          <a:lstStyle/>
          <a:p>
            <a:pPr>
              <a:defRPr/>
            </a:pPr>
            <a:r>
              <a:rPr lang="en-US"/>
              <a:t>Summary of Point Operation</a:t>
            </a:r>
            <a:endParaRPr/>
          </a:p>
        </p:txBody>
      </p:sp>
      <p:sp>
        <p:nvSpPr>
          <p:cNvPr id="17412" name="Rectangle 5"/>
          <p:cNvSpPr>
            <a:spLocks noChangeArrowheads="1" noGrp="1"/>
          </p:cNvSpPr>
          <p:nvPr>
            <p:ph type="body" idx="1"/>
          </p:nvPr>
        </p:nvSpPr>
        <p:spPr bwMode="auto"/>
        <p:txBody>
          <a:bodyPr/>
          <a:lstStyle/>
          <a:p>
            <a:pPr>
              <a:defRPr/>
            </a:pPr>
            <a:r>
              <a:rPr lang="en-US"/>
              <a:t>So far, we have discussed various forms of mapping function f(x) that leads to different enhancement results</a:t>
            </a:r>
            <a:endParaRPr/>
          </a:p>
          <a:p>
            <a:pPr lvl="1">
              <a:defRPr/>
            </a:pPr>
            <a:r>
              <a:rPr lang="en-US"/>
              <a:t>MATLAB function &gt;imadjust</a:t>
            </a:r>
            <a:endParaRPr/>
          </a:p>
          <a:p>
            <a:pPr>
              <a:defRPr/>
            </a:pPr>
            <a:r>
              <a:rPr lang="en-US"/>
              <a:t>The natural question is: How to select an appropriate f(x) for an arbitrary image?</a:t>
            </a:r>
            <a:endParaRPr/>
          </a:p>
          <a:p>
            <a:pPr>
              <a:defRPr/>
            </a:pPr>
            <a:r>
              <a:rPr lang="en-US"/>
              <a:t>One systematic solution is based on the histogram information of an image</a:t>
            </a:r>
            <a:endParaRPr/>
          </a:p>
          <a:p>
            <a:pPr lvl="1">
              <a:defRPr/>
            </a:pPr>
            <a:r>
              <a:rPr lang="en-US"/>
              <a:t>Histogram equalization and specification</a:t>
            </a:r>
            <a:endParaRPr/>
          </a:p>
          <a:p>
            <a:pPr>
              <a:defRPr/>
            </a:pPr>
            <a:endParaRPr lang="en-US"/>
          </a:p>
        </p:txBody>
      </p:sp>
      <p:sp>
        <p:nvSpPr>
          <p:cNvPr id="17413" name="Text Box 4"/>
          <p:cNvSpPr txBox="1">
            <a:spLocks noChangeArrowheads="1"/>
          </p:cNvSpPr>
          <p:nvPr/>
        </p:nvSpPr>
        <p:spPr bwMode="auto">
          <a:xfrm>
            <a:off x="2133600" y="2057400"/>
            <a:ext cx="184150"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endParaRPr lang="en-US" sz="2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434" name="Slide Number Placeholder 3"/>
          <p:cNvSpPr>
            <a:spLocks noGrp="1"/>
          </p:cNvSpPr>
          <p:nvPr>
            <p:ph type="sldNum" sz="quarter" idx="12"/>
          </p:nvPr>
        </p:nvSpPr>
        <p:spPr bwMode="auto">
          <a:prstGeom prst="rect">
            <a:avLst/>
          </a:prstGeom>
          <a:noFill/>
          <a:ln/>
        </p:spPr>
        <p:txBody>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fld id="{8BDFB165-BB21-415A-8CF1-06FC94FEDE84}" type="slidenum">
              <a:rPr lang="en-US" sz="1200">
                <a:latin typeface="Garamond"/>
              </a:rPr>
              <a:t/>
            </a:fld>
            <a:endParaRPr lang="en-US" sz="1200">
              <a:latin typeface="Garamond"/>
            </a:endParaRPr>
          </a:p>
        </p:txBody>
      </p:sp>
      <p:sp>
        <p:nvSpPr>
          <p:cNvPr id="18435" name="Rectangle 2"/>
          <p:cNvSpPr>
            <a:spLocks noChangeArrowheads="1"/>
          </p:cNvSpPr>
          <p:nvPr/>
        </p:nvSpPr>
        <p:spPr bwMode="auto">
          <a:xfrm>
            <a:off x="990600" y="76200"/>
            <a:ext cx="7772400" cy="1143000"/>
          </a:xfrm>
          <a:prstGeom prst="rect">
            <a:avLst/>
          </a:prstGeom>
          <a:noFill/>
          <a:ln>
            <a:noFill/>
          </a:ln>
        </p:spPr>
        <p:txBody>
          <a:bodyPr anchor="ct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lgn="ctr">
              <a:spcBef>
                <a:spcPts val="0"/>
              </a:spcBef>
              <a:buClrTx/>
              <a:buSzTx/>
              <a:buFontTx/>
              <a:buNone/>
              <a:defRPr/>
            </a:pPr>
            <a:r>
              <a:rPr lang="en-US" sz="3600">
                <a:solidFill>
                  <a:schemeClr val="tx2"/>
                </a:solidFill>
                <a:latin typeface="Times New Roman"/>
              </a:rPr>
              <a:t>Histogram based Enhancement</a:t>
            </a:r>
            <a:endParaRPr/>
          </a:p>
        </p:txBody>
      </p:sp>
      <p:sp>
        <p:nvSpPr>
          <p:cNvPr id="18436" name="Text Box 3"/>
          <p:cNvSpPr txBox="1">
            <a:spLocks noChangeArrowheads="1"/>
          </p:cNvSpPr>
          <p:nvPr/>
        </p:nvSpPr>
        <p:spPr bwMode="auto">
          <a:xfrm>
            <a:off x="2590801" y="1219200"/>
            <a:ext cx="7167347" cy="830997"/>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rPr>
              <a:t>Histogram of an image represents the relative frequency </a:t>
            </a:r>
            <a:endParaRPr/>
          </a:p>
          <a:p>
            <a:pPr>
              <a:spcBef>
                <a:spcPts val="0"/>
              </a:spcBef>
              <a:buClrTx/>
              <a:buSzTx/>
              <a:buFontTx/>
              <a:buNone/>
              <a:defRPr/>
            </a:pPr>
            <a:r>
              <a:rPr lang="en-US" sz="2400">
                <a:latin typeface="Times New Roman"/>
              </a:rPr>
              <a:t>of occurrence of various gray levels in the image</a:t>
            </a:r>
            <a:endParaRPr/>
          </a:p>
        </p:txBody>
      </p:sp>
      <p:pic>
        <p:nvPicPr>
          <p:cNvPr id="18437" name="Picture 4"/>
          <p:cNvPicPr>
            <a:picLocks noChangeAspect="1" noChangeArrowheads="1"/>
          </p:cNvPicPr>
          <p:nvPr/>
        </p:nvPicPr>
        <p:blipFill>
          <a:blip r:embed="rId2"/>
          <a:stretch/>
        </p:blipFill>
        <p:spPr bwMode="auto">
          <a:xfrm>
            <a:off x="6248400" y="2057401"/>
            <a:ext cx="3200400" cy="2943225"/>
          </a:xfrm>
          <a:prstGeom prst="rect">
            <a:avLst/>
          </a:prstGeom>
          <a:noFill/>
          <a:ln>
            <a:noFill/>
          </a:ln>
        </p:spPr>
      </p:pic>
      <p:pic>
        <p:nvPicPr>
          <p:cNvPr id="18438" name="Picture 5"/>
          <p:cNvPicPr>
            <a:picLocks noChangeAspect="1" noChangeArrowheads="1"/>
          </p:cNvPicPr>
          <p:nvPr/>
        </p:nvPicPr>
        <p:blipFill>
          <a:blip r:embed="rId3"/>
          <a:stretch/>
        </p:blipFill>
        <p:spPr bwMode="auto">
          <a:xfrm>
            <a:off x="3124200" y="2209800"/>
            <a:ext cx="2514600" cy="2514600"/>
          </a:xfrm>
          <a:prstGeom prst="rect">
            <a:avLst/>
          </a:prstGeom>
          <a:noFill/>
          <a:ln>
            <a:noFill/>
          </a:ln>
        </p:spPr>
      </p:pic>
      <p:sp>
        <p:nvSpPr>
          <p:cNvPr id="18439" name="Line 6"/>
          <p:cNvSpPr>
            <a:spLocks noChangeShapeType="1"/>
          </p:cNvSpPr>
          <p:nvPr/>
        </p:nvSpPr>
        <p:spPr bwMode="auto">
          <a:xfrm>
            <a:off x="5791200" y="3505199"/>
            <a:ext cx="457200" cy="0"/>
          </a:xfrm>
          <a:prstGeom prst="line">
            <a:avLst/>
          </a:prstGeom>
          <a:noFill/>
          <a:ln w="9525">
            <a:solidFill>
              <a:schemeClr val="tx1"/>
            </a:solidFill>
            <a:round/>
            <a:headEnd/>
            <a:tailEnd type="triangle" w="med" len="med"/>
          </a:ln>
        </p:spPr>
        <p:txBody>
          <a:bodyPr/>
          <a:lstStyle/>
          <a:p>
            <a:pPr>
              <a:defRPr/>
            </a:pPr>
            <a:endParaRPr lang="en-IN"/>
          </a:p>
        </p:txBody>
      </p:sp>
      <p:sp>
        <p:nvSpPr>
          <p:cNvPr id="18440" name="Text Box 8"/>
          <p:cNvSpPr txBox="1">
            <a:spLocks noChangeArrowheads="1"/>
          </p:cNvSpPr>
          <p:nvPr/>
        </p:nvSpPr>
        <p:spPr bwMode="auto">
          <a:xfrm>
            <a:off x="4267200" y="5181601"/>
            <a:ext cx="3022600" cy="366713"/>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1800"/>
              <a:t>MATLAB function &gt;imhist(x)</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458" name="Slide Number Placeholder 4"/>
          <p:cNvSpPr>
            <a:spLocks noGrp="1"/>
          </p:cNvSpPr>
          <p:nvPr>
            <p:ph type="sldNum" sz="quarter" idx="12"/>
          </p:nvPr>
        </p:nvSpPr>
        <p:spPr bwMode="auto">
          <a:prstGeom prst="rect">
            <a:avLst/>
          </a:prstGeom>
          <a:noFill/>
          <a:ln/>
        </p:spPr>
        <p:txBody>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fld id="{F29FD0A4-5DFB-465B-BA25-239E0E151EB4}" type="slidenum">
              <a:rPr lang="en-US" sz="1200">
                <a:latin typeface="Garamond"/>
              </a:rPr>
              <a:t/>
            </a:fld>
            <a:endParaRPr lang="en-US" sz="1200">
              <a:latin typeface="Garamond"/>
            </a:endParaRPr>
          </a:p>
        </p:txBody>
      </p:sp>
      <p:sp>
        <p:nvSpPr>
          <p:cNvPr id="19459" name="Rectangle 4"/>
          <p:cNvSpPr>
            <a:spLocks noChangeArrowheads="1" noGrp="1"/>
          </p:cNvSpPr>
          <p:nvPr>
            <p:ph type="title"/>
          </p:nvPr>
        </p:nvSpPr>
        <p:spPr bwMode="auto"/>
        <p:txBody>
          <a:bodyPr/>
          <a:lstStyle/>
          <a:p>
            <a:pPr>
              <a:defRPr/>
            </a:pPr>
            <a:r>
              <a:rPr lang="en-US"/>
              <a:t>Why Histogram?</a:t>
            </a:r>
            <a:endParaRPr/>
          </a:p>
        </p:txBody>
      </p:sp>
      <p:sp>
        <p:nvSpPr>
          <p:cNvPr id="19460" name="Text Box 5"/>
          <p:cNvSpPr txBox="1">
            <a:spLocks noChangeArrowheads="1"/>
          </p:cNvSpPr>
          <p:nvPr/>
        </p:nvSpPr>
        <p:spPr bwMode="auto">
          <a:xfrm>
            <a:off x="2308226" y="4968875"/>
            <a:ext cx="7421563"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rPr>
              <a:t>Histogram information reveals that image is under-exposed</a:t>
            </a:r>
            <a:endParaRPr/>
          </a:p>
        </p:txBody>
      </p:sp>
      <p:pic>
        <p:nvPicPr>
          <p:cNvPr id="19461" name="Picture 9"/>
          <p:cNvPicPr>
            <a:picLocks noChangeAspect="1" noChangeArrowheads="1"/>
          </p:cNvPicPr>
          <p:nvPr/>
        </p:nvPicPr>
        <p:blipFill>
          <a:blip r:embed="rId2"/>
          <a:stretch/>
        </p:blipFill>
        <p:spPr bwMode="auto">
          <a:xfrm>
            <a:off x="5867399" y="1295401"/>
            <a:ext cx="4318000" cy="3236913"/>
          </a:xfrm>
          <a:prstGeom prst="rect">
            <a:avLst/>
          </a:prstGeom>
          <a:noFill/>
          <a:ln>
            <a:noFill/>
          </a:ln>
        </p:spPr>
      </p:pic>
      <p:pic>
        <p:nvPicPr>
          <p:cNvPr id="19462" name="Picture 10"/>
          <p:cNvPicPr>
            <a:picLocks noChangeAspect="1" noChangeArrowheads="1"/>
          </p:cNvPicPr>
          <p:nvPr/>
        </p:nvPicPr>
        <p:blipFill>
          <a:blip r:embed="rId3"/>
          <a:stretch/>
        </p:blipFill>
        <p:spPr bwMode="auto">
          <a:xfrm>
            <a:off x="2590800" y="1524000"/>
            <a:ext cx="3581400" cy="2686050"/>
          </a:xfrm>
          <a:prstGeom prst="rect">
            <a:avLst/>
          </a:prstGeom>
          <a:noFill/>
          <a:ln>
            <a:noFill/>
          </a:ln>
        </p:spPr>
      </p:pic>
      <p:sp>
        <p:nvSpPr>
          <p:cNvPr id="19463" name="Text Box 11"/>
          <p:cNvSpPr txBox="1">
            <a:spLocks noChangeArrowheads="1"/>
          </p:cNvSpPr>
          <p:nvPr/>
        </p:nvSpPr>
        <p:spPr bwMode="auto">
          <a:xfrm>
            <a:off x="3124200" y="4267201"/>
            <a:ext cx="2660650" cy="366713"/>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1800"/>
              <a:t>It is a baby in the cradle!</a:t>
            </a:r>
            <a:endParaRPr/>
          </a:p>
        </p:txBody>
      </p:sp>
      <p:sp>
        <p:nvSpPr>
          <p:cNvPr id="19464" name="Oval 12"/>
          <p:cNvSpPr>
            <a:spLocks noChangeArrowheads="1"/>
          </p:cNvSpPr>
          <p:nvPr/>
        </p:nvSpPr>
        <p:spPr bwMode="auto">
          <a:xfrm>
            <a:off x="7086600" y="3124200"/>
            <a:ext cx="2743200" cy="1295400"/>
          </a:xfrm>
          <a:prstGeom prst="ellipse">
            <a:avLst/>
          </a:prstGeom>
          <a:noFill/>
          <a:ln w="9525">
            <a:solidFill>
              <a:schemeClr val="tx1"/>
            </a:solidFill>
            <a:round/>
            <a:headEnd/>
            <a:tailEnd/>
          </a:ln>
        </p:spPr>
        <p:txBody>
          <a:bodyPr wrap="none" anchor="ct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endParaRPr lang="en-US" sz="18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482" name="Slide Number Placeholder 4"/>
          <p:cNvSpPr>
            <a:spLocks noGrp="1"/>
          </p:cNvSpPr>
          <p:nvPr>
            <p:ph type="sldNum" sz="quarter" idx="12"/>
          </p:nvPr>
        </p:nvSpPr>
        <p:spPr bwMode="auto">
          <a:prstGeom prst="rect">
            <a:avLst/>
          </a:prstGeom>
          <a:noFill/>
          <a:ln/>
        </p:spPr>
        <p:txBody>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fld id="{D3C291D0-8BEE-4AE2-AA1A-5E4BB19FABFF}" type="slidenum">
              <a:rPr lang="en-US" sz="1200">
                <a:latin typeface="Garamond"/>
              </a:rPr>
              <a:t/>
            </a:fld>
            <a:endParaRPr lang="en-US" sz="1200">
              <a:latin typeface="Garamond"/>
            </a:endParaRPr>
          </a:p>
        </p:txBody>
      </p:sp>
      <p:sp>
        <p:nvSpPr>
          <p:cNvPr id="20483" name="Rectangle 2"/>
          <p:cNvSpPr>
            <a:spLocks noChangeArrowheads="1" noGrp="1"/>
          </p:cNvSpPr>
          <p:nvPr>
            <p:ph type="title"/>
          </p:nvPr>
        </p:nvSpPr>
        <p:spPr bwMode="auto"/>
        <p:txBody>
          <a:bodyPr/>
          <a:lstStyle/>
          <a:p>
            <a:pPr>
              <a:defRPr/>
            </a:pPr>
            <a:r>
              <a:rPr lang="en-US"/>
              <a:t>Another Example</a:t>
            </a:r>
            <a:endParaRPr/>
          </a:p>
        </p:txBody>
      </p:sp>
      <p:pic>
        <p:nvPicPr>
          <p:cNvPr id="20484" name="Picture 4"/>
          <p:cNvPicPr>
            <a:picLocks noChangeAspect="1" noChangeArrowheads="1"/>
          </p:cNvPicPr>
          <p:nvPr/>
        </p:nvPicPr>
        <p:blipFill>
          <a:blip r:embed="rId2"/>
          <a:stretch/>
        </p:blipFill>
        <p:spPr bwMode="auto">
          <a:xfrm>
            <a:off x="2362199" y="1752599"/>
            <a:ext cx="3200400" cy="3200400"/>
          </a:xfrm>
          <a:prstGeom prst="rect">
            <a:avLst/>
          </a:prstGeom>
          <a:noFill/>
          <a:ln>
            <a:noFill/>
          </a:ln>
        </p:spPr>
      </p:pic>
      <p:pic>
        <p:nvPicPr>
          <p:cNvPr id="20485" name="Picture 5"/>
          <p:cNvPicPr>
            <a:picLocks noChangeAspect="1" noChangeArrowheads="1"/>
          </p:cNvPicPr>
          <p:nvPr/>
        </p:nvPicPr>
        <p:blipFill>
          <a:blip r:embed="rId3"/>
          <a:stretch/>
        </p:blipFill>
        <p:spPr bwMode="auto">
          <a:xfrm>
            <a:off x="5105400" y="1447800"/>
            <a:ext cx="5005388" cy="3752850"/>
          </a:xfrm>
          <a:prstGeom prst="rect">
            <a:avLst/>
          </a:prstGeom>
          <a:noFill/>
          <a:ln>
            <a:noFill/>
          </a:ln>
        </p:spPr>
      </p:pic>
      <p:sp>
        <p:nvSpPr>
          <p:cNvPr id="20486" name="Text Box 6"/>
          <p:cNvSpPr txBox="1">
            <a:spLocks noChangeArrowheads="1"/>
          </p:cNvSpPr>
          <p:nvPr/>
        </p:nvSpPr>
        <p:spPr bwMode="auto">
          <a:xfrm>
            <a:off x="2651125" y="4913313"/>
            <a:ext cx="2305050" cy="366712"/>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1800"/>
              <a:t>Over-exposed image</a:t>
            </a:r>
            <a:endParaRPr/>
          </a:p>
        </p:txBody>
      </p:sp>
      <p:sp>
        <p:nvSpPr>
          <p:cNvPr id="20487" name="Oval 7"/>
          <p:cNvSpPr>
            <a:spLocks noChangeArrowheads="1"/>
          </p:cNvSpPr>
          <p:nvPr/>
        </p:nvSpPr>
        <p:spPr bwMode="auto">
          <a:xfrm>
            <a:off x="5715000" y="3429000"/>
            <a:ext cx="2133600" cy="1143000"/>
          </a:xfrm>
          <a:prstGeom prst="ellipse">
            <a:avLst/>
          </a:prstGeom>
          <a:noFill/>
          <a:ln w="9525">
            <a:solidFill>
              <a:schemeClr val="tx1"/>
            </a:solidFill>
            <a:round/>
            <a:headEnd/>
            <a:tailEnd/>
          </a:ln>
        </p:spPr>
        <p:txBody>
          <a:bodyPr wrap="none" anchor="ct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endParaRPr lang="en-US" sz="18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506" name="Slide Number Placeholder 3"/>
          <p:cNvSpPr>
            <a:spLocks noGrp="1"/>
          </p:cNvSpPr>
          <p:nvPr>
            <p:ph type="sldNum" sz="quarter" idx="12"/>
          </p:nvPr>
        </p:nvSpPr>
        <p:spPr bwMode="auto">
          <a:prstGeom prst="rect">
            <a:avLst/>
          </a:prstGeom>
          <a:noFill/>
          <a:ln/>
        </p:spPr>
        <p:txBody>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fld id="{730A64BC-F2D5-4C03-96FF-DF4897622B9E}" type="slidenum">
              <a:rPr lang="en-US" sz="1200">
                <a:latin typeface="Garamond"/>
              </a:rPr>
              <a:t/>
            </a:fld>
            <a:endParaRPr lang="en-US" sz="1200">
              <a:latin typeface="Garamond"/>
            </a:endParaRPr>
          </a:p>
        </p:txBody>
      </p:sp>
      <p:sp>
        <p:nvSpPr>
          <p:cNvPr id="21507" name="Rectangle 2"/>
          <p:cNvSpPr>
            <a:spLocks noChangeArrowheads="1" noGrp="1"/>
          </p:cNvSpPr>
          <p:nvPr>
            <p:ph type="title" idx="4294967295"/>
          </p:nvPr>
        </p:nvSpPr>
        <p:spPr bwMode="auto">
          <a:xfrm>
            <a:off x="2209800" y="381001"/>
            <a:ext cx="8229600" cy="1139825"/>
          </a:xfrm>
        </p:spPr>
        <p:txBody>
          <a:bodyPr/>
          <a:lstStyle/>
          <a:p>
            <a:pPr>
              <a:defRPr/>
            </a:pPr>
            <a:r>
              <a:rPr lang="en-US"/>
              <a:t>How to Adjust the Image?</a:t>
            </a:r>
            <a:endParaRPr/>
          </a:p>
        </p:txBody>
      </p:sp>
      <p:sp>
        <p:nvSpPr>
          <p:cNvPr id="21508" name="Rectangle 3"/>
          <p:cNvSpPr>
            <a:spLocks noChangeArrowheads="1" noGrp="1"/>
          </p:cNvSpPr>
          <p:nvPr>
            <p:ph type="body" idx="4294967295"/>
          </p:nvPr>
        </p:nvSpPr>
        <p:spPr bwMode="auto">
          <a:xfrm>
            <a:off x="2133600" y="1676401"/>
            <a:ext cx="8229600" cy="4530725"/>
          </a:xfrm>
        </p:spPr>
        <p:txBody>
          <a:bodyPr/>
          <a:lstStyle/>
          <a:p>
            <a:pPr>
              <a:defRPr/>
            </a:pPr>
            <a:r>
              <a:rPr lang="en-US"/>
              <a:t>Histogram equalization</a:t>
            </a:r>
            <a:endParaRPr/>
          </a:p>
          <a:p>
            <a:pPr lvl="1">
              <a:defRPr/>
            </a:pPr>
            <a:r>
              <a:rPr lang="en-US"/>
              <a:t>Basic idea: find a map f(x) such that the histogram of the modified (equalized) image is flat (uniform).</a:t>
            </a:r>
            <a:endParaRPr/>
          </a:p>
          <a:p>
            <a:pPr lvl="1">
              <a:defRPr/>
            </a:pPr>
            <a:r>
              <a:rPr lang="en-US"/>
              <a:t>Key motivation: </a:t>
            </a:r>
            <a:r>
              <a:rPr lang="en-US"/>
              <a:t>cumulative probability function (cdf) of a random variable approximates a uniform distribution</a:t>
            </a:r>
            <a:endParaRPr lang="en-US"/>
          </a:p>
          <a:p>
            <a:pPr lvl="1">
              <a:defRPr/>
            </a:pPr>
            <a:endParaRPr lang="en-US"/>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6934201" y="4419600"/>
          <a:ext cx="1789113" cy="895350"/>
        </p:xfrm>
        <a:graphic>
          <a:graphicData uri="http://schemas.openxmlformats.org/presentationml/2006/ole">
            <p:oleObj name="oleObj" r:id="rId3" imgW="862965" imgH="431165" progId="Equation.3">
              <p:embed/>
              <p:pic>
                <p:nvPicPr>
                  <p:cNvPr id="21509" name="Object 6"/>
                  <p:cNvPicPr/>
                  <p:nvPr/>
                </p:nvPicPr>
                <p:blipFill>
                  <a:blip r:embed="rId2"/>
                  <a:stretch/>
                </p:blipFill>
                <p:spPr bwMode="auto">
                  <a:xfrm>
                    <a:off x="6934201" y="4419600"/>
                    <a:ext cx="1789113" cy="895350"/>
                  </a:xfrm>
                  <a:prstGeom prst="rect">
                    <a:avLst/>
                  </a:prstGeom>
                  <a:noFill/>
                  <a:ln>
                    <a:noFill/>
                  </a:ln>
                </p:spPr>
              </p:pic>
            </p:oleObj>
          </a:graphicData>
        </a:graphic>
      </p:graphicFrame>
      <p:sp>
        <p:nvSpPr>
          <p:cNvPr id="21510" name="Text Box 7"/>
          <p:cNvSpPr txBox="1">
            <a:spLocks noChangeArrowheads="1"/>
          </p:cNvSpPr>
          <p:nvPr/>
        </p:nvSpPr>
        <p:spPr bwMode="auto">
          <a:xfrm>
            <a:off x="3108325" y="4684713"/>
            <a:ext cx="3702050" cy="366712"/>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1800"/>
              <a:t>Suppose h(t) is the histogram (pdf)</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2530" name="Slide Number Placeholder 3"/>
          <p:cNvSpPr>
            <a:spLocks noGrp="1"/>
          </p:cNvSpPr>
          <p:nvPr>
            <p:ph type="sldNum" sz="quarter" idx="12"/>
          </p:nvPr>
        </p:nvSpPr>
        <p:spPr bwMode="auto">
          <a:xfrm>
            <a:off x="8077200" y="5938838"/>
            <a:ext cx="2133600" cy="457200"/>
          </a:xfrm>
          <a:prstGeom prst="rect">
            <a:avLst/>
          </a:prstGeom>
          <a:noFill/>
          <a:ln/>
        </p:spPr>
        <p:txBody>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fld id="{9143F1F1-DD21-49D1-A56B-93EC5943F189}" type="slidenum">
              <a:rPr lang="en-US" sz="1200">
                <a:latin typeface="Garamond"/>
              </a:rPr>
              <a:t/>
            </a:fld>
            <a:endParaRPr lang="en-US" sz="1200">
              <a:latin typeface="Garamond"/>
            </a:endParaRPr>
          </a:p>
        </p:txBody>
      </p:sp>
      <p:sp>
        <p:nvSpPr>
          <p:cNvPr id="22531" name="Rectangle 2"/>
          <p:cNvSpPr>
            <a:spLocks noChangeArrowheads="1"/>
          </p:cNvSpPr>
          <p:nvPr/>
        </p:nvSpPr>
        <p:spPr bwMode="auto">
          <a:xfrm>
            <a:off x="381000" y="0"/>
            <a:ext cx="7772400" cy="1143000"/>
          </a:xfrm>
          <a:prstGeom prst="rect">
            <a:avLst/>
          </a:prstGeom>
          <a:noFill/>
          <a:ln>
            <a:noFill/>
          </a:ln>
        </p:spPr>
        <p:txBody>
          <a:bodyPr anchor="ct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lgn="ctr">
              <a:spcBef>
                <a:spcPts val="0"/>
              </a:spcBef>
              <a:buClrTx/>
              <a:buSzTx/>
              <a:buFontTx/>
              <a:buNone/>
              <a:defRPr/>
            </a:pPr>
            <a:r>
              <a:rPr lang="en-US" sz="3600">
                <a:solidFill>
                  <a:schemeClr val="tx2"/>
                </a:solidFill>
                <a:latin typeface="Times New Roman"/>
              </a:rPr>
              <a:t>Histogram Equalization</a:t>
            </a:r>
            <a:endParaRPr/>
          </a:p>
        </p:txBody>
      </p:sp>
      <p:sp>
        <p:nvSpPr>
          <p:cNvPr id="22532" name="Line 3"/>
          <p:cNvSpPr>
            <a:spLocks noChangeShapeType="1"/>
          </p:cNvSpPr>
          <p:nvPr/>
        </p:nvSpPr>
        <p:spPr bwMode="auto">
          <a:xfrm>
            <a:off x="2895600" y="1447800"/>
            <a:ext cx="762000" cy="0"/>
          </a:xfrm>
          <a:prstGeom prst="line">
            <a:avLst/>
          </a:prstGeom>
          <a:noFill/>
          <a:ln w="9525">
            <a:solidFill>
              <a:schemeClr val="tx1"/>
            </a:solidFill>
            <a:round/>
            <a:headEnd/>
            <a:tailEnd type="triangle" w="med" len="med"/>
          </a:ln>
        </p:spPr>
        <p:txBody>
          <a:bodyPr/>
          <a:lstStyle/>
          <a:p>
            <a:pPr>
              <a:defRPr/>
            </a:pPr>
            <a:endParaRPr lang="en-IN"/>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3681413" y="990600"/>
          <a:ext cx="1816100" cy="895350"/>
        </p:xfrm>
        <a:graphic>
          <a:graphicData uri="http://schemas.openxmlformats.org/presentationml/2006/ole">
            <p:oleObj name="oleObj" r:id="rId3" imgW="876300" imgH="431800" progId="Equation.3">
              <p:embed/>
              <p:pic>
                <p:nvPicPr>
                  <p:cNvPr id="22533" name="Object 4"/>
                  <p:cNvPicPr/>
                  <p:nvPr/>
                </p:nvPicPr>
                <p:blipFill>
                  <a:blip r:embed="rId2"/>
                  <a:stretch/>
                </p:blipFill>
                <p:spPr bwMode="auto">
                  <a:xfrm>
                    <a:off x="3681413" y="990600"/>
                    <a:ext cx="1816100" cy="895350"/>
                  </a:xfrm>
                  <a:prstGeom prst="rect">
                    <a:avLst/>
                  </a:prstGeom>
                  <a:noFill/>
                  <a:ln w="9525">
                    <a:solidFill>
                      <a:schemeClr val="tx1"/>
                    </a:solidFill>
                    <a:miter lim="800000"/>
                    <a:headEnd/>
                    <a:tailEnd/>
                  </a:ln>
                </p:spPr>
              </p:pic>
            </p:oleObj>
          </a:graphicData>
        </a:graphic>
      </p:graphicFrame>
      <p:sp>
        <p:nvSpPr>
          <p:cNvPr id="22534" name="Line 5"/>
          <p:cNvSpPr>
            <a:spLocks noChangeShapeType="1"/>
          </p:cNvSpPr>
          <p:nvPr/>
        </p:nvSpPr>
        <p:spPr bwMode="auto">
          <a:xfrm>
            <a:off x="5486400" y="1447800"/>
            <a:ext cx="762000" cy="0"/>
          </a:xfrm>
          <a:prstGeom prst="line">
            <a:avLst/>
          </a:prstGeom>
          <a:noFill/>
          <a:ln w="9525">
            <a:solidFill>
              <a:schemeClr val="tx1"/>
            </a:solidFill>
            <a:round/>
            <a:headEnd/>
            <a:tailEnd type="triangle" w="med" len="med"/>
          </a:ln>
        </p:spPr>
        <p:txBody>
          <a:bodyPr/>
          <a:lstStyle/>
          <a:p>
            <a:pPr>
              <a:defRPr/>
            </a:pPr>
            <a:endParaRPr lang="en-IN"/>
          </a:p>
        </p:txBody>
      </p:sp>
      <p:sp>
        <p:nvSpPr>
          <p:cNvPr id="22535" name="Text Box 6"/>
          <p:cNvSpPr txBox="1">
            <a:spLocks noChangeArrowheads="1"/>
          </p:cNvSpPr>
          <p:nvPr/>
        </p:nvSpPr>
        <p:spPr bwMode="auto">
          <a:xfrm>
            <a:off x="6248400" y="990600"/>
            <a:ext cx="1765300" cy="831850"/>
          </a:xfrm>
          <a:prstGeom prst="rect">
            <a:avLst/>
          </a:prstGeom>
          <a:noFill/>
          <a:ln w="9525">
            <a:solidFill>
              <a:schemeClr val="tx1"/>
            </a:solidFill>
            <a:miter lim="800000"/>
            <a:headEnd/>
            <a:tailEnd/>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lgn="ctr">
              <a:spcBef>
                <a:spcPts val="0"/>
              </a:spcBef>
              <a:buClrTx/>
              <a:buSzTx/>
              <a:buFontTx/>
              <a:buNone/>
              <a:defRPr/>
            </a:pPr>
            <a:r>
              <a:rPr lang="en-US" sz="2400">
                <a:latin typeface="Times New Roman"/>
              </a:rPr>
              <a:t>Uniform</a:t>
            </a:r>
            <a:endParaRPr/>
          </a:p>
          <a:p>
            <a:pPr algn="ctr">
              <a:spcBef>
                <a:spcPts val="0"/>
              </a:spcBef>
              <a:buClrTx/>
              <a:buSzTx/>
              <a:buFontTx/>
              <a:buNone/>
              <a:defRPr/>
            </a:pPr>
            <a:r>
              <a:rPr lang="en-US" sz="2400">
                <a:latin typeface="Times New Roman"/>
              </a:rPr>
              <a:t>Quantization</a:t>
            </a:r>
            <a:endParaRPr/>
          </a:p>
        </p:txBody>
      </p:sp>
      <p:sp>
        <p:nvSpPr>
          <p:cNvPr id="22536" name="Line 7"/>
          <p:cNvSpPr>
            <a:spLocks noChangeShapeType="1"/>
          </p:cNvSpPr>
          <p:nvPr/>
        </p:nvSpPr>
        <p:spPr bwMode="auto">
          <a:xfrm>
            <a:off x="8001000" y="1447800"/>
            <a:ext cx="762000" cy="0"/>
          </a:xfrm>
          <a:prstGeom prst="line">
            <a:avLst/>
          </a:prstGeom>
          <a:noFill/>
          <a:ln w="9525">
            <a:solidFill>
              <a:schemeClr val="tx1"/>
            </a:solidFill>
            <a:round/>
            <a:headEnd/>
            <a:tailEnd type="triangle" w="med" len="med"/>
          </a:ln>
        </p:spPr>
        <p:txBody>
          <a:bodyPr/>
          <a:lstStyle/>
          <a:p>
            <a:pPr>
              <a:defRPr/>
            </a:pPr>
            <a:endParaRPr lang="en-IN"/>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6858001" y="1981200"/>
          <a:ext cx="1368425" cy="895350"/>
        </p:xfrm>
        <a:graphic>
          <a:graphicData uri="http://schemas.openxmlformats.org/presentationml/2006/ole">
            <p:oleObj name="oleObj" r:id="rId5" imgW="659765" imgH="431165" progId="Equation.3">
              <p:embed/>
              <p:pic>
                <p:nvPicPr>
                  <p:cNvPr id="22537" name="Object 8"/>
                  <p:cNvPicPr/>
                  <p:nvPr/>
                </p:nvPicPr>
                <p:blipFill>
                  <a:blip r:embed="rId4"/>
                  <a:stretch/>
                </p:blipFill>
                <p:spPr bwMode="auto">
                  <a:xfrm>
                    <a:off x="6858001" y="1981200"/>
                    <a:ext cx="1368425" cy="895350"/>
                  </a:xfrm>
                  <a:prstGeom prst="rect">
                    <a:avLst/>
                  </a:prstGeom>
                  <a:noFill/>
                  <a:ln w="9525">
                    <a:solidFill>
                      <a:schemeClr val="tx1"/>
                    </a:solidFill>
                    <a:miter lim="800000"/>
                    <a:headEnd/>
                    <a:tailEnd/>
                  </a:ln>
                </p:spPr>
              </p:pic>
            </p:oleObj>
          </a:graphicData>
        </a:graphic>
      </p:graphicFrame>
      <p:sp>
        <p:nvSpPr>
          <p:cNvPr id="22538" name="Text Box 9"/>
          <p:cNvSpPr txBox="1">
            <a:spLocks noChangeArrowheads="1"/>
          </p:cNvSpPr>
          <p:nvPr/>
        </p:nvSpPr>
        <p:spPr bwMode="auto">
          <a:xfrm>
            <a:off x="5715001" y="2209800"/>
            <a:ext cx="860425"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rPr>
              <a:t>Note:</a:t>
            </a:r>
            <a:endParaRPr/>
          </a:p>
        </p:txBody>
      </p:sp>
      <p:sp>
        <p:nvSpPr>
          <p:cNvPr id="22539" name="Line 10"/>
          <p:cNvSpPr>
            <a:spLocks noChangeShapeType="1"/>
          </p:cNvSpPr>
          <p:nvPr/>
        </p:nvSpPr>
        <p:spPr bwMode="auto">
          <a:xfrm>
            <a:off x="3581400" y="5334000"/>
            <a:ext cx="4191000" cy="0"/>
          </a:xfrm>
          <a:prstGeom prst="line">
            <a:avLst/>
          </a:prstGeom>
          <a:noFill/>
          <a:ln w="9525">
            <a:solidFill>
              <a:schemeClr val="tx1"/>
            </a:solidFill>
            <a:round/>
            <a:headEnd/>
            <a:tailEnd type="triangle" w="med" len="med"/>
          </a:ln>
        </p:spPr>
        <p:txBody>
          <a:bodyPr/>
          <a:lstStyle/>
          <a:p>
            <a:pPr>
              <a:defRPr/>
            </a:pPr>
            <a:endParaRPr lang="en-IN"/>
          </a:p>
        </p:txBody>
      </p:sp>
      <p:sp>
        <p:nvSpPr>
          <p:cNvPr id="22540" name="Line 11"/>
          <p:cNvSpPr>
            <a:spLocks noChangeShapeType="1"/>
          </p:cNvSpPr>
          <p:nvPr/>
        </p:nvSpPr>
        <p:spPr bwMode="auto">
          <a:xfrm flipV="1">
            <a:off x="3962400" y="2971800"/>
            <a:ext cx="0" cy="2590800"/>
          </a:xfrm>
          <a:prstGeom prst="line">
            <a:avLst/>
          </a:prstGeom>
          <a:noFill/>
          <a:ln w="9525">
            <a:solidFill>
              <a:schemeClr val="tx1"/>
            </a:solidFill>
            <a:round/>
            <a:headEnd/>
            <a:tailEnd type="triangle" w="med" len="med"/>
          </a:ln>
        </p:spPr>
        <p:txBody>
          <a:bodyPr/>
          <a:lstStyle/>
          <a:p>
            <a:pPr>
              <a:defRPr/>
            </a:pPr>
            <a:endParaRPr lang="en-IN"/>
          </a:p>
        </p:txBody>
      </p:sp>
      <p:sp>
        <p:nvSpPr>
          <p:cNvPr id="22541" name="Text Box 12"/>
          <p:cNvSpPr txBox="1">
            <a:spLocks noChangeArrowheads="1"/>
          </p:cNvSpPr>
          <p:nvPr/>
        </p:nvSpPr>
        <p:spPr bwMode="auto">
          <a:xfrm>
            <a:off x="6765924" y="5222875"/>
            <a:ext cx="369888"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rPr>
              <a:t>L</a:t>
            </a:r>
            <a:endParaRPr/>
          </a:p>
        </p:txBody>
      </p:sp>
      <p:sp>
        <p:nvSpPr>
          <p:cNvPr id="22542" name="Line 13"/>
          <p:cNvSpPr>
            <a:spLocks noChangeShapeType="1"/>
          </p:cNvSpPr>
          <p:nvPr/>
        </p:nvSpPr>
        <p:spPr bwMode="auto">
          <a:xfrm flipV="1">
            <a:off x="3962400" y="4876800"/>
            <a:ext cx="609600" cy="457200"/>
          </a:xfrm>
          <a:prstGeom prst="line">
            <a:avLst/>
          </a:prstGeom>
          <a:noFill/>
          <a:ln w="9525">
            <a:solidFill>
              <a:schemeClr val="tx1"/>
            </a:solidFill>
            <a:round/>
            <a:headEnd/>
            <a:tailEnd/>
          </a:ln>
        </p:spPr>
        <p:txBody>
          <a:bodyPr/>
          <a:lstStyle/>
          <a:p>
            <a:pPr>
              <a:defRPr/>
            </a:pPr>
            <a:endParaRPr lang="en-IN"/>
          </a:p>
        </p:txBody>
      </p:sp>
      <p:sp>
        <p:nvSpPr>
          <p:cNvPr id="22543" name="Line 14"/>
          <p:cNvSpPr>
            <a:spLocks noChangeShapeType="1"/>
          </p:cNvSpPr>
          <p:nvPr/>
        </p:nvSpPr>
        <p:spPr bwMode="auto">
          <a:xfrm flipV="1">
            <a:off x="4572000" y="4800600"/>
            <a:ext cx="533400" cy="76200"/>
          </a:xfrm>
          <a:prstGeom prst="line">
            <a:avLst/>
          </a:prstGeom>
          <a:noFill/>
          <a:ln w="9525">
            <a:solidFill>
              <a:schemeClr val="tx1"/>
            </a:solidFill>
            <a:round/>
            <a:headEnd/>
            <a:tailEnd/>
          </a:ln>
        </p:spPr>
        <p:txBody>
          <a:bodyPr/>
          <a:lstStyle/>
          <a:p>
            <a:pPr>
              <a:defRPr/>
            </a:pPr>
            <a:endParaRPr lang="en-IN"/>
          </a:p>
        </p:txBody>
      </p:sp>
      <p:sp>
        <p:nvSpPr>
          <p:cNvPr id="22544" name="Line 15"/>
          <p:cNvSpPr>
            <a:spLocks noChangeShapeType="1"/>
          </p:cNvSpPr>
          <p:nvPr/>
        </p:nvSpPr>
        <p:spPr bwMode="auto">
          <a:xfrm flipV="1">
            <a:off x="5105400" y="4343400"/>
            <a:ext cx="533400" cy="457200"/>
          </a:xfrm>
          <a:prstGeom prst="line">
            <a:avLst/>
          </a:prstGeom>
          <a:noFill/>
          <a:ln w="9525">
            <a:solidFill>
              <a:schemeClr val="tx1"/>
            </a:solidFill>
            <a:round/>
            <a:headEnd/>
            <a:tailEnd/>
          </a:ln>
        </p:spPr>
        <p:txBody>
          <a:bodyPr/>
          <a:lstStyle/>
          <a:p>
            <a:pPr>
              <a:defRPr/>
            </a:pPr>
            <a:endParaRPr lang="en-IN"/>
          </a:p>
        </p:txBody>
      </p:sp>
      <p:sp>
        <p:nvSpPr>
          <p:cNvPr id="22545" name="Line 16"/>
          <p:cNvSpPr>
            <a:spLocks noChangeShapeType="1"/>
          </p:cNvSpPr>
          <p:nvPr/>
        </p:nvSpPr>
        <p:spPr bwMode="auto">
          <a:xfrm flipV="1">
            <a:off x="5638800" y="4191000"/>
            <a:ext cx="609600" cy="152400"/>
          </a:xfrm>
          <a:prstGeom prst="line">
            <a:avLst/>
          </a:prstGeom>
          <a:noFill/>
          <a:ln w="9525">
            <a:solidFill>
              <a:schemeClr val="tx1"/>
            </a:solidFill>
            <a:round/>
            <a:headEnd/>
            <a:tailEnd/>
          </a:ln>
        </p:spPr>
        <p:txBody>
          <a:bodyPr/>
          <a:lstStyle/>
          <a:p>
            <a:pPr>
              <a:defRPr/>
            </a:pPr>
            <a:endParaRPr lang="en-IN"/>
          </a:p>
        </p:txBody>
      </p:sp>
      <p:sp>
        <p:nvSpPr>
          <p:cNvPr id="22546" name="Line 17"/>
          <p:cNvSpPr>
            <a:spLocks noChangeShapeType="1"/>
          </p:cNvSpPr>
          <p:nvPr/>
        </p:nvSpPr>
        <p:spPr bwMode="auto">
          <a:xfrm flipV="1">
            <a:off x="6248400" y="3733800"/>
            <a:ext cx="381000" cy="457200"/>
          </a:xfrm>
          <a:prstGeom prst="line">
            <a:avLst/>
          </a:prstGeom>
          <a:noFill/>
          <a:ln w="9525">
            <a:solidFill>
              <a:schemeClr val="tx1"/>
            </a:solidFill>
            <a:round/>
            <a:headEnd/>
            <a:tailEnd/>
          </a:ln>
        </p:spPr>
        <p:txBody>
          <a:bodyPr/>
          <a:lstStyle/>
          <a:p>
            <a:pPr>
              <a:defRPr/>
            </a:pPr>
            <a:endParaRPr lang="en-IN"/>
          </a:p>
        </p:txBody>
      </p:sp>
      <p:sp>
        <p:nvSpPr>
          <p:cNvPr id="22547" name="Line 18"/>
          <p:cNvSpPr>
            <a:spLocks noChangeShapeType="1"/>
          </p:cNvSpPr>
          <p:nvPr/>
        </p:nvSpPr>
        <p:spPr bwMode="auto">
          <a:xfrm flipV="1">
            <a:off x="6629400" y="3505199"/>
            <a:ext cx="304800" cy="228600"/>
          </a:xfrm>
          <a:prstGeom prst="line">
            <a:avLst/>
          </a:prstGeom>
          <a:noFill/>
          <a:ln w="9525">
            <a:solidFill>
              <a:schemeClr val="tx1"/>
            </a:solidFill>
            <a:round/>
            <a:headEnd/>
            <a:tailEnd/>
          </a:ln>
        </p:spPr>
        <p:txBody>
          <a:bodyPr/>
          <a:lstStyle/>
          <a:p>
            <a:pPr>
              <a:defRPr/>
            </a:pPr>
            <a:endParaRPr lang="en-IN"/>
          </a:p>
        </p:txBody>
      </p:sp>
      <p:sp>
        <p:nvSpPr>
          <p:cNvPr id="22548" name="Line 19"/>
          <p:cNvSpPr>
            <a:spLocks noChangeShapeType="1"/>
          </p:cNvSpPr>
          <p:nvPr/>
        </p:nvSpPr>
        <p:spPr bwMode="auto">
          <a:xfrm>
            <a:off x="6934200" y="3505199"/>
            <a:ext cx="0" cy="1828800"/>
          </a:xfrm>
          <a:prstGeom prst="line">
            <a:avLst/>
          </a:prstGeom>
          <a:noFill/>
          <a:ln w="9525">
            <a:solidFill>
              <a:schemeClr val="tx1"/>
            </a:solidFill>
            <a:prstDash val="dash"/>
            <a:round/>
            <a:headEnd/>
            <a:tailEnd/>
          </a:ln>
        </p:spPr>
        <p:txBody>
          <a:bodyPr/>
          <a:lstStyle/>
          <a:p>
            <a:pPr>
              <a:defRPr/>
            </a:pPr>
            <a:endParaRPr lang="en-IN"/>
          </a:p>
        </p:txBody>
      </p:sp>
      <p:sp>
        <p:nvSpPr>
          <p:cNvPr id="22549" name="Line 20"/>
          <p:cNvSpPr>
            <a:spLocks noChangeShapeType="1"/>
          </p:cNvSpPr>
          <p:nvPr/>
        </p:nvSpPr>
        <p:spPr bwMode="auto">
          <a:xfrm flipH="1">
            <a:off x="3962400" y="3505199"/>
            <a:ext cx="2971800" cy="0"/>
          </a:xfrm>
          <a:prstGeom prst="line">
            <a:avLst/>
          </a:prstGeom>
          <a:noFill/>
          <a:ln w="9525">
            <a:solidFill>
              <a:schemeClr val="tx1"/>
            </a:solidFill>
            <a:prstDash val="dash"/>
            <a:round/>
            <a:headEnd/>
            <a:tailEnd/>
          </a:ln>
        </p:spPr>
        <p:txBody>
          <a:bodyPr/>
          <a:lstStyle/>
          <a:p>
            <a:pPr>
              <a:defRPr/>
            </a:pPr>
            <a:endParaRPr lang="en-IN"/>
          </a:p>
        </p:txBody>
      </p:sp>
      <p:sp>
        <p:nvSpPr>
          <p:cNvPr id="22550" name="Text Box 21"/>
          <p:cNvSpPr txBox="1">
            <a:spLocks noChangeArrowheads="1"/>
          </p:cNvSpPr>
          <p:nvPr/>
        </p:nvSpPr>
        <p:spPr bwMode="auto">
          <a:xfrm>
            <a:off x="3930650" y="3165475"/>
            <a:ext cx="336550"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rPr>
              <a:t>1</a:t>
            </a:r>
            <a:endParaRPr/>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3886201" y="2286000"/>
          <a:ext cx="1420813" cy="895350"/>
        </p:xfrm>
        <a:graphic>
          <a:graphicData uri="http://schemas.openxmlformats.org/presentationml/2006/ole">
            <p:oleObj name="oleObj" r:id="rId7" imgW="685800" imgH="431800" progId="Equation.3">
              <p:embed/>
              <p:pic>
                <p:nvPicPr>
                  <p:cNvPr id="22551" name="Object 22"/>
                  <p:cNvPicPr/>
                  <p:nvPr/>
                </p:nvPicPr>
                <p:blipFill>
                  <a:blip r:embed="rId6"/>
                  <a:stretch/>
                </p:blipFill>
                <p:spPr bwMode="auto">
                  <a:xfrm>
                    <a:off x="3886201" y="2286000"/>
                    <a:ext cx="1420813" cy="895350"/>
                  </a:xfrm>
                  <a:prstGeom prst="rect">
                    <a:avLst/>
                  </a:prstGeom>
                  <a:noFill/>
                  <a:ln>
                    <a:noFill/>
                  </a:ln>
                </p:spPr>
              </p:pic>
            </p:oleObj>
          </a:graphicData>
        </a:graphic>
      </p:graphicFrame>
      <p:sp>
        <p:nvSpPr>
          <p:cNvPr id="22552" name="Text Box 23"/>
          <p:cNvSpPr txBox="1">
            <a:spLocks noChangeArrowheads="1"/>
          </p:cNvSpPr>
          <p:nvPr/>
        </p:nvSpPr>
        <p:spPr bwMode="auto">
          <a:xfrm>
            <a:off x="7908924" y="5070475"/>
            <a:ext cx="336550"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rPr>
              <a:t>x</a:t>
            </a:r>
            <a:endParaRPr/>
          </a:p>
        </p:txBody>
      </p:sp>
      <p:sp>
        <p:nvSpPr>
          <p:cNvPr id="22553" name="Line 24"/>
          <p:cNvSpPr>
            <a:spLocks noChangeShapeType="1"/>
          </p:cNvSpPr>
          <p:nvPr/>
        </p:nvSpPr>
        <p:spPr bwMode="auto">
          <a:xfrm flipV="1">
            <a:off x="3886200" y="2971800"/>
            <a:ext cx="0" cy="2590800"/>
          </a:xfrm>
          <a:prstGeom prst="line">
            <a:avLst/>
          </a:prstGeom>
          <a:noFill/>
          <a:ln w="9525">
            <a:solidFill>
              <a:schemeClr val="tx1"/>
            </a:solidFill>
            <a:round/>
            <a:headEnd/>
            <a:tailEnd type="triangle" w="med" len="med"/>
          </a:ln>
        </p:spPr>
        <p:txBody>
          <a:bodyPr/>
          <a:lstStyle/>
          <a:p>
            <a:pPr>
              <a:defRPr/>
            </a:pPr>
            <a:endParaRPr lang="en-IN"/>
          </a:p>
        </p:txBody>
      </p:sp>
      <p:sp>
        <p:nvSpPr>
          <p:cNvPr id="22554" name="Text Box 25"/>
          <p:cNvSpPr txBox="1">
            <a:spLocks noChangeArrowheads="1"/>
          </p:cNvSpPr>
          <p:nvPr/>
        </p:nvSpPr>
        <p:spPr bwMode="auto">
          <a:xfrm>
            <a:off x="3413125" y="3165475"/>
            <a:ext cx="369888"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rPr>
              <a:t>L</a:t>
            </a:r>
            <a:endParaRPr/>
          </a:p>
        </p:txBody>
      </p:sp>
      <p:sp>
        <p:nvSpPr>
          <p:cNvPr id="22555" name="Text Box 26"/>
          <p:cNvSpPr txBox="1">
            <a:spLocks noChangeArrowheads="1"/>
          </p:cNvSpPr>
          <p:nvPr/>
        </p:nvSpPr>
        <p:spPr bwMode="auto">
          <a:xfrm>
            <a:off x="3489325" y="2555875"/>
            <a:ext cx="336550"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rPr>
              <a:t>y</a:t>
            </a:r>
            <a:endParaRPr/>
          </a:p>
        </p:txBody>
      </p:sp>
      <p:sp>
        <p:nvSpPr>
          <p:cNvPr id="22556" name="Text Box 27"/>
          <p:cNvSpPr txBox="1">
            <a:spLocks noChangeArrowheads="1"/>
          </p:cNvSpPr>
          <p:nvPr/>
        </p:nvSpPr>
        <p:spPr bwMode="auto">
          <a:xfrm>
            <a:off x="3581400" y="5257800"/>
            <a:ext cx="336550"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rPr>
              <a:t>0</a:t>
            </a:r>
            <a:endParaRPr/>
          </a:p>
        </p:txBody>
      </p:sp>
      <p:sp>
        <p:nvSpPr>
          <p:cNvPr id="22557" name="Text Box 28"/>
          <p:cNvSpPr txBox="1">
            <a:spLocks noChangeArrowheads="1"/>
          </p:cNvSpPr>
          <p:nvPr/>
        </p:nvSpPr>
        <p:spPr bwMode="auto">
          <a:xfrm>
            <a:off x="5089525" y="3008313"/>
            <a:ext cx="3244850" cy="366712"/>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1800">
                <a:solidFill>
                  <a:srgbClr val="FF3300"/>
                </a:solidFill>
              </a:rPr>
              <a:t>cumulative probability function</a:t>
            </a:r>
            <a:endParaRPr/>
          </a:p>
        </p:txBody>
      </p:sp>
      <p:sp>
        <p:nvSpPr>
          <p:cNvPr id="22558" name="Line 29"/>
          <p:cNvSpPr>
            <a:spLocks noChangeShapeType="1"/>
          </p:cNvSpPr>
          <p:nvPr/>
        </p:nvSpPr>
        <p:spPr bwMode="auto">
          <a:xfrm>
            <a:off x="5181600" y="2895600"/>
            <a:ext cx="228600" cy="152400"/>
          </a:xfrm>
          <a:prstGeom prst="line">
            <a:avLst/>
          </a:prstGeom>
          <a:noFill/>
          <a:ln w="9525">
            <a:solidFill>
              <a:schemeClr val="tx1"/>
            </a:solidFill>
            <a:round/>
            <a:headEnd/>
            <a:tailEnd/>
          </a:ln>
        </p:spPr>
        <p:txBody>
          <a:bodyPr/>
          <a:lstStyle/>
          <a:p>
            <a:pPr>
              <a:defRPr/>
            </a:pPr>
            <a:endParaRPr lang="en-IN"/>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3554" name="Slide Number Placeholder 4"/>
          <p:cNvSpPr>
            <a:spLocks noGrp="1"/>
          </p:cNvSpPr>
          <p:nvPr>
            <p:ph type="sldNum" sz="quarter" idx="12"/>
          </p:nvPr>
        </p:nvSpPr>
        <p:spPr bwMode="auto">
          <a:prstGeom prst="rect">
            <a:avLst/>
          </a:prstGeom>
          <a:noFill/>
          <a:ln/>
        </p:spPr>
        <p:txBody>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fld id="{F9D1ECD0-DA37-45BC-8058-95E2EEE2BFED}" type="slidenum">
              <a:rPr lang="en-US" sz="1200">
                <a:latin typeface="Garamond"/>
              </a:rPr>
              <a:t/>
            </a:fld>
            <a:endParaRPr lang="en-US" sz="1200">
              <a:latin typeface="Garamond"/>
            </a:endParaRPr>
          </a:p>
        </p:txBody>
      </p:sp>
      <p:sp>
        <p:nvSpPr>
          <p:cNvPr id="23555" name="Rectangle 4"/>
          <p:cNvSpPr>
            <a:spLocks noChangeArrowheads="1" noGrp="1"/>
          </p:cNvSpPr>
          <p:nvPr>
            <p:ph type="title"/>
          </p:nvPr>
        </p:nvSpPr>
        <p:spPr bwMode="auto"/>
        <p:txBody>
          <a:bodyPr/>
          <a:lstStyle/>
          <a:p>
            <a:pPr>
              <a:defRPr/>
            </a:pPr>
            <a:r>
              <a:rPr lang="en-US"/>
              <a:t>MATLAB Implementation</a:t>
            </a:r>
            <a:endParaRPr/>
          </a:p>
        </p:txBody>
      </p:sp>
      <p:sp>
        <p:nvSpPr>
          <p:cNvPr id="23556" name="Rectangle 5"/>
          <p:cNvSpPr>
            <a:spLocks noChangeArrowheads="1"/>
          </p:cNvSpPr>
          <p:nvPr/>
        </p:nvSpPr>
        <p:spPr bwMode="auto">
          <a:xfrm>
            <a:off x="2133601" y="1371601"/>
            <a:ext cx="3241593" cy="4524315"/>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rPr>
              <a:t>function y=hist_eq(x)</a:t>
            </a:r>
            <a:endParaRPr lang="en-US" sz="2400">
              <a:latin typeface="Times New Roman"/>
            </a:endParaRPr>
          </a:p>
          <a:p>
            <a:pPr>
              <a:spcBef>
                <a:spcPts val="0"/>
              </a:spcBef>
              <a:buClrTx/>
              <a:buSzTx/>
              <a:buFontTx/>
              <a:buNone/>
              <a:defRPr/>
            </a:pPr>
            <a:endParaRPr lang="en-US" sz="2400">
              <a:latin typeface="Times New Roman"/>
            </a:endParaRPr>
          </a:p>
          <a:p>
            <a:pPr>
              <a:spcBef>
                <a:spcPts val="0"/>
              </a:spcBef>
              <a:buClrTx/>
              <a:buSzTx/>
              <a:buFontTx/>
              <a:buNone/>
              <a:defRPr/>
            </a:pPr>
            <a:r>
              <a:rPr lang="en-US" sz="2400">
                <a:latin typeface="Times New Roman"/>
              </a:rPr>
              <a:t>[M,N]=size(x);</a:t>
            </a:r>
            <a:endParaRPr/>
          </a:p>
          <a:p>
            <a:pPr>
              <a:spcBef>
                <a:spcPts val="0"/>
              </a:spcBef>
              <a:buClrTx/>
              <a:buSzTx/>
              <a:buFontTx/>
              <a:buNone/>
              <a:defRPr/>
            </a:pPr>
            <a:r>
              <a:rPr lang="en-US" sz="2400">
                <a:latin typeface="Times New Roman"/>
              </a:rPr>
              <a:t>for i=1:256    </a:t>
            </a:r>
            <a:endParaRPr/>
          </a:p>
          <a:p>
            <a:pPr>
              <a:spcBef>
                <a:spcPts val="0"/>
              </a:spcBef>
              <a:buClrTx/>
              <a:buSzTx/>
              <a:buFontTx/>
              <a:buNone/>
              <a:defRPr/>
            </a:pPr>
            <a:r>
              <a:rPr lang="en-US" sz="2400">
                <a:latin typeface="Times New Roman"/>
              </a:rPr>
              <a:t>h(i)=sum(sum(x= =i-1));</a:t>
            </a:r>
            <a:endParaRPr/>
          </a:p>
          <a:p>
            <a:pPr>
              <a:spcBef>
                <a:spcPts val="0"/>
              </a:spcBef>
              <a:buClrTx/>
              <a:buSzTx/>
              <a:buFontTx/>
              <a:buNone/>
              <a:defRPr/>
            </a:pPr>
            <a:r>
              <a:rPr lang="en-US" sz="2400">
                <a:latin typeface="Times New Roman"/>
              </a:rPr>
              <a:t>End</a:t>
            </a:r>
            <a:endParaRPr/>
          </a:p>
          <a:p>
            <a:pPr>
              <a:spcBef>
                <a:spcPts val="0"/>
              </a:spcBef>
              <a:buClrTx/>
              <a:buSzTx/>
              <a:buFontTx/>
              <a:buNone/>
              <a:defRPr/>
            </a:pPr>
            <a:endParaRPr lang="en-US" sz="2400">
              <a:latin typeface="Times New Roman"/>
            </a:endParaRPr>
          </a:p>
          <a:p>
            <a:pPr>
              <a:spcBef>
                <a:spcPts val="0"/>
              </a:spcBef>
              <a:buClrTx/>
              <a:buSzTx/>
              <a:buFontTx/>
              <a:buNone/>
              <a:defRPr/>
            </a:pPr>
            <a:r>
              <a:rPr lang="en-US" sz="2400">
                <a:latin typeface="Times New Roman"/>
              </a:rPr>
              <a:t>y=x;s=sum(h);</a:t>
            </a:r>
            <a:endParaRPr/>
          </a:p>
          <a:p>
            <a:pPr>
              <a:spcBef>
                <a:spcPts val="0"/>
              </a:spcBef>
              <a:buClrTx/>
              <a:buSzTx/>
              <a:buFontTx/>
              <a:buNone/>
              <a:defRPr/>
            </a:pPr>
            <a:r>
              <a:rPr lang="en-US" sz="2400">
                <a:latin typeface="Times New Roman"/>
              </a:rPr>
              <a:t>for i=1:256    </a:t>
            </a:r>
            <a:endParaRPr/>
          </a:p>
          <a:p>
            <a:pPr>
              <a:spcBef>
                <a:spcPts val="0"/>
              </a:spcBef>
              <a:buClrTx/>
              <a:buSzTx/>
              <a:buFontTx/>
              <a:buNone/>
              <a:defRPr/>
            </a:pPr>
            <a:r>
              <a:rPr lang="en-US" sz="2400">
                <a:latin typeface="Times New Roman"/>
              </a:rPr>
              <a:t>I=find(x= =i-1);    </a:t>
            </a:r>
            <a:endParaRPr/>
          </a:p>
          <a:p>
            <a:pPr>
              <a:spcBef>
                <a:spcPts val="0"/>
              </a:spcBef>
              <a:buClrTx/>
              <a:buSzTx/>
              <a:buFontTx/>
              <a:buNone/>
              <a:defRPr/>
            </a:pPr>
            <a:r>
              <a:rPr lang="en-US" sz="2400">
                <a:latin typeface="Times New Roman"/>
              </a:rPr>
              <a:t>y(I)=sum(h(1:i))/s*255;</a:t>
            </a:r>
            <a:endParaRPr/>
          </a:p>
          <a:p>
            <a:pPr>
              <a:spcBef>
                <a:spcPts val="0"/>
              </a:spcBef>
              <a:buClrTx/>
              <a:buSzTx/>
              <a:buFontTx/>
              <a:buNone/>
              <a:defRPr/>
            </a:pPr>
            <a:r>
              <a:rPr lang="en-US" sz="2400">
                <a:latin typeface="Times New Roman"/>
              </a:rPr>
              <a:t>end</a:t>
            </a:r>
            <a:endParaRPr/>
          </a:p>
        </p:txBody>
      </p:sp>
      <p:sp>
        <p:nvSpPr>
          <p:cNvPr id="23557" name="AutoShape 6"/>
          <p:cNvSpPr>
            <a:spLocks noChangeArrowheads="1"/>
          </p:cNvSpPr>
          <p:nvPr/>
        </p:nvSpPr>
        <p:spPr bwMode="auto">
          <a:xfrm>
            <a:off x="5638800" y="2590800"/>
            <a:ext cx="381000" cy="304800"/>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endParaRPr lang="en-US" sz="1800"/>
          </a:p>
        </p:txBody>
      </p:sp>
      <p:sp>
        <p:nvSpPr>
          <p:cNvPr id="23558" name="AutoShape 7"/>
          <p:cNvSpPr>
            <a:spLocks noChangeArrowheads="1"/>
          </p:cNvSpPr>
          <p:nvPr/>
        </p:nvSpPr>
        <p:spPr bwMode="auto">
          <a:xfrm>
            <a:off x="5562600" y="4724399"/>
            <a:ext cx="381000" cy="304800"/>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endParaRPr lang="en-US" sz="1800"/>
          </a:p>
        </p:txBody>
      </p:sp>
      <p:sp>
        <p:nvSpPr>
          <p:cNvPr id="23559" name="Text Box 8"/>
          <p:cNvSpPr txBox="1">
            <a:spLocks noChangeArrowheads="1"/>
          </p:cNvSpPr>
          <p:nvPr/>
        </p:nvSpPr>
        <p:spPr bwMode="auto">
          <a:xfrm>
            <a:off x="6308725" y="2322513"/>
            <a:ext cx="2584450" cy="64135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1800"/>
              <a:t>Calculate the histogram</a:t>
            </a:r>
            <a:endParaRPr/>
          </a:p>
          <a:p>
            <a:pPr>
              <a:spcBef>
                <a:spcPts val="0"/>
              </a:spcBef>
              <a:buClrTx/>
              <a:buSzTx/>
              <a:buFontTx/>
              <a:buNone/>
              <a:defRPr/>
            </a:pPr>
            <a:r>
              <a:rPr lang="en-US" sz="1800"/>
              <a:t>of the input image</a:t>
            </a:r>
            <a:endParaRPr/>
          </a:p>
        </p:txBody>
      </p:sp>
      <p:sp>
        <p:nvSpPr>
          <p:cNvPr id="23560" name="Text Box 9"/>
          <p:cNvSpPr txBox="1">
            <a:spLocks noChangeArrowheads="1"/>
          </p:cNvSpPr>
          <p:nvPr/>
        </p:nvSpPr>
        <p:spPr bwMode="auto">
          <a:xfrm>
            <a:off x="6400800" y="4648200"/>
            <a:ext cx="2063750" cy="64135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1800"/>
              <a:t>Perform histogram</a:t>
            </a:r>
            <a:endParaRPr/>
          </a:p>
          <a:p>
            <a:pPr>
              <a:spcBef>
                <a:spcPts val="0"/>
              </a:spcBef>
              <a:buClrTx/>
              <a:buSzTx/>
              <a:buFontTx/>
              <a:buNone/>
              <a:defRPr/>
            </a:pPr>
            <a:r>
              <a:rPr lang="en-US" sz="1800"/>
              <a:t>equalization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sz="2800" b="0" i="0" u="none" strike="noStrike" cap="none" spc="0">
                <a:ln>
                  <a:noFill/>
                </a:ln>
                <a:solidFill>
                  <a:prstClr val="black"/>
                </a:solidFill>
                <a:latin typeface="Times New Roman"/>
                <a:ea typeface="Times New Roman"/>
                <a:cs typeface="+mn-cs"/>
              </a:rPr>
              <a:t>What is an Image? Digital image file formats</a:t>
            </a:r>
            <a:endParaRPr lang="en-IN"/>
          </a:p>
        </p:txBody>
      </p:sp>
      <p:sp>
        <p:nvSpPr>
          <p:cNvPr id="3" name="Content Placeholder 2"/>
          <p:cNvSpPr>
            <a:spLocks noGrp="1"/>
          </p:cNvSpPr>
          <p:nvPr>
            <p:ph idx="1"/>
          </p:nvPr>
        </p:nvSpPr>
        <p:spPr bwMode="auto"/>
        <p:txBody>
          <a:bodyPr/>
          <a:lstStyle/>
          <a:p>
            <a:pPr algn="l">
              <a:defRPr/>
            </a:pPr>
            <a:r>
              <a:rPr lang="en-US" sz="2000" b="0" i="0">
                <a:latin typeface="Arial"/>
              </a:rPr>
              <a:t>An image is a visual representation of something</a:t>
            </a:r>
            <a:endParaRPr/>
          </a:p>
          <a:p>
            <a:pPr algn="l">
              <a:defRPr/>
            </a:pPr>
            <a:r>
              <a:rPr lang="en-US" sz="2000">
                <a:latin typeface="Arial"/>
              </a:rPr>
              <a:t>T</a:t>
            </a:r>
            <a:r>
              <a:rPr lang="en-US" sz="2000" b="0" i="0">
                <a:latin typeface="Arial"/>
              </a:rPr>
              <a:t>he term has several usages:</a:t>
            </a:r>
            <a:endParaRPr/>
          </a:p>
          <a:p>
            <a:pPr algn="l">
              <a:defRPr/>
            </a:pPr>
            <a:r>
              <a:rPr lang="en-US" sz="2000" b="0" i="0">
                <a:latin typeface="Arial"/>
              </a:rPr>
              <a:t>An image is a picture that has been created or copied and stored in electronic form. </a:t>
            </a:r>
            <a:endParaRPr/>
          </a:p>
          <a:p>
            <a:pPr algn="l">
              <a:defRPr/>
            </a:pPr>
            <a:r>
              <a:rPr lang="en-US" sz="2000" b="0" i="0">
                <a:latin typeface="Arial"/>
              </a:rPr>
              <a:t>An image can be described in terms of </a:t>
            </a:r>
            <a:r>
              <a:rPr lang="en-US" sz="2000" b="0" i="0" u="sng">
                <a:latin typeface="Arial"/>
                <a:hlinkClick r:id="rId2" tooltip="https://searchwindevelopment.techtarget.com/definition/vector-graphics"/>
              </a:rPr>
              <a:t>vector graphics</a:t>
            </a:r>
            <a:r>
              <a:rPr lang="en-US" sz="2000" b="0" i="0">
                <a:latin typeface="Arial"/>
              </a:rPr>
              <a:t> or </a:t>
            </a:r>
            <a:r>
              <a:rPr lang="en-US" sz="2000" b="0" i="0" u="sng">
                <a:latin typeface="Arial"/>
                <a:hlinkClick r:id="rId3" tooltip="https://whatis.techtarget.com/definition/raster-graphics"/>
              </a:rPr>
              <a:t>raster graphics</a:t>
            </a:r>
            <a:r>
              <a:rPr lang="en-US" sz="2000" b="0" i="0">
                <a:latin typeface="Arial"/>
              </a:rPr>
              <a:t>. </a:t>
            </a:r>
            <a:endParaRPr/>
          </a:p>
          <a:p>
            <a:pPr algn="l">
              <a:defRPr/>
            </a:pPr>
            <a:r>
              <a:rPr lang="en-US" sz="2000" b="0" i="0">
                <a:latin typeface="Arial"/>
              </a:rPr>
              <a:t>An image stored in raster form is sometimes called a </a:t>
            </a:r>
            <a:r>
              <a:rPr lang="en-US" sz="2000" b="0" i="0" u="sng">
                <a:latin typeface="Arial"/>
                <a:hlinkClick r:id="rId4" tooltip="https://whatis.techtarget.com/definition/bit-map"/>
              </a:rPr>
              <a:t>bitmap</a:t>
            </a:r>
            <a:r>
              <a:rPr lang="en-US" sz="2000" b="0" i="0">
                <a:latin typeface="Arial"/>
              </a:rPr>
              <a:t>.</a:t>
            </a:r>
            <a:endParaRPr/>
          </a:p>
          <a:p>
            <a:pPr algn="l">
              <a:defRPr/>
            </a:pPr>
            <a:r>
              <a:rPr lang="en-US" sz="2000" b="0" i="0">
                <a:latin typeface="Arial"/>
              </a:rPr>
              <a:t> An </a:t>
            </a:r>
            <a:r>
              <a:rPr lang="en-US" sz="2000" b="0" i="0" u="sng">
                <a:latin typeface="Arial"/>
                <a:hlinkClick r:id="rId5" tooltip="https://whatis.techtarget.com/definition/image-map"/>
              </a:rPr>
              <a:t>image map</a:t>
            </a:r>
            <a:r>
              <a:rPr lang="en-US" sz="2000" b="0" i="0">
                <a:latin typeface="Arial"/>
              </a:rPr>
              <a:t> is a file containing information that associates different locations on a specified image with </a:t>
            </a:r>
            <a:r>
              <a:rPr lang="en-US" sz="2000" b="0" i="0" u="sng">
                <a:latin typeface="Arial"/>
                <a:hlinkClick r:id="rId6" tooltip="https://whatis.techtarget.com/definition/hypertext"/>
              </a:rPr>
              <a:t>hypertext</a:t>
            </a:r>
            <a:r>
              <a:rPr lang="en-US" sz="2000" b="0" i="0">
                <a:latin typeface="Arial"/>
              </a:rPr>
              <a:t> links.</a:t>
            </a:r>
            <a:endParaRPr/>
          </a:p>
          <a:p>
            <a:pPr>
              <a:defRPr/>
            </a:pPr>
            <a:endParaRPr lang="en-IN"/>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4578" name="Slide Number Placeholder 3"/>
          <p:cNvSpPr>
            <a:spLocks noGrp="1"/>
          </p:cNvSpPr>
          <p:nvPr>
            <p:ph type="sldNum" sz="quarter" idx="12"/>
          </p:nvPr>
        </p:nvSpPr>
        <p:spPr bwMode="auto">
          <a:prstGeom prst="rect">
            <a:avLst/>
          </a:prstGeom>
          <a:noFill/>
          <a:ln/>
        </p:spPr>
        <p:txBody>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fld id="{826CB67E-D014-429C-ACEE-D10B3E390416}" type="slidenum">
              <a:rPr lang="en-US" sz="1200">
                <a:latin typeface="Garamond"/>
              </a:rPr>
              <a:t/>
            </a:fld>
            <a:endParaRPr lang="en-US" sz="1200">
              <a:latin typeface="Garamond"/>
            </a:endParaRPr>
          </a:p>
        </p:txBody>
      </p:sp>
      <p:sp>
        <p:nvSpPr>
          <p:cNvPr id="24579" name="Rectangle 2"/>
          <p:cNvSpPr>
            <a:spLocks noChangeArrowheads="1"/>
          </p:cNvSpPr>
          <p:nvPr/>
        </p:nvSpPr>
        <p:spPr bwMode="auto">
          <a:xfrm>
            <a:off x="2209800" y="609600"/>
            <a:ext cx="7772400" cy="1143000"/>
          </a:xfrm>
          <a:prstGeom prst="rect">
            <a:avLst/>
          </a:prstGeom>
          <a:noFill/>
          <a:ln>
            <a:noFill/>
          </a:ln>
        </p:spPr>
        <p:txBody>
          <a:bodyPr anchor="ct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lgn="ctr">
              <a:spcBef>
                <a:spcPts val="0"/>
              </a:spcBef>
              <a:buClrTx/>
              <a:buSzTx/>
              <a:buFontTx/>
              <a:buNone/>
              <a:defRPr/>
            </a:pPr>
            <a:r>
              <a:rPr lang="en-US" sz="3600">
                <a:solidFill>
                  <a:schemeClr val="tx2"/>
                </a:solidFill>
                <a:latin typeface="Times New Roman"/>
              </a:rPr>
              <a:t>Image Example</a:t>
            </a:r>
            <a:endParaRPr/>
          </a:p>
        </p:txBody>
      </p:sp>
      <p:pic>
        <p:nvPicPr>
          <p:cNvPr id="24580" name="Picture 3"/>
          <p:cNvPicPr>
            <a:picLocks noChangeAspect="1" noChangeArrowheads="1"/>
          </p:cNvPicPr>
          <p:nvPr/>
        </p:nvPicPr>
        <p:blipFill>
          <a:blip r:embed="rId2"/>
          <a:stretch/>
        </p:blipFill>
        <p:spPr bwMode="auto">
          <a:xfrm>
            <a:off x="2667001" y="1905001"/>
            <a:ext cx="3381375" cy="3381375"/>
          </a:xfrm>
          <a:prstGeom prst="rect">
            <a:avLst/>
          </a:prstGeom>
          <a:noFill/>
          <a:ln>
            <a:noFill/>
          </a:ln>
        </p:spPr>
      </p:pic>
      <p:pic>
        <p:nvPicPr>
          <p:cNvPr id="24581" name="Picture 4"/>
          <p:cNvPicPr>
            <a:picLocks noChangeAspect="1" noChangeArrowheads="1"/>
          </p:cNvPicPr>
          <p:nvPr/>
        </p:nvPicPr>
        <p:blipFill>
          <a:blip r:embed="rId3"/>
          <a:stretch/>
        </p:blipFill>
        <p:spPr bwMode="auto">
          <a:xfrm>
            <a:off x="6324600" y="1905000"/>
            <a:ext cx="3352800" cy="3352800"/>
          </a:xfrm>
          <a:prstGeom prst="rect">
            <a:avLst/>
          </a:prstGeom>
          <a:noFill/>
          <a:ln>
            <a:noFill/>
          </a:ln>
        </p:spPr>
      </p:pic>
      <p:sp>
        <p:nvSpPr>
          <p:cNvPr id="24582" name="Text Box 5"/>
          <p:cNvSpPr txBox="1">
            <a:spLocks noChangeArrowheads="1"/>
          </p:cNvSpPr>
          <p:nvPr/>
        </p:nvSpPr>
        <p:spPr bwMode="auto">
          <a:xfrm>
            <a:off x="3762376" y="5375275"/>
            <a:ext cx="962025"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rPr>
              <a:t>before</a:t>
            </a:r>
            <a:endParaRPr/>
          </a:p>
        </p:txBody>
      </p:sp>
      <p:sp>
        <p:nvSpPr>
          <p:cNvPr id="24583" name="Text Box 6"/>
          <p:cNvSpPr txBox="1">
            <a:spLocks noChangeArrowheads="1"/>
          </p:cNvSpPr>
          <p:nvPr/>
        </p:nvSpPr>
        <p:spPr bwMode="auto">
          <a:xfrm>
            <a:off x="7496176" y="5334000"/>
            <a:ext cx="741363"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rPr>
              <a:t>after</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5602" name="Slide Number Placeholder 3"/>
          <p:cNvSpPr>
            <a:spLocks noGrp="1"/>
          </p:cNvSpPr>
          <p:nvPr>
            <p:ph type="sldNum" sz="quarter" idx="12"/>
          </p:nvPr>
        </p:nvSpPr>
        <p:spPr bwMode="auto">
          <a:prstGeom prst="rect">
            <a:avLst/>
          </a:prstGeom>
          <a:noFill/>
          <a:ln/>
        </p:spPr>
        <p:txBody>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fld id="{BE030C58-0A7D-4E36-AA17-FF8EB8E64796}" type="slidenum">
              <a:rPr lang="en-US" sz="1200">
                <a:latin typeface="Garamond"/>
              </a:rPr>
              <a:t/>
            </a:fld>
            <a:endParaRPr lang="en-US" sz="1200">
              <a:latin typeface="Garamond"/>
            </a:endParaRPr>
          </a:p>
        </p:txBody>
      </p:sp>
      <p:sp>
        <p:nvSpPr>
          <p:cNvPr id="25603" name="Rectangle 2"/>
          <p:cNvSpPr>
            <a:spLocks noChangeArrowheads="1"/>
          </p:cNvSpPr>
          <p:nvPr/>
        </p:nvSpPr>
        <p:spPr bwMode="auto">
          <a:xfrm>
            <a:off x="2209800" y="609600"/>
            <a:ext cx="7772400" cy="1143000"/>
          </a:xfrm>
          <a:prstGeom prst="rect">
            <a:avLst/>
          </a:prstGeom>
          <a:noFill/>
          <a:ln>
            <a:noFill/>
          </a:ln>
        </p:spPr>
        <p:txBody>
          <a:bodyPr anchor="ct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lgn="ctr">
              <a:spcBef>
                <a:spcPts val="0"/>
              </a:spcBef>
              <a:buClrTx/>
              <a:buSzTx/>
              <a:buFontTx/>
              <a:buNone/>
              <a:defRPr/>
            </a:pPr>
            <a:r>
              <a:rPr lang="en-US" sz="3600">
                <a:solidFill>
                  <a:schemeClr val="tx2"/>
                </a:solidFill>
                <a:latin typeface="Times New Roman"/>
              </a:rPr>
              <a:t>Histogram Comparison</a:t>
            </a:r>
            <a:endParaRPr/>
          </a:p>
        </p:txBody>
      </p:sp>
      <p:pic>
        <p:nvPicPr>
          <p:cNvPr id="25604" name="Picture 3"/>
          <p:cNvPicPr>
            <a:picLocks noChangeAspect="1" noChangeArrowheads="1"/>
          </p:cNvPicPr>
          <p:nvPr/>
        </p:nvPicPr>
        <p:blipFill>
          <a:blip r:embed="rId2"/>
          <a:stretch/>
        </p:blipFill>
        <p:spPr bwMode="auto">
          <a:xfrm>
            <a:off x="2590800" y="1981201"/>
            <a:ext cx="3200400" cy="2943225"/>
          </a:xfrm>
          <a:prstGeom prst="rect">
            <a:avLst/>
          </a:prstGeom>
          <a:noFill/>
          <a:ln>
            <a:noFill/>
          </a:ln>
        </p:spPr>
      </p:pic>
      <p:pic>
        <p:nvPicPr>
          <p:cNvPr id="25605" name="Picture 4"/>
          <p:cNvPicPr>
            <a:picLocks noChangeAspect="1" noChangeArrowheads="1"/>
          </p:cNvPicPr>
          <p:nvPr/>
        </p:nvPicPr>
        <p:blipFill>
          <a:blip r:embed="rId3"/>
          <a:stretch/>
        </p:blipFill>
        <p:spPr bwMode="auto">
          <a:xfrm>
            <a:off x="6172200" y="1981201"/>
            <a:ext cx="3276600" cy="3013075"/>
          </a:xfrm>
          <a:prstGeom prst="rect">
            <a:avLst/>
          </a:prstGeom>
          <a:noFill/>
          <a:ln>
            <a:noFill/>
          </a:ln>
        </p:spPr>
      </p:pic>
      <p:sp>
        <p:nvSpPr>
          <p:cNvPr id="25606" name="Line 5"/>
          <p:cNvSpPr>
            <a:spLocks noChangeShapeType="1"/>
          </p:cNvSpPr>
          <p:nvPr/>
        </p:nvSpPr>
        <p:spPr bwMode="auto">
          <a:xfrm>
            <a:off x="5638800" y="3352800"/>
            <a:ext cx="457200" cy="0"/>
          </a:xfrm>
          <a:prstGeom prst="line">
            <a:avLst/>
          </a:prstGeom>
          <a:noFill/>
          <a:ln w="9525">
            <a:solidFill>
              <a:schemeClr val="tx1"/>
            </a:solidFill>
            <a:round/>
            <a:headEnd/>
            <a:tailEnd type="triangle" w="med" len="med"/>
          </a:ln>
        </p:spPr>
        <p:txBody>
          <a:bodyPr/>
          <a:lstStyle/>
          <a:p>
            <a:pPr>
              <a:defRPr/>
            </a:pPr>
            <a:endParaRPr lang="en-IN"/>
          </a:p>
        </p:txBody>
      </p:sp>
      <p:sp>
        <p:nvSpPr>
          <p:cNvPr id="25607" name="Text Box 6"/>
          <p:cNvSpPr txBox="1">
            <a:spLocks noChangeArrowheads="1"/>
          </p:cNvSpPr>
          <p:nvPr/>
        </p:nvSpPr>
        <p:spPr bwMode="auto">
          <a:xfrm>
            <a:off x="3048001" y="4918075"/>
            <a:ext cx="2524125"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rPr>
              <a:t>before equalization</a:t>
            </a:r>
            <a:endParaRPr/>
          </a:p>
        </p:txBody>
      </p:sp>
      <p:sp>
        <p:nvSpPr>
          <p:cNvPr id="25608" name="Text Box 7"/>
          <p:cNvSpPr txBox="1">
            <a:spLocks noChangeArrowheads="1"/>
          </p:cNvSpPr>
          <p:nvPr/>
        </p:nvSpPr>
        <p:spPr bwMode="auto">
          <a:xfrm>
            <a:off x="6629401" y="4876800"/>
            <a:ext cx="2303463"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rPr>
              <a:t>after equalization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6626" name="Title 4"/>
          <p:cNvSpPr>
            <a:spLocks noGrp="1"/>
          </p:cNvSpPr>
          <p:nvPr>
            <p:ph type="title"/>
          </p:nvPr>
        </p:nvSpPr>
        <p:spPr bwMode="auto"/>
        <p:txBody>
          <a:bodyPr/>
          <a:lstStyle/>
          <a:p>
            <a:pPr>
              <a:defRPr/>
            </a:pPr>
            <a:r>
              <a:rPr lang="en-US"/>
              <a:t>Adaptive Histogram Equalization</a:t>
            </a:r>
            <a:endParaRPr/>
          </a:p>
        </p:txBody>
      </p:sp>
      <p:sp>
        <p:nvSpPr>
          <p:cNvPr id="26627" name="Slide Number Placeholder 2"/>
          <p:cNvSpPr>
            <a:spLocks noGrp="1"/>
          </p:cNvSpPr>
          <p:nvPr>
            <p:ph type="sldNum" sz="quarter" idx="12"/>
          </p:nvPr>
        </p:nvSpPr>
        <p:spPr bwMode="auto">
          <a:prstGeom prst="rect">
            <a:avLst/>
          </a:prstGeom>
          <a:noFill/>
          <a:ln/>
        </p:spPr>
        <p:txBody>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fld id="{C33837DA-FD7D-4FF5-AF64-7201439191E2}" type="slidenum">
              <a:rPr lang="en-US" sz="1200">
                <a:latin typeface="Garamond"/>
              </a:rPr>
              <a:t/>
            </a:fld>
            <a:endParaRPr lang="en-US" sz="1200">
              <a:latin typeface="Garamond"/>
            </a:endParaRPr>
          </a:p>
        </p:txBody>
      </p:sp>
      <p:pic>
        <p:nvPicPr>
          <p:cNvPr id="26628" name="Picture 2"/>
          <p:cNvPicPr>
            <a:picLocks noChangeAspect="1" noChangeArrowheads="1"/>
          </p:cNvPicPr>
          <p:nvPr/>
        </p:nvPicPr>
        <p:blipFill>
          <a:blip r:embed="rId2"/>
          <a:stretch/>
        </p:blipFill>
        <p:spPr bwMode="auto">
          <a:xfrm>
            <a:off x="1524000" y="914400"/>
            <a:ext cx="5200650" cy="4600575"/>
          </a:xfrm>
          <a:prstGeom prst="rect">
            <a:avLst/>
          </a:prstGeom>
          <a:noFill/>
          <a:ln>
            <a:noFill/>
          </a:ln>
        </p:spPr>
      </p:pic>
      <p:pic>
        <p:nvPicPr>
          <p:cNvPr id="26629" name="Picture 3"/>
          <p:cNvPicPr>
            <a:picLocks noChangeAspect="1" noChangeArrowheads="1"/>
          </p:cNvPicPr>
          <p:nvPr/>
        </p:nvPicPr>
        <p:blipFill>
          <a:blip r:embed="rId3"/>
          <a:stretch/>
        </p:blipFill>
        <p:spPr bwMode="auto">
          <a:xfrm>
            <a:off x="5486400" y="762001"/>
            <a:ext cx="5373688" cy="47529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7650" name="Slide Number Placeholder 5"/>
          <p:cNvSpPr>
            <a:spLocks noGrp="1"/>
          </p:cNvSpPr>
          <p:nvPr>
            <p:ph type="sldNum" sz="quarter" idx="12"/>
          </p:nvPr>
        </p:nvSpPr>
        <p:spPr bwMode="auto">
          <a:prstGeom prst="rect">
            <a:avLst/>
          </a:prstGeom>
          <a:noFill/>
          <a:ln/>
        </p:spPr>
        <p:txBody>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fld id="{ADA0C875-A970-4601-8986-723164D7C843}" type="slidenum">
              <a:rPr lang="zh-CN" sz="1200">
                <a:latin typeface="Garamond"/>
              </a:rPr>
              <a:t/>
            </a:fld>
            <a:endParaRPr lang="en-US" sz="1200">
              <a:latin typeface="Garamond"/>
            </a:endParaRPr>
          </a:p>
        </p:txBody>
      </p:sp>
      <p:sp>
        <p:nvSpPr>
          <p:cNvPr id="27651" name="Rectangle 2"/>
          <p:cNvSpPr>
            <a:spLocks noChangeArrowheads="1" noGrp="1"/>
          </p:cNvSpPr>
          <p:nvPr>
            <p:ph type="title"/>
          </p:nvPr>
        </p:nvSpPr>
        <p:spPr bwMode="auto">
          <a:xfrm>
            <a:off x="2209800" y="152400"/>
            <a:ext cx="7772400" cy="1143000"/>
          </a:xfrm>
        </p:spPr>
        <p:txBody>
          <a:bodyPr>
            <a:normAutofit fontScale="90000"/>
          </a:bodyPr>
          <a:lstStyle/>
          <a:p>
            <a:pPr>
              <a:defRPr/>
            </a:pPr>
            <a:r>
              <a:rPr lang="hu-HU"/>
              <a:t>Histogram </a:t>
            </a:r>
            <a:r>
              <a:rPr lang="en-US"/>
              <a:t>S</a:t>
            </a:r>
            <a:r>
              <a:rPr lang="hu-HU"/>
              <a:t>pecification</a:t>
            </a:r>
            <a:r>
              <a:rPr lang="en-US"/>
              <a:t>/Matching</a:t>
            </a:r>
            <a:endParaRPr lang="hu-HU"/>
          </a:p>
        </p:txBody>
      </p:sp>
      <p:sp>
        <p:nvSpPr>
          <p:cNvPr id="27652" name="Text Box 3"/>
          <p:cNvSpPr txBox="1">
            <a:spLocks noChangeArrowheads="1"/>
          </p:cNvSpPr>
          <p:nvPr/>
        </p:nvSpPr>
        <p:spPr bwMode="auto">
          <a:xfrm>
            <a:off x="6673850" y="4003675"/>
            <a:ext cx="387350" cy="579438"/>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hu-HU" sz="3200" i="1">
                <a:latin typeface="Times New Roman"/>
              </a:rPr>
              <a:t>S</a:t>
            </a:r>
            <a:endParaRPr lang="hu-HU" sz="3200" baseline="30000">
              <a:latin typeface="Times New Roman"/>
            </a:endParaRPr>
          </a:p>
        </p:txBody>
      </p:sp>
      <p:sp>
        <p:nvSpPr>
          <p:cNvPr id="27653" name="Line 4"/>
          <p:cNvSpPr>
            <a:spLocks noChangeShapeType="1"/>
          </p:cNvSpPr>
          <p:nvPr/>
        </p:nvSpPr>
        <p:spPr bwMode="auto">
          <a:xfrm flipV="1">
            <a:off x="3144838" y="2347913"/>
            <a:ext cx="0" cy="1223962"/>
          </a:xfrm>
          <a:prstGeom prst="line">
            <a:avLst/>
          </a:prstGeom>
          <a:noFill/>
          <a:ln w="9525">
            <a:solidFill>
              <a:schemeClr val="tx1"/>
            </a:solidFill>
            <a:round/>
            <a:headEnd/>
            <a:tailEnd type="triangle" w="med" len="med"/>
          </a:ln>
        </p:spPr>
        <p:txBody>
          <a:bodyPr wrap="none"/>
          <a:lstStyle/>
          <a:p>
            <a:pPr>
              <a:defRPr/>
            </a:pPr>
            <a:endParaRPr lang="en-IN"/>
          </a:p>
        </p:txBody>
      </p:sp>
      <p:sp>
        <p:nvSpPr>
          <p:cNvPr id="27654" name="Line 5"/>
          <p:cNvSpPr>
            <a:spLocks noChangeShapeType="1"/>
          </p:cNvSpPr>
          <p:nvPr/>
        </p:nvSpPr>
        <p:spPr bwMode="auto">
          <a:xfrm>
            <a:off x="3144839" y="3571875"/>
            <a:ext cx="1728787" cy="0"/>
          </a:xfrm>
          <a:prstGeom prst="line">
            <a:avLst/>
          </a:prstGeom>
          <a:noFill/>
          <a:ln w="9525">
            <a:solidFill>
              <a:schemeClr val="tx1"/>
            </a:solidFill>
            <a:round/>
            <a:headEnd/>
            <a:tailEnd type="triangle" w="med" len="med"/>
          </a:ln>
        </p:spPr>
        <p:txBody>
          <a:bodyPr wrap="none"/>
          <a:lstStyle/>
          <a:p>
            <a:pPr>
              <a:defRPr/>
            </a:pPr>
            <a:endParaRPr lang="en-IN"/>
          </a:p>
        </p:txBody>
      </p:sp>
      <p:sp>
        <p:nvSpPr>
          <p:cNvPr id="27655" name="Line 6"/>
          <p:cNvSpPr>
            <a:spLocks noChangeShapeType="1"/>
          </p:cNvSpPr>
          <p:nvPr/>
        </p:nvSpPr>
        <p:spPr bwMode="auto">
          <a:xfrm flipV="1">
            <a:off x="7248525" y="2276476"/>
            <a:ext cx="0" cy="1223963"/>
          </a:xfrm>
          <a:prstGeom prst="line">
            <a:avLst/>
          </a:prstGeom>
          <a:noFill/>
          <a:ln w="9525">
            <a:solidFill>
              <a:schemeClr val="tx1"/>
            </a:solidFill>
            <a:round/>
            <a:headEnd/>
            <a:tailEnd type="triangle" w="med" len="med"/>
          </a:ln>
        </p:spPr>
        <p:txBody>
          <a:bodyPr wrap="none"/>
          <a:lstStyle/>
          <a:p>
            <a:pPr>
              <a:defRPr/>
            </a:pPr>
            <a:endParaRPr lang="en-IN"/>
          </a:p>
        </p:txBody>
      </p:sp>
      <p:sp>
        <p:nvSpPr>
          <p:cNvPr id="27656" name="Line 7"/>
          <p:cNvSpPr>
            <a:spLocks noChangeShapeType="1"/>
          </p:cNvSpPr>
          <p:nvPr/>
        </p:nvSpPr>
        <p:spPr bwMode="auto">
          <a:xfrm>
            <a:off x="7248525" y="3500438"/>
            <a:ext cx="1728788" cy="0"/>
          </a:xfrm>
          <a:prstGeom prst="line">
            <a:avLst/>
          </a:prstGeom>
          <a:noFill/>
          <a:ln w="9525">
            <a:solidFill>
              <a:schemeClr val="tx1"/>
            </a:solidFill>
            <a:round/>
            <a:headEnd/>
            <a:tailEnd type="triangle" w="med" len="med"/>
          </a:ln>
        </p:spPr>
        <p:txBody>
          <a:bodyPr wrap="none"/>
          <a:lstStyle/>
          <a:p>
            <a:pPr>
              <a:defRPr/>
            </a:pPr>
            <a:endParaRPr lang="en-IN"/>
          </a:p>
        </p:txBody>
      </p:sp>
      <p:sp>
        <p:nvSpPr>
          <p:cNvPr id="27657" name="Freeform 8"/>
          <p:cNvSpPr/>
          <p:nvPr/>
        </p:nvSpPr>
        <p:spPr bwMode="auto">
          <a:xfrm>
            <a:off x="7464425" y="2708276"/>
            <a:ext cx="1219200" cy="601663"/>
          </a:xfrm>
          <a:custGeom>
            <a:avLst/>
            <a:gdLst>
              <a:gd name="T0" fmla="*/ 0 w 768"/>
              <a:gd name="T1" fmla="*/ 2147483647 h 379"/>
              <a:gd name="T2" fmla="*/ 2147483647 w 768"/>
              <a:gd name="T3" fmla="*/ 2147483647 h 379"/>
              <a:gd name="T4" fmla="*/ 2147483647 w 768"/>
              <a:gd name="T5" fmla="*/ 2147483647 h 379"/>
              <a:gd name="T6" fmla="*/ 2147483647 w 768"/>
              <a:gd name="T7" fmla="*/ 2147483647 h 379"/>
              <a:gd name="T8" fmla="*/ 2147483647 w 768"/>
              <a:gd name="T9" fmla="*/ 2147483647 h 379"/>
              <a:gd name="T10" fmla="*/ 2147483647 w 768"/>
              <a:gd name="T11" fmla="*/ 2147483647 h 379"/>
              <a:gd name="T12" fmla="*/ 2147483647 w 768"/>
              <a:gd name="T13" fmla="*/ 2147483647 h 379"/>
              <a:gd name="T14" fmla="*/ 2147483647 w 768"/>
              <a:gd name="T15" fmla="*/ 2147483647 h 379"/>
              <a:gd name="T16" fmla="*/ 2147483647 w 768"/>
              <a:gd name="T17" fmla="*/ 2147483647 h 379"/>
              <a:gd name="T18" fmla="*/ 2147483647 w 768"/>
              <a:gd name="T19" fmla="*/ 2147483647 h 379"/>
              <a:gd name="T20" fmla="*/ 2147483647 w 768"/>
              <a:gd name="T21" fmla="*/ 2147483647 h 379"/>
              <a:gd name="T22" fmla="*/ 2147483647 w 768"/>
              <a:gd name="T23" fmla="*/ 2147483647 h 37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8"/>
              <a:gd name="T37" fmla="*/ 0 h 379"/>
              <a:gd name="T38" fmla="*/ 768 w 768"/>
              <a:gd name="T39" fmla="*/ 379 h 37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8" h="379" fill="norm" stroke="1" extrusionOk="0">
                <a:moveTo>
                  <a:pt x="0" y="339"/>
                </a:moveTo>
                <a:cubicBezTo>
                  <a:pt x="63" y="297"/>
                  <a:pt x="38" y="193"/>
                  <a:pt x="104" y="171"/>
                </a:cubicBezTo>
                <a:cubicBezTo>
                  <a:pt x="109" y="153"/>
                  <a:pt x="136" y="78"/>
                  <a:pt x="152" y="67"/>
                </a:cubicBezTo>
                <a:cubicBezTo>
                  <a:pt x="173" y="53"/>
                  <a:pt x="201" y="52"/>
                  <a:pt x="224" y="43"/>
                </a:cubicBezTo>
                <a:cubicBezTo>
                  <a:pt x="347" y="47"/>
                  <a:pt x="461" y="0"/>
                  <a:pt x="544" y="83"/>
                </a:cubicBezTo>
                <a:cubicBezTo>
                  <a:pt x="563" y="140"/>
                  <a:pt x="536" y="71"/>
                  <a:pt x="576" y="131"/>
                </a:cubicBezTo>
                <a:cubicBezTo>
                  <a:pt x="607" y="177"/>
                  <a:pt x="554" y="135"/>
                  <a:pt x="608" y="171"/>
                </a:cubicBezTo>
                <a:cubicBezTo>
                  <a:pt x="623" y="217"/>
                  <a:pt x="630" y="265"/>
                  <a:pt x="664" y="299"/>
                </a:cubicBezTo>
                <a:cubicBezTo>
                  <a:pt x="667" y="307"/>
                  <a:pt x="665" y="318"/>
                  <a:pt x="672" y="323"/>
                </a:cubicBezTo>
                <a:cubicBezTo>
                  <a:pt x="686" y="333"/>
                  <a:pt x="720" y="339"/>
                  <a:pt x="720" y="339"/>
                </a:cubicBezTo>
                <a:cubicBezTo>
                  <a:pt x="723" y="347"/>
                  <a:pt x="722" y="358"/>
                  <a:pt x="728" y="363"/>
                </a:cubicBezTo>
                <a:cubicBezTo>
                  <a:pt x="739" y="372"/>
                  <a:pt x="768" y="379"/>
                  <a:pt x="768" y="379"/>
                </a:cubicBezTo>
              </a:path>
            </a:pathLst>
          </a:custGeom>
          <a:noFill/>
          <a:ln w="9525">
            <a:solidFill>
              <a:schemeClr val="tx1"/>
            </a:solidFill>
            <a:round/>
            <a:headEnd/>
            <a:tailEnd/>
          </a:ln>
        </p:spPr>
        <p:txBody>
          <a:bodyPr wrap="none"/>
          <a:lstStyle/>
          <a:p>
            <a:pPr>
              <a:defRPr/>
            </a:pPr>
            <a:endParaRPr lang="en-IN"/>
          </a:p>
        </p:txBody>
      </p:sp>
      <p:sp>
        <p:nvSpPr>
          <p:cNvPr id="27658" name="Line 9"/>
          <p:cNvSpPr>
            <a:spLocks noChangeShapeType="1"/>
          </p:cNvSpPr>
          <p:nvPr/>
        </p:nvSpPr>
        <p:spPr bwMode="auto">
          <a:xfrm flipV="1">
            <a:off x="3144838" y="4724401"/>
            <a:ext cx="0" cy="1223963"/>
          </a:xfrm>
          <a:prstGeom prst="line">
            <a:avLst/>
          </a:prstGeom>
          <a:noFill/>
          <a:ln w="9525">
            <a:solidFill>
              <a:schemeClr val="tx1"/>
            </a:solidFill>
            <a:round/>
            <a:headEnd/>
            <a:tailEnd type="triangle" w="med" len="med"/>
          </a:ln>
        </p:spPr>
        <p:txBody>
          <a:bodyPr wrap="none"/>
          <a:lstStyle/>
          <a:p>
            <a:pPr>
              <a:defRPr/>
            </a:pPr>
            <a:endParaRPr lang="en-IN"/>
          </a:p>
        </p:txBody>
      </p:sp>
      <p:sp>
        <p:nvSpPr>
          <p:cNvPr id="27659" name="Line 10"/>
          <p:cNvSpPr>
            <a:spLocks noChangeShapeType="1"/>
          </p:cNvSpPr>
          <p:nvPr/>
        </p:nvSpPr>
        <p:spPr bwMode="auto">
          <a:xfrm>
            <a:off x="3144839" y="5948363"/>
            <a:ext cx="1728787" cy="0"/>
          </a:xfrm>
          <a:prstGeom prst="line">
            <a:avLst/>
          </a:prstGeom>
          <a:noFill/>
          <a:ln w="9525">
            <a:solidFill>
              <a:schemeClr val="tx1"/>
            </a:solidFill>
            <a:round/>
            <a:headEnd/>
            <a:tailEnd type="triangle" w="med" len="med"/>
          </a:ln>
        </p:spPr>
        <p:txBody>
          <a:bodyPr wrap="none"/>
          <a:lstStyle/>
          <a:p>
            <a:pPr>
              <a:defRPr/>
            </a:pPr>
            <a:endParaRPr lang="en-IN"/>
          </a:p>
        </p:txBody>
      </p:sp>
      <p:sp>
        <p:nvSpPr>
          <p:cNvPr id="27660" name="Line 11"/>
          <p:cNvSpPr>
            <a:spLocks noChangeShapeType="1"/>
          </p:cNvSpPr>
          <p:nvPr/>
        </p:nvSpPr>
        <p:spPr bwMode="auto">
          <a:xfrm flipV="1">
            <a:off x="7248525" y="4795838"/>
            <a:ext cx="0" cy="1223962"/>
          </a:xfrm>
          <a:prstGeom prst="line">
            <a:avLst/>
          </a:prstGeom>
          <a:noFill/>
          <a:ln w="9525">
            <a:solidFill>
              <a:schemeClr val="tx1"/>
            </a:solidFill>
            <a:round/>
            <a:headEnd/>
            <a:tailEnd type="triangle" w="med" len="med"/>
          </a:ln>
        </p:spPr>
        <p:txBody>
          <a:bodyPr wrap="none"/>
          <a:lstStyle/>
          <a:p>
            <a:pPr>
              <a:defRPr/>
            </a:pPr>
            <a:endParaRPr lang="en-IN"/>
          </a:p>
        </p:txBody>
      </p:sp>
      <p:sp>
        <p:nvSpPr>
          <p:cNvPr id="27661" name="Line 12"/>
          <p:cNvSpPr>
            <a:spLocks noChangeShapeType="1"/>
          </p:cNvSpPr>
          <p:nvPr/>
        </p:nvSpPr>
        <p:spPr bwMode="auto">
          <a:xfrm>
            <a:off x="7248525" y="6019800"/>
            <a:ext cx="1728788" cy="0"/>
          </a:xfrm>
          <a:prstGeom prst="line">
            <a:avLst/>
          </a:prstGeom>
          <a:noFill/>
          <a:ln w="9525">
            <a:solidFill>
              <a:schemeClr val="tx1"/>
            </a:solidFill>
            <a:round/>
            <a:headEnd/>
            <a:tailEnd type="triangle" w="med" len="med"/>
          </a:ln>
        </p:spPr>
        <p:txBody>
          <a:bodyPr wrap="none"/>
          <a:lstStyle/>
          <a:p>
            <a:pPr>
              <a:defRPr/>
            </a:pPr>
            <a:endParaRPr lang="en-IN"/>
          </a:p>
        </p:txBody>
      </p:sp>
      <p:cxnSp>
        <p:nvCxnSpPr>
          <p:cNvPr id="27662" name="AutoShape 13"/>
          <p:cNvCxnSpPr>
            <a:cxnSpLocks noChangeShapeType="1"/>
          </p:cNvCxnSpPr>
          <p:nvPr/>
        </p:nvCxnSpPr>
        <p:spPr bwMode="auto">
          <a:xfrm rot="16199999">
            <a:off x="3109119" y="2815432"/>
            <a:ext cx="719138" cy="504825"/>
          </a:xfrm>
          <a:prstGeom prst="curvedConnector3">
            <a:avLst>
              <a:gd name="adj1" fmla="val 49889"/>
            </a:avLst>
          </a:prstGeom>
          <a:noFill/>
          <a:ln w="9525">
            <a:solidFill>
              <a:schemeClr val="tx1"/>
            </a:solidFill>
            <a:round/>
            <a:headEnd/>
            <a:tailEnd/>
          </a:ln>
        </p:spPr>
      </p:cxnSp>
      <p:cxnSp>
        <p:nvCxnSpPr>
          <p:cNvPr id="27663" name="AutoShape 14"/>
          <p:cNvCxnSpPr>
            <a:cxnSpLocks noChangeShapeType="1"/>
          </p:cNvCxnSpPr>
          <p:nvPr/>
        </p:nvCxnSpPr>
        <p:spPr bwMode="auto">
          <a:xfrm rot="10800000">
            <a:off x="3721100" y="2708276"/>
            <a:ext cx="863599" cy="792163"/>
          </a:xfrm>
          <a:prstGeom prst="curvedConnector3">
            <a:avLst>
              <a:gd name="adj1" fmla="val 50000"/>
            </a:avLst>
          </a:prstGeom>
          <a:noFill/>
          <a:ln w="9525">
            <a:solidFill>
              <a:schemeClr val="tx1"/>
            </a:solidFill>
            <a:round/>
            <a:headEnd/>
            <a:tailEnd/>
          </a:ln>
        </p:spPr>
      </p:cxnSp>
      <p:sp>
        <p:nvSpPr>
          <p:cNvPr id="27664" name="Text Box 15"/>
          <p:cNvSpPr txBox="1">
            <a:spLocks noChangeArrowheads="1"/>
          </p:cNvSpPr>
          <p:nvPr/>
        </p:nvSpPr>
        <p:spPr bwMode="auto">
          <a:xfrm>
            <a:off x="4800601" y="4003675"/>
            <a:ext cx="409575" cy="579438"/>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hu-HU" sz="3200" i="1">
                <a:latin typeface="Times New Roman"/>
              </a:rPr>
              <a:t>T</a:t>
            </a:r>
            <a:endParaRPr/>
          </a:p>
        </p:txBody>
      </p:sp>
      <p:sp>
        <p:nvSpPr>
          <p:cNvPr id="27665" name="Text Box 16"/>
          <p:cNvSpPr txBox="1">
            <a:spLocks noChangeArrowheads="1"/>
          </p:cNvSpPr>
          <p:nvPr/>
        </p:nvSpPr>
        <p:spPr bwMode="auto">
          <a:xfrm>
            <a:off x="5305426" y="3068639"/>
            <a:ext cx="1003801" cy="584775"/>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hu-HU" sz="3200" i="1">
                <a:latin typeface="Times New Roman"/>
              </a:rPr>
              <a:t>S</a:t>
            </a:r>
            <a:r>
              <a:rPr lang="hu-HU" sz="3200" baseline="30000">
                <a:latin typeface="Times New Roman"/>
              </a:rPr>
              <a:t>-1</a:t>
            </a:r>
            <a:r>
              <a:rPr lang="hu-HU" sz="3200" baseline="-25000">
                <a:latin typeface="Times New Roman"/>
                <a:cs typeface="Times New Roman"/>
              </a:rPr>
              <a:t>*</a:t>
            </a:r>
            <a:r>
              <a:rPr lang="hu-HU" sz="3200">
                <a:latin typeface="Times New Roman"/>
                <a:cs typeface="Times New Roman"/>
              </a:rPr>
              <a:t>T</a:t>
            </a:r>
            <a:endParaRPr/>
          </a:p>
        </p:txBody>
      </p:sp>
      <p:sp>
        <p:nvSpPr>
          <p:cNvPr id="27666" name="Line 17"/>
          <p:cNvSpPr>
            <a:spLocks noChangeShapeType="1"/>
          </p:cNvSpPr>
          <p:nvPr/>
        </p:nvSpPr>
        <p:spPr bwMode="auto">
          <a:xfrm>
            <a:off x="3144839" y="5300663"/>
            <a:ext cx="1512887" cy="0"/>
          </a:xfrm>
          <a:prstGeom prst="line">
            <a:avLst/>
          </a:prstGeom>
          <a:noFill/>
          <a:ln w="9525">
            <a:solidFill>
              <a:schemeClr val="tx1"/>
            </a:solidFill>
            <a:round/>
            <a:headEnd/>
            <a:tailEnd/>
          </a:ln>
        </p:spPr>
        <p:txBody>
          <a:bodyPr wrap="none"/>
          <a:lstStyle/>
          <a:p>
            <a:pPr>
              <a:defRPr/>
            </a:pPr>
            <a:endParaRPr lang="en-IN"/>
          </a:p>
        </p:txBody>
      </p:sp>
      <p:sp>
        <p:nvSpPr>
          <p:cNvPr id="27667" name="Line 18"/>
          <p:cNvSpPr>
            <a:spLocks noChangeShapeType="1"/>
          </p:cNvSpPr>
          <p:nvPr/>
        </p:nvSpPr>
        <p:spPr bwMode="auto">
          <a:xfrm>
            <a:off x="7248525" y="5443538"/>
            <a:ext cx="1512888" cy="0"/>
          </a:xfrm>
          <a:prstGeom prst="line">
            <a:avLst/>
          </a:prstGeom>
          <a:noFill/>
          <a:ln w="9525">
            <a:solidFill>
              <a:schemeClr val="tx1"/>
            </a:solidFill>
            <a:round/>
            <a:headEnd/>
            <a:tailEnd/>
          </a:ln>
        </p:spPr>
        <p:txBody>
          <a:bodyPr wrap="none"/>
          <a:lstStyle/>
          <a:p>
            <a:pPr>
              <a:defRPr/>
            </a:pPr>
            <a:endParaRPr lang="en-IN"/>
          </a:p>
        </p:txBody>
      </p:sp>
      <p:sp>
        <p:nvSpPr>
          <p:cNvPr id="27668" name="AutoShape 19"/>
          <p:cNvSpPr>
            <a:spLocks noChangeArrowheads="1"/>
          </p:cNvSpPr>
          <p:nvPr/>
        </p:nvSpPr>
        <p:spPr bwMode="auto">
          <a:xfrm>
            <a:off x="4297364" y="4003675"/>
            <a:ext cx="358775" cy="865188"/>
          </a:xfrm>
          <a:prstGeom prst="downArrow">
            <a:avLst>
              <a:gd name="adj1" fmla="val 50000"/>
              <a:gd name="adj2" fmla="val 60288"/>
            </a:avLst>
          </a:prstGeom>
          <a:noFill/>
          <a:ln w="9525">
            <a:solidFill>
              <a:schemeClr val="tx1"/>
            </a:solidFill>
            <a:miter lim="800000"/>
            <a:headEnd/>
            <a:tailEnd/>
          </a:ln>
        </p:spPr>
        <p:txBody>
          <a:bodyPr wrap="none" anchor="ct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endParaRPr lang="en-US" sz="1800"/>
          </a:p>
        </p:txBody>
      </p:sp>
      <p:sp>
        <p:nvSpPr>
          <p:cNvPr id="27669" name="AutoShape 20"/>
          <p:cNvSpPr>
            <a:spLocks noChangeArrowheads="1"/>
          </p:cNvSpPr>
          <p:nvPr/>
        </p:nvSpPr>
        <p:spPr bwMode="auto">
          <a:xfrm>
            <a:off x="7464426" y="4003675"/>
            <a:ext cx="358775" cy="865188"/>
          </a:xfrm>
          <a:prstGeom prst="downArrow">
            <a:avLst>
              <a:gd name="adj1" fmla="val 50000"/>
              <a:gd name="adj2" fmla="val 60288"/>
            </a:avLst>
          </a:prstGeom>
          <a:noFill/>
          <a:ln w="9525">
            <a:solidFill>
              <a:schemeClr val="tx1"/>
            </a:solidFill>
            <a:miter lim="800000"/>
            <a:headEnd/>
            <a:tailEnd/>
          </a:ln>
        </p:spPr>
        <p:txBody>
          <a:bodyPr wrap="none" anchor="ct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endParaRPr lang="en-US" sz="1800"/>
          </a:p>
        </p:txBody>
      </p:sp>
      <p:sp>
        <p:nvSpPr>
          <p:cNvPr id="27670" name="AutoShape 21"/>
          <p:cNvSpPr>
            <a:spLocks noChangeArrowheads="1"/>
          </p:cNvSpPr>
          <p:nvPr/>
        </p:nvSpPr>
        <p:spPr bwMode="auto">
          <a:xfrm>
            <a:off x="5376863" y="2779714"/>
            <a:ext cx="1079500" cy="287337"/>
          </a:xfrm>
          <a:prstGeom prst="rightArrow">
            <a:avLst>
              <a:gd name="adj1" fmla="val 50000"/>
              <a:gd name="adj2" fmla="val 93923"/>
            </a:avLst>
          </a:prstGeom>
          <a:noFill/>
          <a:ln w="9525">
            <a:solidFill>
              <a:schemeClr val="tx1"/>
            </a:solidFill>
            <a:miter lim="800000"/>
            <a:headEnd/>
            <a:tailEnd/>
          </a:ln>
        </p:spPr>
        <p:txBody>
          <a:bodyPr wrap="none" anchor="ct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endParaRPr lang="en-US" sz="1800"/>
          </a:p>
        </p:txBody>
      </p:sp>
      <p:sp>
        <p:nvSpPr>
          <p:cNvPr id="27671" name="Text Box 22"/>
          <p:cNvSpPr txBox="1">
            <a:spLocks noChangeArrowheads="1"/>
          </p:cNvSpPr>
          <p:nvPr/>
        </p:nvSpPr>
        <p:spPr bwMode="auto">
          <a:xfrm>
            <a:off x="2971800" y="1752599"/>
            <a:ext cx="1503363"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hu-HU" sz="2400">
                <a:latin typeface="Times New Roman"/>
              </a:rPr>
              <a:t>histogram</a:t>
            </a:r>
            <a:r>
              <a:rPr lang="hu-HU" sz="2400" baseline="-25000">
                <a:latin typeface="Times New Roman"/>
              </a:rPr>
              <a:t>1</a:t>
            </a:r>
            <a:endParaRPr/>
          </a:p>
        </p:txBody>
      </p:sp>
      <p:sp>
        <p:nvSpPr>
          <p:cNvPr id="27672" name="Text Box 23"/>
          <p:cNvSpPr txBox="1">
            <a:spLocks noChangeArrowheads="1"/>
          </p:cNvSpPr>
          <p:nvPr/>
        </p:nvSpPr>
        <p:spPr bwMode="auto">
          <a:xfrm>
            <a:off x="7239001" y="1752599"/>
            <a:ext cx="1503363"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hu-HU" sz="2400">
                <a:latin typeface="Times New Roman"/>
              </a:rPr>
              <a:t>histogram</a:t>
            </a:r>
            <a:r>
              <a:rPr lang="hu-HU" sz="2400" baseline="-25000">
                <a:latin typeface="Times New Roman"/>
              </a:rPr>
              <a:t>2</a:t>
            </a:r>
            <a:endParaRPr/>
          </a:p>
        </p:txBody>
      </p:sp>
      <p:sp>
        <p:nvSpPr>
          <p:cNvPr id="27673" name="Text Box 24"/>
          <p:cNvSpPr txBox="1">
            <a:spLocks noChangeArrowheads="1"/>
          </p:cNvSpPr>
          <p:nvPr/>
        </p:nvSpPr>
        <p:spPr bwMode="auto">
          <a:xfrm>
            <a:off x="9099550" y="5897563"/>
            <a:ext cx="319088"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hu-HU" sz="2400">
                <a:latin typeface="Times New Roman"/>
              </a:rPr>
              <a:t>?</a:t>
            </a:r>
            <a:endParaRPr/>
          </a:p>
        </p:txBody>
      </p:sp>
      <p:sp>
        <p:nvSpPr>
          <p:cNvPr id="27674" name="TextBox 26"/>
          <p:cNvSpPr txBox="1">
            <a:spLocks noChangeArrowheads="1"/>
          </p:cNvSpPr>
          <p:nvPr/>
        </p:nvSpPr>
        <p:spPr bwMode="auto">
          <a:xfrm>
            <a:off x="2514601" y="990601"/>
            <a:ext cx="6956425" cy="646113"/>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1800"/>
              <a:t>Given a target image B, how to modify a given image A such that</a:t>
            </a:r>
            <a:endParaRPr/>
          </a:p>
          <a:p>
            <a:pPr>
              <a:spcBef>
                <a:spcPts val="0"/>
              </a:spcBef>
              <a:buClrTx/>
              <a:buSzTx/>
              <a:buFontTx/>
              <a:buNone/>
              <a:defRPr/>
            </a:pPr>
            <a:r>
              <a:rPr lang="en-US" sz="1800"/>
              <a:t>the histogram of the modified A can match that of target image B?</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8674" name="Slide Number Placeholder 3"/>
          <p:cNvSpPr>
            <a:spLocks noGrp="1"/>
          </p:cNvSpPr>
          <p:nvPr>
            <p:ph type="sldNum" sz="quarter" idx="12"/>
          </p:nvPr>
        </p:nvSpPr>
        <p:spPr bwMode="auto">
          <a:prstGeom prst="rect">
            <a:avLst/>
          </a:prstGeom>
          <a:noFill/>
          <a:ln/>
        </p:spPr>
        <p:txBody>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fld id="{0BFA32F9-2721-45EF-B4C3-9331D937BF36}" type="slidenum">
              <a:rPr lang="en-US" sz="1200">
                <a:latin typeface="Garamond"/>
              </a:rPr>
              <a:t/>
            </a:fld>
            <a:endParaRPr lang="en-US" sz="1200">
              <a:latin typeface="Garamond"/>
            </a:endParaRPr>
          </a:p>
        </p:txBody>
      </p:sp>
      <p:sp>
        <p:nvSpPr>
          <p:cNvPr id="28675" name="Rectangle 2"/>
          <p:cNvSpPr>
            <a:spLocks noChangeArrowheads="1" noGrp="1"/>
          </p:cNvSpPr>
          <p:nvPr>
            <p:ph type="title" idx="4294967295"/>
          </p:nvPr>
        </p:nvSpPr>
        <p:spPr bwMode="auto">
          <a:xfrm>
            <a:off x="1905000" y="277814"/>
            <a:ext cx="8229600" cy="1139825"/>
          </a:xfrm>
        </p:spPr>
        <p:txBody>
          <a:bodyPr/>
          <a:lstStyle/>
          <a:p>
            <a:pPr>
              <a:defRPr/>
            </a:pPr>
            <a:r>
              <a:rPr lang="en-US"/>
              <a:t>Application (I): Digital Photography</a:t>
            </a:r>
            <a:endParaRPr/>
          </a:p>
        </p:txBody>
      </p:sp>
      <p:pic>
        <p:nvPicPr>
          <p:cNvPr id="28676" name="Picture 3"/>
          <p:cNvPicPr>
            <a:picLocks noChangeAspect="1" noChangeArrowheads="1"/>
          </p:cNvPicPr>
          <p:nvPr/>
        </p:nvPicPr>
        <p:blipFill>
          <a:blip r:embed="rId2"/>
          <a:stretch/>
        </p:blipFill>
        <p:spPr bwMode="auto">
          <a:xfrm>
            <a:off x="2209801" y="1600200"/>
            <a:ext cx="3616325" cy="4191000"/>
          </a:xfrm>
          <a:prstGeom prst="rect">
            <a:avLst/>
          </a:prstGeom>
          <a:noFill/>
          <a:ln>
            <a:noFill/>
          </a:ln>
        </p:spPr>
      </p:pic>
      <p:pic>
        <p:nvPicPr>
          <p:cNvPr id="28677" name="Picture 4"/>
          <p:cNvPicPr>
            <a:picLocks noChangeAspect="1" noChangeArrowheads="1"/>
          </p:cNvPicPr>
          <p:nvPr/>
        </p:nvPicPr>
        <p:blipFill>
          <a:blip r:embed="rId3"/>
          <a:stretch/>
        </p:blipFill>
        <p:spPr bwMode="auto">
          <a:xfrm>
            <a:off x="6019801" y="1600200"/>
            <a:ext cx="3616325" cy="4191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9698" name="Slide Number Placeholder 6"/>
          <p:cNvSpPr>
            <a:spLocks noGrp="1"/>
          </p:cNvSpPr>
          <p:nvPr>
            <p:ph type="sldNum" sz="quarter" idx="12"/>
          </p:nvPr>
        </p:nvSpPr>
        <p:spPr bwMode="auto">
          <a:prstGeom prst="rect">
            <a:avLst/>
          </a:prstGeom>
          <a:noFill/>
          <a:ln/>
        </p:spPr>
        <p:txBody>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fld id="{EFD401CA-304D-479E-BC39-737C9B6C214C}" type="slidenum">
              <a:rPr lang="en-US" sz="1200">
                <a:latin typeface="Garamond"/>
              </a:rPr>
              <a:t/>
            </a:fld>
            <a:endParaRPr lang="en-US" sz="1200">
              <a:latin typeface="Garamond"/>
            </a:endParaRPr>
          </a:p>
        </p:txBody>
      </p:sp>
      <p:sp>
        <p:nvSpPr>
          <p:cNvPr id="29699" name="Rectangle 2"/>
          <p:cNvSpPr>
            <a:spLocks noChangeArrowheads="1" noGrp="1"/>
          </p:cNvSpPr>
          <p:nvPr>
            <p:ph type="title"/>
          </p:nvPr>
        </p:nvSpPr>
        <p:spPr bwMode="auto"/>
        <p:txBody>
          <a:bodyPr/>
          <a:lstStyle/>
          <a:p>
            <a:pPr>
              <a:defRPr/>
            </a:pPr>
            <a:r>
              <a:rPr lang="en-US"/>
              <a:t>Application (II): Iris Recognition</a:t>
            </a:r>
            <a:endParaRPr/>
          </a:p>
        </p:txBody>
      </p:sp>
      <p:pic>
        <p:nvPicPr>
          <p:cNvPr id="29700" name="Picture 3"/>
          <p:cNvPicPr>
            <a:picLocks noChangeAspect="1" noChangeArrowheads="1"/>
          </p:cNvPicPr>
          <p:nvPr>
            <p:ph sz="half" idx="1"/>
          </p:nvPr>
        </p:nvPicPr>
        <p:blipFill>
          <a:blip r:embed="rId2"/>
          <a:stretch/>
        </p:blipFill>
        <p:spPr bwMode="auto">
          <a:xfrm>
            <a:off x="2386014" y="2251076"/>
            <a:ext cx="3228975" cy="3228975"/>
          </a:xfrm>
          <a:prstGeom prst="rect">
            <a:avLst/>
          </a:prstGeom>
          <a:noFill/>
        </p:spPr>
      </p:pic>
      <p:pic>
        <p:nvPicPr>
          <p:cNvPr id="29701" name="Picture 4"/>
          <p:cNvPicPr>
            <a:picLocks noChangeAspect="1" noChangeArrowheads="1"/>
          </p:cNvPicPr>
          <p:nvPr>
            <p:ph sz="half" idx="2"/>
          </p:nvPr>
        </p:nvPicPr>
        <p:blipFill>
          <a:blip r:embed="rId3"/>
          <a:stretch/>
        </p:blipFill>
        <p:spPr bwMode="auto">
          <a:xfrm>
            <a:off x="6577014" y="2251076"/>
            <a:ext cx="3228975" cy="3228975"/>
          </a:xfrm>
          <a:prstGeom prst="rect">
            <a:avLst/>
          </a:prstGeom>
          <a:noFill/>
        </p:spPr>
      </p:pic>
      <p:sp>
        <p:nvSpPr>
          <p:cNvPr id="29702" name="Text Box 5"/>
          <p:cNvSpPr txBox="1">
            <a:spLocks noChangeArrowheads="1"/>
          </p:cNvSpPr>
          <p:nvPr/>
        </p:nvSpPr>
        <p:spPr bwMode="auto">
          <a:xfrm>
            <a:off x="3032125" y="5599113"/>
            <a:ext cx="831850" cy="366712"/>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1800"/>
              <a:t>before</a:t>
            </a:r>
            <a:endParaRPr/>
          </a:p>
        </p:txBody>
      </p:sp>
      <p:sp>
        <p:nvSpPr>
          <p:cNvPr id="29703" name="Text Box 6"/>
          <p:cNvSpPr txBox="1">
            <a:spLocks noChangeArrowheads="1"/>
          </p:cNvSpPr>
          <p:nvPr/>
        </p:nvSpPr>
        <p:spPr bwMode="auto">
          <a:xfrm>
            <a:off x="7772400" y="5562601"/>
            <a:ext cx="641350" cy="366713"/>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1800"/>
              <a:t>after</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722" name="Slide Number Placeholder 6"/>
          <p:cNvSpPr>
            <a:spLocks noGrp="1"/>
          </p:cNvSpPr>
          <p:nvPr>
            <p:ph type="sldNum" sz="quarter" idx="12"/>
          </p:nvPr>
        </p:nvSpPr>
        <p:spPr bwMode="auto">
          <a:prstGeom prst="rect">
            <a:avLst/>
          </a:prstGeom>
          <a:noFill/>
          <a:ln/>
        </p:spPr>
        <p:txBody>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fld id="{4BAD0D35-753D-4C4C-AD4D-0A27CD2A87FF}" type="slidenum">
              <a:rPr lang="en-US" sz="1200">
                <a:latin typeface="Garamond"/>
              </a:rPr>
              <a:t/>
            </a:fld>
            <a:endParaRPr lang="en-US" sz="1200">
              <a:latin typeface="Garamond"/>
            </a:endParaRPr>
          </a:p>
        </p:txBody>
      </p:sp>
      <p:sp>
        <p:nvSpPr>
          <p:cNvPr id="30723" name="Rectangle 2"/>
          <p:cNvSpPr>
            <a:spLocks noChangeArrowheads="1" noGrp="1"/>
          </p:cNvSpPr>
          <p:nvPr>
            <p:ph type="title"/>
          </p:nvPr>
        </p:nvSpPr>
        <p:spPr bwMode="auto"/>
        <p:txBody>
          <a:bodyPr/>
          <a:lstStyle/>
          <a:p>
            <a:pPr>
              <a:defRPr/>
            </a:pPr>
            <a:r>
              <a:rPr lang="en-US" sz="3800"/>
              <a:t>Application (III): Microarray Techniques</a:t>
            </a:r>
            <a:endParaRPr/>
          </a:p>
        </p:txBody>
      </p:sp>
      <p:pic>
        <p:nvPicPr>
          <p:cNvPr id="30724" name="Picture 3"/>
          <p:cNvPicPr>
            <a:picLocks noChangeAspect="1" noChangeArrowheads="1"/>
          </p:cNvPicPr>
          <p:nvPr>
            <p:ph sz="half" idx="1"/>
          </p:nvPr>
        </p:nvPicPr>
        <p:blipFill>
          <a:blip r:embed="rId2"/>
          <a:stretch/>
        </p:blipFill>
        <p:spPr bwMode="auto">
          <a:xfrm>
            <a:off x="1981200" y="1524001"/>
            <a:ext cx="4038600" cy="4176713"/>
          </a:xfrm>
          <a:prstGeom prst="rect">
            <a:avLst/>
          </a:prstGeom>
          <a:noFill/>
        </p:spPr>
      </p:pic>
      <p:pic>
        <p:nvPicPr>
          <p:cNvPr id="30725" name="Picture 4"/>
          <p:cNvPicPr>
            <a:picLocks noChangeAspect="1" noChangeArrowheads="1"/>
          </p:cNvPicPr>
          <p:nvPr>
            <p:ph sz="half" idx="2"/>
          </p:nvPr>
        </p:nvPicPr>
        <p:blipFill>
          <a:blip r:embed="rId3"/>
          <a:stretch/>
        </p:blipFill>
        <p:spPr bwMode="auto">
          <a:xfrm>
            <a:off x="6172200" y="1552576"/>
            <a:ext cx="4038600" cy="4119563"/>
          </a:xfrm>
          <a:prstGeom prst="rect">
            <a:avLst/>
          </a:prstGeom>
          <a:noFill/>
        </p:spPr>
      </p:pic>
      <p:sp>
        <p:nvSpPr>
          <p:cNvPr id="30726" name="Text Box 5"/>
          <p:cNvSpPr txBox="1">
            <a:spLocks noChangeArrowheads="1"/>
          </p:cNvSpPr>
          <p:nvPr/>
        </p:nvSpPr>
        <p:spPr bwMode="auto">
          <a:xfrm>
            <a:off x="3032125" y="5629276"/>
            <a:ext cx="831850" cy="366713"/>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1800"/>
              <a:t>before</a:t>
            </a:r>
            <a:endParaRPr/>
          </a:p>
        </p:txBody>
      </p:sp>
      <p:sp>
        <p:nvSpPr>
          <p:cNvPr id="30727" name="Text Box 6"/>
          <p:cNvSpPr txBox="1">
            <a:spLocks noChangeArrowheads="1"/>
          </p:cNvSpPr>
          <p:nvPr/>
        </p:nvSpPr>
        <p:spPr bwMode="auto">
          <a:xfrm>
            <a:off x="7772400" y="5592763"/>
            <a:ext cx="641350" cy="366712"/>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1800"/>
              <a:t>after</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1746" name="Slide Number Placeholder 5"/>
          <p:cNvSpPr>
            <a:spLocks noGrp="1"/>
          </p:cNvSpPr>
          <p:nvPr>
            <p:ph type="sldNum" sz="quarter" idx="12"/>
          </p:nvPr>
        </p:nvSpPr>
        <p:spPr bwMode="auto">
          <a:prstGeom prst="rect">
            <a:avLst/>
          </a:prstGeom>
          <a:noFill/>
          <a:ln/>
        </p:spPr>
        <p:txBody>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fld id="{6C1A80E8-3313-4C92-838D-B7C4B692CCDA}" type="slidenum">
              <a:rPr lang="en-US" sz="1200">
                <a:latin typeface="Garamond"/>
              </a:rPr>
              <a:t/>
            </a:fld>
            <a:endParaRPr lang="en-US" sz="1200">
              <a:latin typeface="Garamond"/>
            </a:endParaRPr>
          </a:p>
        </p:txBody>
      </p:sp>
      <p:pic>
        <p:nvPicPr>
          <p:cNvPr id="31747" name="Picture 2"/>
          <p:cNvPicPr>
            <a:picLocks noChangeAspect="1" noChangeArrowheads="1"/>
          </p:cNvPicPr>
          <p:nvPr/>
        </p:nvPicPr>
        <p:blipFill>
          <a:blip r:embed="rId2"/>
          <a:stretch/>
        </p:blipFill>
        <p:spPr bwMode="auto">
          <a:xfrm>
            <a:off x="2057400" y="457200"/>
            <a:ext cx="8027988" cy="5638800"/>
          </a:xfrm>
          <a:prstGeom prst="rect">
            <a:avLst/>
          </a:prstGeom>
          <a:noFill/>
          <a:ln>
            <a:noFill/>
          </a:ln>
        </p:spPr>
      </p:pic>
      <p:sp>
        <p:nvSpPr>
          <p:cNvPr id="31748" name="Rectangle 6"/>
          <p:cNvSpPr>
            <a:spLocks noChangeArrowheads="1"/>
          </p:cNvSpPr>
          <p:nvPr/>
        </p:nvSpPr>
        <p:spPr bwMode="auto">
          <a:xfrm>
            <a:off x="1908175" y="533401"/>
            <a:ext cx="2359025" cy="461963"/>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t>Application (IV) </a:t>
            </a:r>
            <a:endParaRPr lang="en-US" sz="2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2770" name="Slide Number Placeholder 3"/>
          <p:cNvSpPr>
            <a:spLocks noGrp="1"/>
          </p:cNvSpPr>
          <p:nvPr>
            <p:ph type="sldNum" sz="quarter" idx="12"/>
          </p:nvPr>
        </p:nvSpPr>
        <p:spPr bwMode="auto">
          <a:prstGeom prst="rect">
            <a:avLst/>
          </a:prstGeom>
          <a:noFill/>
          <a:ln/>
        </p:spPr>
        <p:txBody>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fld id="{406C016B-7B24-4D10-80EB-2CC88D4E8EF4}" type="slidenum">
              <a:rPr lang="en-US" sz="1200">
                <a:latin typeface="Garamond"/>
              </a:rPr>
              <a:t/>
            </a:fld>
            <a:endParaRPr lang="en-US" sz="1200">
              <a:latin typeface="Garamond"/>
            </a:endParaRPr>
          </a:p>
        </p:txBody>
      </p:sp>
      <p:sp>
        <p:nvSpPr>
          <p:cNvPr id="32771" name="Rectangle 6"/>
          <p:cNvSpPr>
            <a:spLocks noChangeArrowheads="1"/>
          </p:cNvSpPr>
          <p:nvPr/>
        </p:nvSpPr>
        <p:spPr bwMode="auto">
          <a:xfrm>
            <a:off x="1981200" y="277814"/>
            <a:ext cx="8229600" cy="1139825"/>
          </a:xfrm>
          <a:prstGeom prst="rect">
            <a:avLst/>
          </a:prstGeom>
          <a:noFill/>
          <a:ln>
            <a:noFill/>
          </a:ln>
        </p:spPr>
        <p:txBody>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4200">
                <a:solidFill>
                  <a:schemeClr val="tx2"/>
                </a:solidFill>
                <a:latin typeface="Garamond"/>
              </a:rPr>
              <a:t>Image Enhancement</a:t>
            </a:r>
            <a:endParaRPr/>
          </a:p>
        </p:txBody>
      </p:sp>
      <p:sp>
        <p:nvSpPr>
          <p:cNvPr id="124935" name="Rectangle 7"/>
          <p:cNvSpPr>
            <a:spLocks noChangeArrowheads="1"/>
          </p:cNvSpPr>
          <p:nvPr/>
        </p:nvSpPr>
        <p:spPr bwMode="auto">
          <a:xfrm>
            <a:off x="1981200" y="1600201"/>
            <a:ext cx="8229600" cy="4530725"/>
          </a:xfrm>
          <a:prstGeom prst="rect">
            <a:avLst/>
          </a:prstGeom>
          <a:noFill/>
          <a:ln w="9525">
            <a:noFill/>
            <a:miter lim="800000"/>
            <a:headEnd/>
            <a:tailEnd/>
          </a:ln>
        </p:spPr>
        <p:txBody>
          <a:bodyPr/>
          <a:lstStyle/>
          <a:p>
            <a:pPr marL="342900" indent="-342900">
              <a:lnSpc>
                <a:spcPct val="80000"/>
              </a:lnSpc>
              <a:spcBef>
                <a:spcPts val="0"/>
              </a:spcBef>
              <a:buClr>
                <a:schemeClr val="accent1"/>
              </a:buClr>
              <a:buSzPct val="65000"/>
              <a:buFont typeface="Wingdings"/>
              <a:buChar char="n"/>
              <a:defRPr/>
            </a:pPr>
            <a:r>
              <a:rPr lang="en-US" sz="3200">
                <a:latin typeface="Arial"/>
              </a:rPr>
              <a:t>Introduction</a:t>
            </a:r>
            <a:endParaRPr/>
          </a:p>
          <a:p>
            <a:pPr marL="212725" indent="-325438">
              <a:lnSpc>
                <a:spcPct val="80000"/>
              </a:lnSpc>
              <a:spcBef>
                <a:spcPts val="0"/>
              </a:spcBef>
              <a:buClr>
                <a:schemeClr val="accent2"/>
              </a:buClr>
              <a:buSzPct val="60000"/>
              <a:buFont typeface="Wingdings"/>
              <a:buChar char="q"/>
              <a:defRPr/>
            </a:pPr>
            <a:r>
              <a:rPr lang="en-US" sz="3200">
                <a:latin typeface="Arial"/>
              </a:rPr>
              <a:t>Spatial domain techniques</a:t>
            </a:r>
            <a:endParaRPr/>
          </a:p>
          <a:p>
            <a:pPr marL="1022350" lvl="2" indent="-350838">
              <a:lnSpc>
                <a:spcPct val="80000"/>
              </a:lnSpc>
              <a:spcBef>
                <a:spcPts val="0"/>
              </a:spcBef>
              <a:buClr>
                <a:schemeClr val="accent1"/>
              </a:buClr>
              <a:buSzPct val="65000"/>
              <a:buFont typeface="Wingdings"/>
              <a:buChar char="n"/>
              <a:defRPr/>
            </a:pPr>
            <a:r>
              <a:rPr lang="en-US" sz="3200">
                <a:latin typeface="Arial"/>
              </a:rPr>
              <a:t>Point operations </a:t>
            </a:r>
            <a:endParaRPr/>
          </a:p>
          <a:p>
            <a:pPr marL="1022350" lvl="2" indent="-350838">
              <a:lnSpc>
                <a:spcPct val="80000"/>
              </a:lnSpc>
              <a:spcBef>
                <a:spcPts val="0"/>
              </a:spcBef>
              <a:buClr>
                <a:schemeClr val="accent1"/>
              </a:buClr>
              <a:buSzPct val="65000"/>
              <a:buFont typeface="Wingdings"/>
              <a:buChar char="n"/>
              <a:defRPr/>
            </a:pPr>
            <a:r>
              <a:rPr lang="en-US" sz="3200">
                <a:latin typeface="Arial"/>
              </a:rPr>
              <a:t>Histogram equalization and matching</a:t>
            </a:r>
            <a:endParaRPr/>
          </a:p>
          <a:p>
            <a:pPr marL="1022350" lvl="2" indent="-350838">
              <a:lnSpc>
                <a:spcPct val="80000"/>
              </a:lnSpc>
              <a:spcBef>
                <a:spcPts val="0"/>
              </a:spcBef>
              <a:buClr>
                <a:schemeClr val="accent1"/>
              </a:buClr>
              <a:buSzPct val="65000"/>
              <a:buFont typeface="Wingdings"/>
              <a:buChar char="n"/>
              <a:defRPr/>
            </a:pPr>
            <a:r>
              <a:rPr lang="en-US" sz="3200">
                <a:latin typeface="Arial"/>
              </a:rPr>
              <a:t>Applications of histogram-based enhancement</a:t>
            </a:r>
            <a:endParaRPr/>
          </a:p>
          <a:p>
            <a:pPr marL="212725" indent="-325438">
              <a:lnSpc>
                <a:spcPct val="80000"/>
              </a:lnSpc>
              <a:spcBef>
                <a:spcPts val="0"/>
              </a:spcBef>
              <a:buClr>
                <a:schemeClr val="accent2"/>
              </a:buClr>
              <a:buSzPct val="60000"/>
              <a:buFont typeface="Wingdings"/>
              <a:buChar char="q"/>
              <a:defRPr/>
            </a:pPr>
            <a:r>
              <a:rPr lang="en-US" sz="3200">
                <a:solidFill>
                  <a:srgbClr val="FF0000"/>
                </a:solidFill>
                <a:latin typeface="Arial"/>
              </a:rPr>
              <a:t>Frequency domain techniques</a:t>
            </a:r>
            <a:endParaRPr/>
          </a:p>
          <a:p>
            <a:pPr marL="1022350" lvl="2" indent="-350838">
              <a:lnSpc>
                <a:spcPct val="80000"/>
              </a:lnSpc>
              <a:spcBef>
                <a:spcPts val="0"/>
              </a:spcBef>
              <a:buClr>
                <a:schemeClr val="accent1"/>
              </a:buClr>
              <a:buSzPct val="65000"/>
              <a:buFont typeface="Wingdings"/>
              <a:buChar char="n"/>
              <a:defRPr/>
            </a:pPr>
            <a:r>
              <a:rPr lang="en-US" sz="3200">
                <a:latin typeface="Arial"/>
              </a:rPr>
              <a:t>Unsharp masking</a:t>
            </a:r>
            <a:endParaRPr/>
          </a:p>
          <a:p>
            <a:pPr marL="1022350" lvl="2" indent="-350838">
              <a:lnSpc>
                <a:spcPct val="80000"/>
              </a:lnSpc>
              <a:spcBef>
                <a:spcPts val="0"/>
              </a:spcBef>
              <a:buClr>
                <a:schemeClr val="accent1"/>
              </a:buClr>
              <a:buSzPct val="65000"/>
              <a:buFont typeface="Wingdings"/>
              <a:buChar char="n"/>
              <a:defRPr/>
            </a:pPr>
            <a:r>
              <a:rPr lang="en-US" sz="3200">
                <a:latin typeface="Arial"/>
              </a:rPr>
              <a:t>Homomorphic filtering*</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3794" name="Slide Number Placeholder 3"/>
          <p:cNvSpPr>
            <a:spLocks noGrp="1"/>
          </p:cNvSpPr>
          <p:nvPr>
            <p:ph type="sldNum" sz="quarter" idx="12"/>
          </p:nvPr>
        </p:nvSpPr>
        <p:spPr bwMode="auto">
          <a:prstGeom prst="rect">
            <a:avLst/>
          </a:prstGeom>
          <a:noFill/>
          <a:ln/>
        </p:spPr>
        <p:txBody>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fld id="{BA3CCB94-12DD-47B8-8B94-BAC752EDB273}" type="slidenum">
              <a:rPr lang="en-US" sz="1200">
                <a:latin typeface="Garamond"/>
              </a:rPr>
              <a:t/>
            </a:fld>
            <a:endParaRPr lang="en-US" sz="1200">
              <a:latin typeface="Garamond"/>
            </a:endParaRPr>
          </a:p>
        </p:txBody>
      </p:sp>
      <p:sp>
        <p:nvSpPr>
          <p:cNvPr id="33795" name="Rectangle 2"/>
          <p:cNvSpPr>
            <a:spLocks noChangeArrowheads="1"/>
          </p:cNvSpPr>
          <p:nvPr/>
        </p:nvSpPr>
        <p:spPr bwMode="auto">
          <a:xfrm>
            <a:off x="2286000" y="304800"/>
            <a:ext cx="7772400" cy="1143000"/>
          </a:xfrm>
          <a:prstGeom prst="rect">
            <a:avLst/>
          </a:prstGeom>
          <a:noFill/>
          <a:ln>
            <a:noFill/>
          </a:ln>
        </p:spPr>
        <p:txBody>
          <a:bodyPr anchor="ct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lgn="ctr">
              <a:spcBef>
                <a:spcPts val="0"/>
              </a:spcBef>
              <a:buClrTx/>
              <a:buSzTx/>
              <a:buFontTx/>
              <a:buNone/>
              <a:defRPr/>
            </a:pPr>
            <a:r>
              <a:rPr lang="en-US" sz="3600">
                <a:solidFill>
                  <a:schemeClr val="tx2"/>
                </a:solidFill>
                <a:latin typeface="Times New Roman"/>
              </a:rPr>
              <a:t>Frequency-Domain Techniques (I): Unsharp Masking</a:t>
            </a:r>
            <a:endParaRPr lang="en-US" sz="2800">
              <a:solidFill>
                <a:schemeClr val="tx2"/>
              </a:solidFill>
              <a:latin typeface="Times New Roman"/>
            </a:endParaRPr>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3733801" y="1905001"/>
          <a:ext cx="4589463" cy="442913"/>
        </p:xfrm>
        <a:graphic>
          <a:graphicData uri="http://schemas.openxmlformats.org/presentationml/2006/ole">
            <p:oleObj name="oleObj" r:id="rId3" imgW="2108200" imgH="203200" progId="Equation.3">
              <p:embed/>
              <p:pic>
                <p:nvPicPr>
                  <p:cNvPr id="33796" name="Object 3"/>
                  <p:cNvPicPr/>
                  <p:nvPr/>
                </p:nvPicPr>
                <p:blipFill>
                  <a:blip r:embed="rId2"/>
                  <a:stretch/>
                </p:blipFill>
                <p:spPr bwMode="auto">
                  <a:xfrm>
                    <a:off x="3733801" y="1905001"/>
                    <a:ext cx="4589463" cy="442913"/>
                  </a:xfrm>
                  <a:prstGeom prst="rect">
                    <a:avLst/>
                  </a:prstGeom>
                  <a:noFill/>
                  <a:ln>
                    <a:noFill/>
                  </a:ln>
                </p:spPr>
              </p:pic>
            </p:oleObj>
          </a:graphicData>
        </a:graphic>
      </p:graphicFrame>
      <p:sp>
        <p:nvSpPr>
          <p:cNvPr id="33797" name="Text Box 4"/>
          <p:cNvSpPr txBox="1">
            <a:spLocks noChangeArrowheads="1"/>
          </p:cNvSpPr>
          <p:nvPr/>
        </p:nvSpPr>
        <p:spPr bwMode="auto">
          <a:xfrm>
            <a:off x="2971800" y="2514600"/>
            <a:ext cx="5845175"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i="1">
                <a:latin typeface="Times New Roman"/>
              </a:rPr>
              <a:t>g(m,n)</a:t>
            </a:r>
            <a:r>
              <a:rPr lang="en-US" sz="2400">
                <a:latin typeface="Times New Roman"/>
              </a:rPr>
              <a:t> is a high-pass filtered version of </a:t>
            </a:r>
            <a:r>
              <a:rPr lang="en-US" sz="2400" i="1">
                <a:latin typeface="Times New Roman"/>
              </a:rPr>
              <a:t>x(m,n)</a:t>
            </a:r>
            <a:endParaRPr/>
          </a:p>
        </p:txBody>
      </p:sp>
      <p:sp>
        <p:nvSpPr>
          <p:cNvPr id="33798" name="Text Box 5"/>
          <p:cNvSpPr txBox="1">
            <a:spLocks noChangeArrowheads="1"/>
          </p:cNvSpPr>
          <p:nvPr/>
        </p:nvSpPr>
        <p:spPr bwMode="auto">
          <a:xfrm>
            <a:off x="2879726" y="3284538"/>
            <a:ext cx="4016375" cy="45720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cs typeface="Times New Roman"/>
              </a:rPr>
              <a:t>• Example (Laplacian operator)</a:t>
            </a:r>
            <a:endParaRPr/>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2819400" y="4005264"/>
          <a:ext cx="6192837" cy="1328737"/>
        </p:xfrm>
        <a:graphic>
          <a:graphicData uri="http://schemas.openxmlformats.org/presentationml/2006/ole">
            <p:oleObj name="oleObj" r:id="rId5" imgW="2844800" imgH="609600" progId="Equation.3">
              <p:embed/>
              <p:pic>
                <p:nvPicPr>
                  <p:cNvPr id="33799" name="Object 6"/>
                  <p:cNvPicPr/>
                  <p:nvPr/>
                </p:nvPicPr>
                <p:blipFill>
                  <a:blip r:embed="rId4"/>
                  <a:stretch/>
                </p:blipFill>
                <p:spPr bwMode="auto">
                  <a:xfrm>
                    <a:off x="2819400" y="4005264"/>
                    <a:ext cx="6192837" cy="1328737"/>
                  </a:xfrm>
                  <a:prstGeom prst="rect">
                    <a:avLst/>
                  </a:prstGeom>
                  <a:noFill/>
                  <a:ln>
                    <a:noFill/>
                  </a:ln>
                </p:spPr>
              </p:pic>
            </p:oleObj>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IN" b="0" i="0">
                <a:latin typeface="var(--font-sofia)"/>
              </a:rPr>
              <a:t>Image Formats</a:t>
            </a:r>
            <a:br>
              <a:rPr lang="en-IN" b="0" i="0">
                <a:latin typeface="var(--font-sofia)"/>
              </a:rPr>
            </a:br>
            <a:endParaRPr lang="en-IN"/>
          </a:p>
        </p:txBody>
      </p:sp>
      <p:sp>
        <p:nvSpPr>
          <p:cNvPr id="3" name="Content Placeholder 2"/>
          <p:cNvSpPr>
            <a:spLocks noGrp="1"/>
          </p:cNvSpPr>
          <p:nvPr>
            <p:ph idx="1"/>
          </p:nvPr>
        </p:nvSpPr>
        <p:spPr bwMode="auto"/>
        <p:txBody>
          <a:bodyPr>
            <a:normAutofit lnSpcReduction="10000"/>
          </a:bodyPr>
          <a:lstStyle/>
          <a:p>
            <a:pPr>
              <a:defRPr/>
            </a:pPr>
            <a:r>
              <a:rPr lang="en-US" b="1" i="0">
                <a:latin typeface="urw-din"/>
              </a:rPr>
              <a:t>Image Format</a:t>
            </a:r>
            <a:r>
              <a:rPr lang="en-US" b="0" i="0">
                <a:latin typeface="urw-din"/>
              </a:rPr>
              <a:t> describes how data related to the image will be stored. Data can be stored in compressed, Uncompressed or vector format. Each format of the image have a different advantage and disadvantage. Image types such a TIFF are good for printing while JPG or PNG, are best for web.</a:t>
            </a:r>
            <a:endParaRPr/>
          </a:p>
          <a:p>
            <a:pPr lvl="1">
              <a:defRPr/>
            </a:pPr>
            <a:r>
              <a:rPr lang="en-IN" b="1" i="0">
                <a:latin typeface="urw-din"/>
              </a:rPr>
              <a:t>TIFF(.</a:t>
            </a:r>
            <a:r>
              <a:rPr lang="en-IN" b="1" i="0">
                <a:latin typeface="urw-din"/>
              </a:rPr>
              <a:t>tif</a:t>
            </a:r>
            <a:r>
              <a:rPr lang="en-IN" b="1" i="0">
                <a:latin typeface="urw-din"/>
              </a:rPr>
              <a:t>, .tiff)</a:t>
            </a:r>
            <a:endParaRPr lang="en-US">
              <a:latin typeface="urw-din"/>
            </a:endParaRPr>
          </a:p>
          <a:p>
            <a:pPr lvl="1">
              <a:defRPr/>
            </a:pPr>
            <a:r>
              <a:rPr lang="en-IN" b="1" i="0">
                <a:latin typeface="urw-din"/>
              </a:rPr>
              <a:t>JPEG (.jpg, .jpeg)</a:t>
            </a:r>
            <a:endParaRPr lang="en-US" b="1" i="0">
              <a:latin typeface="urw-din"/>
            </a:endParaRPr>
          </a:p>
          <a:p>
            <a:pPr lvl="1">
              <a:defRPr/>
            </a:pPr>
            <a:r>
              <a:rPr lang="en-IN" b="1" i="0">
                <a:latin typeface="urw-din"/>
              </a:rPr>
              <a:t>GIF (.gif)</a:t>
            </a:r>
            <a:endParaRPr lang="en-US" b="1">
              <a:latin typeface="urw-din"/>
            </a:endParaRPr>
          </a:p>
          <a:p>
            <a:pPr lvl="1">
              <a:defRPr/>
            </a:pPr>
            <a:r>
              <a:rPr lang="en-IN" b="1" i="0">
                <a:latin typeface="urw-din"/>
              </a:rPr>
              <a:t>PNG (.</a:t>
            </a:r>
            <a:r>
              <a:rPr lang="en-IN" b="1" i="0">
                <a:latin typeface="urw-din"/>
              </a:rPr>
              <a:t>png</a:t>
            </a:r>
            <a:r>
              <a:rPr lang="en-IN" b="1" i="0">
                <a:latin typeface="urw-din"/>
              </a:rPr>
              <a:t>)</a:t>
            </a:r>
            <a:endParaRPr lang="en-US" b="1" i="0">
              <a:latin typeface="urw-din"/>
            </a:endParaRPr>
          </a:p>
          <a:p>
            <a:pPr lvl="1">
              <a:defRPr/>
            </a:pPr>
            <a:r>
              <a:rPr lang="en-IN" b="1" i="0">
                <a:latin typeface="urw-din"/>
              </a:rPr>
              <a:t>Bitmap (.bmp)</a:t>
            </a:r>
            <a:endParaRPr/>
          </a:p>
          <a:p>
            <a:pPr lvl="1">
              <a:defRPr/>
            </a:pPr>
            <a:r>
              <a:rPr lang="en-IN" b="1" i="0">
                <a:latin typeface="urw-din"/>
              </a:rPr>
              <a:t>EPS (.eps)</a:t>
            </a:r>
            <a:endParaRPr/>
          </a:p>
          <a:p>
            <a:pPr lvl="1">
              <a:defRPr/>
            </a:pPr>
            <a:r>
              <a:rPr lang="en-US" b="1" i="0">
                <a:latin typeface="urw-din"/>
              </a:rPr>
              <a:t>RAW Image Files (.raw, .cr2, .</a:t>
            </a:r>
            <a:r>
              <a:rPr lang="en-US" b="1" i="0">
                <a:latin typeface="urw-din"/>
              </a:rPr>
              <a:t>nef</a:t>
            </a:r>
            <a:r>
              <a:rPr lang="en-US" b="1" i="0">
                <a:latin typeface="urw-din"/>
              </a:rPr>
              <a:t>, .</a:t>
            </a:r>
            <a:r>
              <a:rPr lang="en-US" b="1" i="0">
                <a:latin typeface="urw-din"/>
              </a:rPr>
              <a:t>orf</a:t>
            </a:r>
            <a:r>
              <a:rPr lang="en-US" b="1" i="0">
                <a:latin typeface="urw-din"/>
              </a:rPr>
              <a:t>, .sr2)</a:t>
            </a:r>
            <a:endParaRPr lang="en-IN"/>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4818" name="Slide Number Placeholder 4"/>
          <p:cNvSpPr>
            <a:spLocks noGrp="1"/>
          </p:cNvSpPr>
          <p:nvPr>
            <p:ph type="sldNum" sz="quarter" idx="12"/>
          </p:nvPr>
        </p:nvSpPr>
        <p:spPr bwMode="auto">
          <a:prstGeom prst="rect">
            <a:avLst/>
          </a:prstGeom>
          <a:noFill/>
          <a:ln/>
        </p:spPr>
        <p:txBody>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fld id="{FDAD8814-A7CA-4854-A2C0-018B74D6D5E8}" type="slidenum">
              <a:rPr lang="en-US" sz="1200">
                <a:latin typeface="Garamond"/>
              </a:rPr>
              <a:t/>
            </a:fld>
            <a:endParaRPr lang="en-US" sz="1200">
              <a:latin typeface="Garamond"/>
            </a:endParaRPr>
          </a:p>
        </p:txBody>
      </p:sp>
      <p:sp>
        <p:nvSpPr>
          <p:cNvPr id="34819" name="Rectangle 2"/>
          <p:cNvSpPr>
            <a:spLocks noChangeArrowheads="1" noGrp="1"/>
          </p:cNvSpPr>
          <p:nvPr>
            <p:ph type="title"/>
          </p:nvPr>
        </p:nvSpPr>
        <p:spPr bwMode="auto"/>
        <p:txBody>
          <a:bodyPr/>
          <a:lstStyle/>
          <a:p>
            <a:pPr>
              <a:defRPr/>
            </a:pPr>
            <a:r>
              <a:rPr lang="en-US"/>
              <a:t>MATLAB Implementation</a:t>
            </a:r>
            <a:endParaRPr/>
          </a:p>
        </p:txBody>
      </p:sp>
      <p:sp>
        <p:nvSpPr>
          <p:cNvPr id="34820" name="Rectangle 4"/>
          <p:cNvSpPr>
            <a:spLocks noChangeArrowheads="1"/>
          </p:cNvSpPr>
          <p:nvPr/>
        </p:nvSpPr>
        <p:spPr bwMode="auto">
          <a:xfrm>
            <a:off x="3200400" y="1752599"/>
            <a:ext cx="5123518" cy="3046988"/>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400">
                <a:latin typeface="Times New Roman"/>
              </a:rPr>
              <a:t>% Implementation of Unsharp masking</a:t>
            </a:r>
            <a:endParaRPr/>
          </a:p>
          <a:p>
            <a:pPr>
              <a:spcBef>
                <a:spcPts val="0"/>
              </a:spcBef>
              <a:buClrTx/>
              <a:buSzTx/>
              <a:buFontTx/>
              <a:buNone/>
              <a:defRPr/>
            </a:pPr>
            <a:endParaRPr lang="en-US" sz="2400">
              <a:latin typeface="Times New Roman"/>
            </a:endParaRPr>
          </a:p>
          <a:p>
            <a:pPr>
              <a:spcBef>
                <a:spcPts val="0"/>
              </a:spcBef>
              <a:buClrTx/>
              <a:buSzTx/>
              <a:buFontTx/>
              <a:buNone/>
              <a:defRPr/>
            </a:pPr>
            <a:r>
              <a:rPr lang="en-US" sz="2400">
                <a:latin typeface="Times New Roman"/>
              </a:rPr>
              <a:t>function y=unsharp_masking(x,lambda)</a:t>
            </a:r>
            <a:endParaRPr/>
          </a:p>
          <a:p>
            <a:pPr>
              <a:spcBef>
                <a:spcPts val="0"/>
              </a:spcBef>
              <a:buClrTx/>
              <a:buSzTx/>
              <a:buFontTx/>
              <a:buNone/>
              <a:defRPr/>
            </a:pPr>
            <a:endParaRPr lang="en-US" sz="2400">
              <a:latin typeface="Times New Roman"/>
            </a:endParaRPr>
          </a:p>
          <a:p>
            <a:pPr>
              <a:spcBef>
                <a:spcPts val="0"/>
              </a:spcBef>
              <a:buClrTx/>
              <a:buSzTx/>
              <a:buFontTx/>
              <a:buNone/>
              <a:defRPr/>
            </a:pPr>
            <a:r>
              <a:rPr lang="en-US" sz="2400">
                <a:latin typeface="Times New Roman"/>
              </a:rPr>
              <a:t>% Laplacian operation</a:t>
            </a:r>
            <a:endParaRPr/>
          </a:p>
          <a:p>
            <a:pPr>
              <a:spcBef>
                <a:spcPts val="0"/>
              </a:spcBef>
              <a:buClrTx/>
              <a:buSzTx/>
              <a:buFontTx/>
              <a:buNone/>
              <a:defRPr/>
            </a:pPr>
            <a:r>
              <a:rPr lang="en-US" sz="2400">
                <a:latin typeface="Times New Roman"/>
              </a:rPr>
              <a:t>h=[0 -1 0;-1 4 -1;0 -1 0]/4;</a:t>
            </a:r>
            <a:endParaRPr/>
          </a:p>
          <a:p>
            <a:pPr>
              <a:spcBef>
                <a:spcPts val="0"/>
              </a:spcBef>
              <a:buClrTx/>
              <a:buSzTx/>
              <a:buFontTx/>
              <a:buNone/>
              <a:defRPr/>
            </a:pPr>
            <a:r>
              <a:rPr lang="en-US" sz="2400">
                <a:latin typeface="Times New Roman"/>
              </a:rPr>
              <a:t>dx=filter2(h,x);</a:t>
            </a:r>
            <a:endParaRPr/>
          </a:p>
          <a:p>
            <a:pPr>
              <a:spcBef>
                <a:spcPts val="0"/>
              </a:spcBef>
              <a:buClrTx/>
              <a:buSzTx/>
              <a:buFontTx/>
              <a:buNone/>
              <a:defRPr/>
            </a:pPr>
            <a:r>
              <a:rPr lang="en-US" sz="2400">
                <a:latin typeface="Times New Roman"/>
              </a:rPr>
              <a:t>y=x+lambda*dx;</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5842" name="Slide Number Placeholder 3"/>
          <p:cNvSpPr>
            <a:spLocks noGrp="1"/>
          </p:cNvSpPr>
          <p:nvPr>
            <p:ph type="sldNum" sz="quarter" idx="12"/>
          </p:nvPr>
        </p:nvSpPr>
        <p:spPr bwMode="auto">
          <a:prstGeom prst="rect">
            <a:avLst/>
          </a:prstGeom>
          <a:noFill/>
          <a:ln/>
        </p:spPr>
        <p:txBody>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fld id="{53B223D5-9D95-4ACA-B6EA-9A6B66FA5BB6}" type="slidenum">
              <a:rPr lang="en-US" sz="1200">
                <a:latin typeface="Garamond"/>
              </a:rPr>
              <a:t/>
            </a:fld>
            <a:endParaRPr lang="en-US" sz="1200">
              <a:latin typeface="Garamond"/>
            </a:endParaRPr>
          </a:p>
        </p:txBody>
      </p:sp>
      <p:pic>
        <p:nvPicPr>
          <p:cNvPr id="35843" name="Picture 2"/>
          <p:cNvPicPr>
            <a:picLocks noChangeAspect="1" noChangeArrowheads="1"/>
          </p:cNvPicPr>
          <p:nvPr/>
        </p:nvPicPr>
        <p:blipFill>
          <a:blip r:embed="rId2"/>
          <a:stretch/>
        </p:blipFill>
        <p:spPr bwMode="auto">
          <a:xfrm>
            <a:off x="3124200" y="914400"/>
            <a:ext cx="2286000" cy="2101850"/>
          </a:xfrm>
          <a:prstGeom prst="rect">
            <a:avLst/>
          </a:prstGeom>
          <a:noFill/>
          <a:ln>
            <a:noFill/>
          </a:ln>
        </p:spPr>
      </p:pic>
      <p:sp>
        <p:nvSpPr>
          <p:cNvPr id="35844" name="Rectangle 3"/>
          <p:cNvSpPr>
            <a:spLocks noChangeArrowheads="1"/>
          </p:cNvSpPr>
          <p:nvPr/>
        </p:nvSpPr>
        <p:spPr bwMode="auto">
          <a:xfrm>
            <a:off x="-381000" y="0"/>
            <a:ext cx="7772400" cy="1143000"/>
          </a:xfrm>
          <a:prstGeom prst="rect">
            <a:avLst/>
          </a:prstGeom>
          <a:noFill/>
          <a:ln>
            <a:noFill/>
          </a:ln>
        </p:spPr>
        <p:txBody>
          <a:bodyPr anchor="ct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lgn="ctr">
              <a:spcBef>
                <a:spcPts val="0"/>
              </a:spcBef>
              <a:buClrTx/>
              <a:buSzTx/>
              <a:buFontTx/>
              <a:buNone/>
              <a:defRPr/>
            </a:pPr>
            <a:r>
              <a:rPr lang="en-US" sz="3600">
                <a:solidFill>
                  <a:schemeClr val="tx2"/>
                </a:solidFill>
                <a:latin typeface="Times New Roman"/>
              </a:rPr>
              <a:t>1D Example</a:t>
            </a:r>
            <a:endParaRPr/>
          </a:p>
        </p:txBody>
      </p:sp>
      <p:pic>
        <p:nvPicPr>
          <p:cNvPr id="35845" name="Picture 4"/>
          <p:cNvPicPr>
            <a:picLocks noChangeAspect="1" noChangeArrowheads="1"/>
          </p:cNvPicPr>
          <p:nvPr/>
        </p:nvPicPr>
        <p:blipFill>
          <a:blip r:embed="rId3"/>
          <a:stretch/>
        </p:blipFill>
        <p:spPr bwMode="auto">
          <a:xfrm>
            <a:off x="6553200" y="838200"/>
            <a:ext cx="2362199" cy="2171700"/>
          </a:xfrm>
          <a:prstGeom prst="rect">
            <a:avLst/>
          </a:prstGeom>
          <a:noFill/>
          <a:ln>
            <a:noFill/>
          </a:ln>
        </p:spPr>
      </p:pic>
      <p:pic>
        <p:nvPicPr>
          <p:cNvPr id="35846" name="Picture 5"/>
          <p:cNvPicPr>
            <a:picLocks noChangeAspect="1" noChangeArrowheads="1"/>
          </p:cNvPicPr>
          <p:nvPr/>
        </p:nvPicPr>
        <p:blipFill>
          <a:blip r:embed="rId4"/>
          <a:stretch/>
        </p:blipFill>
        <p:spPr bwMode="auto">
          <a:xfrm>
            <a:off x="3048000" y="3429000"/>
            <a:ext cx="2362199" cy="2171700"/>
          </a:xfrm>
          <a:prstGeom prst="rect">
            <a:avLst/>
          </a:prstGeom>
          <a:noFill/>
          <a:ln>
            <a:noFill/>
          </a:ln>
        </p:spPr>
      </p:pic>
      <p:pic>
        <p:nvPicPr>
          <p:cNvPr id="35847" name="Picture 6"/>
          <p:cNvPicPr>
            <a:picLocks noChangeAspect="1" noChangeArrowheads="1"/>
          </p:cNvPicPr>
          <p:nvPr/>
        </p:nvPicPr>
        <p:blipFill>
          <a:blip r:embed="rId5"/>
          <a:stretch/>
        </p:blipFill>
        <p:spPr bwMode="auto">
          <a:xfrm>
            <a:off x="6553200" y="3352800"/>
            <a:ext cx="2362199" cy="2171700"/>
          </a:xfrm>
          <a:prstGeom prst="rect">
            <a:avLst/>
          </a:prstGeom>
          <a:noFill/>
          <a:ln>
            <a:noFill/>
          </a:ln>
        </p:spPr>
      </p:pic>
      <p:sp>
        <p:nvSpPr>
          <p:cNvPr id="35848" name="Text Box 7"/>
          <p:cNvSpPr txBox="1">
            <a:spLocks noChangeArrowheads="1"/>
          </p:cNvSpPr>
          <p:nvPr/>
        </p:nvSpPr>
        <p:spPr bwMode="auto">
          <a:xfrm>
            <a:off x="4038600" y="2971800"/>
            <a:ext cx="592138" cy="396875"/>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000" i="1">
                <a:latin typeface="Times New Roman"/>
              </a:rPr>
              <a:t>x(n)</a:t>
            </a:r>
            <a:endParaRPr/>
          </a:p>
        </p:txBody>
      </p:sp>
      <p:sp>
        <p:nvSpPr>
          <p:cNvPr id="35849" name="Text Box 8"/>
          <p:cNvSpPr txBox="1">
            <a:spLocks noChangeArrowheads="1"/>
          </p:cNvSpPr>
          <p:nvPr/>
        </p:nvSpPr>
        <p:spPr bwMode="auto">
          <a:xfrm>
            <a:off x="7432676" y="2895600"/>
            <a:ext cx="729687" cy="40011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000" i="1">
                <a:latin typeface="Times New Roman"/>
              </a:rPr>
              <a:t>x</a:t>
            </a:r>
            <a:r>
              <a:rPr lang="en-US" sz="2000" i="1" baseline="-25000">
                <a:latin typeface="Times New Roman"/>
              </a:rPr>
              <a:t>lp</a:t>
            </a:r>
            <a:r>
              <a:rPr lang="en-US" sz="2000" i="1">
                <a:latin typeface="Times New Roman"/>
              </a:rPr>
              <a:t>(n)</a:t>
            </a:r>
            <a:endParaRPr/>
          </a:p>
        </p:txBody>
      </p:sp>
      <p:sp>
        <p:nvSpPr>
          <p:cNvPr id="35850" name="Text Box 9"/>
          <p:cNvSpPr txBox="1">
            <a:spLocks noChangeArrowheads="1"/>
          </p:cNvSpPr>
          <p:nvPr/>
        </p:nvSpPr>
        <p:spPr bwMode="auto">
          <a:xfrm>
            <a:off x="3429001" y="5638800"/>
            <a:ext cx="1826141" cy="40011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2000" i="1">
                <a:latin typeface="Times New Roman"/>
              </a:rPr>
              <a:t>g(n)=x(n)-x</a:t>
            </a:r>
            <a:r>
              <a:rPr lang="en-US" sz="2000" i="1" baseline="-25000">
                <a:latin typeface="Times New Roman"/>
              </a:rPr>
              <a:t>lp</a:t>
            </a:r>
            <a:r>
              <a:rPr lang="en-US" sz="2000" i="1">
                <a:latin typeface="Times New Roman"/>
              </a:rPr>
              <a:t>(n)</a:t>
            </a:r>
            <a:endParaRPr/>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6629400" y="5638800"/>
          <a:ext cx="2198688" cy="355600"/>
        </p:xfrm>
        <a:graphic>
          <a:graphicData uri="http://schemas.openxmlformats.org/presentationml/2006/ole">
            <p:oleObj name="oleObj" r:id="rId7" imgW="1256665" imgH="202565" progId="Equation.3">
              <p:embed/>
              <p:pic>
                <p:nvPicPr>
                  <p:cNvPr id="35851" name="Object 11"/>
                  <p:cNvPicPr/>
                  <p:nvPr/>
                </p:nvPicPr>
                <p:blipFill>
                  <a:blip r:embed="rId6"/>
                  <a:stretch/>
                </p:blipFill>
                <p:spPr bwMode="auto">
                  <a:xfrm>
                    <a:off x="6629400" y="5638800"/>
                    <a:ext cx="2198688" cy="355600"/>
                  </a:xfrm>
                  <a:prstGeom prst="rect">
                    <a:avLst/>
                  </a:prstGeom>
                  <a:noFill/>
                  <a:ln>
                    <a:noFill/>
                  </a:ln>
                </p:spPr>
              </p:pic>
            </p:oleObj>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6866" name="Slide Number Placeholder 3"/>
          <p:cNvSpPr>
            <a:spLocks noGrp="1"/>
          </p:cNvSpPr>
          <p:nvPr>
            <p:ph type="sldNum" sz="quarter" idx="12"/>
          </p:nvPr>
        </p:nvSpPr>
        <p:spPr bwMode="auto">
          <a:prstGeom prst="rect">
            <a:avLst/>
          </a:prstGeom>
          <a:noFill/>
          <a:ln/>
        </p:spPr>
        <p:txBody>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fld id="{09B30829-D361-429F-A02A-82C1514AD1D2}" type="slidenum">
              <a:rPr lang="en-US" sz="1200">
                <a:latin typeface="Garamond"/>
              </a:rPr>
              <a:t/>
            </a:fld>
            <a:endParaRPr lang="en-US" sz="1200">
              <a:latin typeface="Garamond"/>
            </a:endParaRPr>
          </a:p>
        </p:txBody>
      </p:sp>
      <p:sp>
        <p:nvSpPr>
          <p:cNvPr id="36867" name="Rectangle 6"/>
          <p:cNvSpPr>
            <a:spLocks noChangeArrowheads="1" noGrp="1"/>
          </p:cNvSpPr>
          <p:nvPr>
            <p:ph type="title" idx="4294967295"/>
          </p:nvPr>
        </p:nvSpPr>
        <p:spPr bwMode="auto">
          <a:xfrm>
            <a:off x="1905000" y="228601"/>
            <a:ext cx="8229600" cy="1139825"/>
          </a:xfrm>
        </p:spPr>
        <p:txBody>
          <a:bodyPr/>
          <a:lstStyle/>
          <a:p>
            <a:pPr>
              <a:defRPr/>
            </a:pPr>
            <a:r>
              <a:rPr lang="en-US" sz="3800"/>
              <a:t>Frequency-Domain Techniques (II): Homomorphic filtering</a:t>
            </a:r>
            <a:endParaRPr lang="zh-CN" sz="3800"/>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4581525" y="1577975"/>
          <a:ext cx="2509838" cy="355600"/>
        </p:xfrm>
        <a:graphic>
          <a:graphicData uri="http://schemas.openxmlformats.org/presentationml/2006/ole">
            <p:oleObj name="oleObj" r:id="rId3" imgW="1435100" imgH="203200" progId="Equation.3">
              <p:embed/>
              <p:pic>
                <p:nvPicPr>
                  <p:cNvPr id="36868" name="Object 11"/>
                  <p:cNvPicPr/>
                  <p:nvPr/>
                </p:nvPicPr>
                <p:blipFill>
                  <a:blip r:embed="rId2"/>
                  <a:stretch/>
                </p:blipFill>
                <p:spPr bwMode="auto">
                  <a:xfrm>
                    <a:off x="4581525" y="1577975"/>
                    <a:ext cx="2509838" cy="355600"/>
                  </a:xfrm>
                  <a:prstGeom prst="rect">
                    <a:avLst/>
                  </a:prstGeom>
                  <a:noFill/>
                  <a:ln>
                    <a:noFill/>
                  </a:ln>
                </p:spPr>
              </p:pic>
            </p:oleObj>
          </a:graphicData>
        </a:graphic>
      </p:graphicFrame>
      <p:sp>
        <p:nvSpPr>
          <p:cNvPr id="36869" name="Line 12"/>
          <p:cNvSpPr>
            <a:spLocks noChangeShapeType="1"/>
          </p:cNvSpPr>
          <p:nvPr/>
        </p:nvSpPr>
        <p:spPr bwMode="auto">
          <a:xfrm flipH="1">
            <a:off x="5572125" y="2035175"/>
            <a:ext cx="228600" cy="228600"/>
          </a:xfrm>
          <a:prstGeom prst="line">
            <a:avLst/>
          </a:prstGeom>
          <a:noFill/>
          <a:ln w="9525">
            <a:solidFill>
              <a:schemeClr val="tx1"/>
            </a:solidFill>
            <a:round/>
            <a:headEnd/>
            <a:tailEnd type="triangle" w="med" len="med"/>
          </a:ln>
        </p:spPr>
        <p:txBody>
          <a:bodyPr/>
          <a:lstStyle/>
          <a:p>
            <a:pPr>
              <a:defRPr/>
            </a:pPr>
            <a:endParaRPr lang="en-IN"/>
          </a:p>
        </p:txBody>
      </p:sp>
      <p:sp>
        <p:nvSpPr>
          <p:cNvPr id="36870" name="Line 13"/>
          <p:cNvSpPr>
            <a:spLocks noChangeShapeType="1"/>
          </p:cNvSpPr>
          <p:nvPr/>
        </p:nvSpPr>
        <p:spPr bwMode="auto">
          <a:xfrm>
            <a:off x="6562725" y="1958975"/>
            <a:ext cx="304800" cy="304800"/>
          </a:xfrm>
          <a:prstGeom prst="line">
            <a:avLst/>
          </a:prstGeom>
          <a:noFill/>
          <a:ln w="9525">
            <a:solidFill>
              <a:schemeClr val="tx1"/>
            </a:solidFill>
            <a:round/>
            <a:headEnd/>
            <a:tailEnd type="triangle" w="med" len="med"/>
          </a:ln>
        </p:spPr>
        <p:txBody>
          <a:bodyPr/>
          <a:lstStyle/>
          <a:p>
            <a:pPr>
              <a:defRPr/>
            </a:pPr>
            <a:endParaRPr lang="en-IN"/>
          </a:p>
        </p:txBody>
      </p:sp>
      <p:sp>
        <p:nvSpPr>
          <p:cNvPr id="36871" name="Text Box 14"/>
          <p:cNvSpPr txBox="1">
            <a:spLocks noChangeArrowheads="1"/>
          </p:cNvSpPr>
          <p:nvPr/>
        </p:nvSpPr>
        <p:spPr bwMode="auto">
          <a:xfrm>
            <a:off x="4870450" y="2300288"/>
            <a:ext cx="1339850" cy="64135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1800"/>
              <a:t>Illumination</a:t>
            </a:r>
            <a:endParaRPr/>
          </a:p>
          <a:p>
            <a:pPr>
              <a:spcBef>
                <a:spcPts val="0"/>
              </a:spcBef>
              <a:buClrTx/>
              <a:buSzTx/>
              <a:buFontTx/>
              <a:buNone/>
              <a:defRPr/>
            </a:pPr>
            <a:r>
              <a:rPr lang="en-US" sz="1800"/>
              <a:t>(low freq.)</a:t>
            </a:r>
            <a:endParaRPr/>
          </a:p>
        </p:txBody>
      </p:sp>
      <p:sp>
        <p:nvSpPr>
          <p:cNvPr id="36872" name="Text Box 15"/>
          <p:cNvSpPr txBox="1">
            <a:spLocks noChangeArrowheads="1"/>
          </p:cNvSpPr>
          <p:nvPr/>
        </p:nvSpPr>
        <p:spPr bwMode="auto">
          <a:xfrm>
            <a:off x="6470650" y="2300288"/>
            <a:ext cx="1301750" cy="641350"/>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1800"/>
              <a:t>reflectance</a:t>
            </a:r>
            <a:endParaRPr/>
          </a:p>
          <a:p>
            <a:pPr>
              <a:spcBef>
                <a:spcPts val="0"/>
              </a:spcBef>
              <a:buClrTx/>
              <a:buSzTx/>
              <a:buFontTx/>
              <a:buNone/>
              <a:defRPr/>
            </a:pPr>
            <a:r>
              <a:rPr lang="en-US" sz="1800"/>
              <a:t>(high freq.)</a:t>
            </a:r>
            <a:endParaRPr/>
          </a:p>
        </p:txBody>
      </p:sp>
      <p:sp>
        <p:nvSpPr>
          <p:cNvPr id="36873" name="Text Box 16"/>
          <p:cNvSpPr txBox="1">
            <a:spLocks noChangeArrowheads="1"/>
          </p:cNvSpPr>
          <p:nvPr/>
        </p:nvSpPr>
        <p:spPr bwMode="auto">
          <a:xfrm>
            <a:off x="2362199" y="1654176"/>
            <a:ext cx="1301750" cy="366713"/>
          </a:xfrm>
          <a:prstGeom prst="rect">
            <a:avLst/>
          </a:prstGeom>
          <a:noFill/>
          <a:ln>
            <a:noFill/>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1800" u="sng"/>
              <a:t>Basic idea:</a:t>
            </a:r>
            <a:endParaRPr/>
          </a:p>
        </p:txBody>
      </p:sp>
      <p:sp>
        <p:nvSpPr>
          <p:cNvPr id="36874" name="AutoShape 17"/>
          <p:cNvSpPr>
            <a:spLocks noChangeArrowheads="1"/>
          </p:cNvSpPr>
          <p:nvPr/>
        </p:nvSpPr>
        <p:spPr bwMode="auto">
          <a:xfrm>
            <a:off x="5800725" y="3025774"/>
            <a:ext cx="228600" cy="304800"/>
          </a:xfrm>
          <a:prstGeom prst="downArrow">
            <a:avLst>
              <a:gd name="adj1" fmla="val 50000"/>
              <a:gd name="adj2" fmla="val 33333"/>
            </a:avLst>
          </a:prstGeom>
          <a:solidFill>
            <a:schemeClr val="accent1"/>
          </a:solidFill>
          <a:ln w="9525">
            <a:solidFill>
              <a:schemeClr val="tx1"/>
            </a:solidFill>
            <a:miter lim="800000"/>
            <a:headEnd/>
            <a:tailEnd/>
          </a:ln>
        </p:spPr>
        <p:txBody>
          <a:bodyPr vert="eaVert" wrap="none" anchor="ct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endParaRPr lang="en-US" sz="1800"/>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4200525" y="3406775"/>
          <a:ext cx="3487738" cy="355600"/>
        </p:xfrm>
        <a:graphic>
          <a:graphicData uri="http://schemas.openxmlformats.org/presentationml/2006/ole">
            <p:oleObj name="oleObj" r:id="rId5" imgW="1993900" imgH="203200" progId="Equation.3">
              <p:embed/>
              <p:pic>
                <p:nvPicPr>
                  <p:cNvPr id="36875" name="Object 18"/>
                  <p:cNvPicPr/>
                  <p:nvPr/>
                </p:nvPicPr>
                <p:blipFill>
                  <a:blip r:embed="rId4"/>
                  <a:stretch/>
                </p:blipFill>
                <p:spPr bwMode="auto">
                  <a:xfrm>
                    <a:off x="4200525" y="3406775"/>
                    <a:ext cx="3487738" cy="355600"/>
                  </a:xfrm>
                  <a:prstGeom prst="rect">
                    <a:avLst/>
                  </a:prstGeom>
                  <a:noFill/>
                  <a:ln>
                    <a:noFill/>
                  </a:ln>
                </p:spPr>
              </p:pic>
            </p:oleObj>
          </a:graphicData>
        </a:graphic>
      </p:graphicFrame>
      <p:sp>
        <p:nvSpPr>
          <p:cNvPr id="36876" name="Line 19"/>
          <p:cNvSpPr>
            <a:spLocks noChangeShapeType="1"/>
          </p:cNvSpPr>
          <p:nvPr/>
        </p:nvSpPr>
        <p:spPr bwMode="auto">
          <a:xfrm>
            <a:off x="5800725" y="3787775"/>
            <a:ext cx="0" cy="381000"/>
          </a:xfrm>
          <a:prstGeom prst="line">
            <a:avLst/>
          </a:prstGeom>
          <a:noFill/>
          <a:ln w="9525">
            <a:solidFill>
              <a:schemeClr val="tx1"/>
            </a:solidFill>
            <a:round/>
            <a:headEnd/>
            <a:tailEnd type="triangle" w="med" len="med"/>
          </a:ln>
        </p:spPr>
        <p:txBody>
          <a:bodyPr/>
          <a:lstStyle/>
          <a:p>
            <a:pPr>
              <a:defRPr/>
            </a:pPr>
            <a:endParaRPr lang="en-IN"/>
          </a:p>
        </p:txBody>
      </p:sp>
      <p:sp>
        <p:nvSpPr>
          <p:cNvPr id="36877" name="Text Box 20"/>
          <p:cNvSpPr txBox="1">
            <a:spLocks noChangeArrowheads="1"/>
          </p:cNvSpPr>
          <p:nvPr/>
        </p:nvSpPr>
        <p:spPr bwMode="auto">
          <a:xfrm>
            <a:off x="4581526" y="4168774"/>
            <a:ext cx="2911475" cy="376238"/>
          </a:xfrm>
          <a:prstGeom prst="rect">
            <a:avLst/>
          </a:prstGeom>
          <a:noFill/>
          <a:ln w="9525">
            <a:solidFill>
              <a:schemeClr val="tx1"/>
            </a:solidFill>
            <a:miter lim="800000"/>
            <a:headEnd/>
            <a:tailEnd/>
          </a:ln>
        </p:spPr>
        <p:txBody>
          <a:bodyPr wrap="none">
            <a:spAutoFit/>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r>
              <a:rPr lang="en-US" sz="1800"/>
              <a:t>freq. domain enhancement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7890" name="Slide Number Placeholder 5"/>
          <p:cNvSpPr>
            <a:spLocks noGrp="1"/>
          </p:cNvSpPr>
          <p:nvPr>
            <p:ph type="sldNum" sz="quarter" idx="12"/>
          </p:nvPr>
        </p:nvSpPr>
        <p:spPr bwMode="auto">
          <a:prstGeom prst="rect">
            <a:avLst/>
          </a:prstGeom>
          <a:noFill/>
          <a:ln/>
        </p:spPr>
        <p:txBody>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fld id="{4D01F9C2-2364-4E0A-BB62-2281CA5818C8}" type="slidenum">
              <a:rPr lang="en-US" sz="1200">
                <a:latin typeface="Garamond"/>
              </a:rPr>
              <a:t/>
            </a:fld>
            <a:endParaRPr lang="en-US" sz="1200">
              <a:latin typeface="Garamond"/>
            </a:endParaRPr>
          </a:p>
        </p:txBody>
      </p:sp>
      <p:sp>
        <p:nvSpPr>
          <p:cNvPr id="37891" name="Rectangle 2"/>
          <p:cNvSpPr>
            <a:spLocks noChangeArrowheads="1" noGrp="1"/>
          </p:cNvSpPr>
          <p:nvPr>
            <p:ph type="title"/>
          </p:nvPr>
        </p:nvSpPr>
        <p:spPr bwMode="auto"/>
        <p:txBody>
          <a:bodyPr/>
          <a:lstStyle/>
          <a:p>
            <a:pPr>
              <a:defRPr/>
            </a:pPr>
            <a:r>
              <a:rPr lang="en-US" sz="3800"/>
              <a:t>Summary of Nonlinear Image Enhancement </a:t>
            </a:r>
            <a:endParaRPr/>
          </a:p>
        </p:txBody>
      </p:sp>
      <p:sp>
        <p:nvSpPr>
          <p:cNvPr id="37892" name="Rectangle 3"/>
          <p:cNvSpPr>
            <a:spLocks noChangeArrowheads="1" noGrp="1"/>
          </p:cNvSpPr>
          <p:nvPr>
            <p:ph type="body" idx="1"/>
          </p:nvPr>
        </p:nvSpPr>
        <p:spPr bwMode="auto"/>
        <p:txBody>
          <a:bodyPr/>
          <a:lstStyle/>
          <a:p>
            <a:pPr>
              <a:defRPr/>
            </a:pPr>
            <a:r>
              <a:rPr lang="en-US" sz="2600"/>
              <a:t>Understand how image degradation occurs first</a:t>
            </a:r>
            <a:endParaRPr/>
          </a:p>
          <a:p>
            <a:pPr lvl="1">
              <a:defRPr/>
            </a:pPr>
            <a:r>
              <a:rPr lang="en-US" sz="2200"/>
              <a:t>Play detective: look at histogram distribution, noise statistics, frequency-domain coefficients…</a:t>
            </a:r>
            <a:endParaRPr/>
          </a:p>
          <a:p>
            <a:pPr lvl="1">
              <a:defRPr/>
            </a:pPr>
            <a:r>
              <a:rPr lang="en-US" sz="2200"/>
              <a:t>Model image degradation mathematically and try inverse-engineering</a:t>
            </a:r>
            <a:endParaRPr/>
          </a:p>
          <a:p>
            <a:pPr>
              <a:defRPr/>
            </a:pPr>
            <a:r>
              <a:rPr lang="en-US" sz="2600"/>
              <a:t>Visual quality is often the simplest way of evaluating the effectiveness, but it will be more desirable to measure the performance at a system level </a:t>
            </a:r>
            <a:endParaRPr/>
          </a:p>
          <a:p>
            <a:pPr lvl="1">
              <a:defRPr/>
            </a:pPr>
            <a:r>
              <a:rPr lang="en-US" sz="2200"/>
              <a:t>Iris recognition: ROC curve of overall system</a:t>
            </a:r>
            <a:endParaRPr/>
          </a:p>
          <a:p>
            <a:pPr lvl="1">
              <a:defRPr/>
            </a:pPr>
            <a:r>
              <a:rPr lang="en-US" sz="2200"/>
              <a:t>Microarray: ground-truth of microarray image segmentation result provided by biologists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5842" name="Rectangle 2"/>
          <p:cNvSpPr>
            <a:spLocks noChangeArrowheads="1" noGrp="1"/>
          </p:cNvSpPr>
          <p:nvPr>
            <p:ph type="title"/>
          </p:nvPr>
        </p:nvSpPr>
        <p:spPr bwMode="auto">
          <a:xfrm>
            <a:off x="2247900" y="609600"/>
            <a:ext cx="7772400" cy="1143000"/>
          </a:xfrm>
        </p:spPr>
        <p:txBody>
          <a:bodyPr>
            <a:normAutofit fontScale="90000"/>
          </a:bodyPr>
          <a:lstStyle/>
          <a:p>
            <a:pPr>
              <a:defRPr/>
            </a:pPr>
            <a:r>
              <a:rPr lang="en-US">
                <a:cs typeface="+mj-cs"/>
              </a:rPr>
              <a:t>Spatial Image Enhancement Techniques: Image Averaging</a:t>
            </a:r>
            <a:endParaRPr/>
          </a:p>
        </p:txBody>
      </p:sp>
      <p:sp>
        <p:nvSpPr>
          <p:cNvPr id="35843" name="Rectangle 3"/>
          <p:cNvSpPr>
            <a:spLocks noChangeArrowheads="1" noGrp="1"/>
          </p:cNvSpPr>
          <p:nvPr>
            <p:ph type="body" idx="1"/>
          </p:nvPr>
        </p:nvSpPr>
        <p:spPr bwMode="auto">
          <a:xfrm>
            <a:off x="2247900" y="1981200"/>
            <a:ext cx="7772400" cy="685800"/>
          </a:xfrm>
        </p:spPr>
        <p:txBody>
          <a:bodyPr/>
          <a:lstStyle/>
          <a:p>
            <a:pPr>
              <a:buFont typeface="Wingdings"/>
              <a:buChar char="n"/>
              <a:defRPr/>
            </a:pPr>
            <a:r>
              <a:rPr lang="en-US">
                <a:cs typeface="+mn-cs"/>
              </a:rPr>
              <a:t>A noisy image:</a:t>
            </a:r>
            <a:endParaRPr/>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3867150" y="2819401"/>
          <a:ext cx="4533900" cy="576263"/>
        </p:xfrm>
        <a:graphic>
          <a:graphicData uri="http://schemas.openxmlformats.org/presentationml/2006/ole">
            <p:oleObj name="oleObj" r:id="rId3" imgW="1600200" imgH="203200" progId="Equation.3">
              <p:embed/>
              <p:pic>
                <p:nvPicPr>
                  <p:cNvPr id="38916" name="Object 4"/>
                  <p:cNvPicPr/>
                  <p:nvPr/>
                </p:nvPicPr>
                <p:blipFill>
                  <a:blip r:embed="rId2"/>
                  <a:stretch/>
                </p:blipFill>
                <p:spPr bwMode="auto">
                  <a:xfrm>
                    <a:off x="3867150" y="2819401"/>
                    <a:ext cx="4533900" cy="576263"/>
                  </a:xfrm>
                  <a:prstGeom prst="rect">
                    <a:avLst/>
                  </a:prstGeom>
                  <a:noFill/>
                  <a:ln>
                    <a:noFill/>
                  </a:ln>
                </p:spPr>
              </p:pic>
            </p:oleObj>
          </a:graphicData>
        </a:graphic>
      </p:graphicFrame>
      <p:sp>
        <p:nvSpPr>
          <p:cNvPr id="35845" name="Rectangle 5"/>
          <p:cNvSpPr>
            <a:spLocks noChangeArrowheads="1"/>
          </p:cNvSpPr>
          <p:nvPr/>
        </p:nvSpPr>
        <p:spPr bwMode="auto">
          <a:xfrm>
            <a:off x="2247900" y="3733800"/>
            <a:ext cx="7772400" cy="685800"/>
          </a:xfrm>
          <a:prstGeom prst="rect">
            <a:avLst/>
          </a:prstGeom>
          <a:noFill/>
          <a:ln>
            <a:noFill/>
          </a:ln>
          <a:effectLst/>
        </p:spPr>
        <p:txBody>
          <a:bodyPr/>
          <a:lstStyle/>
          <a:p>
            <a:pPr marL="342900" indent="-342900">
              <a:spcBef>
                <a:spcPts val="0"/>
              </a:spcBef>
              <a:buFontTx/>
              <a:buChar char="•"/>
              <a:defRPr/>
            </a:pPr>
            <a:r>
              <a:rPr lang="en-US" sz="2800">
                <a:latin typeface="Trebuchet MS"/>
                <a:ea typeface="宋体"/>
              </a:rPr>
              <a:t>Averaging M different noisy images:</a:t>
            </a:r>
            <a:endParaRPr/>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4305300" y="4495801"/>
          <a:ext cx="3657600" cy="1071563"/>
        </p:xfrm>
        <a:graphic>
          <a:graphicData uri="http://schemas.openxmlformats.org/presentationml/2006/ole">
            <p:oleObj name="oleObj" r:id="rId5" imgW="1473200" imgH="431800" progId="Equation.3">
              <p:embed/>
              <p:pic>
                <p:nvPicPr>
                  <p:cNvPr id="38918" name="Object 6"/>
                  <p:cNvPicPr/>
                  <p:nvPr/>
                </p:nvPicPr>
                <p:blipFill>
                  <a:blip r:embed="rId4"/>
                  <a:stretch/>
                </p:blipFill>
                <p:spPr bwMode="auto">
                  <a:xfrm>
                    <a:off x="4305300" y="4495801"/>
                    <a:ext cx="3657600" cy="1071563"/>
                  </a:xfrm>
                  <a:prstGeom prst="rect">
                    <a:avLst/>
                  </a:prstGeom>
                  <a:noFill/>
                  <a:ln>
                    <a:noFill/>
                  </a:ln>
                </p:spPr>
              </p:pic>
            </p:oleObj>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6866" name="Rectangle 2"/>
          <p:cNvSpPr>
            <a:spLocks noChangeArrowheads="1" noGrp="1"/>
          </p:cNvSpPr>
          <p:nvPr>
            <p:ph type="title"/>
          </p:nvPr>
        </p:nvSpPr>
        <p:spPr bwMode="auto"/>
        <p:txBody>
          <a:bodyPr/>
          <a:lstStyle/>
          <a:p>
            <a:pPr>
              <a:defRPr/>
            </a:pPr>
            <a:r>
              <a:rPr lang="en-US">
                <a:cs typeface="+mj-cs"/>
              </a:rPr>
              <a:t>Image Averaging</a:t>
            </a:r>
            <a:endParaRPr/>
          </a:p>
        </p:txBody>
      </p:sp>
      <p:sp>
        <p:nvSpPr>
          <p:cNvPr id="36867" name="Rectangle 3"/>
          <p:cNvSpPr>
            <a:spLocks noChangeArrowheads="1" noGrp="1"/>
          </p:cNvSpPr>
          <p:nvPr>
            <p:ph type="body" idx="1"/>
          </p:nvPr>
        </p:nvSpPr>
        <p:spPr bwMode="auto"/>
        <p:txBody>
          <a:bodyPr/>
          <a:lstStyle/>
          <a:p>
            <a:pPr>
              <a:buFont typeface="Wingdings"/>
              <a:buChar char="n"/>
              <a:defRPr/>
            </a:pPr>
            <a:r>
              <a:rPr lang="en-US">
                <a:cs typeface="+mn-cs"/>
              </a:rPr>
              <a:t>As M increases, the variability of the pixel values at each location decreases.</a:t>
            </a:r>
            <a:endParaRPr/>
          </a:p>
          <a:p>
            <a:pPr lvl="4">
              <a:buFont typeface="Wingdings"/>
              <a:buChar char="§"/>
              <a:defRPr/>
            </a:pPr>
            <a:endParaRPr lang="en-US"/>
          </a:p>
          <a:p>
            <a:pPr lvl="1">
              <a:buFont typeface="Wingdings"/>
              <a:buChar char="q"/>
              <a:defRPr/>
            </a:pPr>
            <a:r>
              <a:rPr lang="en-US"/>
              <a:t>This means that g(x,y) approaches f(x,y) as the number of noisy images used in the averaging process increases.</a:t>
            </a:r>
            <a:endParaRPr/>
          </a:p>
          <a:p>
            <a:pPr lvl="4">
              <a:buFont typeface="Wingdings"/>
              <a:buChar char="§"/>
              <a:defRPr/>
            </a:pPr>
            <a:endParaRPr lang="en-US"/>
          </a:p>
          <a:p>
            <a:pPr>
              <a:buFont typeface="Wingdings"/>
              <a:buChar char="n"/>
              <a:defRPr/>
            </a:pPr>
            <a:r>
              <a:rPr lang="en-US">
                <a:cs typeface="+mn-cs"/>
              </a:rPr>
              <a:t>Registering of the images is necessary to avoid blurring in the output image.</a:t>
            </a:r>
            <a:endParaRPr/>
          </a:p>
        </p:txBody>
      </p:sp>
      <p:sp>
        <p:nvSpPr>
          <p:cNvPr id="36868" name="Line 4"/>
          <p:cNvSpPr>
            <a:spLocks noChangeShapeType="1"/>
          </p:cNvSpPr>
          <p:nvPr/>
        </p:nvSpPr>
        <p:spPr bwMode="auto">
          <a:xfrm>
            <a:off x="5257800" y="3276600"/>
            <a:ext cx="152400" cy="0"/>
          </a:xfrm>
          <a:prstGeom prst="line">
            <a:avLst/>
          </a:prstGeom>
          <a:noFill/>
          <a:ln w="9525">
            <a:solidFill>
              <a:schemeClr val="tx1"/>
            </a:solidFill>
            <a:round/>
            <a:headEnd/>
            <a:tailEnd/>
          </a:ln>
          <a:effectLst/>
        </p:spPr>
        <p:txBody>
          <a:bodyPr/>
          <a:lstStyle/>
          <a:p>
            <a:pPr>
              <a:defRPr/>
            </a:pPr>
            <a:endParaRPr lang="en-US">
              <a:latin typeface="Arial"/>
              <a:ea typeface="宋体"/>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1746" name="Rectangle 2"/>
          <p:cNvSpPr>
            <a:spLocks noChangeArrowheads="1" noGrp="1"/>
          </p:cNvSpPr>
          <p:nvPr>
            <p:ph type="title"/>
          </p:nvPr>
        </p:nvSpPr>
        <p:spPr bwMode="auto"/>
        <p:txBody>
          <a:bodyPr/>
          <a:lstStyle/>
          <a:p>
            <a:pPr>
              <a:defRPr/>
            </a:pPr>
            <a:r>
              <a:rPr lang="en-US">
                <a:cs typeface="+mj-cs"/>
              </a:rPr>
              <a:t>Local Enhancement</a:t>
            </a:r>
            <a:endParaRPr/>
          </a:p>
        </p:txBody>
      </p:sp>
      <p:sp>
        <p:nvSpPr>
          <p:cNvPr id="31747" name="Rectangle 3"/>
          <p:cNvSpPr>
            <a:spLocks noChangeArrowheads="1" noGrp="1"/>
          </p:cNvSpPr>
          <p:nvPr>
            <p:ph type="body" idx="1"/>
          </p:nvPr>
        </p:nvSpPr>
        <p:spPr bwMode="auto">
          <a:xfrm>
            <a:off x="2209800" y="1981200"/>
            <a:ext cx="7924800" cy="4114800"/>
          </a:xfrm>
        </p:spPr>
        <p:txBody>
          <a:bodyPr/>
          <a:lstStyle/>
          <a:p>
            <a:pPr>
              <a:buFont typeface="Wingdings"/>
              <a:buChar char="n"/>
              <a:defRPr/>
            </a:pPr>
            <a:r>
              <a:rPr lang="en-US">
                <a:cs typeface="+mn-cs"/>
              </a:rPr>
              <a:t>When it is necessary to enhance details over smaller areas</a:t>
            </a:r>
            <a:endParaRPr/>
          </a:p>
          <a:p>
            <a:pPr lvl="4">
              <a:buFont typeface="Wingdings"/>
              <a:buChar char="§"/>
              <a:defRPr/>
            </a:pPr>
            <a:endParaRPr lang="en-US"/>
          </a:p>
          <a:p>
            <a:pPr>
              <a:buFont typeface="Wingdings"/>
              <a:buChar char="n"/>
              <a:defRPr/>
            </a:pPr>
            <a:r>
              <a:rPr lang="en-US">
                <a:cs typeface="+mn-cs"/>
              </a:rPr>
              <a:t>To devise transformation functions based on the gray-level distribution in the neighborhood of every pixel</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2770" name="Rectangle 2"/>
          <p:cNvSpPr>
            <a:spLocks noChangeArrowheads="1" noGrp="1"/>
          </p:cNvSpPr>
          <p:nvPr>
            <p:ph type="title"/>
          </p:nvPr>
        </p:nvSpPr>
        <p:spPr bwMode="auto"/>
        <p:txBody>
          <a:bodyPr/>
          <a:lstStyle/>
          <a:p>
            <a:pPr>
              <a:defRPr/>
            </a:pPr>
            <a:r>
              <a:rPr lang="en-US">
                <a:cs typeface="+mj-cs"/>
              </a:rPr>
              <a:t>Local Enhancement</a:t>
            </a:r>
            <a:endParaRPr/>
          </a:p>
        </p:txBody>
      </p:sp>
      <p:sp>
        <p:nvSpPr>
          <p:cNvPr id="32771" name="Rectangle 3"/>
          <p:cNvSpPr>
            <a:spLocks noChangeArrowheads="1" noGrp="1"/>
          </p:cNvSpPr>
          <p:nvPr>
            <p:ph type="body" idx="1"/>
          </p:nvPr>
        </p:nvSpPr>
        <p:spPr bwMode="auto"/>
        <p:txBody>
          <a:bodyPr/>
          <a:lstStyle/>
          <a:p>
            <a:pPr>
              <a:buFont typeface="Wingdings"/>
              <a:buChar char="n"/>
              <a:defRPr/>
            </a:pPr>
            <a:r>
              <a:rPr lang="en-US">
                <a:cs typeface="+mn-cs"/>
              </a:rPr>
              <a:t>The procedure is:</a:t>
            </a:r>
            <a:endParaRPr/>
          </a:p>
          <a:p>
            <a:pPr lvl="4">
              <a:buFont typeface="Wingdings"/>
              <a:buChar char="§"/>
              <a:defRPr/>
            </a:pPr>
            <a:endParaRPr lang="en-US"/>
          </a:p>
          <a:p>
            <a:pPr lvl="1">
              <a:buFont typeface="Wingdings"/>
              <a:buChar char="q"/>
              <a:defRPr/>
            </a:pPr>
            <a:r>
              <a:rPr lang="en-US"/>
              <a:t>Define a square (or rectangular) neighborhood and move the center of this area from pixel to pixel.</a:t>
            </a:r>
            <a:endParaRPr/>
          </a:p>
          <a:p>
            <a:pPr lvl="4">
              <a:buFont typeface="Wingdings"/>
              <a:buChar char="§"/>
              <a:defRPr/>
            </a:pPr>
            <a:endParaRPr lang="en-US"/>
          </a:p>
          <a:p>
            <a:pPr lvl="1" algn="just">
              <a:buFont typeface="Wingdings"/>
              <a:buChar char="q"/>
              <a:defRPr/>
            </a:pPr>
            <a:r>
              <a:rPr lang="en-US"/>
              <a:t>At each location, the histogram of the points in the neighborhood is computed and either a histogram equalization or histogram specification transformation function is obtained.</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3794" name="Rectangle 2"/>
          <p:cNvSpPr>
            <a:spLocks noChangeArrowheads="1" noGrp="1"/>
          </p:cNvSpPr>
          <p:nvPr>
            <p:ph type="title"/>
          </p:nvPr>
        </p:nvSpPr>
        <p:spPr bwMode="auto"/>
        <p:txBody>
          <a:bodyPr/>
          <a:lstStyle/>
          <a:p>
            <a:pPr>
              <a:defRPr/>
            </a:pPr>
            <a:r>
              <a:rPr lang="en-US">
                <a:cs typeface="+mj-cs"/>
              </a:rPr>
              <a:t>Local Enhancement</a:t>
            </a:r>
            <a:endParaRPr/>
          </a:p>
        </p:txBody>
      </p:sp>
      <p:sp>
        <p:nvSpPr>
          <p:cNvPr id="33795" name="Rectangle 3"/>
          <p:cNvSpPr>
            <a:spLocks noChangeArrowheads="1" noGrp="1"/>
          </p:cNvSpPr>
          <p:nvPr>
            <p:ph type="body" idx="1"/>
          </p:nvPr>
        </p:nvSpPr>
        <p:spPr bwMode="auto"/>
        <p:txBody>
          <a:bodyPr/>
          <a:lstStyle/>
          <a:p>
            <a:pPr>
              <a:buFont typeface="Wingdings"/>
              <a:buChar char="n"/>
              <a:defRPr/>
            </a:pPr>
            <a:r>
              <a:rPr lang="en-US">
                <a:cs typeface="+mn-cs"/>
              </a:rPr>
              <a:t>More procedure:</a:t>
            </a:r>
            <a:endParaRPr/>
          </a:p>
          <a:p>
            <a:pPr lvl="4">
              <a:buFont typeface="Wingdings"/>
              <a:buChar char="§"/>
              <a:defRPr/>
            </a:pPr>
            <a:endParaRPr lang="en-US"/>
          </a:p>
          <a:p>
            <a:pPr lvl="1">
              <a:buFont typeface="Wingdings"/>
              <a:buChar char="q"/>
              <a:defRPr/>
            </a:pPr>
            <a:r>
              <a:rPr lang="en-US"/>
              <a:t>This function is finally used to map the grey level of the pixel centered in the neighborhood.</a:t>
            </a:r>
            <a:endParaRPr/>
          </a:p>
          <a:p>
            <a:pPr lvl="4">
              <a:buFont typeface="Wingdings"/>
              <a:buChar char="§"/>
              <a:defRPr/>
            </a:pPr>
            <a:endParaRPr lang="en-US"/>
          </a:p>
          <a:p>
            <a:pPr lvl="1">
              <a:buFont typeface="Wingdings"/>
              <a:buChar char="q"/>
              <a:defRPr/>
            </a:pPr>
            <a:r>
              <a:rPr lang="en-US"/>
              <a:t>The center is then moved to an adjacent pixel location and the procedure is repeated.</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3010" name="Rectangle 2"/>
          <p:cNvSpPr>
            <a:spLocks noChangeArrowheads="1" noGrp="1"/>
          </p:cNvSpPr>
          <p:nvPr>
            <p:ph type="title"/>
          </p:nvPr>
        </p:nvSpPr>
        <p:spPr bwMode="auto"/>
        <p:txBody>
          <a:bodyPr/>
          <a:lstStyle/>
          <a:p>
            <a:pPr>
              <a:defRPr/>
            </a:pPr>
            <a:r>
              <a:rPr lang="en-US" sz="4400" b="0" i="0" u="none" strike="noStrike" cap="none" spc="0">
                <a:solidFill>
                  <a:schemeClr val="tx1"/>
                </a:solidFill>
                <a:latin typeface="Calibri Light"/>
                <a:cs typeface="Calibri Light"/>
              </a:rPr>
              <a:t>Frequency Domain Filters</a:t>
            </a:r>
            <a:endParaRPr/>
          </a:p>
        </p:txBody>
      </p:sp>
      <p:sp>
        <p:nvSpPr>
          <p:cNvPr id="43011" name="Rectangle 3"/>
          <p:cNvSpPr>
            <a:spLocks noChangeArrowheads="1" noGrp="1"/>
          </p:cNvSpPr>
          <p:nvPr>
            <p:ph type="body" idx="1"/>
          </p:nvPr>
        </p:nvSpPr>
        <p:spPr bwMode="auto">
          <a:xfrm>
            <a:off x="744817" y="1115919"/>
            <a:ext cx="10515600" cy="4351338"/>
          </a:xfrm>
        </p:spPr>
        <p:txBody>
          <a:bodyPr vertOverflow="overflow" horzOverflow="overflow" vert="horz" wrap="square" lIns="91440" tIns="45720" rIns="91440" bIns="45720" numCol="1" spcCol="0" rtlCol="0" fromWordArt="0" anchor="t" anchorCtr="0" forceAA="0" upright="0" compatLnSpc="0">
            <a:normAutofit fontScale="90000" lnSpcReduction="2000"/>
          </a:bodyPr>
          <a:lstStyle/>
          <a:p>
            <a:pPr>
              <a:buFont typeface="Wingdings"/>
              <a:buChar char="n"/>
              <a:defRPr/>
            </a:pPr>
            <a:endParaRPr/>
          </a:p>
          <a:p>
            <a:pPr lvl="4">
              <a:buFont typeface="Wingdings"/>
              <a:buChar char="§"/>
              <a:defRPr/>
            </a:pPr>
            <a:endParaRPr sz="2800"/>
          </a:p>
          <a:p>
            <a:pPr>
              <a:buFont typeface="Wingdings"/>
              <a:buChar char="n"/>
              <a:defRPr/>
            </a:pPr>
            <a:r>
              <a:rPr lang="en-US" sz="2800" b="0" i="0" u="none" strike="noStrike" cap="none" spc="0">
                <a:solidFill>
                  <a:schemeClr val="tx1"/>
                </a:solidFill>
                <a:latin typeface="+mn-lt"/>
                <a:ea typeface="+mn-ea"/>
                <a:cs typeface="Arial"/>
              </a:rPr>
              <a:t>Low-pass filters eliminate or attenuate high frequency components in the frequency domain (sharp image details), and result in image blurring.</a:t>
            </a:r>
            <a:endParaRPr sz="2800"/>
          </a:p>
          <a:p>
            <a:pPr marL="0" indent="0">
              <a:buFont typeface="Wingdings"/>
              <a:buNone/>
              <a:defRPr/>
            </a:pPr>
            <a:endParaRPr/>
          </a:p>
          <a:p>
            <a:pPr>
              <a:buFont typeface="Wingdings"/>
              <a:buChar char="n"/>
              <a:defRPr/>
            </a:pPr>
            <a:r>
              <a:rPr lang="en-US">
                <a:cs typeface="+mn-cs"/>
              </a:rPr>
              <a:t>High-pass filters attenuate or eliminate low-frequency components (resulting in sharpening edges and other sharp details).</a:t>
            </a:r>
            <a:endParaRPr lang="en-US">
              <a:cs typeface="Arial"/>
            </a:endParaRPr>
          </a:p>
          <a:p>
            <a:pPr lvl="4">
              <a:buFont typeface="Wingdings"/>
              <a:buChar char="§"/>
              <a:defRPr/>
            </a:pPr>
            <a:endParaRPr lang="en-US"/>
          </a:p>
          <a:p>
            <a:pPr>
              <a:buFont typeface="Wingdings"/>
              <a:buChar char="n"/>
              <a:defRPr/>
            </a:pPr>
            <a:r>
              <a:rPr lang="en-US">
                <a:cs typeface="+mn-cs"/>
              </a:rPr>
              <a:t>Band-pass filters remove selected frequency regions between low and high frequencies (for image restoration, not enhancement).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b="1" i="0">
                <a:latin typeface="urw-din"/>
              </a:rPr>
              <a:t>What is meant by image saved with transparency?</a:t>
            </a:r>
            <a:endParaRPr lang="en-IN"/>
          </a:p>
        </p:txBody>
      </p:sp>
      <p:sp>
        <p:nvSpPr>
          <p:cNvPr id="3" name="Content Placeholder 2"/>
          <p:cNvSpPr>
            <a:spLocks noGrp="1"/>
          </p:cNvSpPr>
          <p:nvPr>
            <p:ph idx="1"/>
          </p:nvPr>
        </p:nvSpPr>
        <p:spPr bwMode="auto"/>
        <p:txBody>
          <a:bodyPr/>
          <a:lstStyle/>
          <a:p>
            <a:pPr>
              <a:defRPr/>
            </a:pPr>
            <a:r>
              <a:rPr lang="en-US" b="0" i="0">
                <a:latin typeface="urw-din"/>
              </a:rPr>
              <a:t>Image saved with transparency look good on colored background whereas image without transparency will have a white background which will be visible on colored background.</a:t>
            </a:r>
            <a:endParaRPr lang="en-IN"/>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1986" name="Rectangle 2"/>
          <p:cNvSpPr>
            <a:spLocks noChangeArrowheads="1" noGrp="1"/>
          </p:cNvSpPr>
          <p:nvPr>
            <p:ph type="title"/>
          </p:nvPr>
        </p:nvSpPr>
        <p:spPr bwMode="auto"/>
        <p:txBody>
          <a:bodyPr/>
          <a:lstStyle/>
          <a:p>
            <a:pPr>
              <a:defRPr/>
            </a:pPr>
            <a:r>
              <a:rPr lang="en-US">
                <a:cs typeface="+mj-cs"/>
              </a:rPr>
              <a:t>Spatial Filtering</a:t>
            </a:r>
            <a:endParaRPr/>
          </a:p>
        </p:txBody>
      </p:sp>
      <p:sp>
        <p:nvSpPr>
          <p:cNvPr id="41987" name="Rectangle 3"/>
          <p:cNvSpPr>
            <a:spLocks noChangeArrowheads="1" noGrp="1"/>
          </p:cNvSpPr>
          <p:nvPr>
            <p:ph type="body" idx="1"/>
          </p:nvPr>
        </p:nvSpPr>
        <p:spPr bwMode="auto"/>
        <p:txBody>
          <a:bodyPr vertOverflow="overflow" horzOverflow="overflow" vert="horz" wrap="square" lIns="91440" tIns="45720" rIns="91440" bIns="45720" numCol="1" spcCol="0" rtlCol="0" fromWordArt="0" anchor="t" anchorCtr="0" forceAA="0" upright="0" compatLnSpc="0">
            <a:normAutofit fontScale="60000" lnSpcReduction="8000"/>
          </a:bodyPr>
          <a:lstStyle/>
          <a:p>
            <a:pPr>
              <a:buFont typeface="Wingdings"/>
              <a:buChar char="n"/>
              <a:defRPr/>
            </a:pPr>
            <a:r>
              <a:rPr lang="en-US" sz="3600">
                <a:cs typeface="+mn-cs"/>
              </a:rPr>
              <a:t>Use of spatial masks for image processing (spatial filters)</a:t>
            </a:r>
            <a:endParaRPr sz="3600"/>
          </a:p>
          <a:p>
            <a:pPr lvl="4">
              <a:buFont typeface="Wingdings"/>
              <a:buChar char="§"/>
              <a:defRPr/>
            </a:pPr>
            <a:endParaRPr lang="en-US" sz="2000"/>
          </a:p>
          <a:p>
            <a:pPr>
              <a:buFont typeface="Wingdings"/>
              <a:buChar char="n"/>
              <a:defRPr/>
            </a:pPr>
            <a:r>
              <a:rPr lang="en-US" sz="3600">
                <a:cs typeface="+mn-cs"/>
              </a:rPr>
              <a:t>Linear and nonlinear filters</a:t>
            </a:r>
            <a:endParaRPr lang="en-US" sz="3600">
              <a:cs typeface="Arial"/>
            </a:endParaRPr>
          </a:p>
          <a:p>
            <a:pPr>
              <a:buFont typeface="Wingdings"/>
              <a:buChar char="§"/>
              <a:defRPr/>
            </a:pPr>
            <a:r>
              <a:rPr lang="en-US" sz="3600" b="0" i="0" u="none" strike="noStrike" cap="none" spc="0">
                <a:solidFill>
                  <a:schemeClr val="tx1"/>
                </a:solidFill>
                <a:latin typeface="Calibri"/>
                <a:cs typeface="Calibri"/>
              </a:rPr>
              <a:t>Mean Filter:</a:t>
            </a:r>
            <a:endParaRPr lang="en-US" sz="3600" b="0" i="0" u="none" strike="noStrike" cap="none" spc="0">
              <a:solidFill>
                <a:schemeClr val="tx1"/>
              </a:solidFill>
              <a:latin typeface="Calibri"/>
              <a:cs typeface="Calibri"/>
            </a:endParaRPr>
          </a:p>
          <a:p>
            <a:pPr marL="0" indent="0">
              <a:buFont typeface="Arial"/>
              <a:buNone/>
              <a:defRPr/>
            </a:pPr>
            <a:r>
              <a:rPr lang="en-US" sz="3600" b="0" i="0" u="none" strike="noStrike" cap="none" spc="0">
                <a:solidFill>
                  <a:schemeClr val="tx1"/>
                </a:solidFill>
                <a:latin typeface="Calibri"/>
                <a:cs typeface="Calibri"/>
              </a:rPr>
              <a:t>	Linear spatial filter is simply the average of the pixels contained in the neighborhood of the filter mask. The idea is replacing the value of every pixel in an image by the average of the grey levels in the neighborhood define by the filter mask.</a:t>
            </a:r>
            <a:endParaRPr lang="en-US" sz="3600" b="0" i="0" u="none" strike="noStrike" cap="none" spc="0">
              <a:solidFill>
                <a:schemeClr val="tx1"/>
              </a:solidFill>
              <a:latin typeface="Calibri"/>
              <a:cs typeface="Calibri"/>
            </a:endParaRPr>
          </a:p>
          <a:p>
            <a:pPr marL="0" indent="0">
              <a:buFont typeface="Arial"/>
              <a:buNone/>
              <a:defRPr/>
            </a:pPr>
            <a:endParaRPr lang="en-US" sz="3600" b="0" i="0" u="none" strike="noStrike" cap="none" spc="0">
              <a:solidFill>
                <a:schemeClr val="tx1"/>
              </a:solidFill>
              <a:latin typeface="Calibri"/>
              <a:cs typeface="Calibri"/>
            </a:endParaRPr>
          </a:p>
          <a:p>
            <a:pPr marL="0" indent="0">
              <a:buFont typeface="Arial"/>
              <a:buNone/>
              <a:defRPr/>
            </a:pPr>
            <a:r>
              <a:rPr lang="en-US" sz="3600" b="0" i="0" u="none" strike="noStrike" cap="none" spc="0">
                <a:solidFill>
                  <a:schemeClr val="tx1"/>
                </a:solidFill>
                <a:latin typeface="Calibri"/>
                <a:cs typeface="Calibri"/>
              </a:rPr>
              <a:t> Types of Mean filter:</a:t>
            </a:r>
            <a:endParaRPr lang="en-US" sz="3600" b="0" i="0" u="none" strike="noStrike" cap="none" spc="0">
              <a:solidFill>
                <a:schemeClr val="tx1"/>
              </a:solidFill>
              <a:latin typeface="Calibri"/>
              <a:cs typeface="Calibri"/>
            </a:endParaRPr>
          </a:p>
          <a:p>
            <a:pPr marL="0" indent="0">
              <a:buFont typeface="Arial"/>
              <a:buNone/>
              <a:defRPr/>
            </a:pPr>
            <a:r>
              <a:rPr lang="en-US" sz="3600" b="0" i="0" u="none" strike="noStrike" cap="none" spc="0">
                <a:solidFill>
                  <a:schemeClr val="tx1"/>
                </a:solidFill>
                <a:latin typeface="Calibri"/>
                <a:cs typeface="Calibri"/>
              </a:rPr>
              <a:t>(i) Averaging filter: It is used in reduction of the detail in image. All coefficients are equal.</a:t>
            </a:r>
            <a:endParaRPr lang="en-US" sz="3600" b="0" i="0" u="none" strike="noStrike" cap="none" spc="0">
              <a:solidFill>
                <a:schemeClr val="tx1"/>
              </a:solidFill>
              <a:latin typeface="Calibri"/>
              <a:cs typeface="Calibri"/>
            </a:endParaRPr>
          </a:p>
          <a:p>
            <a:pPr marL="0" indent="0">
              <a:buFont typeface="Wingdings"/>
              <a:buNone/>
              <a:defRPr/>
            </a:pPr>
            <a:r>
              <a:rPr lang="en-US" sz="3600" b="0" i="0" u="none" strike="noStrike" cap="none" spc="0">
                <a:solidFill>
                  <a:schemeClr val="tx1"/>
                </a:solidFill>
                <a:latin typeface="Calibri"/>
                <a:cs typeface="Calibri"/>
              </a:rPr>
              <a:t>(ii) Weighted averaging filter: In this, pixels are multiplied by different coefficients. Center pixel is multiplied by a higher value than average filter.</a:t>
            </a:r>
            <a:endParaRPr sz="36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9394" name="Rectangle 2"/>
          <p:cNvSpPr>
            <a:spLocks noChangeArrowheads="1" noGrp="1"/>
          </p:cNvSpPr>
          <p:nvPr>
            <p:ph type="title"/>
          </p:nvPr>
        </p:nvSpPr>
        <p:spPr bwMode="auto"/>
        <p:txBody>
          <a:bodyPr/>
          <a:lstStyle/>
          <a:p>
            <a:pPr>
              <a:defRPr/>
            </a:pPr>
            <a:r>
              <a:rPr lang="en-US">
                <a:cs typeface="+mj-cs"/>
              </a:rPr>
              <a:t>Spatial Filtering</a:t>
            </a:r>
            <a:endParaRPr/>
          </a:p>
        </p:txBody>
      </p:sp>
      <p:sp>
        <p:nvSpPr>
          <p:cNvPr id="46083" name="Rectangle 3"/>
          <p:cNvSpPr>
            <a:spLocks noChangeArrowheads="1" noGrp="1"/>
          </p:cNvSpPr>
          <p:nvPr>
            <p:ph type="body" idx="1"/>
          </p:nvPr>
        </p:nvSpPr>
        <p:spPr bwMode="auto"/>
        <p:txBody>
          <a:bodyPr/>
          <a:lstStyle/>
          <a:p>
            <a:pPr>
              <a:lnSpc>
                <a:spcPct val="90000"/>
              </a:lnSpc>
              <a:defRPr/>
            </a:pPr>
            <a:endParaRPr lang="en-US" sz="2400"/>
          </a:p>
          <a:p>
            <a:pPr lvl="4">
              <a:lnSpc>
                <a:spcPct val="90000"/>
              </a:lnSpc>
              <a:defRPr/>
            </a:pPr>
            <a:endParaRPr lang="en-US" sz="1400"/>
          </a:p>
          <a:p>
            <a:pPr algn="ctr">
              <a:lnSpc>
                <a:spcPct val="90000"/>
              </a:lnSpc>
              <a:buFontTx/>
              <a:buNone/>
              <a:defRPr/>
            </a:pPr>
            <a:endParaRPr lang="en-US" sz="2400" i="1"/>
          </a:p>
          <a:p>
            <a:pPr algn="ctr">
              <a:lnSpc>
                <a:spcPct val="90000"/>
              </a:lnSpc>
              <a:buFontTx/>
              <a:buNone/>
              <a:defRPr/>
            </a:pPr>
            <a:r>
              <a:rPr lang="en-US" sz="2400" i="1"/>
              <a:t>a=(m-1)/2 </a:t>
            </a:r>
            <a:r>
              <a:rPr lang="en-US" sz="2400"/>
              <a:t>and</a:t>
            </a:r>
            <a:r>
              <a:rPr lang="en-US" sz="2400" i="1"/>
              <a:t> b=(n-1)/2</a:t>
            </a:r>
            <a:r>
              <a:rPr lang="en-US" sz="2400"/>
              <a:t>, </a:t>
            </a:r>
            <a:endParaRPr/>
          </a:p>
          <a:p>
            <a:pPr algn="ctr">
              <a:lnSpc>
                <a:spcPct val="90000"/>
              </a:lnSpc>
              <a:buFontTx/>
              <a:buNone/>
              <a:defRPr/>
            </a:pPr>
            <a:r>
              <a:rPr lang="en-US" sz="2400" i="1"/>
              <a:t>m</a:t>
            </a:r>
            <a:r>
              <a:rPr lang="en-US" sz="2400"/>
              <a:t> x </a:t>
            </a:r>
            <a:r>
              <a:rPr lang="en-US" sz="2400" i="1"/>
              <a:t>n</a:t>
            </a:r>
            <a:r>
              <a:rPr lang="en-US" sz="2400"/>
              <a:t> (odd numbers)</a:t>
            </a:r>
            <a:endParaRPr/>
          </a:p>
          <a:p>
            <a:pPr>
              <a:lnSpc>
                <a:spcPct val="90000"/>
              </a:lnSpc>
              <a:defRPr/>
            </a:pPr>
            <a:endParaRPr lang="en-US" sz="2400"/>
          </a:p>
          <a:p>
            <a:pPr>
              <a:lnSpc>
                <a:spcPct val="90000"/>
              </a:lnSpc>
              <a:defRPr/>
            </a:pPr>
            <a:r>
              <a:rPr lang="en-US" sz="2400"/>
              <a:t>For </a:t>
            </a:r>
            <a:r>
              <a:rPr lang="en-US" sz="2400" i="1"/>
              <a:t>x</a:t>
            </a:r>
            <a:r>
              <a:rPr lang="en-US" sz="2400"/>
              <a:t>=0,1,…,M-1 and </a:t>
            </a:r>
            <a:r>
              <a:rPr lang="en-US" sz="2400" i="1"/>
              <a:t>y</a:t>
            </a:r>
            <a:r>
              <a:rPr lang="en-US" sz="2400"/>
              <a:t>=0,1,…,N-1</a:t>
            </a:r>
            <a:endParaRPr/>
          </a:p>
          <a:p>
            <a:pPr>
              <a:lnSpc>
                <a:spcPct val="90000"/>
              </a:lnSpc>
              <a:defRPr/>
            </a:pPr>
            <a:endParaRPr lang="en-US" sz="2400"/>
          </a:p>
          <a:p>
            <a:pPr>
              <a:lnSpc>
                <a:spcPct val="90000"/>
              </a:lnSpc>
              <a:defRPr/>
            </a:pPr>
            <a:r>
              <a:rPr lang="en-US" sz="2400"/>
              <a:t>Also called </a:t>
            </a:r>
            <a:r>
              <a:rPr lang="en-US" sz="2400" i="1"/>
              <a:t>convolution</a:t>
            </a:r>
            <a:r>
              <a:rPr lang="en-US" sz="2400"/>
              <a:t> (primarily in the frequency domain)</a:t>
            </a:r>
            <a:endParaRPr/>
          </a:p>
          <a:p>
            <a:pPr>
              <a:lnSpc>
                <a:spcPct val="90000"/>
              </a:lnSpc>
              <a:defRPr/>
            </a:pPr>
            <a:endParaRPr lang="en-US" sz="2400"/>
          </a:p>
          <a:p>
            <a:pPr>
              <a:lnSpc>
                <a:spcPct val="90000"/>
              </a:lnSpc>
              <a:defRPr/>
            </a:pPr>
            <a:endParaRPr lang="en-US" sz="2400"/>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2743201" y="1219200"/>
          <a:ext cx="6094413" cy="1219200"/>
        </p:xfrm>
        <a:graphic>
          <a:graphicData uri="http://schemas.openxmlformats.org/presentationml/2006/ole">
            <p:oleObj name="oleObj" r:id="rId3" imgW="2159000" imgH="431800" progId="Equation.3">
              <p:embed/>
              <p:pic>
                <p:nvPicPr>
                  <p:cNvPr id="46084" name="Object 4"/>
                  <p:cNvPicPr/>
                  <p:nvPr/>
                </p:nvPicPr>
                <p:blipFill>
                  <a:blip r:embed="rId2"/>
                  <a:stretch/>
                </p:blipFill>
                <p:spPr bwMode="auto">
                  <a:xfrm>
                    <a:off x="2743201" y="1219200"/>
                    <a:ext cx="6094413" cy="1219200"/>
                  </a:xfrm>
                  <a:prstGeom prst="rect">
                    <a:avLst/>
                  </a:prstGeom>
                  <a:noFill/>
                  <a:ln>
                    <a:noFill/>
                  </a:ln>
                </p:spPr>
              </p:pic>
            </p:oleObj>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4034" name="Rectangle 2"/>
          <p:cNvSpPr>
            <a:spLocks noChangeArrowheads="1" noGrp="1"/>
          </p:cNvSpPr>
          <p:nvPr>
            <p:ph type="title"/>
          </p:nvPr>
        </p:nvSpPr>
        <p:spPr bwMode="auto"/>
        <p:txBody>
          <a:bodyPr/>
          <a:lstStyle/>
          <a:p>
            <a:pPr>
              <a:defRPr/>
            </a:pPr>
            <a:r>
              <a:rPr lang="en-US">
                <a:cs typeface="+mj-cs"/>
              </a:rPr>
              <a:t>Spatial Filtering</a:t>
            </a:r>
            <a:endParaRPr/>
          </a:p>
        </p:txBody>
      </p:sp>
      <p:sp>
        <p:nvSpPr>
          <p:cNvPr id="44035" name="Rectangle 3"/>
          <p:cNvSpPr>
            <a:spLocks noChangeArrowheads="1" noGrp="1"/>
          </p:cNvSpPr>
          <p:nvPr>
            <p:ph type="body" idx="1"/>
          </p:nvPr>
        </p:nvSpPr>
        <p:spPr bwMode="auto">
          <a:xfrm>
            <a:off x="2209800" y="1981200"/>
            <a:ext cx="7772400" cy="1905000"/>
          </a:xfrm>
        </p:spPr>
        <p:txBody>
          <a:bodyPr/>
          <a:lstStyle/>
          <a:p>
            <a:pPr>
              <a:buFont typeface="Wingdings"/>
              <a:buChar char="n"/>
              <a:defRPr/>
            </a:pPr>
            <a:r>
              <a:rPr lang="en-US">
                <a:cs typeface="+mn-cs"/>
              </a:rPr>
              <a:t>The basic approach is to sum products between the mask coefficients and the intensities of the pixels under the mask at a specific location in the image:</a:t>
            </a:r>
            <a:endParaRPr/>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4076699" y="4038600"/>
          <a:ext cx="4038600" cy="573088"/>
        </p:xfrm>
        <a:graphic>
          <a:graphicData uri="http://schemas.openxmlformats.org/presentationml/2006/ole">
            <p:oleObj name="oleObj" r:id="rId3" imgW="1612900" imgH="228600" progId="Equation.3">
              <p:embed/>
              <p:pic>
                <p:nvPicPr>
                  <p:cNvPr id="47108" name="Object 4"/>
                  <p:cNvPicPr/>
                  <p:nvPr/>
                </p:nvPicPr>
                <p:blipFill>
                  <a:blip r:embed="rId2"/>
                  <a:stretch/>
                </p:blipFill>
                <p:spPr bwMode="auto">
                  <a:xfrm>
                    <a:off x="4076699" y="4038600"/>
                    <a:ext cx="4038600" cy="573088"/>
                  </a:xfrm>
                  <a:prstGeom prst="rect">
                    <a:avLst/>
                  </a:prstGeom>
                  <a:noFill/>
                  <a:ln>
                    <a:noFill/>
                  </a:ln>
                </p:spPr>
              </p:pic>
            </p:oleObj>
          </a:graphicData>
        </a:graphic>
      </p:graphicFrame>
      <p:sp>
        <p:nvSpPr>
          <p:cNvPr id="44037" name="Text Box 5"/>
          <p:cNvSpPr txBox="1">
            <a:spLocks noChangeArrowheads="1"/>
          </p:cNvSpPr>
          <p:nvPr/>
        </p:nvSpPr>
        <p:spPr bwMode="auto">
          <a:xfrm>
            <a:off x="4797426" y="4992688"/>
            <a:ext cx="2004075" cy="369332"/>
          </a:xfrm>
          <a:prstGeom prst="rect">
            <a:avLst/>
          </a:prstGeom>
          <a:noFill/>
          <a:ln>
            <a:noFill/>
          </a:ln>
          <a:effectLst/>
        </p:spPr>
        <p:txBody>
          <a:bodyPr wrap="none">
            <a:spAutoFit/>
          </a:bodyPr>
          <a:lstStyle/>
          <a:p>
            <a:pPr>
              <a:defRPr/>
            </a:pPr>
            <a:r>
              <a:rPr lang="en-US">
                <a:latin typeface="Trebuchet MS"/>
                <a:ea typeface="宋体"/>
              </a:rPr>
              <a:t>(for a 3 x 3 filter)</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5058" name="Rectangle 2"/>
          <p:cNvSpPr>
            <a:spLocks noChangeArrowheads="1" noGrp="1"/>
          </p:cNvSpPr>
          <p:nvPr>
            <p:ph type="title"/>
          </p:nvPr>
        </p:nvSpPr>
        <p:spPr bwMode="auto"/>
        <p:txBody>
          <a:bodyPr/>
          <a:lstStyle/>
          <a:p>
            <a:pPr>
              <a:defRPr/>
            </a:pPr>
            <a:r>
              <a:rPr lang="en-US">
                <a:cs typeface="+mj-cs"/>
              </a:rPr>
              <a:t>Spatial Filtering</a:t>
            </a:r>
            <a:endParaRPr/>
          </a:p>
        </p:txBody>
      </p:sp>
      <p:sp>
        <p:nvSpPr>
          <p:cNvPr id="45059" name="Rectangle 3"/>
          <p:cNvSpPr>
            <a:spLocks noChangeArrowheads="1" noGrp="1"/>
          </p:cNvSpPr>
          <p:nvPr>
            <p:ph type="body" idx="1"/>
          </p:nvPr>
        </p:nvSpPr>
        <p:spPr bwMode="auto"/>
        <p:txBody>
          <a:bodyPr/>
          <a:lstStyle/>
          <a:p>
            <a:pPr>
              <a:buFont typeface="Wingdings"/>
              <a:buChar char="n"/>
              <a:defRPr/>
            </a:pPr>
            <a:r>
              <a:rPr lang="en-US">
                <a:cs typeface="+mn-cs"/>
              </a:rPr>
              <a:t>Non-linear filters also use pixel neighborhoods but do not explicitly use coefficients </a:t>
            </a:r>
            <a:endParaRPr/>
          </a:p>
          <a:p>
            <a:pPr lvl="4">
              <a:buFont typeface="Wingdings"/>
              <a:buChar char="§"/>
              <a:defRPr/>
            </a:pPr>
            <a:endParaRPr lang="en-US"/>
          </a:p>
          <a:p>
            <a:pPr lvl="1">
              <a:buFont typeface="Wingdings"/>
              <a:buChar char="q"/>
              <a:defRPr/>
            </a:pPr>
            <a:r>
              <a:rPr lang="en-US"/>
              <a:t>e.g. noise reduction by median gray-level value computation in the neighborhood of the filter</a:t>
            </a:r>
            <a:endParaRPr lang="en-US"/>
          </a:p>
          <a:p>
            <a:pPr lvl="1">
              <a:buFont typeface="Wingdings"/>
              <a:buChar char="q"/>
              <a:defRPr/>
            </a:pPr>
            <a:r>
              <a:rPr lang="en-US" sz="2400" b="0" i="0" u="none" strike="noStrike" cap="none" spc="0">
                <a:solidFill>
                  <a:schemeClr val="tx1"/>
                </a:solidFill>
                <a:latin typeface="Calibri"/>
                <a:cs typeface="Calibri"/>
              </a:rPr>
              <a:t>These method can be carried out in both frequency domain and spatial domain.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6082" name="Rectangle 2"/>
          <p:cNvSpPr>
            <a:spLocks noChangeArrowheads="1" noGrp="1"/>
          </p:cNvSpPr>
          <p:nvPr>
            <p:ph type="title"/>
          </p:nvPr>
        </p:nvSpPr>
        <p:spPr bwMode="auto"/>
        <p:txBody>
          <a:bodyPr/>
          <a:lstStyle/>
          <a:p>
            <a:pPr>
              <a:defRPr/>
            </a:pPr>
            <a:r>
              <a:rPr lang="en-US">
                <a:cs typeface="+mj-cs"/>
              </a:rPr>
              <a:t>Smoothing Filters</a:t>
            </a:r>
            <a:endParaRPr/>
          </a:p>
        </p:txBody>
      </p:sp>
      <p:sp>
        <p:nvSpPr>
          <p:cNvPr id="46083" name="Rectangle 3"/>
          <p:cNvSpPr>
            <a:spLocks noChangeArrowheads="1" noGrp="1"/>
          </p:cNvSpPr>
          <p:nvPr>
            <p:ph type="body" idx="1"/>
          </p:nvPr>
        </p:nvSpPr>
        <p:spPr bwMode="auto">
          <a:xfrm>
            <a:off x="2209800" y="1981200"/>
            <a:ext cx="7772400" cy="2819400"/>
          </a:xfrm>
        </p:spPr>
        <p:txBody>
          <a:bodyPr/>
          <a:lstStyle/>
          <a:p>
            <a:pPr>
              <a:buFont typeface="Wingdings"/>
              <a:buChar char="n"/>
              <a:defRPr/>
            </a:pPr>
            <a:r>
              <a:rPr lang="en-US">
                <a:cs typeface="+mn-cs"/>
              </a:rPr>
              <a:t>Used for blurring (removal of small details prior to large object extraction, bridging small gaps in lines) and noise reduction.</a:t>
            </a:r>
            <a:endParaRPr/>
          </a:p>
          <a:p>
            <a:pPr lvl="4">
              <a:buFont typeface="Wingdings"/>
              <a:buChar char="§"/>
              <a:defRPr/>
            </a:pPr>
            <a:endParaRPr lang="en-US"/>
          </a:p>
          <a:p>
            <a:pPr>
              <a:buFont typeface="Wingdings"/>
              <a:buChar char="n"/>
              <a:defRPr/>
            </a:pPr>
            <a:r>
              <a:rPr lang="en-US">
                <a:cs typeface="+mn-cs"/>
              </a:rPr>
              <a:t>Low-pass (smoothing) spatial filtering</a:t>
            </a:r>
            <a:endParaRPr/>
          </a:p>
          <a:p>
            <a:pPr lvl="1">
              <a:buFont typeface="Wingdings"/>
              <a:buChar char="q"/>
              <a:defRPr/>
            </a:pPr>
            <a:r>
              <a:rPr lang="en-US"/>
              <a:t>Neighborhood averaging</a:t>
            </a:r>
            <a:endParaRPr/>
          </a:p>
        </p:txBody>
      </p:sp>
      <p:sp>
        <p:nvSpPr>
          <p:cNvPr id="46084" name="Text Box 4"/>
          <p:cNvSpPr txBox="1">
            <a:spLocks noChangeArrowheads="1"/>
          </p:cNvSpPr>
          <p:nvPr/>
        </p:nvSpPr>
        <p:spPr bwMode="auto">
          <a:xfrm>
            <a:off x="2667001" y="4876800"/>
            <a:ext cx="2961323" cy="369332"/>
          </a:xfrm>
          <a:prstGeom prst="rect">
            <a:avLst/>
          </a:prstGeom>
          <a:noFill/>
          <a:ln>
            <a:noFill/>
          </a:ln>
          <a:effectLst/>
        </p:spPr>
        <p:txBody>
          <a:bodyPr wrap="none">
            <a:spAutoFit/>
          </a:bodyPr>
          <a:lstStyle/>
          <a:p>
            <a:pPr>
              <a:defRPr/>
            </a:pPr>
            <a:r>
              <a:rPr lang="en-US">
                <a:latin typeface="Trebuchet MS"/>
                <a:ea typeface="宋体"/>
              </a:rPr>
              <a:t>-  Results in image blurring</a:t>
            </a:r>
            <a:endParaRPr/>
          </a:p>
        </p:txBody>
      </p:sp>
      <p:pic>
        <p:nvPicPr>
          <p:cNvPr id="49157" name="Picture 5" descr="Z:\DIP\4-21a.bmp"/>
          <p:cNvPicPr>
            <a:picLocks noChangeAspect="1" noChangeArrowheads="1"/>
          </p:cNvPicPr>
          <p:nvPr/>
        </p:nvPicPr>
        <p:blipFill>
          <a:blip r:embed="rId2"/>
          <a:stretch/>
        </p:blipFill>
        <p:spPr bwMode="auto">
          <a:xfrm>
            <a:off x="7315200" y="4419600"/>
            <a:ext cx="2133600" cy="153193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0418" name="Text Box 2"/>
          <p:cNvSpPr txBox="1">
            <a:spLocks noChangeArrowheads="1"/>
          </p:cNvSpPr>
          <p:nvPr/>
        </p:nvSpPr>
        <p:spPr bwMode="auto">
          <a:xfrm>
            <a:off x="4420771" y="385764"/>
            <a:ext cx="3336170" cy="646331"/>
          </a:xfrm>
          <a:prstGeom prst="rect">
            <a:avLst/>
          </a:prstGeom>
          <a:noFill/>
          <a:ln>
            <a:noFill/>
          </a:ln>
          <a:effectLst>
            <a:outerShdw blurRad="63500" dist="38099" dir="2700000" algn="ctr" rotWithShape="0">
              <a:schemeClr val="folHlink">
                <a:alpha val="74998"/>
              </a:schemeClr>
            </a:outerShdw>
          </a:effectLst>
        </p:spPr>
        <p:txBody>
          <a:bodyPr wrap="none">
            <a:spAutoFit/>
          </a:bodyPr>
          <a:lstStyle/>
          <a:p>
            <a:pPr algn="ctr">
              <a:defRPr/>
            </a:pPr>
            <a:r>
              <a:rPr lang="en-US">
                <a:solidFill>
                  <a:srgbClr val="FF0000"/>
                </a:solidFill>
                <a:latin typeface="Verdana"/>
                <a:ea typeface="宋体"/>
              </a:rPr>
              <a:t>Image Enhancement in the</a:t>
            </a:r>
            <a:endParaRPr/>
          </a:p>
          <a:p>
            <a:pPr algn="ctr">
              <a:defRPr/>
            </a:pPr>
            <a:r>
              <a:rPr lang="en-US">
                <a:solidFill>
                  <a:srgbClr val="FF0000"/>
                </a:solidFill>
                <a:latin typeface="Verdana"/>
                <a:ea typeface="宋体"/>
              </a:rPr>
              <a:t>Spatial Domain</a:t>
            </a:r>
            <a:endParaRPr lang="en-US">
              <a:latin typeface="Arial"/>
              <a:ea typeface="宋体"/>
            </a:endParaRPr>
          </a:p>
        </p:txBody>
      </p:sp>
      <p:pic>
        <p:nvPicPr>
          <p:cNvPr id="60419" name="Picture 3"/>
          <p:cNvPicPr>
            <a:picLocks noChangeAspect="1" noChangeArrowheads="1"/>
          </p:cNvPicPr>
          <p:nvPr/>
        </p:nvPicPr>
        <p:blipFill>
          <a:blip r:embed="rId2"/>
          <a:stretch/>
        </p:blipFill>
        <p:spPr bwMode="auto">
          <a:xfrm>
            <a:off x="2133600" y="2362199"/>
            <a:ext cx="7937500" cy="2890838"/>
          </a:xfrm>
          <a:prstGeom prst="rect">
            <a:avLst/>
          </a:prstGeom>
          <a:noFill/>
          <a:ln>
            <a:noFill/>
          </a:ln>
          <a:effectLst/>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42" name="Text Box 2"/>
          <p:cNvSpPr txBox="1">
            <a:spLocks noChangeArrowheads="1"/>
          </p:cNvSpPr>
          <p:nvPr/>
        </p:nvSpPr>
        <p:spPr bwMode="auto">
          <a:xfrm>
            <a:off x="4420771" y="385764"/>
            <a:ext cx="3336170" cy="646331"/>
          </a:xfrm>
          <a:prstGeom prst="rect">
            <a:avLst/>
          </a:prstGeom>
          <a:noFill/>
          <a:ln>
            <a:noFill/>
          </a:ln>
          <a:effectLst>
            <a:outerShdw blurRad="63500" dist="38099" dir="2700000" algn="ctr" rotWithShape="0">
              <a:schemeClr val="folHlink">
                <a:alpha val="74998"/>
              </a:schemeClr>
            </a:outerShdw>
          </a:effectLst>
        </p:spPr>
        <p:txBody>
          <a:bodyPr wrap="none">
            <a:spAutoFit/>
          </a:bodyPr>
          <a:lstStyle/>
          <a:p>
            <a:pPr algn="ctr">
              <a:defRPr/>
            </a:pPr>
            <a:r>
              <a:rPr lang="en-US">
                <a:solidFill>
                  <a:srgbClr val="FF0000"/>
                </a:solidFill>
                <a:latin typeface="Verdana"/>
                <a:ea typeface="宋体"/>
              </a:rPr>
              <a:t>Image Enhancement in the</a:t>
            </a:r>
            <a:endParaRPr/>
          </a:p>
          <a:p>
            <a:pPr algn="ctr">
              <a:defRPr/>
            </a:pPr>
            <a:r>
              <a:rPr lang="en-US">
                <a:solidFill>
                  <a:srgbClr val="FF0000"/>
                </a:solidFill>
                <a:latin typeface="Verdana"/>
                <a:ea typeface="宋体"/>
              </a:rPr>
              <a:t>Spatial Domain</a:t>
            </a:r>
            <a:endParaRPr lang="en-US">
              <a:latin typeface="Arial"/>
              <a:ea typeface="宋体"/>
            </a:endParaRPr>
          </a:p>
        </p:txBody>
      </p:sp>
      <p:pic>
        <p:nvPicPr>
          <p:cNvPr id="61443" name="Picture 3"/>
          <p:cNvPicPr>
            <a:picLocks noChangeAspect="1" noChangeArrowheads="1"/>
          </p:cNvPicPr>
          <p:nvPr/>
        </p:nvPicPr>
        <p:blipFill>
          <a:blip r:embed="rId2"/>
          <a:stretch/>
        </p:blipFill>
        <p:spPr bwMode="auto">
          <a:xfrm>
            <a:off x="1905000" y="2057401"/>
            <a:ext cx="7239000" cy="3154363"/>
          </a:xfrm>
          <a:prstGeom prst="rect">
            <a:avLst/>
          </a:prstGeom>
          <a:noFill/>
          <a:ln>
            <a:noFill/>
          </a:ln>
          <a:effectLst/>
        </p:spPr>
      </p:pic>
      <p:pic>
        <p:nvPicPr>
          <p:cNvPr id="61444" name="Picture 4"/>
          <p:cNvPicPr>
            <a:picLocks noChangeAspect="1" noChangeArrowheads="1"/>
          </p:cNvPicPr>
          <p:nvPr/>
        </p:nvPicPr>
        <p:blipFill>
          <a:blip r:embed="rId3"/>
          <a:stretch/>
        </p:blipFill>
        <p:spPr bwMode="auto">
          <a:xfrm>
            <a:off x="9220201" y="838201"/>
            <a:ext cx="1211263" cy="2270125"/>
          </a:xfrm>
          <a:prstGeom prst="rect">
            <a:avLst/>
          </a:prstGeom>
          <a:noFill/>
          <a:ln>
            <a:noFill/>
          </a:ln>
          <a:effectLst/>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7106" name="Rectangle 2"/>
          <p:cNvSpPr>
            <a:spLocks noChangeArrowheads="1" noGrp="1"/>
          </p:cNvSpPr>
          <p:nvPr>
            <p:ph type="title"/>
          </p:nvPr>
        </p:nvSpPr>
        <p:spPr bwMode="auto"/>
        <p:txBody>
          <a:bodyPr/>
          <a:lstStyle/>
          <a:p>
            <a:pPr>
              <a:defRPr/>
            </a:pPr>
            <a:r>
              <a:rPr lang="en-US">
                <a:cs typeface="+mj-cs"/>
              </a:rPr>
              <a:t>Smoothing Filters</a:t>
            </a:r>
            <a:endParaRPr/>
          </a:p>
        </p:txBody>
      </p:sp>
      <p:sp>
        <p:nvSpPr>
          <p:cNvPr id="47107" name="Rectangle 3"/>
          <p:cNvSpPr>
            <a:spLocks noChangeArrowheads="1" noGrp="1"/>
          </p:cNvSpPr>
          <p:nvPr>
            <p:ph type="body" idx="1"/>
          </p:nvPr>
        </p:nvSpPr>
        <p:spPr bwMode="auto"/>
        <p:txBody>
          <a:bodyPr/>
          <a:lstStyle/>
          <a:p>
            <a:pPr>
              <a:buFont typeface="Wingdings"/>
              <a:buChar char="n"/>
              <a:defRPr/>
            </a:pPr>
            <a:r>
              <a:rPr lang="en-US">
                <a:cs typeface="+mn-cs"/>
              </a:rPr>
              <a:t>Median filtering (nonlinear)</a:t>
            </a:r>
            <a:endParaRPr/>
          </a:p>
          <a:p>
            <a:pPr lvl="4">
              <a:buFont typeface="Wingdings"/>
              <a:buChar char="§"/>
              <a:defRPr/>
            </a:pPr>
            <a:endParaRPr lang="en-US"/>
          </a:p>
          <a:p>
            <a:pPr lvl="1">
              <a:buFont typeface="Wingdings"/>
              <a:buChar char="q"/>
              <a:defRPr/>
            </a:pPr>
            <a:r>
              <a:rPr lang="en-US"/>
              <a:t>Used primarily for noise reduction (eliminates isolated spikes)</a:t>
            </a:r>
            <a:endParaRPr/>
          </a:p>
          <a:p>
            <a:pPr lvl="4">
              <a:buFont typeface="Wingdings"/>
              <a:buChar char="§"/>
              <a:defRPr/>
            </a:pPr>
            <a:endParaRPr lang="en-US"/>
          </a:p>
          <a:p>
            <a:pPr lvl="1">
              <a:buFont typeface="Wingdings"/>
              <a:buChar char="q"/>
              <a:defRPr/>
            </a:pPr>
            <a:r>
              <a:rPr lang="en-US"/>
              <a:t>The gray level of each pixel is replaced by the median of the gray levels in the neighborhood of that pixel (instead of by the average as before).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3250" name="AutoShape 2"/>
          <p:cNvSpPr>
            <a:spLocks noChangeArrowheads="1" noGrp="1"/>
          </p:cNvSpPr>
          <p:nvPr>
            <p:ph type="title"/>
          </p:nvPr>
        </p:nvSpPr>
        <p:spPr bwMode="auto"/>
        <p:txBody>
          <a:bodyPr/>
          <a:lstStyle/>
          <a:p>
            <a:pPr>
              <a:defRPr/>
            </a:pPr>
            <a:r>
              <a:rPr lang="en-US"/>
              <a:t>Image Sharpening</a:t>
            </a:r>
            <a:endParaRPr/>
          </a:p>
        </p:txBody>
      </p:sp>
      <p:sp>
        <p:nvSpPr>
          <p:cNvPr id="53251" name="Rectangle 3"/>
          <p:cNvSpPr>
            <a:spLocks noChangeArrowheads="1" noGrp="1"/>
          </p:cNvSpPr>
          <p:nvPr>
            <p:ph type="body" idx="1"/>
          </p:nvPr>
        </p:nvSpPr>
        <p:spPr bwMode="auto"/>
        <p:txBody>
          <a:bodyPr/>
          <a:lstStyle/>
          <a:p>
            <a:pPr>
              <a:defRPr/>
            </a:pPr>
            <a:r>
              <a:rPr lang="en-US"/>
              <a:t>Image sharpening deals with enhancing detail information in an image.</a:t>
            </a:r>
            <a:endParaRPr/>
          </a:p>
          <a:p>
            <a:pPr>
              <a:defRPr/>
            </a:pPr>
            <a:r>
              <a:rPr lang="en-US"/>
              <a:t>The detail information is typically contained in the high spatial frequency components of the image.</a:t>
            </a:r>
            <a:endParaRPr/>
          </a:p>
          <a:p>
            <a:pPr>
              <a:defRPr/>
            </a:pPr>
            <a:r>
              <a:rPr lang="en-US"/>
              <a:t>Therefore, most of the techniques contain some form of highpass filtering.</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4274" name="AutoShape 2"/>
          <p:cNvSpPr>
            <a:spLocks noChangeArrowheads="1" noGrp="1"/>
          </p:cNvSpPr>
          <p:nvPr>
            <p:ph type="title"/>
          </p:nvPr>
        </p:nvSpPr>
        <p:spPr bwMode="auto"/>
        <p:txBody>
          <a:bodyPr/>
          <a:lstStyle/>
          <a:p>
            <a:pPr>
              <a:defRPr/>
            </a:pPr>
            <a:r>
              <a:rPr lang="en-US"/>
              <a:t>Image Sharpening</a:t>
            </a:r>
            <a:endParaRPr/>
          </a:p>
        </p:txBody>
      </p:sp>
      <p:sp>
        <p:nvSpPr>
          <p:cNvPr id="10243" name="Rectangle 3"/>
          <p:cNvSpPr>
            <a:spLocks noChangeArrowheads="1" noGrp="1"/>
          </p:cNvSpPr>
          <p:nvPr>
            <p:ph type="body" idx="1"/>
          </p:nvPr>
        </p:nvSpPr>
        <p:spPr bwMode="auto"/>
        <p:txBody>
          <a:bodyPr/>
          <a:lstStyle/>
          <a:p>
            <a:pPr>
              <a:buFont typeface="Wingdings"/>
              <a:buChar char="n"/>
              <a:defRPr/>
            </a:pPr>
            <a:r>
              <a:rPr lang="en-GB"/>
              <a:t>Highpass</a:t>
            </a:r>
            <a:r>
              <a:rPr lang="en-GB"/>
              <a:t> filtering can be done in both the spatial and frequency domain.</a:t>
            </a:r>
            <a:endParaRPr/>
          </a:p>
          <a:p>
            <a:pPr lvl="1">
              <a:buFont typeface="Wingdings"/>
              <a:buChar char="q"/>
              <a:defRPr/>
            </a:pPr>
            <a:r>
              <a:rPr lang="en-US"/>
              <a:t>Spatial domain: using convolution mask (e.g. enhancement filter).</a:t>
            </a:r>
            <a:endParaRPr/>
          </a:p>
          <a:p>
            <a:pPr lvl="1">
              <a:buFont typeface="Wingdings"/>
              <a:buChar char="q"/>
              <a:defRPr/>
            </a:pPr>
            <a:r>
              <a:rPr lang="en-US"/>
              <a:t>Frequency domain: using multiplication mask.</a:t>
            </a:r>
            <a:endParaRPr/>
          </a:p>
          <a:p>
            <a:pPr marL="344487" lvl="1" indent="0">
              <a:buNone/>
              <a:defRPr/>
            </a:pPr>
            <a:endParaRPr lang="en-US"/>
          </a:p>
          <a:p>
            <a:pPr>
              <a:buFont typeface="Wingdings"/>
              <a:buChar char="n"/>
              <a:defRPr/>
            </a:pPr>
            <a:r>
              <a:rPr lang="en-US"/>
              <a:t>However, </a:t>
            </a:r>
            <a:r>
              <a:rPr lang="en-US"/>
              <a:t>highpass</a:t>
            </a:r>
            <a:r>
              <a:rPr lang="en-US"/>
              <a:t> filtering alone can cause the image to lose its contrast.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b="0" i="0">
                <a:latin typeface="var(--font-sofia)"/>
              </a:rPr>
              <a:t>Components of Image Processing System</a:t>
            </a:r>
            <a:br>
              <a:rPr lang="en-US" b="0" i="0">
                <a:latin typeface="var(--font-sofia)"/>
              </a:rPr>
            </a:br>
            <a:endParaRPr lang="en-IN"/>
          </a:p>
        </p:txBody>
      </p:sp>
      <p:pic>
        <p:nvPicPr>
          <p:cNvPr id="4" name="Content Placeholder 3"/>
          <p:cNvPicPr>
            <a:picLocks noChangeAspect="1" noGrp="1"/>
          </p:cNvPicPr>
          <p:nvPr>
            <p:ph idx="1"/>
          </p:nvPr>
        </p:nvPicPr>
        <p:blipFill>
          <a:blip r:embed="rId2"/>
          <a:stretch/>
        </p:blipFill>
        <p:spPr bwMode="auto">
          <a:xfrm>
            <a:off x="2623080" y="1825625"/>
            <a:ext cx="6945840" cy="435133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5298" name="AutoShape 2"/>
          <p:cNvSpPr>
            <a:spLocks noChangeArrowheads="1" noGrp="1"/>
          </p:cNvSpPr>
          <p:nvPr>
            <p:ph type="title"/>
          </p:nvPr>
        </p:nvSpPr>
        <p:spPr bwMode="auto"/>
        <p:txBody>
          <a:bodyPr/>
          <a:lstStyle/>
          <a:p>
            <a:pPr>
              <a:defRPr/>
            </a:pPr>
            <a:r>
              <a:rPr lang="en-US"/>
              <a:t>Image Sharpening</a:t>
            </a:r>
            <a:endParaRPr/>
          </a:p>
        </p:txBody>
      </p:sp>
      <p:sp>
        <p:nvSpPr>
          <p:cNvPr id="11267" name="Rectangle 3"/>
          <p:cNvSpPr>
            <a:spLocks noChangeArrowheads="1" noGrp="1"/>
          </p:cNvSpPr>
          <p:nvPr>
            <p:ph type="body" idx="1"/>
          </p:nvPr>
        </p:nvSpPr>
        <p:spPr bwMode="auto">
          <a:xfrm>
            <a:off x="2209801" y="1295400"/>
            <a:ext cx="7693025" cy="2514600"/>
          </a:xfrm>
        </p:spPr>
        <p:txBody>
          <a:bodyPr/>
          <a:lstStyle/>
          <a:p>
            <a:pPr>
              <a:defRPr/>
            </a:pPr>
            <a:r>
              <a:rPr lang="en-US"/>
              <a:t>This problem can be solved using high-frequency emphasis filter, which retains some low-frequency information.</a:t>
            </a:r>
            <a:endParaRPr/>
          </a:p>
          <a:p>
            <a:pPr>
              <a:defRPr/>
            </a:pPr>
            <a:r>
              <a:rPr lang="en-US"/>
              <a:t>A similar result can be obtained in spatial domain using a high boost spatial filter.</a:t>
            </a:r>
            <a:endParaRPr/>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6038850" y="3321050"/>
          <a:ext cx="114300" cy="215899"/>
        </p:xfrm>
        <a:graphic>
          <a:graphicData uri="http://schemas.openxmlformats.org/presentationml/2006/ole">
            <p:oleObj name="oleObj" r:id="rId3" imgW="113665" imgH="215265" progId="Equation.3">
              <p:embed/>
              <p:pic>
                <p:nvPicPr>
                  <p:cNvPr id="55300" name="Object 4"/>
                  <p:cNvPicPr/>
                  <p:nvPr/>
                </p:nvPicPr>
                <p:blipFill>
                  <a:blip r:embed="rId2"/>
                  <a:stretch/>
                </p:blipFill>
                <p:spPr bwMode="auto">
                  <a:xfrm>
                    <a:off x="6038850" y="3321050"/>
                    <a:ext cx="114300" cy="215899"/>
                  </a:xfrm>
                  <a:prstGeom prst="rect">
                    <a:avLst/>
                  </a:prstGeom>
                  <a:noFill/>
                  <a:ln>
                    <a:noFill/>
                  </a:ln>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4648200" y="4038600"/>
          <a:ext cx="2133600" cy="1614488"/>
        </p:xfrm>
        <a:graphic>
          <a:graphicData uri="http://schemas.openxmlformats.org/presentationml/2006/ole">
            <p:oleObj name="oleObj" r:id="rId5" imgW="939165" imgH="710565" progId="Equation.3">
              <p:embed/>
              <p:pic>
                <p:nvPicPr>
                  <p:cNvPr id="11269" name="Object 5"/>
                  <p:cNvPicPr/>
                  <p:nvPr/>
                </p:nvPicPr>
                <p:blipFill>
                  <a:blip r:embed="rId4"/>
                  <a:stretch/>
                </p:blipFill>
                <p:spPr bwMode="auto">
                  <a:xfrm>
                    <a:off x="4648200" y="4038600"/>
                    <a:ext cx="2133600" cy="1614488"/>
                  </a:xfrm>
                  <a:prstGeom prst="rect">
                    <a:avLst/>
                  </a:prstGeom>
                  <a:noFill/>
                  <a:ln>
                    <a:noFill/>
                  </a:ln>
                </p:spPr>
              </p:pic>
            </p:oleObj>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6322" name="AutoShape 2"/>
          <p:cNvSpPr>
            <a:spLocks noChangeArrowheads="1" noGrp="1"/>
          </p:cNvSpPr>
          <p:nvPr>
            <p:ph type="title"/>
          </p:nvPr>
        </p:nvSpPr>
        <p:spPr bwMode="auto"/>
        <p:txBody>
          <a:bodyPr/>
          <a:lstStyle/>
          <a:p>
            <a:pPr>
              <a:defRPr/>
            </a:pPr>
            <a:r>
              <a:rPr lang="en-US"/>
              <a:t>Image Sharpening</a:t>
            </a:r>
            <a:endParaRPr/>
          </a:p>
        </p:txBody>
      </p:sp>
      <p:sp>
        <p:nvSpPr>
          <p:cNvPr id="56323" name="Rectangle 3"/>
          <p:cNvSpPr>
            <a:spLocks noChangeArrowheads="1" noGrp="1"/>
          </p:cNvSpPr>
          <p:nvPr>
            <p:ph type="body" idx="1"/>
          </p:nvPr>
        </p:nvSpPr>
        <p:spPr bwMode="auto"/>
        <p:txBody>
          <a:bodyPr/>
          <a:lstStyle/>
          <a:p>
            <a:pPr>
              <a:defRPr/>
            </a:pPr>
            <a:r>
              <a:rPr lang="en-US"/>
              <a:t>The filtering is done by convolving the mask with the image.</a:t>
            </a:r>
            <a:endParaRPr/>
          </a:p>
          <a:p>
            <a:pPr>
              <a:defRPr/>
            </a:pPr>
            <a:r>
              <a:rPr lang="en-US"/>
              <a:t>The value </a:t>
            </a:r>
            <a:r>
              <a:rPr lang="en-US" i="1"/>
              <a:t>x</a:t>
            </a:r>
            <a:r>
              <a:rPr lang="en-US"/>
              <a:t> determines the amount of low-frequency information retained in the resulting image.</a:t>
            </a:r>
            <a:endParaRPr/>
          </a:p>
          <a:p>
            <a:pPr lvl="1">
              <a:defRPr/>
            </a:pPr>
            <a:r>
              <a:rPr lang="en-US"/>
              <a:t>If </a:t>
            </a:r>
            <a:r>
              <a:rPr lang="en-US" i="1"/>
              <a:t>x</a:t>
            </a:r>
            <a:r>
              <a:rPr lang="en-US"/>
              <a:t> = 8 </a:t>
            </a:r>
            <a:r>
              <a:rPr lang="en-US"/>
              <a:t> pure highpass filter</a:t>
            </a:r>
            <a:endParaRPr/>
          </a:p>
          <a:p>
            <a:pPr lvl="1">
              <a:defRPr/>
            </a:pPr>
            <a:r>
              <a:rPr lang="en-US"/>
              <a:t>If x &lt; 8  results in a negative of the original</a:t>
            </a:r>
            <a:endParaRPr/>
          </a:p>
          <a:p>
            <a:pPr lvl="1">
              <a:defRPr/>
            </a:pPr>
            <a:r>
              <a:rPr lang="en-US"/>
              <a:t>If </a:t>
            </a:r>
            <a:r>
              <a:rPr lang="en-US" i="1"/>
              <a:t>x</a:t>
            </a:r>
            <a:r>
              <a:rPr lang="en-US"/>
              <a:t> &gt; 8  retain some low frequency information</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7346" name="AutoShape 2"/>
          <p:cNvSpPr>
            <a:spLocks noChangeArrowheads="1" noGrp="1"/>
          </p:cNvSpPr>
          <p:nvPr>
            <p:ph type="title"/>
          </p:nvPr>
        </p:nvSpPr>
        <p:spPr bwMode="auto"/>
        <p:txBody>
          <a:bodyPr/>
          <a:lstStyle/>
          <a:p>
            <a:pPr>
              <a:defRPr/>
            </a:pPr>
            <a:r>
              <a:rPr lang="en-US"/>
              <a:t>Image Sharpening</a:t>
            </a:r>
            <a:endParaRPr/>
          </a:p>
        </p:txBody>
      </p:sp>
      <p:sp>
        <p:nvSpPr>
          <p:cNvPr id="57347" name="Rectangle 3"/>
          <p:cNvSpPr>
            <a:spLocks noChangeArrowheads="1" noGrp="1"/>
          </p:cNvSpPr>
          <p:nvPr>
            <p:ph type="body" idx="1"/>
          </p:nvPr>
        </p:nvSpPr>
        <p:spPr bwMode="auto"/>
        <p:txBody>
          <a:bodyPr/>
          <a:lstStyle/>
          <a:p>
            <a:pPr>
              <a:defRPr/>
            </a:pPr>
            <a:r>
              <a:rPr lang="en-US"/>
              <a:t>In general, the larger the value of </a:t>
            </a:r>
            <a:r>
              <a:rPr lang="en-US" i="1"/>
              <a:t>x</a:t>
            </a:r>
            <a:r>
              <a:rPr lang="en-US"/>
              <a:t> is, the more low-frequency information is retained.</a:t>
            </a:r>
            <a:endParaRPr/>
          </a:p>
          <a:p>
            <a:pPr>
              <a:defRPr/>
            </a:pPr>
            <a:r>
              <a:rPr lang="en-US"/>
              <a:t>A larger mask will emphasize the edges more (make them wider), but help to reduce the noise effect.</a:t>
            </a:r>
            <a:endParaRPr/>
          </a:p>
          <a:p>
            <a:pPr>
              <a:defRPr/>
            </a:pPr>
            <a:r>
              <a:rPr lang="en-GB"/>
              <a:t>If we create an </a:t>
            </a:r>
            <a:r>
              <a:rPr lang="en-GB" i="1"/>
              <a:t>N x N</a:t>
            </a:r>
            <a:r>
              <a:rPr lang="en-GB"/>
              <a:t> mask, the value for </a:t>
            </a:r>
            <a:r>
              <a:rPr lang="en-GB" i="1"/>
              <a:t>x</a:t>
            </a:r>
            <a:r>
              <a:rPr lang="en-GB"/>
              <a:t> for a highpass filter is </a:t>
            </a:r>
            <a:r>
              <a:rPr lang="en-GB" i="1"/>
              <a:t>N x N –1</a:t>
            </a:r>
            <a:r>
              <a:rPr lang="en-GB"/>
              <a:t>.</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8370" name="AutoShape 2"/>
          <p:cNvSpPr>
            <a:spLocks noChangeArrowheads="1" noGrp="1"/>
          </p:cNvSpPr>
          <p:nvPr>
            <p:ph type="title"/>
          </p:nvPr>
        </p:nvSpPr>
        <p:spPr bwMode="auto"/>
        <p:txBody>
          <a:bodyPr/>
          <a:lstStyle/>
          <a:p>
            <a:pPr>
              <a:defRPr/>
            </a:pPr>
            <a:r>
              <a:rPr lang="en-US"/>
              <a:t>Homomorphic Filtering</a:t>
            </a:r>
            <a:endParaRPr/>
          </a:p>
        </p:txBody>
      </p:sp>
      <p:sp>
        <p:nvSpPr>
          <p:cNvPr id="58371" name="Rectangle 3"/>
          <p:cNvSpPr>
            <a:spLocks noChangeArrowheads="1" noGrp="1"/>
          </p:cNvSpPr>
          <p:nvPr>
            <p:ph type="body" idx="1"/>
          </p:nvPr>
        </p:nvSpPr>
        <p:spPr bwMode="auto"/>
        <p:txBody>
          <a:bodyPr/>
          <a:lstStyle/>
          <a:p>
            <a:pPr>
              <a:lnSpc>
                <a:spcPct val="90000"/>
              </a:lnSpc>
              <a:defRPr/>
            </a:pPr>
            <a:r>
              <a:rPr lang="en-GB"/>
              <a:t>The digital images are created from optical image that consist of two primary components:</a:t>
            </a:r>
            <a:endParaRPr/>
          </a:p>
          <a:p>
            <a:pPr lvl="1">
              <a:lnSpc>
                <a:spcPct val="90000"/>
              </a:lnSpc>
              <a:defRPr/>
            </a:pPr>
            <a:r>
              <a:rPr lang="en-GB"/>
              <a:t>The lighting component</a:t>
            </a:r>
            <a:endParaRPr/>
          </a:p>
          <a:p>
            <a:pPr lvl="1">
              <a:lnSpc>
                <a:spcPct val="90000"/>
              </a:lnSpc>
              <a:defRPr/>
            </a:pPr>
            <a:r>
              <a:rPr lang="en-GB"/>
              <a:t>The reflectance component</a:t>
            </a:r>
            <a:endParaRPr/>
          </a:p>
          <a:p>
            <a:pPr>
              <a:lnSpc>
                <a:spcPct val="90000"/>
              </a:lnSpc>
              <a:defRPr/>
            </a:pPr>
            <a:r>
              <a:rPr lang="en-GB"/>
              <a:t>The lighting component results from the lighting condition present when the image is captured.</a:t>
            </a:r>
            <a:endParaRPr/>
          </a:p>
          <a:p>
            <a:pPr lvl="1">
              <a:lnSpc>
                <a:spcPct val="90000"/>
              </a:lnSpc>
              <a:defRPr/>
            </a:pPr>
            <a:r>
              <a:rPr lang="en-GB"/>
              <a:t>Can change as the lighting condition change. </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9394" name="AutoShape 2"/>
          <p:cNvSpPr>
            <a:spLocks noChangeArrowheads="1" noGrp="1"/>
          </p:cNvSpPr>
          <p:nvPr>
            <p:ph type="title"/>
          </p:nvPr>
        </p:nvSpPr>
        <p:spPr bwMode="auto"/>
        <p:txBody>
          <a:bodyPr/>
          <a:lstStyle/>
          <a:p>
            <a:pPr>
              <a:defRPr/>
            </a:pPr>
            <a:r>
              <a:rPr lang="en-US"/>
              <a:t>Homomorphic Filtering</a:t>
            </a:r>
            <a:endParaRPr/>
          </a:p>
        </p:txBody>
      </p:sp>
      <p:sp>
        <p:nvSpPr>
          <p:cNvPr id="59395" name="Rectangle 3"/>
          <p:cNvSpPr>
            <a:spLocks noChangeArrowheads="1" noGrp="1"/>
          </p:cNvSpPr>
          <p:nvPr>
            <p:ph type="body" idx="1"/>
          </p:nvPr>
        </p:nvSpPr>
        <p:spPr bwMode="auto"/>
        <p:txBody>
          <a:bodyPr/>
          <a:lstStyle/>
          <a:p>
            <a:pPr>
              <a:defRPr/>
            </a:pPr>
            <a:r>
              <a:rPr lang="en-GB"/>
              <a:t>The reflectance component results from the way the objects in the image reflect light.</a:t>
            </a:r>
            <a:endParaRPr/>
          </a:p>
          <a:p>
            <a:pPr lvl="1">
              <a:defRPr/>
            </a:pPr>
            <a:r>
              <a:rPr lang="en-GB"/>
              <a:t>Determined by the intrinsic properties of the object itself.</a:t>
            </a:r>
            <a:endParaRPr/>
          </a:p>
          <a:p>
            <a:pPr lvl="1">
              <a:defRPr/>
            </a:pPr>
            <a:r>
              <a:rPr lang="en-GB"/>
              <a:t>Normally do not change.</a:t>
            </a:r>
            <a:endParaRPr/>
          </a:p>
          <a:p>
            <a:pPr>
              <a:defRPr/>
            </a:pPr>
            <a:r>
              <a:rPr lang="en-GB"/>
              <a:t>In many applications, it is useful to enhance the reflectance component, while reducing the contribution from the lighting component. </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0418" name="AutoShape 2"/>
          <p:cNvSpPr>
            <a:spLocks noChangeArrowheads="1" noGrp="1"/>
          </p:cNvSpPr>
          <p:nvPr>
            <p:ph type="title"/>
          </p:nvPr>
        </p:nvSpPr>
        <p:spPr bwMode="auto"/>
        <p:txBody>
          <a:bodyPr/>
          <a:lstStyle/>
          <a:p>
            <a:pPr>
              <a:defRPr/>
            </a:pPr>
            <a:r>
              <a:rPr lang="en-US"/>
              <a:t>Homomorphic Filtering</a:t>
            </a:r>
            <a:endParaRPr/>
          </a:p>
        </p:txBody>
      </p:sp>
      <p:sp>
        <p:nvSpPr>
          <p:cNvPr id="60419" name="Rectangle 3"/>
          <p:cNvSpPr>
            <a:spLocks noChangeArrowheads="1" noGrp="1"/>
          </p:cNvSpPr>
          <p:nvPr>
            <p:ph type="body" idx="1"/>
          </p:nvPr>
        </p:nvSpPr>
        <p:spPr bwMode="auto"/>
        <p:txBody>
          <a:bodyPr/>
          <a:lstStyle/>
          <a:p>
            <a:pPr>
              <a:defRPr/>
            </a:pPr>
            <a:r>
              <a:rPr lang="en-GB"/>
              <a:t>Homomorphic filtering is a frequency domain filtering process that compresses the brightness (from the lighting condition) while enhancing the contrast (from the reflectance properties of the object).</a:t>
            </a:r>
            <a:endParaRPr/>
          </a:p>
          <a:p>
            <a:pPr>
              <a:defRPr/>
            </a:pPr>
            <a:r>
              <a:rPr lang="en-GB"/>
              <a:t>The image model for homomorphic filter is as follows:</a:t>
            </a:r>
            <a:endParaRPr/>
          </a:p>
          <a:p>
            <a:pPr lvl="1">
              <a:defRPr/>
            </a:pPr>
            <a:r>
              <a:rPr lang="en-US" i="1"/>
              <a:t>I(r,c) = L(r,c)R(r,c)</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42" name="AutoShape 2"/>
          <p:cNvSpPr>
            <a:spLocks noChangeArrowheads="1" noGrp="1"/>
          </p:cNvSpPr>
          <p:nvPr>
            <p:ph type="title"/>
          </p:nvPr>
        </p:nvSpPr>
        <p:spPr bwMode="auto"/>
        <p:txBody>
          <a:bodyPr/>
          <a:lstStyle/>
          <a:p>
            <a:pPr>
              <a:defRPr/>
            </a:pPr>
            <a:r>
              <a:rPr lang="en-US"/>
              <a:t>Homomorphic Filtering</a:t>
            </a:r>
            <a:endParaRPr/>
          </a:p>
        </p:txBody>
      </p:sp>
      <p:sp>
        <p:nvSpPr>
          <p:cNvPr id="61443" name="Rectangle 3"/>
          <p:cNvSpPr>
            <a:spLocks noChangeArrowheads="1" noGrp="1"/>
          </p:cNvSpPr>
          <p:nvPr>
            <p:ph type="body" idx="1"/>
          </p:nvPr>
        </p:nvSpPr>
        <p:spPr bwMode="auto"/>
        <p:txBody>
          <a:bodyPr/>
          <a:lstStyle/>
          <a:p>
            <a:pPr lvl="1">
              <a:lnSpc>
                <a:spcPct val="90000"/>
              </a:lnSpc>
              <a:defRPr/>
            </a:pPr>
            <a:r>
              <a:rPr lang="en-US" i="1"/>
              <a:t>L(r,c)</a:t>
            </a:r>
            <a:r>
              <a:rPr lang="en-US"/>
              <a:t> represents contribution of the lighting condition.</a:t>
            </a:r>
            <a:endParaRPr/>
          </a:p>
          <a:p>
            <a:pPr lvl="1">
              <a:lnSpc>
                <a:spcPct val="90000"/>
              </a:lnSpc>
              <a:defRPr/>
            </a:pPr>
            <a:r>
              <a:rPr lang="en-US" i="1"/>
              <a:t>R(r,c)</a:t>
            </a:r>
            <a:r>
              <a:rPr lang="en-US"/>
              <a:t> represents contribution of the reflectance properties of the object.</a:t>
            </a:r>
            <a:endParaRPr/>
          </a:p>
          <a:p>
            <a:pPr>
              <a:lnSpc>
                <a:spcPct val="90000"/>
              </a:lnSpc>
              <a:defRPr/>
            </a:pPr>
            <a:r>
              <a:rPr lang="en-GB"/>
              <a:t>The homomorphic filtering process assumes that </a:t>
            </a:r>
            <a:r>
              <a:rPr lang="en-GB" i="1"/>
              <a:t>L(r,c)</a:t>
            </a:r>
            <a:r>
              <a:rPr lang="en-GB"/>
              <a:t> consists of primarily low spatial frequencies.</a:t>
            </a:r>
            <a:endParaRPr/>
          </a:p>
          <a:p>
            <a:pPr lvl="1">
              <a:lnSpc>
                <a:spcPct val="90000"/>
              </a:lnSpc>
              <a:defRPr/>
            </a:pPr>
            <a:r>
              <a:rPr lang="en-GB"/>
              <a:t>Responsible for the overall range of the brightness in the image (overall contrast).</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2466" name="AutoShape 2"/>
          <p:cNvSpPr>
            <a:spLocks noChangeArrowheads="1" noGrp="1"/>
          </p:cNvSpPr>
          <p:nvPr>
            <p:ph type="title"/>
          </p:nvPr>
        </p:nvSpPr>
        <p:spPr bwMode="auto"/>
        <p:txBody>
          <a:bodyPr/>
          <a:lstStyle/>
          <a:p>
            <a:pPr>
              <a:defRPr/>
            </a:pPr>
            <a:r>
              <a:rPr lang="en-US"/>
              <a:t>Homomorphic Filtering</a:t>
            </a:r>
            <a:endParaRPr/>
          </a:p>
        </p:txBody>
      </p:sp>
      <p:sp>
        <p:nvSpPr>
          <p:cNvPr id="62467" name="Rectangle 3"/>
          <p:cNvSpPr>
            <a:spLocks noChangeArrowheads="1" noGrp="1"/>
          </p:cNvSpPr>
          <p:nvPr>
            <p:ph type="body" idx="1"/>
          </p:nvPr>
        </p:nvSpPr>
        <p:spPr bwMode="auto"/>
        <p:txBody>
          <a:bodyPr/>
          <a:lstStyle/>
          <a:p>
            <a:pPr>
              <a:defRPr/>
            </a:pPr>
            <a:r>
              <a:rPr lang="en-GB"/>
              <a:t>The assumptions for </a:t>
            </a:r>
            <a:r>
              <a:rPr lang="en-GB" i="1"/>
              <a:t>R(r,c)</a:t>
            </a:r>
            <a:r>
              <a:rPr lang="en-GB"/>
              <a:t> are that it consists primarily of high spatial frequency information.</a:t>
            </a:r>
            <a:endParaRPr/>
          </a:p>
          <a:p>
            <a:pPr lvl="1">
              <a:defRPr/>
            </a:pPr>
            <a:r>
              <a:rPr lang="en-GB"/>
              <a:t>Especially true at object boundaries.</a:t>
            </a:r>
            <a:endParaRPr/>
          </a:p>
          <a:p>
            <a:pPr lvl="1">
              <a:defRPr/>
            </a:pPr>
            <a:r>
              <a:rPr lang="en-GB"/>
              <a:t>Responsible for the local contrast.</a:t>
            </a:r>
            <a:endParaRPr/>
          </a:p>
          <a:p>
            <a:pPr>
              <a:defRPr/>
            </a:pPr>
            <a:r>
              <a:rPr lang="en-US"/>
              <a:t>These simplifying assumptions are valid for many types of real images.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3490" name="AutoShape 2"/>
          <p:cNvSpPr>
            <a:spLocks noChangeArrowheads="1" noGrp="1"/>
          </p:cNvSpPr>
          <p:nvPr>
            <p:ph type="title"/>
          </p:nvPr>
        </p:nvSpPr>
        <p:spPr bwMode="auto"/>
        <p:txBody>
          <a:bodyPr/>
          <a:lstStyle/>
          <a:p>
            <a:pPr>
              <a:defRPr/>
            </a:pPr>
            <a:r>
              <a:rPr lang="en-US"/>
              <a:t>Homomorphic Filtering</a:t>
            </a:r>
            <a:endParaRPr/>
          </a:p>
        </p:txBody>
      </p:sp>
      <p:sp>
        <p:nvSpPr>
          <p:cNvPr id="19459" name="Rectangle 3"/>
          <p:cNvSpPr>
            <a:spLocks noChangeArrowheads="1" noGrp="1"/>
          </p:cNvSpPr>
          <p:nvPr>
            <p:ph type="body" idx="1"/>
          </p:nvPr>
        </p:nvSpPr>
        <p:spPr bwMode="auto"/>
        <p:txBody>
          <a:bodyPr/>
          <a:lstStyle/>
          <a:p>
            <a:pPr>
              <a:defRPr/>
            </a:pPr>
            <a:r>
              <a:rPr lang="en-US"/>
              <a:t>The homomorphic filtering process consists of five steps:</a:t>
            </a:r>
            <a:endParaRPr/>
          </a:p>
          <a:p>
            <a:pPr lvl="1">
              <a:defRPr/>
            </a:pPr>
            <a:r>
              <a:rPr lang="en-US"/>
              <a:t>A natural log transform (base </a:t>
            </a:r>
            <a:r>
              <a:rPr lang="en-US" i="1"/>
              <a:t>e</a:t>
            </a:r>
            <a:r>
              <a:rPr lang="en-US"/>
              <a:t>)</a:t>
            </a:r>
            <a:endParaRPr/>
          </a:p>
          <a:p>
            <a:pPr lvl="1">
              <a:defRPr/>
            </a:pPr>
            <a:r>
              <a:rPr lang="en-US"/>
              <a:t>The Fourier transform</a:t>
            </a:r>
            <a:endParaRPr/>
          </a:p>
          <a:p>
            <a:pPr lvl="1">
              <a:defRPr/>
            </a:pPr>
            <a:r>
              <a:rPr lang="en-US"/>
              <a:t>Filtering</a:t>
            </a:r>
            <a:endParaRPr/>
          </a:p>
          <a:p>
            <a:pPr lvl="1">
              <a:defRPr/>
            </a:pPr>
            <a:r>
              <a:rPr lang="en-US"/>
              <a:t>The inverse Fourier transform</a:t>
            </a:r>
            <a:endParaRPr/>
          </a:p>
          <a:p>
            <a:pPr lvl="1">
              <a:defRPr/>
            </a:pPr>
            <a:r>
              <a:rPr lang="en-US"/>
              <a:t>The inverse log function (exponential)</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4514" name="AutoShape 2"/>
          <p:cNvSpPr>
            <a:spLocks noChangeArrowheads="1" noGrp="1"/>
          </p:cNvSpPr>
          <p:nvPr>
            <p:ph type="title"/>
          </p:nvPr>
        </p:nvSpPr>
        <p:spPr bwMode="auto"/>
        <p:txBody>
          <a:bodyPr/>
          <a:lstStyle/>
          <a:p>
            <a:pPr>
              <a:defRPr/>
            </a:pPr>
            <a:r>
              <a:rPr lang="en-US"/>
              <a:t>Homomorphic Filtering</a:t>
            </a:r>
            <a:endParaRPr/>
          </a:p>
        </p:txBody>
      </p:sp>
      <p:sp>
        <p:nvSpPr>
          <p:cNvPr id="64515" name="Rectangle 3"/>
          <p:cNvSpPr>
            <a:spLocks noChangeArrowheads="1" noGrp="1"/>
          </p:cNvSpPr>
          <p:nvPr>
            <p:ph type="body" idx="1"/>
          </p:nvPr>
        </p:nvSpPr>
        <p:spPr bwMode="auto"/>
        <p:txBody>
          <a:bodyPr/>
          <a:lstStyle/>
          <a:p>
            <a:pPr>
              <a:defRPr/>
            </a:pPr>
            <a:r>
              <a:rPr lang="en-GB"/>
              <a:t>The log transform will decouple the </a:t>
            </a:r>
            <a:r>
              <a:rPr lang="en-GB" i="1"/>
              <a:t>L(r,c)</a:t>
            </a:r>
            <a:r>
              <a:rPr lang="en-GB"/>
              <a:t> and </a:t>
            </a:r>
            <a:r>
              <a:rPr lang="en-GB" i="1"/>
              <a:t>R(r,c)</a:t>
            </a:r>
            <a:r>
              <a:rPr lang="en-GB"/>
              <a:t> from a multiply into a sum.</a:t>
            </a:r>
            <a:endParaRPr/>
          </a:p>
          <a:p>
            <a:pPr>
              <a:defRPr/>
            </a:pPr>
            <a:r>
              <a:rPr lang="en-GB"/>
              <a:t>The Fourier transform will convert the image into its frequency-domain representation so that filtering can be done.</a:t>
            </a:r>
            <a:endParaRPr/>
          </a:p>
          <a:p>
            <a:pPr>
              <a:defRPr/>
            </a:pPr>
            <a:r>
              <a:rPr lang="en-GB"/>
              <a:t>The typical filter used is a filter similar to a non-ideal high-frequency emphasis filter.</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IN"/>
              <a:t>Digital Image Processing	</a:t>
            </a:r>
            <a:endParaRPr/>
          </a:p>
        </p:txBody>
      </p:sp>
      <p:sp>
        <p:nvSpPr>
          <p:cNvPr id="3" name="Content Placeholder 2"/>
          <p:cNvSpPr>
            <a:spLocks noGrp="1"/>
          </p:cNvSpPr>
          <p:nvPr>
            <p:ph idx="1"/>
          </p:nvPr>
        </p:nvSpPr>
        <p:spPr bwMode="auto"/>
        <p:txBody>
          <a:bodyPr/>
          <a:lstStyle/>
          <a:p>
            <a:pPr>
              <a:defRPr/>
            </a:pPr>
            <a:r>
              <a:rPr lang="en-IN"/>
              <a:t>Introduction	</a:t>
            </a:r>
            <a:endParaRPr/>
          </a:p>
          <a:p>
            <a:pPr>
              <a:defRPr/>
            </a:pPr>
            <a:r>
              <a:rPr lang="en-IN"/>
              <a:t>Motivation and perspective</a:t>
            </a:r>
            <a:endParaRPr/>
          </a:p>
          <a:p>
            <a:pPr>
              <a:defRPr/>
            </a:pPr>
            <a:r>
              <a:rPr lang="en-IN"/>
              <a:t>Application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5538" name="AutoShape 2"/>
          <p:cNvSpPr>
            <a:spLocks noChangeArrowheads="1" noGrp="1"/>
          </p:cNvSpPr>
          <p:nvPr>
            <p:ph type="title"/>
          </p:nvPr>
        </p:nvSpPr>
        <p:spPr bwMode="auto"/>
        <p:txBody>
          <a:bodyPr/>
          <a:lstStyle/>
          <a:p>
            <a:pPr>
              <a:defRPr/>
            </a:pPr>
            <a:r>
              <a:rPr lang="en-US"/>
              <a:t>Homomorphic Filtering</a:t>
            </a:r>
            <a:endParaRPr/>
          </a:p>
        </p:txBody>
      </p:sp>
      <p:sp>
        <p:nvSpPr>
          <p:cNvPr id="65539" name="Rectangle 3"/>
          <p:cNvSpPr>
            <a:spLocks noChangeArrowheads="1" noGrp="1"/>
          </p:cNvSpPr>
          <p:nvPr>
            <p:ph type="body" idx="1"/>
          </p:nvPr>
        </p:nvSpPr>
        <p:spPr bwMode="auto"/>
        <p:txBody>
          <a:bodyPr/>
          <a:lstStyle/>
          <a:p>
            <a:pPr>
              <a:lnSpc>
                <a:spcPct val="90000"/>
              </a:lnSpc>
              <a:defRPr/>
            </a:pPr>
            <a:r>
              <a:rPr lang="en-US"/>
              <a:t>There are three parameters to specify:</a:t>
            </a:r>
            <a:endParaRPr/>
          </a:p>
          <a:p>
            <a:pPr lvl="1">
              <a:lnSpc>
                <a:spcPct val="90000"/>
              </a:lnSpc>
              <a:defRPr/>
            </a:pPr>
            <a:r>
              <a:rPr lang="en-US"/>
              <a:t>The high-frequency gain</a:t>
            </a:r>
            <a:endParaRPr/>
          </a:p>
          <a:p>
            <a:pPr lvl="1">
              <a:lnSpc>
                <a:spcPct val="90000"/>
              </a:lnSpc>
              <a:defRPr/>
            </a:pPr>
            <a:r>
              <a:rPr lang="en-US"/>
              <a:t>The low-frequency gain</a:t>
            </a:r>
            <a:endParaRPr/>
          </a:p>
          <a:p>
            <a:pPr lvl="1">
              <a:lnSpc>
                <a:spcPct val="90000"/>
              </a:lnSpc>
              <a:defRPr/>
            </a:pPr>
            <a:r>
              <a:rPr lang="en-US"/>
              <a:t>The cutoff frequency</a:t>
            </a:r>
            <a:endParaRPr/>
          </a:p>
          <a:p>
            <a:pPr>
              <a:lnSpc>
                <a:spcPct val="90000"/>
              </a:lnSpc>
              <a:defRPr/>
            </a:pPr>
            <a:r>
              <a:rPr lang="en-US"/>
              <a:t>The high-frequency gain is typically greater than 1, and the low-frequency gain is less than 1.</a:t>
            </a:r>
            <a:endParaRPr/>
          </a:p>
          <a:p>
            <a:pPr lvl="1">
              <a:lnSpc>
                <a:spcPct val="90000"/>
              </a:lnSpc>
              <a:defRPr/>
            </a:pPr>
            <a:r>
              <a:rPr lang="en-US"/>
              <a:t>This would result in boosting the </a:t>
            </a:r>
            <a:r>
              <a:rPr lang="en-US" i="1"/>
              <a:t>R(r,c)</a:t>
            </a:r>
            <a:r>
              <a:rPr lang="en-US"/>
              <a:t> component while reducing the </a:t>
            </a:r>
            <a:r>
              <a:rPr lang="en-US" i="1"/>
              <a:t>L(r,c)</a:t>
            </a:r>
            <a:r>
              <a:rPr lang="en-US"/>
              <a:t> component.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6562" name="AutoShape 2"/>
          <p:cNvSpPr>
            <a:spLocks noChangeArrowheads="1" noGrp="1"/>
          </p:cNvSpPr>
          <p:nvPr>
            <p:ph type="title"/>
          </p:nvPr>
        </p:nvSpPr>
        <p:spPr bwMode="auto"/>
        <p:txBody>
          <a:bodyPr/>
          <a:lstStyle/>
          <a:p>
            <a:pPr>
              <a:defRPr/>
            </a:pPr>
            <a:r>
              <a:rPr lang="en-US"/>
              <a:t>Homomorphic Filtering</a:t>
            </a:r>
            <a:endParaRPr/>
          </a:p>
        </p:txBody>
      </p:sp>
      <p:pic>
        <p:nvPicPr>
          <p:cNvPr id="66563" name="Picture 4" descr="copter"/>
          <p:cNvPicPr>
            <a:picLocks noChangeAspect="1" noChangeArrowheads="1"/>
          </p:cNvPicPr>
          <p:nvPr/>
        </p:nvPicPr>
        <p:blipFill>
          <a:blip r:embed="rId2"/>
          <a:stretch/>
        </p:blipFill>
        <p:spPr bwMode="auto">
          <a:xfrm>
            <a:off x="2209800" y="1295400"/>
            <a:ext cx="3429000" cy="3429000"/>
          </a:xfrm>
          <a:prstGeom prst="rect">
            <a:avLst/>
          </a:prstGeom>
          <a:noFill/>
          <a:ln>
            <a:noFill/>
          </a:ln>
        </p:spPr>
      </p:pic>
      <p:pic>
        <p:nvPicPr>
          <p:cNvPr id="66564" name="Picture 5" descr="copter - homomorphic"/>
          <p:cNvPicPr>
            <a:picLocks noChangeAspect="1" noChangeArrowheads="1"/>
          </p:cNvPicPr>
          <p:nvPr/>
        </p:nvPicPr>
        <p:blipFill>
          <a:blip r:embed="rId3"/>
          <a:stretch/>
        </p:blipFill>
        <p:spPr bwMode="auto">
          <a:xfrm>
            <a:off x="6019800" y="1295400"/>
            <a:ext cx="3429000" cy="3429000"/>
          </a:xfrm>
          <a:prstGeom prst="rect">
            <a:avLst/>
          </a:prstGeom>
          <a:noFill/>
          <a:ln>
            <a:noFill/>
          </a:ln>
        </p:spPr>
      </p:pic>
      <p:sp>
        <p:nvSpPr>
          <p:cNvPr id="22534" name="Text Box 6"/>
          <p:cNvSpPr txBox="1">
            <a:spLocks noChangeArrowheads="1"/>
          </p:cNvSpPr>
          <p:nvPr/>
        </p:nvSpPr>
        <p:spPr bwMode="auto">
          <a:xfrm>
            <a:off x="3048000" y="4953001"/>
            <a:ext cx="1657350" cy="366713"/>
          </a:xfrm>
          <a:prstGeom prst="rect">
            <a:avLst/>
          </a:prstGeom>
          <a:noFill/>
          <a:ln>
            <a:noFill/>
          </a:ln>
          <a:effectLst/>
        </p:spPr>
        <p:txBody>
          <a:bodyPr wrap="none">
            <a:spAutoFit/>
          </a:bodyPr>
          <a:lstStyle/>
          <a:p>
            <a:pPr>
              <a:defRPr/>
            </a:pPr>
            <a:r>
              <a:rPr lang="en-US">
                <a:latin typeface="Arial"/>
                <a:ea typeface="宋体"/>
                <a:cs typeface="宋体"/>
              </a:rPr>
              <a:t>Original image</a:t>
            </a:r>
            <a:endParaRPr/>
          </a:p>
        </p:txBody>
      </p:sp>
      <p:sp>
        <p:nvSpPr>
          <p:cNvPr id="22535" name="Text Box 7"/>
          <p:cNvSpPr txBox="1">
            <a:spLocks noChangeArrowheads="1"/>
          </p:cNvSpPr>
          <p:nvPr/>
        </p:nvSpPr>
        <p:spPr bwMode="auto">
          <a:xfrm>
            <a:off x="6172201" y="4953000"/>
            <a:ext cx="3444875" cy="915988"/>
          </a:xfrm>
          <a:prstGeom prst="rect">
            <a:avLst/>
          </a:prstGeom>
          <a:noFill/>
          <a:ln>
            <a:noFill/>
          </a:ln>
          <a:effectLst/>
        </p:spPr>
        <p:txBody>
          <a:bodyPr>
            <a:spAutoFit/>
          </a:bodyPr>
          <a:lstStyle>
            <a:lvl1pPr>
              <a:defRPr sz="2400">
                <a:solidFill>
                  <a:schemeClr val="tx1"/>
                </a:solidFill>
                <a:latin typeface="Arial"/>
                <a:ea typeface="宋体"/>
              </a:defRPr>
            </a:lvl1pPr>
            <a:lvl2pPr marL="742950" indent="-285750">
              <a:defRPr sz="2400">
                <a:solidFill>
                  <a:schemeClr val="tx1"/>
                </a:solidFill>
                <a:latin typeface="Arial"/>
                <a:ea typeface="宋体"/>
              </a:defRPr>
            </a:lvl2pPr>
            <a:lvl3pPr marL="1143000" indent="-228600">
              <a:defRPr sz="2400">
                <a:solidFill>
                  <a:schemeClr val="tx1"/>
                </a:solidFill>
                <a:latin typeface="Arial"/>
                <a:ea typeface="宋体"/>
              </a:defRPr>
            </a:lvl3pPr>
            <a:lvl4pPr marL="1600200" indent="-228600">
              <a:defRPr sz="2400">
                <a:solidFill>
                  <a:schemeClr val="tx1"/>
                </a:solidFill>
                <a:latin typeface="Arial"/>
                <a:ea typeface="宋体"/>
              </a:defRPr>
            </a:lvl4pPr>
            <a:lvl5pPr marL="2057400" indent="-228600">
              <a:defRPr sz="2400">
                <a:solidFill>
                  <a:schemeClr val="tx1"/>
                </a:solidFill>
                <a:latin typeface="Arial"/>
                <a:ea typeface="宋体"/>
              </a:defRPr>
            </a:lvl5pPr>
            <a:lvl6pPr marL="2514600" indent="-228600">
              <a:spcBef>
                <a:spcPts val="0"/>
              </a:spcBef>
              <a:spcAft>
                <a:spcPts val="0"/>
              </a:spcAft>
              <a:defRPr sz="2400">
                <a:solidFill>
                  <a:schemeClr val="tx1"/>
                </a:solidFill>
                <a:latin typeface="Arial"/>
                <a:ea typeface="宋体"/>
              </a:defRPr>
            </a:lvl6pPr>
            <a:lvl7pPr marL="2971800" indent="-228600">
              <a:spcBef>
                <a:spcPts val="0"/>
              </a:spcBef>
              <a:spcAft>
                <a:spcPts val="0"/>
              </a:spcAft>
              <a:defRPr sz="2400">
                <a:solidFill>
                  <a:schemeClr val="tx1"/>
                </a:solidFill>
                <a:latin typeface="Arial"/>
                <a:ea typeface="宋体"/>
              </a:defRPr>
            </a:lvl7pPr>
            <a:lvl8pPr marL="3429000" indent="-228600">
              <a:spcBef>
                <a:spcPts val="0"/>
              </a:spcBef>
              <a:spcAft>
                <a:spcPts val="0"/>
              </a:spcAft>
              <a:defRPr sz="2400">
                <a:solidFill>
                  <a:schemeClr val="tx1"/>
                </a:solidFill>
                <a:latin typeface="Arial"/>
                <a:ea typeface="宋体"/>
              </a:defRPr>
            </a:lvl8pPr>
            <a:lvl9pPr marL="3886200" indent="-228600">
              <a:spcBef>
                <a:spcPts val="0"/>
              </a:spcBef>
              <a:spcAft>
                <a:spcPts val="0"/>
              </a:spcAft>
              <a:defRPr sz="2400">
                <a:solidFill>
                  <a:schemeClr val="tx1"/>
                </a:solidFill>
                <a:latin typeface="Arial"/>
                <a:ea typeface="宋体"/>
              </a:defRPr>
            </a:lvl9pPr>
          </a:lstStyle>
          <a:p>
            <a:pPr>
              <a:defRPr/>
            </a:pPr>
            <a:r>
              <a:rPr lang="en-GB" sz="1800"/>
              <a:t>Result of homomorphic filtering – upper gain=1.2; lower gain=0.5; cutoff frequency=16 </a:t>
            </a:r>
            <a:endParaRPr lang="en-US" sz="18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7586" name="AutoShape 4"/>
          <p:cNvSpPr>
            <a:spLocks noChangeArrowheads="1" noGrp="1"/>
          </p:cNvSpPr>
          <p:nvPr>
            <p:ph type="title"/>
          </p:nvPr>
        </p:nvSpPr>
        <p:spPr bwMode="auto"/>
        <p:txBody>
          <a:bodyPr/>
          <a:lstStyle/>
          <a:p>
            <a:pPr>
              <a:defRPr/>
            </a:pPr>
            <a:r>
              <a:rPr lang="en-US"/>
              <a:t>Homomorphic Filtering</a:t>
            </a:r>
            <a:endParaRPr/>
          </a:p>
        </p:txBody>
      </p:sp>
      <p:pic>
        <p:nvPicPr>
          <p:cNvPr id="67587" name="Picture 5" descr="copter - homomorphic-stretch"/>
          <p:cNvPicPr>
            <a:picLocks noChangeAspect="1" noChangeArrowheads="1"/>
          </p:cNvPicPr>
          <p:nvPr/>
        </p:nvPicPr>
        <p:blipFill>
          <a:blip r:embed="rId2"/>
          <a:stretch/>
        </p:blipFill>
        <p:spPr bwMode="auto">
          <a:xfrm>
            <a:off x="2362199" y="1371600"/>
            <a:ext cx="3429000" cy="3429000"/>
          </a:xfrm>
          <a:prstGeom prst="rect">
            <a:avLst/>
          </a:prstGeom>
          <a:noFill/>
          <a:ln>
            <a:noFill/>
          </a:ln>
        </p:spPr>
      </p:pic>
      <p:pic>
        <p:nvPicPr>
          <p:cNvPr id="67588" name="Picture 6" descr="copter-histstretch"/>
          <p:cNvPicPr>
            <a:picLocks noChangeAspect="1" noChangeArrowheads="1"/>
          </p:cNvPicPr>
          <p:nvPr/>
        </p:nvPicPr>
        <p:blipFill>
          <a:blip r:embed="rId3"/>
          <a:stretch/>
        </p:blipFill>
        <p:spPr bwMode="auto">
          <a:xfrm>
            <a:off x="6019800" y="1371600"/>
            <a:ext cx="3429000" cy="3429000"/>
          </a:xfrm>
          <a:prstGeom prst="rect">
            <a:avLst/>
          </a:prstGeom>
          <a:noFill/>
          <a:ln>
            <a:noFill/>
          </a:ln>
        </p:spPr>
      </p:pic>
      <p:sp>
        <p:nvSpPr>
          <p:cNvPr id="28680" name="Text Box 8"/>
          <p:cNvSpPr txBox="1">
            <a:spLocks noChangeArrowheads="1"/>
          </p:cNvSpPr>
          <p:nvPr/>
        </p:nvSpPr>
        <p:spPr bwMode="auto">
          <a:xfrm>
            <a:off x="2362201" y="5029200"/>
            <a:ext cx="3444875" cy="641350"/>
          </a:xfrm>
          <a:prstGeom prst="rect">
            <a:avLst/>
          </a:prstGeom>
          <a:noFill/>
          <a:ln>
            <a:noFill/>
          </a:ln>
          <a:effectLst/>
        </p:spPr>
        <p:txBody>
          <a:bodyPr>
            <a:spAutoFit/>
          </a:bodyPr>
          <a:lstStyle/>
          <a:p>
            <a:pPr>
              <a:defRPr/>
            </a:pPr>
            <a:r>
              <a:rPr lang="en-US">
                <a:latin typeface="Arial"/>
                <a:ea typeface="宋体"/>
                <a:cs typeface="宋体"/>
              </a:rPr>
              <a:t>Histogram stretch applied to result of </a:t>
            </a:r>
            <a:r>
              <a:rPr lang="en-US">
                <a:latin typeface="Arial"/>
                <a:ea typeface="宋体"/>
                <a:cs typeface="宋体"/>
              </a:rPr>
              <a:t>homomorphic</a:t>
            </a:r>
            <a:r>
              <a:rPr lang="en-US">
                <a:latin typeface="Arial"/>
                <a:ea typeface="宋体"/>
                <a:cs typeface="宋体"/>
              </a:rPr>
              <a:t> filtering</a:t>
            </a:r>
            <a:endParaRPr/>
          </a:p>
        </p:txBody>
      </p:sp>
      <p:sp>
        <p:nvSpPr>
          <p:cNvPr id="28681" name="Text Box 9"/>
          <p:cNvSpPr txBox="1">
            <a:spLocks noChangeArrowheads="1"/>
          </p:cNvSpPr>
          <p:nvPr/>
        </p:nvSpPr>
        <p:spPr bwMode="auto">
          <a:xfrm>
            <a:off x="6172201" y="4876800"/>
            <a:ext cx="3444875" cy="915988"/>
          </a:xfrm>
          <a:prstGeom prst="rect">
            <a:avLst/>
          </a:prstGeom>
          <a:noFill/>
          <a:ln>
            <a:noFill/>
          </a:ln>
          <a:effectLst/>
        </p:spPr>
        <p:txBody>
          <a:bodyPr>
            <a:spAutoFit/>
          </a:bodyPr>
          <a:lstStyle/>
          <a:p>
            <a:pPr>
              <a:defRPr/>
            </a:pPr>
            <a:r>
              <a:rPr lang="en-US">
                <a:latin typeface="Arial"/>
                <a:ea typeface="宋体"/>
                <a:cs typeface="宋体"/>
              </a:rPr>
              <a:t>Histogram stretch version of original image (without </a:t>
            </a:r>
            <a:r>
              <a:rPr lang="en-US">
                <a:latin typeface="Arial"/>
                <a:ea typeface="宋体"/>
                <a:cs typeface="宋体"/>
              </a:rPr>
              <a:t>homomorphic</a:t>
            </a:r>
            <a:r>
              <a:rPr lang="en-US">
                <a:latin typeface="Arial"/>
                <a:ea typeface="宋体"/>
                <a:cs typeface="宋体"/>
              </a:rPr>
              <a:t> filtering)</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8610" name="AutoShape 2"/>
          <p:cNvSpPr>
            <a:spLocks noChangeArrowheads="1" noGrp="1"/>
          </p:cNvSpPr>
          <p:nvPr>
            <p:ph type="title"/>
          </p:nvPr>
        </p:nvSpPr>
        <p:spPr bwMode="auto"/>
        <p:txBody>
          <a:bodyPr/>
          <a:lstStyle/>
          <a:p>
            <a:pPr>
              <a:defRPr/>
            </a:pPr>
            <a:r>
              <a:rPr lang="en-US"/>
              <a:t>Unsharp Masking</a:t>
            </a:r>
            <a:endParaRPr/>
          </a:p>
        </p:txBody>
      </p:sp>
      <p:sp>
        <p:nvSpPr>
          <p:cNvPr id="68611" name="Rectangle 3"/>
          <p:cNvSpPr>
            <a:spLocks noChangeArrowheads="1" noGrp="1"/>
          </p:cNvSpPr>
          <p:nvPr>
            <p:ph type="body" idx="1"/>
          </p:nvPr>
        </p:nvSpPr>
        <p:spPr bwMode="auto"/>
        <p:txBody>
          <a:bodyPr/>
          <a:lstStyle/>
          <a:p>
            <a:pPr>
              <a:defRPr/>
            </a:pPr>
            <a:r>
              <a:rPr lang="en-US"/>
              <a:t>The unsharp masking enhancement algorithm is one of the more practical image sharpening methods.</a:t>
            </a:r>
            <a:endParaRPr/>
          </a:p>
          <a:p>
            <a:pPr>
              <a:defRPr/>
            </a:pPr>
            <a:r>
              <a:rPr lang="en-US"/>
              <a:t>It combines many of the operations discussed before, including filtering and histogram modification.</a:t>
            </a:r>
            <a:endParaRPr/>
          </a:p>
          <a:p>
            <a:pPr>
              <a:defRPr/>
            </a:pPr>
            <a:r>
              <a:rPr lang="en-US"/>
              <a:t>The flowchart of the process is shown in the next slide.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9634" name="AutoShape 4"/>
          <p:cNvSpPr>
            <a:spLocks noChangeArrowheads="1" noGrp="1"/>
          </p:cNvSpPr>
          <p:nvPr>
            <p:ph type="title"/>
          </p:nvPr>
        </p:nvSpPr>
        <p:spPr bwMode="auto"/>
        <p:txBody>
          <a:bodyPr/>
          <a:lstStyle/>
          <a:p>
            <a:pPr>
              <a:defRPr/>
            </a:pPr>
            <a:r>
              <a:rPr lang="en-US"/>
              <a:t>Unsharp Masking</a:t>
            </a:r>
            <a:endParaRPr/>
          </a:p>
        </p:txBody>
      </p:sp>
      <p:grpSp>
        <p:nvGrpSpPr>
          <p:cNvPr id="69635" name="Group 5"/>
          <p:cNvGrpSpPr/>
          <p:nvPr/>
        </p:nvGrpSpPr>
        <p:grpSpPr bwMode="auto">
          <a:xfrm>
            <a:off x="2438400" y="1600200"/>
            <a:ext cx="7391400" cy="3657600"/>
            <a:chOff x="2304" y="3626"/>
            <a:chExt cx="5760" cy="3312"/>
          </a:xfrm>
        </p:grpSpPr>
        <p:sp>
          <p:nvSpPr>
            <p:cNvPr id="69636" name="Text Box 6"/>
            <p:cNvSpPr txBox="1">
              <a:spLocks noChangeArrowheads="1"/>
            </p:cNvSpPr>
            <p:nvPr/>
          </p:nvSpPr>
          <p:spPr bwMode="auto">
            <a:xfrm>
              <a:off x="2304" y="3626"/>
              <a:ext cx="2304" cy="432"/>
            </a:xfrm>
            <a:prstGeom prst="rect">
              <a:avLst/>
            </a:prstGeom>
            <a:solidFill>
              <a:srgbClr val="FFFFFF"/>
            </a:solidFill>
            <a:ln w="9525">
              <a:solidFill>
                <a:srgbClr val="000000"/>
              </a:solidFill>
              <a:miter lim="800000"/>
              <a:headEnd/>
              <a:tailEnd/>
            </a:ln>
          </p:spPr>
          <p:txBody>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lgn="ctr">
                <a:spcBef>
                  <a:spcPts val="0"/>
                </a:spcBef>
                <a:buClrTx/>
                <a:buSzTx/>
                <a:buFontTx/>
                <a:buNone/>
                <a:defRPr/>
              </a:pPr>
              <a:r>
                <a:rPr lang="en-US" sz="2200">
                  <a:latin typeface="Times New Roman"/>
                </a:rPr>
                <a:t>Input Image</a:t>
              </a:r>
              <a:endParaRPr lang="en-US" sz="2200"/>
            </a:p>
          </p:txBody>
        </p:sp>
        <p:sp>
          <p:nvSpPr>
            <p:cNvPr id="69637" name="Text Box 7"/>
            <p:cNvSpPr txBox="1">
              <a:spLocks noChangeArrowheads="1"/>
            </p:cNvSpPr>
            <p:nvPr/>
          </p:nvSpPr>
          <p:spPr bwMode="auto">
            <a:xfrm>
              <a:off x="5760" y="3626"/>
              <a:ext cx="2304" cy="432"/>
            </a:xfrm>
            <a:prstGeom prst="rect">
              <a:avLst/>
            </a:prstGeom>
            <a:solidFill>
              <a:srgbClr val="FFFFFF"/>
            </a:solidFill>
            <a:ln w="9525">
              <a:solidFill>
                <a:srgbClr val="000000"/>
              </a:solidFill>
              <a:miter lim="800000"/>
              <a:headEnd/>
              <a:tailEnd/>
            </a:ln>
          </p:spPr>
          <p:txBody>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lgn="ctr">
                <a:spcBef>
                  <a:spcPts val="0"/>
                </a:spcBef>
                <a:buClrTx/>
                <a:buSzTx/>
                <a:buFontTx/>
                <a:buNone/>
                <a:defRPr/>
              </a:pPr>
              <a:r>
                <a:rPr lang="en-US" sz="2200">
                  <a:latin typeface="Times New Roman"/>
                </a:rPr>
                <a:t>Lowpass Filter</a:t>
              </a:r>
              <a:endParaRPr lang="en-US" sz="2200"/>
            </a:p>
          </p:txBody>
        </p:sp>
        <p:sp>
          <p:nvSpPr>
            <p:cNvPr id="69638" name="Text Box 8"/>
            <p:cNvSpPr txBox="1">
              <a:spLocks noChangeArrowheads="1"/>
            </p:cNvSpPr>
            <p:nvPr/>
          </p:nvSpPr>
          <p:spPr bwMode="auto">
            <a:xfrm>
              <a:off x="5760" y="4346"/>
              <a:ext cx="2304" cy="432"/>
            </a:xfrm>
            <a:prstGeom prst="rect">
              <a:avLst/>
            </a:prstGeom>
            <a:solidFill>
              <a:srgbClr val="FFFFFF"/>
            </a:solidFill>
            <a:ln w="9525">
              <a:solidFill>
                <a:srgbClr val="000000"/>
              </a:solidFill>
              <a:miter lim="800000"/>
              <a:headEnd/>
              <a:tailEnd/>
            </a:ln>
          </p:spPr>
          <p:txBody>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lgn="ctr">
                <a:spcBef>
                  <a:spcPts val="0"/>
                </a:spcBef>
                <a:buClrTx/>
                <a:buSzTx/>
                <a:buFontTx/>
                <a:buNone/>
                <a:defRPr/>
              </a:pPr>
              <a:r>
                <a:rPr lang="en-US" sz="2200">
                  <a:latin typeface="Times New Roman"/>
                </a:rPr>
                <a:t>Histogram Shrink</a:t>
              </a:r>
              <a:endParaRPr lang="en-US" sz="2200"/>
            </a:p>
          </p:txBody>
        </p:sp>
        <p:sp>
          <p:nvSpPr>
            <p:cNvPr id="69639" name="Text Box 9"/>
            <p:cNvSpPr txBox="1">
              <a:spLocks noChangeArrowheads="1"/>
            </p:cNvSpPr>
            <p:nvPr/>
          </p:nvSpPr>
          <p:spPr bwMode="auto">
            <a:xfrm>
              <a:off x="2304" y="5066"/>
              <a:ext cx="5760" cy="432"/>
            </a:xfrm>
            <a:prstGeom prst="rect">
              <a:avLst/>
            </a:prstGeom>
            <a:solidFill>
              <a:srgbClr val="FFFFFF"/>
            </a:solidFill>
            <a:ln w="9525">
              <a:solidFill>
                <a:srgbClr val="000000"/>
              </a:solidFill>
              <a:miter lim="800000"/>
              <a:headEnd/>
              <a:tailEnd/>
            </a:ln>
          </p:spPr>
          <p:txBody>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lgn="ctr">
                <a:spcBef>
                  <a:spcPts val="0"/>
                </a:spcBef>
                <a:buClrTx/>
                <a:buSzTx/>
                <a:buFontTx/>
                <a:buNone/>
                <a:defRPr/>
              </a:pPr>
              <a:r>
                <a:rPr lang="en-US" sz="2200">
                  <a:latin typeface="Times New Roman"/>
                </a:rPr>
                <a:t>Subtract Images</a:t>
              </a:r>
              <a:endParaRPr lang="en-US" sz="2200"/>
            </a:p>
          </p:txBody>
        </p:sp>
        <p:sp>
          <p:nvSpPr>
            <p:cNvPr id="69640" name="Text Box 10"/>
            <p:cNvSpPr txBox="1">
              <a:spLocks noChangeArrowheads="1"/>
            </p:cNvSpPr>
            <p:nvPr/>
          </p:nvSpPr>
          <p:spPr bwMode="auto">
            <a:xfrm>
              <a:off x="4032" y="5786"/>
              <a:ext cx="2304" cy="432"/>
            </a:xfrm>
            <a:prstGeom prst="rect">
              <a:avLst/>
            </a:prstGeom>
            <a:solidFill>
              <a:srgbClr val="FFFFFF"/>
            </a:solidFill>
            <a:ln w="9525">
              <a:solidFill>
                <a:srgbClr val="000000"/>
              </a:solidFill>
              <a:miter lim="800000"/>
              <a:headEnd/>
              <a:tailEnd/>
            </a:ln>
          </p:spPr>
          <p:txBody>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lgn="ctr">
                <a:spcBef>
                  <a:spcPts val="0"/>
                </a:spcBef>
                <a:buClrTx/>
                <a:buSzTx/>
                <a:buFontTx/>
                <a:buNone/>
                <a:defRPr/>
              </a:pPr>
              <a:r>
                <a:rPr lang="en-US" sz="2200">
                  <a:latin typeface="Times New Roman"/>
                </a:rPr>
                <a:t>Histogram Stretch</a:t>
              </a:r>
              <a:endParaRPr lang="en-US" sz="2200"/>
            </a:p>
          </p:txBody>
        </p:sp>
        <p:sp>
          <p:nvSpPr>
            <p:cNvPr id="69641" name="Text Box 11"/>
            <p:cNvSpPr txBox="1">
              <a:spLocks noChangeArrowheads="1"/>
            </p:cNvSpPr>
            <p:nvPr/>
          </p:nvSpPr>
          <p:spPr bwMode="auto">
            <a:xfrm>
              <a:off x="4032" y="6506"/>
              <a:ext cx="2304" cy="432"/>
            </a:xfrm>
            <a:prstGeom prst="rect">
              <a:avLst/>
            </a:prstGeom>
            <a:solidFill>
              <a:srgbClr val="FFFFFF"/>
            </a:solidFill>
            <a:ln w="9525">
              <a:solidFill>
                <a:srgbClr val="000000"/>
              </a:solidFill>
              <a:miter lim="800000"/>
              <a:headEnd/>
              <a:tailEnd/>
            </a:ln>
          </p:spPr>
          <p:txBody>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lgn="ctr">
                <a:spcBef>
                  <a:spcPts val="0"/>
                </a:spcBef>
                <a:buClrTx/>
                <a:buSzTx/>
                <a:buFontTx/>
                <a:buNone/>
                <a:defRPr/>
              </a:pPr>
              <a:r>
                <a:rPr lang="en-US" sz="2200">
                  <a:latin typeface="Times New Roman"/>
                </a:rPr>
                <a:t>Sharpened Image</a:t>
              </a:r>
              <a:endParaRPr lang="en-US" sz="2200"/>
            </a:p>
          </p:txBody>
        </p:sp>
        <p:sp>
          <p:nvSpPr>
            <p:cNvPr id="69642" name="Line 12"/>
            <p:cNvSpPr>
              <a:spLocks noChangeShapeType="1"/>
            </p:cNvSpPr>
            <p:nvPr/>
          </p:nvSpPr>
          <p:spPr bwMode="auto">
            <a:xfrm>
              <a:off x="5184" y="6218"/>
              <a:ext cx="0" cy="288"/>
            </a:xfrm>
            <a:prstGeom prst="line">
              <a:avLst/>
            </a:prstGeom>
            <a:noFill/>
            <a:ln w="9525">
              <a:solidFill>
                <a:srgbClr val="000000"/>
              </a:solidFill>
              <a:round/>
              <a:headEnd/>
              <a:tailEnd type="triangle" w="med" len="med"/>
            </a:ln>
          </p:spPr>
          <p:txBody>
            <a:bodyPr/>
            <a:lstStyle/>
            <a:p>
              <a:pPr>
                <a:defRPr/>
              </a:pPr>
              <a:endParaRPr lang="en-IN"/>
            </a:p>
          </p:txBody>
        </p:sp>
        <p:sp>
          <p:nvSpPr>
            <p:cNvPr id="69643" name="Line 13"/>
            <p:cNvSpPr>
              <a:spLocks noChangeShapeType="1"/>
            </p:cNvSpPr>
            <p:nvPr/>
          </p:nvSpPr>
          <p:spPr bwMode="auto">
            <a:xfrm>
              <a:off x="5184" y="5498"/>
              <a:ext cx="0" cy="288"/>
            </a:xfrm>
            <a:prstGeom prst="line">
              <a:avLst/>
            </a:prstGeom>
            <a:noFill/>
            <a:ln w="9525">
              <a:solidFill>
                <a:srgbClr val="000000"/>
              </a:solidFill>
              <a:round/>
              <a:headEnd/>
              <a:tailEnd type="triangle" w="med" len="med"/>
            </a:ln>
          </p:spPr>
          <p:txBody>
            <a:bodyPr/>
            <a:lstStyle/>
            <a:p>
              <a:pPr>
                <a:defRPr/>
              </a:pPr>
              <a:endParaRPr lang="en-IN"/>
            </a:p>
          </p:txBody>
        </p:sp>
        <p:sp>
          <p:nvSpPr>
            <p:cNvPr id="69644" name="Line 14"/>
            <p:cNvSpPr>
              <a:spLocks noChangeShapeType="1"/>
            </p:cNvSpPr>
            <p:nvPr/>
          </p:nvSpPr>
          <p:spPr bwMode="auto">
            <a:xfrm>
              <a:off x="6912" y="4778"/>
              <a:ext cx="0" cy="288"/>
            </a:xfrm>
            <a:prstGeom prst="line">
              <a:avLst/>
            </a:prstGeom>
            <a:noFill/>
            <a:ln w="9525">
              <a:solidFill>
                <a:srgbClr val="000000"/>
              </a:solidFill>
              <a:round/>
              <a:headEnd/>
              <a:tailEnd type="triangle" w="med" len="med"/>
            </a:ln>
          </p:spPr>
          <p:txBody>
            <a:bodyPr/>
            <a:lstStyle/>
            <a:p>
              <a:pPr>
                <a:defRPr/>
              </a:pPr>
              <a:endParaRPr lang="en-IN"/>
            </a:p>
          </p:txBody>
        </p:sp>
        <p:sp>
          <p:nvSpPr>
            <p:cNvPr id="69645" name="Line 15"/>
            <p:cNvSpPr>
              <a:spLocks noChangeShapeType="1"/>
            </p:cNvSpPr>
            <p:nvPr/>
          </p:nvSpPr>
          <p:spPr bwMode="auto">
            <a:xfrm>
              <a:off x="6912" y="4058"/>
              <a:ext cx="0" cy="288"/>
            </a:xfrm>
            <a:prstGeom prst="line">
              <a:avLst/>
            </a:prstGeom>
            <a:noFill/>
            <a:ln w="9525">
              <a:solidFill>
                <a:srgbClr val="000000"/>
              </a:solidFill>
              <a:round/>
              <a:headEnd/>
              <a:tailEnd type="triangle" w="med" len="med"/>
            </a:ln>
          </p:spPr>
          <p:txBody>
            <a:bodyPr/>
            <a:lstStyle/>
            <a:p>
              <a:pPr>
                <a:defRPr/>
              </a:pPr>
              <a:endParaRPr lang="en-IN"/>
            </a:p>
          </p:txBody>
        </p:sp>
        <p:sp>
          <p:nvSpPr>
            <p:cNvPr id="69646" name="Line 16"/>
            <p:cNvSpPr>
              <a:spLocks noChangeShapeType="1"/>
            </p:cNvSpPr>
            <p:nvPr/>
          </p:nvSpPr>
          <p:spPr bwMode="auto">
            <a:xfrm>
              <a:off x="3456" y="4058"/>
              <a:ext cx="0" cy="1008"/>
            </a:xfrm>
            <a:prstGeom prst="line">
              <a:avLst/>
            </a:prstGeom>
            <a:noFill/>
            <a:ln w="9525">
              <a:solidFill>
                <a:srgbClr val="000000"/>
              </a:solidFill>
              <a:round/>
              <a:headEnd/>
              <a:tailEnd type="triangle" w="med" len="med"/>
            </a:ln>
          </p:spPr>
          <p:txBody>
            <a:bodyPr/>
            <a:lstStyle/>
            <a:p>
              <a:pPr>
                <a:defRPr/>
              </a:pPr>
              <a:endParaRPr lang="en-IN"/>
            </a:p>
          </p:txBody>
        </p:sp>
        <p:sp>
          <p:nvSpPr>
            <p:cNvPr id="69647" name="Line 17"/>
            <p:cNvSpPr>
              <a:spLocks noChangeShapeType="1"/>
            </p:cNvSpPr>
            <p:nvPr/>
          </p:nvSpPr>
          <p:spPr bwMode="auto">
            <a:xfrm>
              <a:off x="4608" y="3914"/>
              <a:ext cx="1152" cy="0"/>
            </a:xfrm>
            <a:prstGeom prst="line">
              <a:avLst/>
            </a:prstGeom>
            <a:noFill/>
            <a:ln w="9525">
              <a:solidFill>
                <a:srgbClr val="000000"/>
              </a:solidFill>
              <a:round/>
              <a:headEnd/>
              <a:tailEnd type="triangle" w="med" len="med"/>
            </a:ln>
          </p:spPr>
          <p:txBody>
            <a:bodyPr/>
            <a:lstStyle/>
            <a:p>
              <a:pPr>
                <a:defRPr/>
              </a:pPr>
              <a:endParaRPr lang="en-IN"/>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0658" name="AutoShape 2"/>
          <p:cNvSpPr>
            <a:spLocks noChangeArrowheads="1" noGrp="1"/>
          </p:cNvSpPr>
          <p:nvPr>
            <p:ph type="title"/>
          </p:nvPr>
        </p:nvSpPr>
        <p:spPr bwMode="auto"/>
        <p:txBody>
          <a:bodyPr/>
          <a:lstStyle/>
          <a:p>
            <a:pPr>
              <a:defRPr/>
            </a:pPr>
            <a:r>
              <a:rPr lang="en-US"/>
              <a:t>Unsharp Masking</a:t>
            </a:r>
            <a:endParaRPr/>
          </a:p>
        </p:txBody>
      </p:sp>
      <p:sp>
        <p:nvSpPr>
          <p:cNvPr id="70659" name="Rectangle 3"/>
          <p:cNvSpPr>
            <a:spLocks noChangeArrowheads="1" noGrp="1"/>
          </p:cNvSpPr>
          <p:nvPr>
            <p:ph type="body" idx="1"/>
          </p:nvPr>
        </p:nvSpPr>
        <p:spPr bwMode="auto"/>
        <p:txBody>
          <a:bodyPr/>
          <a:lstStyle/>
          <a:p>
            <a:pPr>
              <a:defRPr/>
            </a:pPr>
            <a:r>
              <a:rPr lang="en-US"/>
              <a:t>The subtraction has the visual effect of causing overshoot and undershoot at the edges, which will emphasize the edges.</a:t>
            </a:r>
            <a:endParaRPr/>
          </a:p>
          <a:p>
            <a:pPr>
              <a:defRPr/>
            </a:pPr>
            <a:r>
              <a:rPr lang="en-US"/>
              <a:t>By scaling the lowpassed image with a histogram shrink, we can control the amount of edge emphasis desired.</a:t>
            </a:r>
            <a:endParaRPr/>
          </a:p>
          <a:p>
            <a:pPr lvl="1">
              <a:defRPr/>
            </a:pPr>
            <a:r>
              <a:rPr lang="en-US"/>
              <a:t>To get more sharpening effect, shrink the histogram less.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1682" name="AutoShape 2"/>
          <p:cNvSpPr>
            <a:spLocks noChangeArrowheads="1" noGrp="1"/>
          </p:cNvSpPr>
          <p:nvPr>
            <p:ph type="title"/>
          </p:nvPr>
        </p:nvSpPr>
        <p:spPr bwMode="auto"/>
        <p:txBody>
          <a:bodyPr/>
          <a:lstStyle/>
          <a:p>
            <a:pPr>
              <a:defRPr/>
            </a:pPr>
            <a:r>
              <a:rPr lang="en-US"/>
              <a:t>Unsharp Masking</a:t>
            </a:r>
            <a:endParaRPr/>
          </a:p>
        </p:txBody>
      </p:sp>
      <p:pic>
        <p:nvPicPr>
          <p:cNvPr id="71683" name="Picture 4" descr="epekits-original"/>
          <p:cNvPicPr>
            <a:picLocks noChangeAspect="1" noChangeArrowheads="1"/>
          </p:cNvPicPr>
          <p:nvPr/>
        </p:nvPicPr>
        <p:blipFill>
          <a:blip r:embed="rId2"/>
          <a:stretch/>
        </p:blipFill>
        <p:spPr bwMode="auto">
          <a:xfrm>
            <a:off x="2362199" y="1752599"/>
            <a:ext cx="3352800" cy="3352800"/>
          </a:xfrm>
          <a:prstGeom prst="rect">
            <a:avLst/>
          </a:prstGeom>
          <a:noFill/>
          <a:ln>
            <a:noFill/>
          </a:ln>
        </p:spPr>
      </p:pic>
      <p:pic>
        <p:nvPicPr>
          <p:cNvPr id="71684" name="Picture 5" descr="epekits-um100"/>
          <p:cNvPicPr>
            <a:picLocks noChangeAspect="1" noChangeArrowheads="1"/>
          </p:cNvPicPr>
          <p:nvPr/>
        </p:nvPicPr>
        <p:blipFill>
          <a:blip r:embed="rId3"/>
          <a:stretch/>
        </p:blipFill>
        <p:spPr bwMode="auto">
          <a:xfrm>
            <a:off x="5943600" y="1752599"/>
            <a:ext cx="3352800" cy="3352800"/>
          </a:xfrm>
          <a:prstGeom prst="rect">
            <a:avLst/>
          </a:prstGeom>
          <a:noFill/>
          <a:ln>
            <a:noFill/>
          </a:ln>
        </p:spPr>
      </p:pic>
      <p:sp>
        <p:nvSpPr>
          <p:cNvPr id="34822" name="Text Box 6"/>
          <p:cNvSpPr txBox="1">
            <a:spLocks noChangeArrowheads="1"/>
          </p:cNvSpPr>
          <p:nvPr/>
        </p:nvSpPr>
        <p:spPr bwMode="auto">
          <a:xfrm>
            <a:off x="3124200" y="5334000"/>
            <a:ext cx="1657350" cy="366713"/>
          </a:xfrm>
          <a:prstGeom prst="rect">
            <a:avLst/>
          </a:prstGeom>
          <a:noFill/>
          <a:ln>
            <a:noFill/>
          </a:ln>
          <a:effectLst/>
        </p:spPr>
        <p:txBody>
          <a:bodyPr wrap="none">
            <a:spAutoFit/>
          </a:bodyPr>
          <a:lstStyle/>
          <a:p>
            <a:pPr>
              <a:defRPr/>
            </a:pPr>
            <a:r>
              <a:rPr lang="en-US">
                <a:latin typeface="Arial"/>
                <a:ea typeface="宋体"/>
                <a:cs typeface="宋体"/>
              </a:rPr>
              <a:t>Original image</a:t>
            </a:r>
            <a:endParaRPr/>
          </a:p>
        </p:txBody>
      </p:sp>
      <p:sp>
        <p:nvSpPr>
          <p:cNvPr id="34823" name="Text Box 7"/>
          <p:cNvSpPr txBox="1">
            <a:spLocks noChangeArrowheads="1"/>
          </p:cNvSpPr>
          <p:nvPr/>
        </p:nvSpPr>
        <p:spPr bwMode="auto">
          <a:xfrm>
            <a:off x="6019800" y="5181600"/>
            <a:ext cx="3352800" cy="915988"/>
          </a:xfrm>
          <a:prstGeom prst="rect">
            <a:avLst/>
          </a:prstGeom>
          <a:noFill/>
          <a:ln>
            <a:noFill/>
          </a:ln>
          <a:effectLst/>
        </p:spPr>
        <p:txBody>
          <a:bodyPr>
            <a:spAutoFit/>
          </a:bodyPr>
          <a:lstStyle/>
          <a:p>
            <a:pPr>
              <a:defRPr/>
            </a:pPr>
            <a:r>
              <a:rPr lang="en-GB">
                <a:latin typeface="Arial"/>
                <a:ea typeface="宋体"/>
                <a:cs typeface="宋体"/>
              </a:rPr>
              <a:t>Result of </a:t>
            </a:r>
            <a:r>
              <a:rPr lang="en-GB">
                <a:latin typeface="Arial"/>
                <a:ea typeface="宋体"/>
                <a:cs typeface="宋体"/>
              </a:rPr>
              <a:t>unsharp</a:t>
            </a:r>
            <a:r>
              <a:rPr lang="en-GB">
                <a:latin typeface="Arial"/>
                <a:ea typeface="宋体"/>
                <a:cs typeface="宋体"/>
              </a:rPr>
              <a:t> masking with lower limit = 0, upper limit = 100 and 2% clipping</a:t>
            </a:r>
            <a:r>
              <a:rPr lang="en-US">
                <a:latin typeface="Arial"/>
                <a:ea typeface="宋体"/>
                <a:cs typeface="宋体"/>
              </a:rPr>
              <a:t>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2706" name="AutoShape 2"/>
          <p:cNvSpPr>
            <a:spLocks noChangeArrowheads="1" noGrp="1"/>
          </p:cNvSpPr>
          <p:nvPr>
            <p:ph type="title"/>
          </p:nvPr>
        </p:nvSpPr>
        <p:spPr bwMode="auto"/>
        <p:txBody>
          <a:bodyPr/>
          <a:lstStyle/>
          <a:p>
            <a:pPr>
              <a:defRPr/>
            </a:pPr>
            <a:r>
              <a:rPr lang="en-US"/>
              <a:t>Unsharp Masking</a:t>
            </a:r>
            <a:endParaRPr/>
          </a:p>
        </p:txBody>
      </p:sp>
      <p:pic>
        <p:nvPicPr>
          <p:cNvPr id="72707" name="Picture 4" descr="epekits-um150"/>
          <p:cNvPicPr>
            <a:picLocks noChangeAspect="1" noChangeArrowheads="1"/>
          </p:cNvPicPr>
          <p:nvPr/>
        </p:nvPicPr>
        <p:blipFill>
          <a:blip r:embed="rId2"/>
          <a:stretch/>
        </p:blipFill>
        <p:spPr bwMode="auto">
          <a:xfrm>
            <a:off x="2362199" y="1447800"/>
            <a:ext cx="3505199" cy="3505199"/>
          </a:xfrm>
          <a:prstGeom prst="rect">
            <a:avLst/>
          </a:prstGeom>
          <a:noFill/>
          <a:ln>
            <a:noFill/>
          </a:ln>
        </p:spPr>
      </p:pic>
      <p:pic>
        <p:nvPicPr>
          <p:cNvPr id="72708" name="Picture 5" descr="epekits-um200"/>
          <p:cNvPicPr>
            <a:picLocks noChangeAspect="1" noChangeArrowheads="1"/>
          </p:cNvPicPr>
          <p:nvPr/>
        </p:nvPicPr>
        <p:blipFill>
          <a:blip r:embed="rId3"/>
          <a:stretch/>
        </p:blipFill>
        <p:spPr bwMode="auto">
          <a:xfrm>
            <a:off x="6019800" y="1447800"/>
            <a:ext cx="3505199" cy="3505199"/>
          </a:xfrm>
          <a:prstGeom prst="rect">
            <a:avLst/>
          </a:prstGeom>
          <a:noFill/>
          <a:ln>
            <a:noFill/>
          </a:ln>
        </p:spPr>
      </p:pic>
      <p:sp>
        <p:nvSpPr>
          <p:cNvPr id="36870" name="Text Box 6"/>
          <p:cNvSpPr txBox="1">
            <a:spLocks noChangeArrowheads="1"/>
          </p:cNvSpPr>
          <p:nvPr/>
        </p:nvSpPr>
        <p:spPr bwMode="auto">
          <a:xfrm>
            <a:off x="2362201" y="5105400"/>
            <a:ext cx="3368675" cy="915988"/>
          </a:xfrm>
          <a:prstGeom prst="rect">
            <a:avLst/>
          </a:prstGeom>
          <a:noFill/>
          <a:ln>
            <a:noFill/>
          </a:ln>
          <a:effectLst/>
        </p:spPr>
        <p:txBody>
          <a:bodyPr>
            <a:spAutoFit/>
          </a:bodyPr>
          <a:lstStyle/>
          <a:p>
            <a:pPr>
              <a:defRPr/>
            </a:pPr>
            <a:r>
              <a:rPr lang="en-GB">
                <a:latin typeface="Arial"/>
                <a:ea typeface="宋体"/>
                <a:cs typeface="宋体"/>
              </a:rPr>
              <a:t>Result of </a:t>
            </a:r>
            <a:r>
              <a:rPr lang="en-GB">
                <a:latin typeface="Arial"/>
                <a:ea typeface="宋体"/>
                <a:cs typeface="宋体"/>
              </a:rPr>
              <a:t>unsharp</a:t>
            </a:r>
            <a:r>
              <a:rPr lang="en-GB">
                <a:latin typeface="Arial"/>
                <a:ea typeface="宋体"/>
                <a:cs typeface="宋体"/>
              </a:rPr>
              <a:t> masking with lower limit = 0, upper limit = 150 and 2% clipping</a:t>
            </a:r>
            <a:r>
              <a:rPr lang="en-US">
                <a:latin typeface="Arial"/>
                <a:ea typeface="宋体"/>
                <a:cs typeface="宋体"/>
              </a:rPr>
              <a:t> </a:t>
            </a:r>
            <a:endParaRPr/>
          </a:p>
        </p:txBody>
      </p:sp>
      <p:sp>
        <p:nvSpPr>
          <p:cNvPr id="36871" name="Text Box 7"/>
          <p:cNvSpPr txBox="1">
            <a:spLocks noChangeArrowheads="1"/>
          </p:cNvSpPr>
          <p:nvPr/>
        </p:nvSpPr>
        <p:spPr bwMode="auto">
          <a:xfrm>
            <a:off x="5943601" y="5181600"/>
            <a:ext cx="3521075" cy="915988"/>
          </a:xfrm>
          <a:prstGeom prst="rect">
            <a:avLst/>
          </a:prstGeom>
          <a:noFill/>
          <a:ln>
            <a:noFill/>
          </a:ln>
          <a:effectLst/>
        </p:spPr>
        <p:txBody>
          <a:bodyPr>
            <a:spAutoFit/>
          </a:bodyPr>
          <a:lstStyle/>
          <a:p>
            <a:pPr>
              <a:defRPr/>
            </a:pPr>
            <a:r>
              <a:rPr lang="en-GB">
                <a:latin typeface="Arial"/>
                <a:ea typeface="宋体"/>
                <a:cs typeface="宋体"/>
              </a:rPr>
              <a:t>Result of </a:t>
            </a:r>
            <a:r>
              <a:rPr lang="en-GB">
                <a:latin typeface="Arial"/>
                <a:ea typeface="宋体"/>
                <a:cs typeface="宋体"/>
              </a:rPr>
              <a:t>unsharp</a:t>
            </a:r>
            <a:r>
              <a:rPr lang="en-GB">
                <a:latin typeface="Arial"/>
                <a:ea typeface="宋体"/>
                <a:cs typeface="宋体"/>
              </a:rPr>
              <a:t> masking with lower limit = 0, upper limit = 200  and 2% clipping</a:t>
            </a:r>
            <a:r>
              <a:rPr lang="en-US">
                <a:latin typeface="Arial"/>
                <a:ea typeface="宋体"/>
                <a:cs typeface="宋体"/>
              </a:rPr>
              <a:t>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3730" name="AutoShape 2"/>
          <p:cNvSpPr>
            <a:spLocks noChangeArrowheads="1" noGrp="1"/>
          </p:cNvSpPr>
          <p:nvPr>
            <p:ph type="title"/>
          </p:nvPr>
        </p:nvSpPr>
        <p:spPr bwMode="auto"/>
        <p:txBody>
          <a:bodyPr/>
          <a:lstStyle/>
          <a:p>
            <a:pPr>
              <a:defRPr/>
            </a:pPr>
            <a:r>
              <a:rPr lang="en-US"/>
              <a:t>Image Smoothing</a:t>
            </a:r>
            <a:endParaRPr/>
          </a:p>
        </p:txBody>
      </p:sp>
      <p:sp>
        <p:nvSpPr>
          <p:cNvPr id="73731" name="Rectangle 3"/>
          <p:cNvSpPr>
            <a:spLocks noChangeArrowheads="1" noGrp="1"/>
          </p:cNvSpPr>
          <p:nvPr>
            <p:ph type="body" idx="1"/>
          </p:nvPr>
        </p:nvSpPr>
        <p:spPr bwMode="auto"/>
        <p:txBody>
          <a:bodyPr/>
          <a:lstStyle/>
          <a:p>
            <a:pPr>
              <a:defRPr/>
            </a:pPr>
            <a:r>
              <a:rPr lang="en-US"/>
              <a:t>Image smoothing is used for two primary purposes:</a:t>
            </a:r>
            <a:endParaRPr/>
          </a:p>
          <a:p>
            <a:pPr lvl="1">
              <a:defRPr/>
            </a:pPr>
            <a:r>
              <a:rPr lang="en-US"/>
              <a:t>To give an image a softer or special effect</a:t>
            </a:r>
            <a:endParaRPr/>
          </a:p>
          <a:p>
            <a:pPr lvl="1">
              <a:defRPr/>
            </a:pPr>
            <a:r>
              <a:rPr lang="en-US"/>
              <a:t>To eliminate noise</a:t>
            </a:r>
            <a:endParaRPr/>
          </a:p>
          <a:p>
            <a:pPr>
              <a:defRPr/>
            </a:pPr>
            <a:r>
              <a:rPr lang="en-US"/>
              <a:t>In spatial domain, this can be accomplished using various types of mean or median filters.</a:t>
            </a:r>
            <a:endParaRPr/>
          </a:p>
          <a:p>
            <a:pPr lvl="1">
              <a:defRPr/>
            </a:pPr>
            <a:r>
              <a:rPr lang="en-US"/>
              <a:t>The main idea is to eliminate any extreme values.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4754" name="AutoShape 2"/>
          <p:cNvSpPr>
            <a:spLocks noChangeArrowheads="1" noGrp="1"/>
          </p:cNvSpPr>
          <p:nvPr>
            <p:ph type="title"/>
          </p:nvPr>
        </p:nvSpPr>
        <p:spPr bwMode="auto"/>
        <p:txBody>
          <a:bodyPr/>
          <a:lstStyle/>
          <a:p>
            <a:pPr>
              <a:defRPr/>
            </a:pPr>
            <a:r>
              <a:rPr lang="en-US"/>
              <a:t>Image Smoothing</a:t>
            </a:r>
            <a:endParaRPr/>
          </a:p>
        </p:txBody>
      </p:sp>
      <p:sp>
        <p:nvSpPr>
          <p:cNvPr id="74755" name="Rectangle 3"/>
          <p:cNvSpPr>
            <a:spLocks noChangeArrowheads="1" noGrp="1"/>
          </p:cNvSpPr>
          <p:nvPr>
            <p:ph type="body" idx="1"/>
          </p:nvPr>
        </p:nvSpPr>
        <p:spPr bwMode="auto"/>
        <p:txBody>
          <a:bodyPr/>
          <a:lstStyle/>
          <a:p>
            <a:pPr>
              <a:defRPr/>
            </a:pPr>
            <a:r>
              <a:rPr lang="en-US"/>
              <a:t>A larger mask size would give a greater smoothing effect.</a:t>
            </a:r>
            <a:endParaRPr/>
          </a:p>
          <a:p>
            <a:pPr lvl="1">
              <a:defRPr/>
            </a:pPr>
            <a:r>
              <a:rPr lang="en-US"/>
              <a:t>Too much smoothing will eventually lead to blurring.</a:t>
            </a:r>
            <a:endParaRPr/>
          </a:p>
          <a:p>
            <a:pPr>
              <a:defRPr/>
            </a:pPr>
            <a:r>
              <a:rPr lang="en-US"/>
              <a:t>In the frequency domain, image smoothing is accomplished using a lowpass filter.</a:t>
            </a:r>
            <a:endParaRPr/>
          </a:p>
          <a:p>
            <a:pPr>
              <a:defRPr/>
            </a:pPr>
            <a:r>
              <a:rPr lang="en-US"/>
              <a:t>All these filters have been discussed previously and will not be discussed here.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IN"/>
              <a:t>Digital Image processing</a:t>
            </a:r>
            <a:endParaRPr/>
          </a:p>
        </p:txBody>
      </p:sp>
      <p:sp>
        <p:nvSpPr>
          <p:cNvPr id="3" name="Content Placeholder 2"/>
          <p:cNvSpPr>
            <a:spLocks noGrp="1"/>
          </p:cNvSpPr>
          <p:nvPr>
            <p:ph idx="1"/>
          </p:nvPr>
        </p:nvSpPr>
        <p:spPr bwMode="auto"/>
        <p:txBody>
          <a:bodyPr/>
          <a:lstStyle/>
          <a:p>
            <a:pPr>
              <a:defRPr/>
            </a:pPr>
            <a:r>
              <a:rPr lang="en-US" b="0" i="0">
                <a:latin typeface="urw-din"/>
              </a:rPr>
              <a:t>Digital Image Processing means processing digital image by means of a digital computer. We can also say that it is a use of computer algorithms, in order to get enhanced image either to extract some useful information.</a:t>
            </a:r>
            <a:endParaRPr/>
          </a:p>
          <a:p>
            <a:pPr algn="just">
              <a:defRPr/>
            </a:pPr>
            <a:r>
              <a:rPr lang="en-US" b="1" i="0">
                <a:latin typeface="Roboto"/>
              </a:rPr>
              <a:t>Image processing mainly include the following steps:</a:t>
            </a:r>
            <a:endParaRPr/>
          </a:p>
          <a:p>
            <a:pPr marL="0" indent="0" algn="l">
              <a:buNone/>
              <a:defRPr/>
            </a:pPr>
            <a:r>
              <a:rPr lang="en-US" b="0" i="0">
                <a:latin typeface="var(--font-din)"/>
              </a:rPr>
              <a:t>1.Importing the image via image acquisition tools;</a:t>
            </a:r>
            <a:br>
              <a:rPr lang="en-US" b="0" i="0">
                <a:latin typeface="var(--font-din)"/>
              </a:rPr>
            </a:br>
            <a:r>
              <a:rPr lang="en-US" b="0" i="0">
                <a:latin typeface="var(--font-din)"/>
              </a:rPr>
              <a:t>2.Analysing and manipulating the image;</a:t>
            </a:r>
            <a:br>
              <a:rPr lang="en-US" b="0" i="0">
                <a:latin typeface="var(--font-din)"/>
              </a:rPr>
            </a:br>
            <a:r>
              <a:rPr lang="en-US" b="0" i="0">
                <a:latin typeface="var(--font-din)"/>
              </a:rPr>
              <a:t>3.Output in which result can be altered image or a report which is based on analysing that image.</a:t>
            </a:r>
            <a:endParaRPr/>
          </a:p>
          <a:p>
            <a:pPr>
              <a:defRPr/>
            </a:pPr>
            <a:endParaRPr lang="en-IN"/>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74" name="Slide Number Placeholder 3"/>
          <p:cNvSpPr>
            <a:spLocks noGrp="1"/>
          </p:cNvSpPr>
          <p:nvPr>
            <p:ph type="sldNum" sz="quarter" idx="12"/>
          </p:nvPr>
        </p:nvSpPr>
        <p:spPr bwMode="auto">
          <a:prstGeom prst="rect">
            <a:avLst/>
          </a:prstGeom>
          <a:noFill/>
          <a:ln/>
        </p:spPr>
        <p:txBody>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spcBef>
                <a:spcPts val="0"/>
              </a:spcBef>
              <a:buClrTx/>
              <a:buSzTx/>
              <a:buFontTx/>
              <a:buNone/>
              <a:defRPr/>
            </a:pPr>
            <a:fld id="{AE5AEABD-5648-4765-A0C7-8E8CDF3086BF}" type="slidenum">
              <a:rPr lang="en-US" sz="1200">
                <a:latin typeface="Garamond"/>
              </a:rPr>
              <a:t/>
            </a:fld>
            <a:endParaRPr lang="en-US" sz="1200">
              <a:latin typeface="Garamond"/>
            </a:endParaRPr>
          </a:p>
        </p:txBody>
      </p:sp>
      <p:sp>
        <p:nvSpPr>
          <p:cNvPr id="3075" name="Rectangle 6"/>
          <p:cNvSpPr>
            <a:spLocks noChangeArrowheads="1"/>
          </p:cNvSpPr>
          <p:nvPr/>
        </p:nvSpPr>
        <p:spPr bwMode="auto">
          <a:xfrm>
            <a:off x="1981200" y="277814"/>
            <a:ext cx="8229600" cy="1139825"/>
          </a:xfrm>
          <a:prstGeom prst="rect">
            <a:avLst/>
          </a:prstGeom>
          <a:noFill/>
          <a:ln>
            <a:noFill/>
          </a:ln>
        </p:spPr>
        <p:txBody>
          <a:bodyPr/>
          <a:lstStyle>
            <a:lvl1pPr>
              <a:spcBef>
                <a:spcPts val="0"/>
              </a:spcBef>
              <a:buClr>
                <a:schemeClr val="accent1"/>
              </a:buClr>
              <a:buSzPct val="65000"/>
              <a:buFont typeface="Wingdings"/>
              <a:buChar char="n"/>
              <a:defRPr sz="3000">
                <a:solidFill>
                  <a:schemeClr val="tx1"/>
                </a:solidFill>
                <a:latin typeface="Arial"/>
                <a:ea typeface="宋体"/>
              </a:defRPr>
            </a:lvl1pPr>
            <a:lvl2pPr marL="742950" indent="-285750">
              <a:spcBef>
                <a:spcPts val="0"/>
              </a:spcBef>
              <a:buClr>
                <a:schemeClr val="accent2"/>
              </a:buClr>
              <a:buSzPct val="60000"/>
              <a:buFont typeface="Wingdings"/>
              <a:buChar char="q"/>
              <a:defRPr sz="2600">
                <a:solidFill>
                  <a:schemeClr val="tx1"/>
                </a:solidFill>
                <a:latin typeface="Arial"/>
                <a:ea typeface="宋体"/>
              </a:defRPr>
            </a:lvl2pPr>
            <a:lvl3pPr marL="1143000" indent="-228600">
              <a:spcBef>
                <a:spcPts val="0"/>
              </a:spcBef>
              <a:buClr>
                <a:schemeClr val="accent1"/>
              </a:buClr>
              <a:buSzPct val="65000"/>
              <a:buFont typeface="Wingdings"/>
              <a:buChar char="n"/>
              <a:defRPr sz="2200">
                <a:solidFill>
                  <a:schemeClr val="tx1"/>
                </a:solidFill>
                <a:latin typeface="Arial"/>
                <a:ea typeface="宋体"/>
              </a:defRPr>
            </a:lvl3pPr>
            <a:lvl4pPr marL="1600200" indent="-228600">
              <a:spcBef>
                <a:spcPts val="0"/>
              </a:spcBef>
              <a:buClr>
                <a:schemeClr val="accent2"/>
              </a:buClr>
              <a:buSzPct val="70000"/>
              <a:buFont typeface="Wingdings"/>
              <a:buChar char="q"/>
              <a:defRPr sz="2000">
                <a:solidFill>
                  <a:schemeClr val="tx1"/>
                </a:solidFill>
                <a:latin typeface="Arial"/>
                <a:ea typeface="宋体"/>
              </a:defRPr>
            </a:lvl4pPr>
            <a:lvl5pPr marL="2057400" indent="-228600">
              <a:spcBef>
                <a:spcPts val="0"/>
              </a:spcBef>
              <a:buClr>
                <a:schemeClr val="accent1"/>
              </a:buClr>
              <a:buSzPct val="75000"/>
              <a:buFont typeface="Wingdings"/>
              <a:buChar char="§"/>
              <a:defRPr sz="2000">
                <a:solidFill>
                  <a:schemeClr val="tx1"/>
                </a:solidFill>
                <a:latin typeface="Arial"/>
                <a:ea typeface="宋体"/>
              </a:defRPr>
            </a:lvl5pPr>
            <a:lvl6pPr marL="2514600" indent="-228600">
              <a:spcBef>
                <a:spcPts val="0"/>
              </a:spcBef>
              <a:spcAft>
                <a:spcPts val="0"/>
              </a:spcAft>
              <a:buClr>
                <a:schemeClr val="accent1"/>
              </a:buClr>
              <a:buSzPct val="75000"/>
              <a:buFont typeface="Wingdings"/>
              <a:buChar char="§"/>
              <a:defRPr sz="2000">
                <a:solidFill>
                  <a:schemeClr val="tx1"/>
                </a:solidFill>
                <a:latin typeface="Arial"/>
                <a:ea typeface="宋体"/>
              </a:defRPr>
            </a:lvl6pPr>
            <a:lvl7pPr marL="2971800" indent="-228600">
              <a:spcBef>
                <a:spcPts val="0"/>
              </a:spcBef>
              <a:spcAft>
                <a:spcPts val="0"/>
              </a:spcAft>
              <a:buClr>
                <a:schemeClr val="accent1"/>
              </a:buClr>
              <a:buSzPct val="75000"/>
              <a:buFont typeface="Wingdings"/>
              <a:buChar char="§"/>
              <a:defRPr sz="2000">
                <a:solidFill>
                  <a:schemeClr val="tx1"/>
                </a:solidFill>
                <a:latin typeface="Arial"/>
                <a:ea typeface="宋体"/>
              </a:defRPr>
            </a:lvl7pPr>
            <a:lvl8pPr marL="3429000" indent="-228600">
              <a:spcBef>
                <a:spcPts val="0"/>
              </a:spcBef>
              <a:spcAft>
                <a:spcPts val="0"/>
              </a:spcAft>
              <a:buClr>
                <a:schemeClr val="accent1"/>
              </a:buClr>
              <a:buSzPct val="75000"/>
              <a:buFont typeface="Wingdings"/>
              <a:buChar char="§"/>
              <a:defRPr sz="2000">
                <a:solidFill>
                  <a:schemeClr val="tx1"/>
                </a:solidFill>
                <a:latin typeface="Arial"/>
                <a:ea typeface="宋体"/>
              </a:defRPr>
            </a:lvl8pPr>
            <a:lvl9pPr marL="3886200" indent="-228600">
              <a:spcBef>
                <a:spcPts val="0"/>
              </a:spcBef>
              <a:spcAft>
                <a:spcPts val="0"/>
              </a:spcAft>
              <a:buClr>
                <a:schemeClr val="accent1"/>
              </a:buClr>
              <a:buSzPct val="75000"/>
              <a:buFont typeface="Wingdings"/>
              <a:buChar char="§"/>
              <a:defRPr sz="2000">
                <a:solidFill>
                  <a:schemeClr val="tx1"/>
                </a:solidFill>
                <a:latin typeface="Arial"/>
                <a:ea typeface="宋体"/>
              </a:defRPr>
            </a:lvl9pPr>
          </a:lstStyle>
          <a:p>
            <a:pPr algn="ctr">
              <a:spcBef>
                <a:spcPts val="0"/>
              </a:spcBef>
              <a:buClrTx/>
              <a:buSzTx/>
              <a:buFontTx/>
              <a:buNone/>
              <a:defRPr/>
            </a:pPr>
            <a:r>
              <a:rPr lang="en-US" sz="6000" b="1">
                <a:solidFill>
                  <a:schemeClr val="tx2"/>
                </a:solidFill>
                <a:latin typeface="Garamond"/>
              </a:rPr>
              <a:t>Image Enhancement</a:t>
            </a:r>
            <a:endParaRPr/>
          </a:p>
        </p:txBody>
      </p:sp>
      <p:sp>
        <p:nvSpPr>
          <p:cNvPr id="124935" name="Rectangle 7"/>
          <p:cNvSpPr>
            <a:spLocks noChangeArrowheads="1"/>
          </p:cNvSpPr>
          <p:nvPr/>
        </p:nvSpPr>
        <p:spPr bwMode="auto">
          <a:xfrm>
            <a:off x="1981200" y="1600201"/>
            <a:ext cx="8229600" cy="4530725"/>
          </a:xfrm>
          <a:prstGeom prst="rect">
            <a:avLst/>
          </a:prstGeom>
          <a:noFill/>
          <a:ln w="9525">
            <a:noFill/>
            <a:miter lim="800000"/>
            <a:headEnd/>
            <a:tailEnd/>
          </a:ln>
        </p:spPr>
        <p:txBody>
          <a:bodyPr/>
          <a:lstStyle/>
          <a:p>
            <a:pPr marL="342900" indent="-342900">
              <a:lnSpc>
                <a:spcPct val="80000"/>
              </a:lnSpc>
              <a:spcBef>
                <a:spcPts val="0"/>
              </a:spcBef>
              <a:buClr>
                <a:schemeClr val="accent1"/>
              </a:buClr>
              <a:buSzPct val="65000"/>
              <a:buFont typeface="Wingdings"/>
              <a:buChar char="n"/>
              <a:defRPr/>
            </a:pPr>
            <a:r>
              <a:rPr lang="en-US" sz="3200">
                <a:latin typeface="Arial"/>
              </a:rPr>
              <a:t>Introduction</a:t>
            </a:r>
            <a:endParaRPr/>
          </a:p>
          <a:p>
            <a:pPr marL="212725" indent="-325438">
              <a:lnSpc>
                <a:spcPct val="80000"/>
              </a:lnSpc>
              <a:spcBef>
                <a:spcPts val="0"/>
              </a:spcBef>
              <a:buClr>
                <a:schemeClr val="accent2"/>
              </a:buClr>
              <a:buSzPct val="60000"/>
              <a:buFont typeface="Wingdings"/>
              <a:buChar char="q"/>
              <a:defRPr/>
            </a:pPr>
            <a:r>
              <a:rPr lang="en-US" sz="3200">
                <a:latin typeface="Arial"/>
              </a:rPr>
              <a:t>Spatial domain techniques</a:t>
            </a:r>
            <a:endParaRPr/>
          </a:p>
          <a:p>
            <a:pPr marL="1022350" lvl="2" indent="-350838">
              <a:lnSpc>
                <a:spcPct val="80000"/>
              </a:lnSpc>
              <a:spcBef>
                <a:spcPts val="0"/>
              </a:spcBef>
              <a:buClr>
                <a:schemeClr val="accent1"/>
              </a:buClr>
              <a:buSzPct val="65000"/>
              <a:buFont typeface="Wingdings"/>
              <a:buChar char="n"/>
              <a:defRPr/>
            </a:pPr>
            <a:r>
              <a:rPr lang="en-US" sz="3200">
                <a:latin typeface="Arial"/>
              </a:rPr>
              <a:t>Point operations </a:t>
            </a:r>
            <a:endParaRPr/>
          </a:p>
          <a:p>
            <a:pPr marL="1022350" lvl="2" indent="-350838">
              <a:lnSpc>
                <a:spcPct val="80000"/>
              </a:lnSpc>
              <a:spcBef>
                <a:spcPts val="0"/>
              </a:spcBef>
              <a:buClr>
                <a:schemeClr val="accent1"/>
              </a:buClr>
              <a:buSzPct val="65000"/>
              <a:buFont typeface="Wingdings"/>
              <a:buChar char="n"/>
              <a:defRPr/>
            </a:pPr>
            <a:r>
              <a:rPr lang="en-US" sz="3200">
                <a:solidFill>
                  <a:srgbClr val="FF3300"/>
                </a:solidFill>
                <a:latin typeface="Arial"/>
              </a:rPr>
              <a:t>Histogram equalization and matching</a:t>
            </a:r>
            <a:endParaRPr/>
          </a:p>
          <a:p>
            <a:pPr marL="1022350" lvl="2" indent="-350838">
              <a:lnSpc>
                <a:spcPct val="80000"/>
              </a:lnSpc>
              <a:spcBef>
                <a:spcPts val="0"/>
              </a:spcBef>
              <a:buClr>
                <a:schemeClr val="accent1"/>
              </a:buClr>
              <a:buSzPct val="65000"/>
              <a:buFont typeface="Wingdings"/>
              <a:buChar char="n"/>
              <a:defRPr/>
            </a:pPr>
            <a:r>
              <a:rPr lang="en-US" sz="3200">
                <a:solidFill>
                  <a:srgbClr val="FF3300"/>
                </a:solidFill>
                <a:latin typeface="Arial"/>
              </a:rPr>
              <a:t>Applications of histogram-based enhancement</a:t>
            </a:r>
            <a:endParaRPr/>
          </a:p>
          <a:p>
            <a:pPr marL="212725" indent="-325438">
              <a:lnSpc>
                <a:spcPct val="80000"/>
              </a:lnSpc>
              <a:spcBef>
                <a:spcPts val="0"/>
              </a:spcBef>
              <a:buClr>
                <a:schemeClr val="accent2"/>
              </a:buClr>
              <a:buSzPct val="60000"/>
              <a:buFont typeface="Wingdings"/>
              <a:buChar char="q"/>
              <a:defRPr/>
            </a:pPr>
            <a:r>
              <a:rPr lang="en-US" sz="3200">
                <a:latin typeface="Arial"/>
              </a:rPr>
              <a:t>Frequency domain techniques</a:t>
            </a:r>
            <a:endParaRPr/>
          </a:p>
          <a:p>
            <a:pPr marL="1022350" lvl="2" indent="-350838">
              <a:lnSpc>
                <a:spcPct val="80000"/>
              </a:lnSpc>
              <a:spcBef>
                <a:spcPts val="0"/>
              </a:spcBef>
              <a:buClr>
                <a:schemeClr val="accent1"/>
              </a:buClr>
              <a:buSzPct val="65000"/>
              <a:buFont typeface="Wingdings"/>
              <a:buChar char="n"/>
              <a:defRPr/>
            </a:pPr>
            <a:r>
              <a:rPr lang="en-US" sz="3200">
                <a:latin typeface="Arial"/>
              </a:rPr>
              <a:t>Unsharp masking</a:t>
            </a:r>
            <a:endParaRPr/>
          </a:p>
          <a:p>
            <a:pPr marL="1022350" lvl="2" indent="-350838">
              <a:lnSpc>
                <a:spcPct val="80000"/>
              </a:lnSpc>
              <a:spcBef>
                <a:spcPts val="0"/>
              </a:spcBef>
              <a:buClr>
                <a:schemeClr val="accent1"/>
              </a:buClr>
              <a:buSzPct val="65000"/>
              <a:buFont typeface="Wingdings"/>
              <a:buChar char="n"/>
              <a:defRPr/>
            </a:pPr>
            <a:r>
              <a:rPr lang="en-US" sz="3200">
                <a:latin typeface="Arial"/>
              </a:rPr>
              <a:t>Homomorphic filtering*</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ONLYOFFICE/7.2.1.36</Application>
  <DocSecurity>0</DocSecurity>
  <PresentationFormat>Widescreen</PresentationFormat>
  <Paragraphs>0</Paragraphs>
  <Slides>79</Slides>
  <Notes>79</Notes>
  <HiddenSlides>0</HiddenSlides>
  <MMClips>2</MMClips>
  <ScaleCrop>0</ScaleCrop>
  <HeadingPairs>
    <vt:vector size="4" baseType="variant">
      <vt:variant>
        <vt:lpstr>Theme</vt:lpstr>
      </vt:variant>
      <vt:variant>
        <vt:i4>1</vt:i4>
      </vt:variant>
      <vt:variant>
        <vt:lpstr>Slide Titles</vt:lpstr>
      </vt:variant>
      <vt:variant>
        <vt:i4>79</vt:i4>
      </vt:variant>
    </vt:vector>
  </HeadingPairs>
  <TitlesOfParts>
    <vt:vector size="80"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Manipulation and Storage</dc:title>
  <dc:subject/>
  <dc:creator>Adhira</dc:creator>
  <cp:keywords/>
  <dc:description/>
  <dc:identifier/>
  <dc:language/>
  <cp:lastModifiedBy/>
  <cp:revision>9</cp:revision>
  <dcterms:created xsi:type="dcterms:W3CDTF">2020-12-06T18:20:43Z</dcterms:created>
  <dcterms:modified xsi:type="dcterms:W3CDTF">2022-12-10T04:19:05Z</dcterms:modified>
  <cp:category/>
  <cp:contentStatus/>
  <cp:version/>
</cp:coreProperties>
</file>