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5" r:id="rId8"/>
    <p:sldId id="271" r:id="rId9"/>
    <p:sldId id="261" r:id="rId10"/>
    <p:sldId id="262" r:id="rId11"/>
    <p:sldId id="263" r:id="rId12"/>
    <p:sldId id="272" r:id="rId13"/>
    <p:sldId id="292" r:id="rId14"/>
    <p:sldId id="293" r:id="rId15"/>
    <p:sldId id="273" r:id="rId16"/>
    <p:sldId id="274" r:id="rId17"/>
    <p:sldId id="275" r:id="rId18"/>
    <p:sldId id="276" r:id="rId19"/>
    <p:sldId id="277" r:id="rId20"/>
    <p:sldId id="278" r:id="rId21"/>
    <p:sldId id="281" r:id="rId22"/>
    <p:sldId id="279" r:id="rId23"/>
    <p:sldId id="282" r:id="rId24"/>
    <p:sldId id="280" r:id="rId25"/>
    <p:sldId id="283" r:id="rId26"/>
    <p:sldId id="284" r:id="rId27"/>
    <p:sldId id="285" r:id="rId28"/>
    <p:sldId id="286" r:id="rId29"/>
    <p:sldId id="287" r:id="rId30"/>
    <p:sldId id="291" r:id="rId31"/>
    <p:sldId id="288" r:id="rId32"/>
    <p:sldId id="289" r:id="rId33"/>
    <p:sldId id="290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83D5-CA82-429F-8438-39C065F59521}" type="datetimeFigureOut">
              <a:rPr lang="en-US" smtClean="0"/>
              <a:pPr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7673-16E3-4F61-AC77-908524D8B7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83D5-CA82-429F-8438-39C065F59521}" type="datetimeFigureOut">
              <a:rPr lang="en-US" smtClean="0"/>
              <a:pPr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7673-16E3-4F61-AC77-908524D8B7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83D5-CA82-429F-8438-39C065F59521}" type="datetimeFigureOut">
              <a:rPr lang="en-US" smtClean="0"/>
              <a:pPr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7673-16E3-4F61-AC77-908524D8B7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83D5-CA82-429F-8438-39C065F59521}" type="datetimeFigureOut">
              <a:rPr lang="en-US" smtClean="0"/>
              <a:pPr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7673-16E3-4F61-AC77-908524D8B7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83D5-CA82-429F-8438-39C065F59521}" type="datetimeFigureOut">
              <a:rPr lang="en-US" smtClean="0"/>
              <a:pPr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7673-16E3-4F61-AC77-908524D8B7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83D5-CA82-429F-8438-39C065F59521}" type="datetimeFigureOut">
              <a:rPr lang="en-US" smtClean="0"/>
              <a:pPr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7673-16E3-4F61-AC77-908524D8B7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83D5-CA82-429F-8438-39C065F59521}" type="datetimeFigureOut">
              <a:rPr lang="en-US" smtClean="0"/>
              <a:pPr/>
              <a:t>11/17/2022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7673-16E3-4F61-AC77-908524D8B7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83D5-CA82-429F-8438-39C065F59521}" type="datetimeFigureOut">
              <a:rPr lang="en-US" smtClean="0"/>
              <a:pPr/>
              <a:t>11/17/2022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7673-16E3-4F61-AC77-908524D8B7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83D5-CA82-429F-8438-39C065F59521}" type="datetimeFigureOut">
              <a:rPr lang="en-US" smtClean="0"/>
              <a:pPr/>
              <a:t>11/17/2022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7673-16E3-4F61-AC77-908524D8B7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83D5-CA82-429F-8438-39C065F59521}" type="datetimeFigureOut">
              <a:rPr lang="en-US" smtClean="0"/>
              <a:pPr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7673-16E3-4F61-AC77-908524D8B7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83D5-CA82-429F-8438-39C065F59521}" type="datetimeFigureOut">
              <a:rPr lang="en-US" smtClean="0"/>
              <a:pPr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7673-16E3-4F61-AC77-908524D8B7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D83D5-CA82-429F-8438-39C065F59521}" type="datetimeFigureOut">
              <a:rPr lang="en-US" smtClean="0"/>
              <a:pPr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E7673-16E3-4F61-AC77-908524D8B7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8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2130425"/>
            <a:ext cx="8839200" cy="175577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Computer Graphics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2D and 3D Transformation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685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Ms.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Sonali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Rokade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3D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b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Coordinate-Axes Rotations</a:t>
            </a:r>
          </a:p>
          <a:p>
            <a:r>
              <a:rPr lang="en-US" altLang="ko-KR" sz="2000" b="1" dirty="0"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X-Axis Rotation              - Y-Axis Rotation                 - Z-Axis Rotation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19400" y="5181600"/>
            <a:ext cx="28797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 latinLnBrk="0">
              <a:lnSpc>
                <a:spcPct val="90000"/>
              </a:lnSpc>
              <a:buClr>
                <a:schemeClr val="accent1"/>
              </a:buClr>
              <a:buSzPct val="80000"/>
              <a:buFont typeface="Wingdings" pitchFamily="2" charset="2"/>
              <a:buChar char="n"/>
            </a:pPr>
            <a:endParaRPr kumimoji="0" lang="en-US" altLang="ko-KR" sz="2400" dirty="0">
              <a:solidFill>
                <a:schemeClr val="tx1"/>
              </a:solidFill>
              <a:latin typeface="Arial" charset="0"/>
              <a:ea typeface="돋움" pitchFamily="50" charset="-127"/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533400" y="2590800"/>
          <a:ext cx="2513013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2" imgW="2070000" imgH="914400" progId="Equation.3">
                  <p:embed/>
                </p:oleObj>
              </mc:Choice>
              <mc:Fallback>
                <p:oleObj name="수식" r:id="rId2" imgW="2070000" imgH="914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590800"/>
                        <a:ext cx="2513013" cy="1133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3352800" y="2590800"/>
          <a:ext cx="2513013" cy="113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4" imgW="2070000" imgH="914400" progId="Equation.3">
                  <p:embed/>
                </p:oleObj>
              </mc:Choice>
              <mc:Fallback>
                <p:oleObj name="수식" r:id="rId4" imgW="2070000" imgH="914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590800"/>
                        <a:ext cx="2513013" cy="1131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6096000" y="2590800"/>
          <a:ext cx="2514600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6" imgW="2070000" imgH="914400" progId="Equation.3">
                  <p:embed/>
                </p:oleObj>
              </mc:Choice>
              <mc:Fallback>
                <p:oleObj name="수식" r:id="rId6" imgW="2070000" imgH="914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590800"/>
                        <a:ext cx="2514600" cy="1133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3573462" y="4038600"/>
            <a:ext cx="1912938" cy="2259228"/>
            <a:chOff x="7042150" y="4048125"/>
            <a:chExt cx="1455738" cy="1719263"/>
          </a:xfrm>
        </p:grpSpPr>
        <p:sp>
          <p:nvSpPr>
            <p:cNvPr id="9" name="Line 15"/>
            <p:cNvSpPr>
              <a:spLocks noChangeShapeType="1"/>
            </p:cNvSpPr>
            <p:nvPr/>
          </p:nvSpPr>
          <p:spPr bwMode="auto">
            <a:xfrm flipV="1">
              <a:off x="7589838" y="4054475"/>
              <a:ext cx="0" cy="995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" name="Line 16"/>
            <p:cNvSpPr>
              <a:spLocks noChangeShapeType="1"/>
            </p:cNvSpPr>
            <p:nvPr/>
          </p:nvSpPr>
          <p:spPr bwMode="auto">
            <a:xfrm flipH="1">
              <a:off x="7042150" y="5049838"/>
              <a:ext cx="547688" cy="4968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1" name="Line 17"/>
            <p:cNvSpPr>
              <a:spLocks noChangeShapeType="1"/>
            </p:cNvSpPr>
            <p:nvPr/>
          </p:nvSpPr>
          <p:spPr bwMode="auto">
            <a:xfrm>
              <a:off x="7589838" y="5049838"/>
              <a:ext cx="7651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" name="Text Box 18"/>
            <p:cNvSpPr txBox="1">
              <a:spLocks noChangeArrowheads="1"/>
            </p:cNvSpPr>
            <p:nvPr/>
          </p:nvSpPr>
          <p:spPr bwMode="auto">
            <a:xfrm>
              <a:off x="7118350" y="5430838"/>
              <a:ext cx="285750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latinLnBrk="0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Arial" charset="0"/>
                  <a:ea typeface="돋움" pitchFamily="50" charset="-127"/>
                </a:rPr>
                <a:t>z</a:t>
              </a:r>
              <a:endParaRPr lang="en-US" altLang="ko-KR">
                <a:solidFill>
                  <a:schemeClr val="tx1"/>
                </a:solidFill>
                <a:latin typeface="Arial" charset="0"/>
                <a:ea typeface="돋움" pitchFamily="50" charset="-127"/>
              </a:endParaRPr>
            </a:p>
          </p:txBody>
        </p:sp>
        <p:sp>
          <p:nvSpPr>
            <p:cNvPr id="13" name="Text Box 19"/>
            <p:cNvSpPr txBox="1">
              <a:spLocks noChangeArrowheads="1"/>
            </p:cNvSpPr>
            <p:nvPr/>
          </p:nvSpPr>
          <p:spPr bwMode="auto">
            <a:xfrm>
              <a:off x="7608888" y="4048125"/>
              <a:ext cx="285750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latinLnBrk="0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Arial" charset="0"/>
                  <a:ea typeface="돋움" pitchFamily="50" charset="-127"/>
                </a:rPr>
                <a:t>y</a:t>
              </a:r>
              <a:endParaRPr lang="en-US" altLang="ko-KR">
                <a:solidFill>
                  <a:schemeClr val="tx1"/>
                </a:solidFill>
                <a:latin typeface="Arial" charset="0"/>
                <a:ea typeface="돋움" pitchFamily="50" charset="-127"/>
              </a:endParaRPr>
            </a:p>
          </p:txBody>
        </p:sp>
        <p:sp>
          <p:nvSpPr>
            <p:cNvPr id="14" name="Text Box 20"/>
            <p:cNvSpPr txBox="1">
              <a:spLocks noChangeArrowheads="1"/>
            </p:cNvSpPr>
            <p:nvPr/>
          </p:nvSpPr>
          <p:spPr bwMode="auto">
            <a:xfrm>
              <a:off x="8212138" y="5087938"/>
              <a:ext cx="285750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latinLnBrk="0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Arial" charset="0"/>
                  <a:ea typeface="돋움" pitchFamily="50" charset="-127"/>
                </a:rPr>
                <a:t>x</a:t>
              </a:r>
              <a:endParaRPr lang="en-US" altLang="ko-KR">
                <a:solidFill>
                  <a:schemeClr val="tx1"/>
                </a:solidFill>
                <a:latin typeface="Arial" charset="0"/>
                <a:ea typeface="돋움" pitchFamily="50" charset="-127"/>
              </a:endParaRPr>
            </a:p>
          </p:txBody>
        </p:sp>
        <p:sp>
          <p:nvSpPr>
            <p:cNvPr id="15" name="AutoShape 21"/>
            <p:cNvSpPr>
              <a:spLocks noChangeArrowheads="1"/>
            </p:cNvSpPr>
            <p:nvPr/>
          </p:nvSpPr>
          <p:spPr bwMode="auto">
            <a:xfrm>
              <a:off x="7488238" y="4276725"/>
              <a:ext cx="304800" cy="152400"/>
            </a:xfrm>
            <a:prstGeom prst="curvedRightArrow">
              <a:avLst>
                <a:gd name="adj1" fmla="val 20000"/>
                <a:gd name="adj2" fmla="val 40000"/>
                <a:gd name="adj3" fmla="val 66667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62000" y="4114799"/>
            <a:ext cx="1828800" cy="2159857"/>
            <a:chOff x="4070350" y="3954463"/>
            <a:chExt cx="1455738" cy="1719262"/>
          </a:xfrm>
        </p:grpSpPr>
        <p:sp>
          <p:nvSpPr>
            <p:cNvPr id="17" name="Line 22"/>
            <p:cNvSpPr>
              <a:spLocks noChangeShapeType="1"/>
            </p:cNvSpPr>
            <p:nvPr/>
          </p:nvSpPr>
          <p:spPr bwMode="auto">
            <a:xfrm flipV="1">
              <a:off x="4618038" y="3960813"/>
              <a:ext cx="0" cy="9953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" name="Line 23"/>
            <p:cNvSpPr>
              <a:spLocks noChangeShapeType="1"/>
            </p:cNvSpPr>
            <p:nvPr/>
          </p:nvSpPr>
          <p:spPr bwMode="auto">
            <a:xfrm flipH="1">
              <a:off x="4070350" y="4956175"/>
              <a:ext cx="547688" cy="4968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9" name="Line 24"/>
            <p:cNvSpPr>
              <a:spLocks noChangeShapeType="1"/>
            </p:cNvSpPr>
            <p:nvPr/>
          </p:nvSpPr>
          <p:spPr bwMode="auto">
            <a:xfrm>
              <a:off x="4618038" y="4956175"/>
              <a:ext cx="7651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" name="Text Box 25"/>
            <p:cNvSpPr txBox="1">
              <a:spLocks noChangeArrowheads="1"/>
            </p:cNvSpPr>
            <p:nvPr/>
          </p:nvSpPr>
          <p:spPr bwMode="auto">
            <a:xfrm>
              <a:off x="4146550" y="5337175"/>
              <a:ext cx="285750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latinLnBrk="0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Arial" charset="0"/>
                  <a:ea typeface="돋움" pitchFamily="50" charset="-127"/>
                </a:rPr>
                <a:t>z</a:t>
              </a:r>
              <a:endParaRPr lang="en-US" altLang="ko-KR">
                <a:solidFill>
                  <a:schemeClr val="tx1"/>
                </a:solidFill>
                <a:latin typeface="Arial" charset="0"/>
                <a:ea typeface="돋움" pitchFamily="50" charset="-127"/>
              </a:endParaRPr>
            </a:p>
          </p:txBody>
        </p:sp>
        <p:sp>
          <p:nvSpPr>
            <p:cNvPr id="21" name="Text Box 26"/>
            <p:cNvSpPr txBox="1">
              <a:spLocks noChangeArrowheads="1"/>
            </p:cNvSpPr>
            <p:nvPr/>
          </p:nvSpPr>
          <p:spPr bwMode="auto">
            <a:xfrm>
              <a:off x="4637088" y="3954463"/>
              <a:ext cx="285750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latinLnBrk="0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Arial" charset="0"/>
                  <a:ea typeface="돋움" pitchFamily="50" charset="-127"/>
                </a:rPr>
                <a:t>y</a:t>
              </a:r>
              <a:endParaRPr lang="en-US" altLang="ko-KR">
                <a:solidFill>
                  <a:schemeClr val="tx1"/>
                </a:solidFill>
                <a:latin typeface="Arial" charset="0"/>
                <a:ea typeface="돋움" pitchFamily="50" charset="-127"/>
              </a:endParaRPr>
            </a:p>
          </p:txBody>
        </p:sp>
        <p:sp>
          <p:nvSpPr>
            <p:cNvPr id="22" name="Text Box 27"/>
            <p:cNvSpPr txBox="1">
              <a:spLocks noChangeArrowheads="1"/>
            </p:cNvSpPr>
            <p:nvPr/>
          </p:nvSpPr>
          <p:spPr bwMode="auto">
            <a:xfrm>
              <a:off x="5240338" y="4994275"/>
              <a:ext cx="285750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latinLnBrk="0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Arial" charset="0"/>
                  <a:ea typeface="돋움" pitchFamily="50" charset="-127"/>
                </a:rPr>
                <a:t>x</a:t>
              </a:r>
              <a:endParaRPr lang="en-US" altLang="ko-KR">
                <a:solidFill>
                  <a:schemeClr val="tx1"/>
                </a:solidFill>
                <a:latin typeface="Arial" charset="0"/>
                <a:ea typeface="돋움" pitchFamily="50" charset="-127"/>
              </a:endParaRPr>
            </a:p>
          </p:txBody>
        </p:sp>
        <p:sp>
          <p:nvSpPr>
            <p:cNvPr id="23" name="AutoShape 28"/>
            <p:cNvSpPr>
              <a:spLocks noChangeArrowheads="1"/>
            </p:cNvSpPr>
            <p:nvPr/>
          </p:nvSpPr>
          <p:spPr bwMode="auto">
            <a:xfrm rot="16200000" flipH="1" flipV="1">
              <a:off x="4973638" y="4868863"/>
              <a:ext cx="304800" cy="152400"/>
            </a:xfrm>
            <a:prstGeom prst="curvedRightArrow">
              <a:avLst>
                <a:gd name="adj1" fmla="val 20000"/>
                <a:gd name="adj2" fmla="val 40000"/>
                <a:gd name="adj3" fmla="val 66667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400800" y="4190999"/>
            <a:ext cx="1989137" cy="2349221"/>
            <a:chOff x="1382713" y="4030663"/>
            <a:chExt cx="1455737" cy="1719262"/>
          </a:xfrm>
        </p:grpSpPr>
        <p:sp>
          <p:nvSpPr>
            <p:cNvPr id="25" name="Line 7"/>
            <p:cNvSpPr>
              <a:spLocks noChangeShapeType="1"/>
            </p:cNvSpPr>
            <p:nvPr/>
          </p:nvSpPr>
          <p:spPr bwMode="auto">
            <a:xfrm flipV="1">
              <a:off x="1930400" y="4037013"/>
              <a:ext cx="0" cy="9953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" name="Line 8"/>
            <p:cNvSpPr>
              <a:spLocks noChangeShapeType="1"/>
            </p:cNvSpPr>
            <p:nvPr/>
          </p:nvSpPr>
          <p:spPr bwMode="auto">
            <a:xfrm flipH="1">
              <a:off x="1382713" y="5032375"/>
              <a:ext cx="547687" cy="4968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7" name="Line 9"/>
            <p:cNvSpPr>
              <a:spLocks noChangeShapeType="1"/>
            </p:cNvSpPr>
            <p:nvPr/>
          </p:nvSpPr>
          <p:spPr bwMode="auto">
            <a:xfrm>
              <a:off x="1930400" y="5032375"/>
              <a:ext cx="7651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8" name="Text Box 10"/>
            <p:cNvSpPr txBox="1">
              <a:spLocks noChangeArrowheads="1"/>
            </p:cNvSpPr>
            <p:nvPr/>
          </p:nvSpPr>
          <p:spPr bwMode="auto">
            <a:xfrm>
              <a:off x="1458913" y="5413375"/>
              <a:ext cx="285750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latinLnBrk="0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Arial" charset="0"/>
                  <a:ea typeface="돋움" pitchFamily="50" charset="-127"/>
                </a:rPr>
                <a:t>z</a:t>
              </a:r>
              <a:endParaRPr lang="en-US" altLang="ko-KR">
                <a:solidFill>
                  <a:schemeClr val="tx1"/>
                </a:solidFill>
                <a:latin typeface="Arial" charset="0"/>
                <a:ea typeface="돋움" pitchFamily="50" charset="-127"/>
              </a:endParaRPr>
            </a:p>
          </p:txBody>
        </p:sp>
        <p:sp>
          <p:nvSpPr>
            <p:cNvPr id="29" name="Text Box 11"/>
            <p:cNvSpPr txBox="1">
              <a:spLocks noChangeArrowheads="1"/>
            </p:cNvSpPr>
            <p:nvPr/>
          </p:nvSpPr>
          <p:spPr bwMode="auto">
            <a:xfrm>
              <a:off x="1949450" y="4030663"/>
              <a:ext cx="285750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latinLnBrk="0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Arial" charset="0"/>
                  <a:ea typeface="돋움" pitchFamily="50" charset="-127"/>
                </a:rPr>
                <a:t>y</a:t>
              </a:r>
              <a:endParaRPr lang="en-US" altLang="ko-KR">
                <a:solidFill>
                  <a:schemeClr val="tx1"/>
                </a:solidFill>
                <a:latin typeface="Arial" charset="0"/>
                <a:ea typeface="돋움" pitchFamily="50" charset="-127"/>
              </a:endParaRPr>
            </a:p>
          </p:txBody>
        </p:sp>
        <p:sp>
          <p:nvSpPr>
            <p:cNvPr id="30" name="Text Box 12"/>
            <p:cNvSpPr txBox="1">
              <a:spLocks noChangeArrowheads="1"/>
            </p:cNvSpPr>
            <p:nvPr/>
          </p:nvSpPr>
          <p:spPr bwMode="auto">
            <a:xfrm>
              <a:off x="2552700" y="5070475"/>
              <a:ext cx="285750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latinLnBrk="0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Arial" charset="0"/>
                  <a:ea typeface="돋움" pitchFamily="50" charset="-127"/>
                </a:rPr>
                <a:t>x</a:t>
              </a:r>
              <a:endParaRPr lang="en-US" altLang="ko-KR">
                <a:solidFill>
                  <a:schemeClr val="tx1"/>
                </a:solidFill>
                <a:latin typeface="Arial" charset="0"/>
                <a:ea typeface="돋움" pitchFamily="50" charset="-127"/>
              </a:endParaRPr>
            </a:p>
          </p:txBody>
        </p:sp>
        <p:sp>
          <p:nvSpPr>
            <p:cNvPr id="31" name="AutoShape 29"/>
            <p:cNvSpPr>
              <a:spLocks noChangeArrowheads="1"/>
            </p:cNvSpPr>
            <p:nvPr/>
          </p:nvSpPr>
          <p:spPr bwMode="auto">
            <a:xfrm rot="16200000">
              <a:off x="1562100" y="5211763"/>
              <a:ext cx="228600" cy="152400"/>
            </a:xfrm>
            <a:prstGeom prst="curvedRightArrow">
              <a:avLst>
                <a:gd name="adj1" fmla="val 20000"/>
                <a:gd name="adj2" fmla="val 40000"/>
                <a:gd name="adj3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3D Transformation</a:t>
            </a:r>
          </a:p>
        </p:txBody>
      </p:sp>
      <p:pic>
        <p:nvPicPr>
          <p:cNvPr id="4" name="Picture 2" descr="3DRotat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0091" y="1905000"/>
            <a:ext cx="7721909" cy="487680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2000" b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Order of Rotation Affects Final Position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ko-KR" sz="2000" b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X-axis </a:t>
            </a:r>
            <a:r>
              <a:rPr lang="en-US" altLang="ko-KR" sz="2000" b="1" dirty="0">
                <a:latin typeface="Times New Roman" pitchFamily="18" charset="0"/>
                <a:ea typeface="굴림" pitchFamily="50" charset="-127"/>
                <a:cs typeface="Times New Roman" pitchFamily="18" charset="0"/>
                <a:sym typeface="Wingdings" pitchFamily="2" charset="2"/>
              </a:rPr>
              <a:t> Z-axis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altLang="ko-KR" sz="2000" b="1" dirty="0">
              <a:latin typeface="Times New Roman" pitchFamily="18" charset="0"/>
              <a:ea typeface="굴림" pitchFamily="50" charset="-127"/>
              <a:cs typeface="Times New Roman" pitchFamily="18" charset="0"/>
              <a:sym typeface="Wingdings" pitchFamily="2" charset="2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altLang="ko-KR" sz="2000" b="1" dirty="0">
              <a:latin typeface="Times New Roman" pitchFamily="18" charset="0"/>
              <a:ea typeface="굴림" pitchFamily="50" charset="-127"/>
              <a:cs typeface="Times New Roman" pitchFamily="18" charset="0"/>
              <a:sym typeface="Wingdings" pitchFamily="2" charset="2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altLang="ko-KR" sz="2000" b="1" dirty="0">
              <a:latin typeface="Times New Roman" pitchFamily="18" charset="0"/>
              <a:ea typeface="굴림" pitchFamily="50" charset="-127"/>
              <a:cs typeface="Times New Roman" pitchFamily="18" charset="0"/>
              <a:sym typeface="Wingdings" pitchFamily="2" charset="2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altLang="ko-KR" sz="2000" b="1" dirty="0">
              <a:latin typeface="Times New Roman" pitchFamily="18" charset="0"/>
              <a:ea typeface="굴림" pitchFamily="50" charset="-127"/>
              <a:cs typeface="Times New Roman" pitchFamily="18" charset="0"/>
              <a:sym typeface="Wingdings" pitchFamily="2" charset="2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altLang="ko-KR" sz="2000" b="1" dirty="0">
              <a:latin typeface="Times New Roman" pitchFamily="18" charset="0"/>
              <a:ea typeface="굴림" pitchFamily="50" charset="-127"/>
              <a:cs typeface="Times New Roman" pitchFamily="18" charset="0"/>
              <a:sym typeface="Wingdings" pitchFamily="2" charset="2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ko-KR" sz="2000" b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Z-axis </a:t>
            </a:r>
            <a:r>
              <a:rPr lang="en-US" altLang="ko-KR" sz="2000" b="1" dirty="0">
                <a:latin typeface="Times New Roman" pitchFamily="18" charset="0"/>
                <a:ea typeface="굴림" pitchFamily="50" charset="-127"/>
                <a:cs typeface="Times New Roman" pitchFamily="18" charset="0"/>
                <a:sym typeface="Wingdings" pitchFamily="2" charset="2"/>
              </a:rPr>
              <a:t> X-axis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altLang="ko-KR" sz="2000" b="1" dirty="0">
              <a:latin typeface="Times New Roman" pitchFamily="18" charset="0"/>
              <a:ea typeface="굴림" pitchFamily="50" charset="-127"/>
              <a:cs typeface="Times New Roman" pitchFamily="18" charset="0"/>
              <a:sym typeface="Wingdings" pitchFamily="2" charset="2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 flipH="1" flipV="1">
            <a:off x="2667000" y="3733800"/>
            <a:ext cx="457200" cy="381000"/>
          </a:xfrm>
          <a:prstGeom prst="curvedUpArrow">
            <a:avLst>
              <a:gd name="adj1" fmla="val 24000"/>
              <a:gd name="adj2" fmla="val 48000"/>
              <a:gd name="adj3" fmla="val 33333"/>
            </a:avLst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 rot="5400000" flipH="1" flipV="1">
            <a:off x="3695700" y="3771900"/>
            <a:ext cx="457200" cy="381000"/>
          </a:xfrm>
          <a:prstGeom prst="curvedUpArrow">
            <a:avLst>
              <a:gd name="adj1" fmla="val 24000"/>
              <a:gd name="adj2" fmla="val 48000"/>
              <a:gd name="adj3" fmla="val 33333"/>
            </a:avLst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 flipH="1" flipV="1">
            <a:off x="838200" y="5867400"/>
            <a:ext cx="457200" cy="381000"/>
          </a:xfrm>
          <a:prstGeom prst="curvedUpArrow">
            <a:avLst>
              <a:gd name="adj1" fmla="val 24000"/>
              <a:gd name="adj2" fmla="val 48000"/>
              <a:gd name="adj3" fmla="val 33333"/>
            </a:avLst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 rot="19330359" flipH="1" flipV="1">
            <a:off x="5250394" y="5919634"/>
            <a:ext cx="457200" cy="381000"/>
          </a:xfrm>
          <a:prstGeom prst="curvedUpArrow">
            <a:avLst>
              <a:gd name="adj1" fmla="val 24000"/>
              <a:gd name="adj2" fmla="val 48000"/>
              <a:gd name="adj3" fmla="val 33333"/>
            </a:avLst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Projections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WHAT IS PROJECTION?</a:t>
            </a:r>
          </a:p>
          <a:p>
            <a:endParaRPr lang="en-US" altLang="ko-KR" sz="2400" b="1" dirty="0"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Projection can be defined as a mapping of point P(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x,y,z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into its image P’(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x’,y’,z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’) in the projection plane which constitute the display surface.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short it is the transformation of a three dimensional (3D) object into a two dimensional (2D) plane. </a:t>
            </a:r>
            <a:endParaRPr lang="en-US" altLang="ko-KR" sz="2400" b="1" dirty="0"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438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399" y="457200"/>
            <a:ext cx="7432387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991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685800"/>
            <a:ext cx="8089532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289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Projections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06963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Classification of Projection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28335"/>
            <a:ext cx="85344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127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Projections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types of projections</a:t>
            </a:r>
          </a:p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</a:t>
            </a:r>
          </a:p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Perspective</a:t>
            </a:r>
          </a:p>
          <a:p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projection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coordinate positions are transformed to the view plane along parallel lines.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perspective projection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object position are transformed to the view plane along lines that converge to a point called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projection reference point (center of projection)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endParaRPr lang="en-US" altLang="ko-KR" sz="2400" b="1" dirty="0"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760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Projections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projection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coordinate positions are transformed to the view plane along parallel lines.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ko-KR" sz="2400" b="1" dirty="0"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74" y="2438400"/>
            <a:ext cx="7023026" cy="41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44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Projections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perspective projection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object position are transformed to the view plane along lines that converge to a point called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projection reference point (center of projection)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endParaRPr lang="en-US" altLang="ko-KR" sz="2400" b="1" dirty="0"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590800"/>
            <a:ext cx="5791200" cy="422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54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Projections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Parallel Projections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Orthographic Projection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when the projection is perpendicular to the view plane. In short,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direction of projection = normal to the projection plane.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the projection is perpendicular to the view plane.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Oblique Projection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when the projection is not perpendicular to the view plane. In short,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direction of projection normal to the projection plane.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Not perpendicular.</a:t>
            </a:r>
            <a:endParaRPr lang="en-US" altLang="ko-KR" sz="2400" b="1" dirty="0"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527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Points to be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3D Transformation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Projections</a:t>
            </a:r>
            <a:endParaRPr lang="en-US" altLang="ko-KR" sz="2400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Projections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Orthographic Projection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when the projection is perpendicular to the view plane.</a:t>
            </a:r>
            <a:endParaRPr lang="en-US" altLang="ko-KR" sz="2400" b="1" dirty="0"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615" y="2389699"/>
            <a:ext cx="3715385" cy="431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400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304800"/>
            <a:ext cx="8851901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933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Projections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Oblique Projection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when the projection is not perpendicular to the view plane.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ko-KR" sz="2400" b="1" dirty="0"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337" y="2438400"/>
            <a:ext cx="4729265" cy="422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6747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90500"/>
            <a:ext cx="7620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544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Projections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Orthographic projections are further classified as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Axonometric Projections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projection which can display more than one face of an object is called as axonometric projection.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ko-KR" sz="2400" b="1" dirty="0"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599" y="3276600"/>
            <a:ext cx="3979955" cy="338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8978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Projections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Axonometric Projection has 3 types</a:t>
            </a:r>
          </a:p>
          <a:p>
            <a:endParaRPr lang="en-US" altLang="ko-KR" sz="2400" dirty="0"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  <a:p>
            <a:r>
              <a:rPr lang="en-US" altLang="ko-KR" sz="2400" b="1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Isometric</a:t>
            </a:r>
            <a:r>
              <a:rPr lang="en-US" altLang="ko-KR" sz="2400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 : All three principle axes are foreshortened equally.</a:t>
            </a:r>
          </a:p>
          <a:p>
            <a:endParaRPr lang="en-US" altLang="ko-KR" sz="2400" dirty="0"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  <a:p>
            <a:r>
              <a:rPr lang="en-US" altLang="ko-KR" sz="2400" b="1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Dimetric</a:t>
            </a:r>
            <a:r>
              <a:rPr lang="en-US" altLang="ko-KR" sz="2400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 : Two principle axes are foreshortened equally.</a:t>
            </a:r>
          </a:p>
          <a:p>
            <a:endParaRPr lang="en-US" altLang="ko-KR" sz="2400" dirty="0"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  <a:p>
            <a:r>
              <a:rPr lang="en-US" altLang="ko-KR" sz="2400" b="1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Trimetric</a:t>
            </a:r>
            <a:r>
              <a:rPr lang="en-US" altLang="ko-KR" sz="2400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: All three principle axes are foreshortened unequally.</a:t>
            </a:r>
          </a:p>
        </p:txBody>
      </p:sp>
    </p:spTree>
    <p:extLst>
      <p:ext uri="{BB962C8B-B14F-4D97-AF65-F5344CB8AC3E}">
        <p14:creationId xmlns:p14="http://schemas.microsoft.com/office/powerpoint/2010/main" val="1406229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Projections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4" y="2091928"/>
            <a:ext cx="9108126" cy="362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2923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Projections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Multiview Projections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Projection plane parallel to principal face. Usually forms front, side or top view.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ko-KR" sz="2400" b="1" dirty="0"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6146" name="Picture 2" descr="http://jcsites.juniata.edu/faculty/rhodes/graphics/images/projorthog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971800"/>
            <a:ext cx="7381804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0793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Projections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Oblique Projections are further classified as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CAVALIER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:-In this projection lines makes angle of 30 degree with the view plane &amp; there is no change in the length of projection.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771" y="3551238"/>
            <a:ext cx="5244029" cy="323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9333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Projections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CABINET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:-In this projection lines makes angle of 45 degree with the view plane &amp; length of projected line will reduce.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ko-KR" sz="2400" b="1" dirty="0"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459" y="2971800"/>
            <a:ext cx="6046541" cy="341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859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3D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includes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1. Translation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2. Scaling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3. Rotation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Projections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Vanishing Point in Perspective Projection</a:t>
            </a:r>
          </a:p>
          <a:p>
            <a:endParaRPr lang="en-US" altLang="ko-KR" sz="2400" dirty="0"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  <a:p>
            <a:r>
              <a:rPr lang="en-US" altLang="ko-KR" sz="2400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The perspective projection of any set of parallel lines that are not parallel to the projection plane converge to a </a:t>
            </a:r>
            <a:r>
              <a:rPr lang="en-US" altLang="ko-KR" sz="2400" b="1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vanishing</a:t>
            </a:r>
            <a:r>
              <a:rPr lang="en-US" altLang="ko-KR" sz="2400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400" b="1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point</a:t>
            </a:r>
            <a:r>
              <a:rPr lang="en-US" altLang="ko-KR" sz="2400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sz="2400" dirty="0"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  <a:p>
            <a:r>
              <a:rPr lang="en-US" altLang="ko-KR" sz="2400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The vanishing point for any set of lines that are parallel to one of the three principal axes of the object is referred to as a </a:t>
            </a:r>
            <a:r>
              <a:rPr lang="en-US" altLang="ko-KR" sz="2400" b="1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principal</a:t>
            </a:r>
            <a:r>
              <a:rPr lang="en-US" altLang="ko-KR" sz="2400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400" b="1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vanishing</a:t>
            </a:r>
            <a:r>
              <a:rPr lang="en-US" altLang="ko-KR" sz="2400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400" b="1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point</a:t>
            </a:r>
            <a:r>
              <a:rPr lang="en-US" altLang="ko-KR" sz="2400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 or </a:t>
            </a:r>
            <a:r>
              <a:rPr lang="en-US" altLang="ko-KR" sz="2400" b="1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axis</a:t>
            </a:r>
            <a:r>
              <a:rPr lang="en-US" altLang="ko-KR" sz="2400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400" b="1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vanishing</a:t>
            </a:r>
            <a:r>
              <a:rPr lang="en-US" altLang="ko-KR" sz="2400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400" b="1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point</a:t>
            </a:r>
            <a:r>
              <a:rPr lang="en-US" altLang="ko-KR" sz="2400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214827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itchFamily="18" charset="0"/>
              </a:rPr>
              <a:t>Projections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3 TYPES OF PERSPECTIVE PROJECTION: </a:t>
            </a:r>
          </a:p>
          <a:p>
            <a:endParaRPr lang="en-US" altLang="ko-KR" sz="2400" b="1" dirty="0"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ONE-POINT PERSPECTIVE PROJECTION </a:t>
            </a:r>
            <a:endParaRPr lang="en-US" altLang="ko-KR" sz="2400" b="1" dirty="0"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914650"/>
            <a:ext cx="5531341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8417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Projections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TWO-POINT PERSPECTIVE PROJECTION </a:t>
            </a:r>
            <a:endParaRPr lang="en-US" altLang="ko-KR" sz="2400" b="1" dirty="0"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7170" name="Picture 2" descr="https://upload.wikimedia.org/wikipedia/commons/4/4e/Perspectiv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362200"/>
            <a:ext cx="597408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0951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Projections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THREE-POINT PERSPECTIVE PROJECTION </a:t>
            </a:r>
            <a:endParaRPr lang="en-US" altLang="ko-KR" sz="2400" b="1" dirty="0"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209800"/>
            <a:ext cx="4925218" cy="428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471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3D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It </a:t>
            </a:r>
            <a:r>
              <a:rPr lang="en-IN" sz="2000">
                <a:latin typeface="Times New Roman" pitchFamily="18" charset="0"/>
                <a:cs typeface="Times New Roman" pitchFamily="18" charset="0"/>
              </a:rPr>
              <a:t>is very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similar to 2D. Uses 4x4 matrices rather than 3x3 Matrices.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24000" y="2209800"/>
            <a:ext cx="5976025" cy="4271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3D Transformation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2000" b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Transformation Matrix in 3D</a:t>
            </a:r>
          </a:p>
        </p:txBody>
      </p:sp>
      <p:graphicFrame>
        <p:nvGraphicFramePr>
          <p:cNvPr id="135172" name="Object 4"/>
          <p:cNvGraphicFramePr>
            <a:graphicFrameLocks noChangeAspect="1"/>
          </p:cNvGraphicFramePr>
          <p:nvPr/>
        </p:nvGraphicFramePr>
        <p:xfrm>
          <a:off x="1360488" y="2057400"/>
          <a:ext cx="6423025" cy="183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2" imgW="2882880" imgH="914400" progId="Equation.3">
                  <p:embed/>
                </p:oleObj>
              </mc:Choice>
              <mc:Fallback>
                <p:oleObj name="수식" r:id="rId2" imgW="2882880" imgH="914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0488" y="2057400"/>
                        <a:ext cx="6423025" cy="183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73" name="Text Box 5"/>
          <p:cNvSpPr txBox="1">
            <a:spLocks noChangeArrowheads="1"/>
          </p:cNvSpPr>
          <p:nvPr/>
        </p:nvSpPr>
        <p:spPr bwMode="auto">
          <a:xfrm>
            <a:off x="1828800" y="4327525"/>
            <a:ext cx="2674130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algn="l" latinLnBrk="0">
              <a:spcBef>
                <a:spcPct val="0"/>
              </a:spcBef>
              <a:buClrTx/>
              <a:buFontTx/>
              <a:buNone/>
            </a:pPr>
            <a:r>
              <a:rPr lang="en-US" altLang="ko-KR" sz="2000" b="1" dirty="0"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3</a:t>
            </a:r>
            <a:r>
              <a:rPr lang="en-US" altLang="ko-KR" sz="2000" b="1" dirty="0">
                <a:latin typeface="Times New Roman" pitchFamily="18" charset="0"/>
                <a:ea typeface="돋움" pitchFamily="50" charset="-127"/>
                <a:cs typeface="Times New Roman" pitchFamily="18" charset="0"/>
                <a:sym typeface="Symbol" pitchFamily="18" charset="2"/>
              </a:rPr>
              <a:t>3 : Scaling, Rotation</a:t>
            </a:r>
            <a:endParaRPr lang="en-US" altLang="ko-KR" sz="2000" b="1" dirty="0">
              <a:latin typeface="Times New Roman" pitchFamily="18" charset="0"/>
              <a:ea typeface="돋움" pitchFamily="50" charset="-127"/>
              <a:cs typeface="Times New Roman" pitchFamily="18" charset="0"/>
            </a:endParaRPr>
          </a:p>
        </p:txBody>
      </p:sp>
      <p:sp>
        <p:nvSpPr>
          <p:cNvPr id="135174" name="Text Box 6"/>
          <p:cNvSpPr txBox="1">
            <a:spLocks noChangeArrowheads="1"/>
          </p:cNvSpPr>
          <p:nvPr/>
        </p:nvSpPr>
        <p:spPr bwMode="auto">
          <a:xfrm>
            <a:off x="1828800" y="4860925"/>
            <a:ext cx="2052550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algn="l" latinLnBrk="0">
              <a:spcBef>
                <a:spcPct val="0"/>
              </a:spcBef>
              <a:buClrTx/>
              <a:buFontTx/>
              <a:buNone/>
            </a:pPr>
            <a:r>
              <a:rPr lang="en-US" altLang="ko-KR" sz="2000" b="1" dirty="0">
                <a:latin typeface="Times New Roman" pitchFamily="18" charset="0"/>
                <a:ea typeface="돋움" pitchFamily="50" charset="-127"/>
                <a:cs typeface="Times New Roman" pitchFamily="18" charset="0"/>
                <a:sym typeface="Symbol" pitchFamily="18" charset="2"/>
              </a:rPr>
              <a:t>13 : Translation</a:t>
            </a:r>
            <a:endParaRPr lang="en-US" altLang="ko-KR" sz="2000" b="1" dirty="0">
              <a:latin typeface="Times New Roman" pitchFamily="18" charset="0"/>
              <a:ea typeface="돋움" pitchFamily="50" charset="-127"/>
              <a:cs typeface="Times New Roman" pitchFamily="18" charset="0"/>
            </a:endParaRPr>
          </a:p>
        </p:txBody>
      </p:sp>
      <p:sp>
        <p:nvSpPr>
          <p:cNvPr id="135175" name="Text Box 7"/>
          <p:cNvSpPr txBox="1">
            <a:spLocks noChangeArrowheads="1"/>
          </p:cNvSpPr>
          <p:nvPr/>
        </p:nvSpPr>
        <p:spPr bwMode="auto">
          <a:xfrm>
            <a:off x="1828800" y="5927725"/>
            <a:ext cx="3980962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algn="l" latinLnBrk="0">
              <a:spcBef>
                <a:spcPct val="0"/>
              </a:spcBef>
              <a:buClrTx/>
              <a:buFontTx/>
              <a:buNone/>
            </a:pPr>
            <a:r>
              <a:rPr lang="en-US" altLang="ko-KR" sz="2000" b="1" dirty="0">
                <a:latin typeface="Times New Roman" pitchFamily="18" charset="0"/>
                <a:ea typeface="돋움" pitchFamily="50" charset="-127"/>
                <a:cs typeface="Times New Roman" pitchFamily="18" charset="0"/>
                <a:sym typeface="Symbol" pitchFamily="18" charset="2"/>
              </a:rPr>
              <a:t>31 : Homogeneous representation</a:t>
            </a:r>
            <a:endParaRPr lang="en-US" altLang="ko-KR" sz="2000" b="1" dirty="0">
              <a:latin typeface="Times New Roman" pitchFamily="18" charset="0"/>
              <a:ea typeface="돋움" pitchFamily="50" charset="-127"/>
              <a:cs typeface="Times New Roman" pitchFamily="18" charset="0"/>
            </a:endParaRPr>
          </a:p>
        </p:txBody>
      </p:sp>
      <p:sp>
        <p:nvSpPr>
          <p:cNvPr id="135176" name="Text Box 8"/>
          <p:cNvSpPr txBox="1">
            <a:spLocks noChangeArrowheads="1"/>
          </p:cNvSpPr>
          <p:nvPr/>
        </p:nvSpPr>
        <p:spPr bwMode="auto">
          <a:xfrm>
            <a:off x="1822450" y="5394325"/>
            <a:ext cx="3328155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algn="l" latinLnBrk="0">
              <a:spcBef>
                <a:spcPct val="0"/>
              </a:spcBef>
              <a:buClrTx/>
              <a:buFontTx/>
              <a:buNone/>
            </a:pPr>
            <a:r>
              <a:rPr lang="en-US" altLang="ko-KR" sz="2000" b="1" dirty="0"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1</a:t>
            </a:r>
            <a:r>
              <a:rPr lang="en-US" altLang="ko-KR" sz="2000" b="1" dirty="0">
                <a:latin typeface="Times New Roman" pitchFamily="18" charset="0"/>
                <a:ea typeface="돋움" pitchFamily="50" charset="-127"/>
                <a:cs typeface="Times New Roman" pitchFamily="18" charset="0"/>
                <a:sym typeface="Symbol" pitchFamily="18" charset="2"/>
              </a:rPr>
              <a:t>1 : Uniform global Scaling</a:t>
            </a:r>
            <a:endParaRPr lang="en-US" altLang="ko-KR" sz="2000" b="1" dirty="0">
              <a:latin typeface="Times New Roman" pitchFamily="18" charset="0"/>
              <a:ea typeface="돋움" pitchFamily="50" charset="-127"/>
              <a:cs typeface="Times New Roman" pitchFamily="18" charset="0"/>
            </a:endParaRPr>
          </a:p>
        </p:txBody>
      </p:sp>
      <p:sp>
        <p:nvSpPr>
          <p:cNvPr id="135177" name="AutoShape 9"/>
          <p:cNvSpPr>
            <a:spLocks noChangeArrowheads="1"/>
          </p:cNvSpPr>
          <p:nvPr/>
        </p:nvSpPr>
        <p:spPr bwMode="auto">
          <a:xfrm>
            <a:off x="4038600" y="2725738"/>
            <a:ext cx="685800" cy="487362"/>
          </a:xfrm>
          <a:prstGeom prst="rightArrow">
            <a:avLst>
              <a:gd name="adj1" fmla="val 50000"/>
              <a:gd name="adj2" fmla="val 35179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3D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1. Translation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505200" y="2362200"/>
            <a:ext cx="4876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="1" baseline="3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= x + t</a:t>
            </a:r>
            <a:r>
              <a:rPr lang="en-US" sz="2400" b="1" baseline="-25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,   y</a:t>
            </a:r>
            <a:r>
              <a:rPr lang="en-US" sz="2400" b="1" baseline="3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= y + t</a:t>
            </a:r>
            <a:r>
              <a:rPr lang="en-US" sz="2400" b="1" baseline="-25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,   z</a:t>
            </a:r>
            <a:r>
              <a:rPr lang="en-US" sz="2400" b="1" baseline="3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= z + t</a:t>
            </a:r>
            <a:r>
              <a:rPr lang="en-US" sz="2400" b="1" baseline="-25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81000" y="3505200"/>
            <a:ext cx="2895600" cy="2743200"/>
            <a:chOff x="1524000" y="3352800"/>
            <a:chExt cx="2895600" cy="2743200"/>
          </a:xfrm>
        </p:grpSpPr>
        <p:sp>
          <p:nvSpPr>
            <p:cNvPr id="10" name="Line 6"/>
            <p:cNvSpPr>
              <a:spLocks noChangeShapeType="1"/>
            </p:cNvSpPr>
            <p:nvPr/>
          </p:nvSpPr>
          <p:spPr bwMode="auto">
            <a:xfrm flipV="1">
              <a:off x="2819400" y="3429000"/>
              <a:ext cx="0" cy="1676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 flipH="1">
              <a:off x="1752600" y="5105400"/>
              <a:ext cx="1066800" cy="838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2819400" y="5105400"/>
              <a:ext cx="160020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" name="AutoShape 9"/>
            <p:cNvSpPr>
              <a:spLocks noChangeArrowheads="1"/>
            </p:cNvSpPr>
            <p:nvPr/>
          </p:nvSpPr>
          <p:spPr bwMode="auto">
            <a:xfrm>
              <a:off x="1905000" y="4495800"/>
              <a:ext cx="457200" cy="609600"/>
            </a:xfrm>
            <a:prstGeom prst="cube">
              <a:avLst>
                <a:gd name="adj" fmla="val 25000"/>
              </a:avLst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V="1">
              <a:off x="2514600" y="4572000"/>
              <a:ext cx="685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" name="AutoShape 11"/>
            <p:cNvSpPr>
              <a:spLocks noChangeArrowheads="1"/>
            </p:cNvSpPr>
            <p:nvPr/>
          </p:nvSpPr>
          <p:spPr bwMode="auto">
            <a:xfrm>
              <a:off x="3352800" y="4191000"/>
              <a:ext cx="457200" cy="609600"/>
            </a:xfrm>
            <a:prstGeom prst="cube">
              <a:avLst>
                <a:gd name="adj" fmla="val 25000"/>
              </a:avLst>
            </a:prstGeom>
            <a:solidFill>
              <a:schemeClr val="tx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4057650" y="5486400"/>
              <a:ext cx="285750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latinLnBrk="0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ea typeface="돋움" pitchFamily="50" charset="-127"/>
                </a:rPr>
                <a:t>x</a:t>
              </a:r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1524000" y="5759450"/>
              <a:ext cx="274638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latinLnBrk="0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ea typeface="돋움" pitchFamily="50" charset="-127"/>
                </a:rPr>
                <a:t>z</a:t>
              </a:r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2895600" y="3352800"/>
              <a:ext cx="285750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latinLnBrk="0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ea typeface="돋움" pitchFamily="50" charset="-127"/>
                </a:rPr>
                <a:t>y</a:t>
              </a:r>
            </a:p>
          </p:txBody>
        </p:sp>
      </p:grpSp>
      <p:graphicFrame>
        <p:nvGraphicFramePr>
          <p:cNvPr id="20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9991301"/>
              </p:ext>
            </p:extLst>
          </p:nvPr>
        </p:nvGraphicFramePr>
        <p:xfrm>
          <a:off x="4279900" y="3629025"/>
          <a:ext cx="4067175" cy="213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12800" imgH="939600" progId="Equation.3">
                  <p:embed/>
                </p:oleObj>
              </mc:Choice>
              <mc:Fallback>
                <p:oleObj name="Equation" r:id="rId2" imgW="1612800" imgH="939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9900" y="3629025"/>
                        <a:ext cx="4067175" cy="2132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ounded Rectangle 19"/>
          <p:cNvSpPr/>
          <p:nvPr/>
        </p:nvSpPr>
        <p:spPr>
          <a:xfrm>
            <a:off x="1143000" y="2362200"/>
            <a:ext cx="1828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b="1" baseline="3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= P x T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3D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2. Scaling</a:t>
            </a:r>
          </a:p>
          <a:p>
            <a:r>
              <a:rPr lang="en-US" altLang="ko-KR" sz="2000" b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Uniform Scaling</a:t>
            </a:r>
          </a:p>
          <a:p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733800" y="2590800"/>
            <a:ext cx="4876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="1" baseline="3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= x . s</a:t>
            </a:r>
            <a:r>
              <a:rPr lang="en-US" sz="2400" b="1" baseline="-25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,   y</a:t>
            </a:r>
            <a:r>
              <a:rPr lang="en-US" sz="2400" b="1" baseline="3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= y . s</a:t>
            </a:r>
            <a:r>
              <a:rPr lang="en-US" sz="2400" b="1" baseline="-25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,   z</a:t>
            </a:r>
            <a:r>
              <a:rPr lang="en-US" sz="2400" b="1" baseline="3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= z . s</a:t>
            </a:r>
            <a:r>
              <a:rPr lang="en-US" sz="2400" b="1" baseline="-25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1000" y="3657600"/>
            <a:ext cx="2667000" cy="2743200"/>
            <a:chOff x="1524000" y="3429000"/>
            <a:chExt cx="2667000" cy="2743200"/>
          </a:xfrm>
        </p:grpSpPr>
        <p:sp>
          <p:nvSpPr>
            <p:cNvPr id="6" name="Line 6"/>
            <p:cNvSpPr>
              <a:spLocks noChangeShapeType="1"/>
            </p:cNvSpPr>
            <p:nvPr/>
          </p:nvSpPr>
          <p:spPr bwMode="auto">
            <a:xfrm flipV="1">
              <a:off x="2590800" y="3505200"/>
              <a:ext cx="0" cy="1676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H="1">
              <a:off x="1524000" y="5181600"/>
              <a:ext cx="1066800" cy="838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2590800" y="5181600"/>
              <a:ext cx="160020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" name="AutoShape 9"/>
            <p:cNvSpPr>
              <a:spLocks noChangeArrowheads="1"/>
            </p:cNvSpPr>
            <p:nvPr/>
          </p:nvSpPr>
          <p:spPr bwMode="auto">
            <a:xfrm>
              <a:off x="2819400" y="5029200"/>
              <a:ext cx="228600" cy="381000"/>
            </a:xfrm>
            <a:prstGeom prst="cube">
              <a:avLst>
                <a:gd name="adj" fmla="val 25000"/>
              </a:avLst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" name="AutoShape 10"/>
            <p:cNvSpPr>
              <a:spLocks noChangeArrowheads="1"/>
            </p:cNvSpPr>
            <p:nvPr/>
          </p:nvSpPr>
          <p:spPr bwMode="auto">
            <a:xfrm>
              <a:off x="3200400" y="4724400"/>
              <a:ext cx="685800" cy="990600"/>
            </a:xfrm>
            <a:prstGeom prst="cube">
              <a:avLst>
                <a:gd name="adj" fmla="val 25000"/>
              </a:avLst>
            </a:prstGeom>
            <a:solidFill>
              <a:schemeClr val="tx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3829050" y="5562600"/>
              <a:ext cx="285750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latinLnBrk="0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ea typeface="돋움" pitchFamily="50" charset="-127"/>
                </a:rPr>
                <a:t>x</a:t>
              </a: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682750" y="5835650"/>
              <a:ext cx="274638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latinLnBrk="0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ea typeface="돋움" pitchFamily="50" charset="-127"/>
                </a:rPr>
                <a:t>z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2667000" y="3429000"/>
              <a:ext cx="285750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latinLnBrk="0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ea typeface="돋움" pitchFamily="50" charset="-127"/>
                </a:rPr>
                <a:t>y</a:t>
              </a: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V="1">
              <a:off x="2590800" y="4419600"/>
              <a:ext cx="1600200" cy="762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2590800" y="5181600"/>
              <a:ext cx="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2590800" y="5181600"/>
              <a:ext cx="1143000" cy="914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aphicFrame>
        <p:nvGraphicFramePr>
          <p:cNvPr id="40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3388215"/>
              </p:ext>
            </p:extLst>
          </p:nvPr>
        </p:nvGraphicFramePr>
        <p:xfrm>
          <a:off x="4191000" y="4076700"/>
          <a:ext cx="4114800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76160" imgH="914400" progId="Equation.3">
                  <p:embed/>
                </p:oleObj>
              </mc:Choice>
              <mc:Fallback>
                <p:oleObj name="Equation" r:id="rId2" imgW="1676160" imgH="914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076700"/>
                        <a:ext cx="4114800" cy="201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ounded Rectangle 17"/>
          <p:cNvSpPr/>
          <p:nvPr/>
        </p:nvSpPr>
        <p:spPr>
          <a:xfrm>
            <a:off x="1143000" y="2590800"/>
            <a:ext cx="1828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b="1" baseline="3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= P x S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3D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b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Scaling with a Selected Fixed Position</a:t>
            </a:r>
          </a:p>
          <a:p>
            <a:endParaRPr lang="en-US" altLang="ko-KR" sz="2000" dirty="0">
              <a:ea typeface="굴림" pitchFamily="50" charset="-127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33400" y="2286000"/>
            <a:ext cx="8077200" cy="4114800"/>
            <a:chOff x="661988" y="2306638"/>
            <a:chExt cx="7869237" cy="3713162"/>
          </a:xfrm>
        </p:grpSpPr>
        <p:graphicFrame>
          <p:nvGraphicFramePr>
            <p:cNvPr id="6" name="Object 4"/>
            <p:cNvGraphicFramePr>
              <a:graphicFrameLocks noChangeAspect="1"/>
            </p:cNvGraphicFramePr>
            <p:nvPr/>
          </p:nvGraphicFramePr>
          <p:xfrm>
            <a:off x="690563" y="4724400"/>
            <a:ext cx="7840662" cy="1295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수식" r:id="rId2" imgW="6476760" imgH="914400" progId="Equation.3">
                    <p:embed/>
                  </p:oleObj>
                </mc:Choice>
                <mc:Fallback>
                  <p:oleObj name="수식" r:id="rId2" imgW="6476760" imgH="91440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0563" y="4724400"/>
                          <a:ext cx="7840662" cy="1295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Line 5"/>
            <p:cNvSpPr>
              <a:spLocks noChangeShapeType="1"/>
            </p:cNvSpPr>
            <p:nvPr/>
          </p:nvSpPr>
          <p:spPr bwMode="auto">
            <a:xfrm flipV="1">
              <a:off x="1474788" y="2425700"/>
              <a:ext cx="0" cy="806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H="1">
              <a:off x="882650" y="3232150"/>
              <a:ext cx="592138" cy="469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1474788" y="3232150"/>
              <a:ext cx="738187" cy="3349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>
              <a:off x="1844675" y="2963863"/>
              <a:ext cx="220663" cy="201612"/>
            </a:xfrm>
            <a:prstGeom prst="cube">
              <a:avLst>
                <a:gd name="adj" fmla="val 25000"/>
              </a:avLst>
            </a:prstGeom>
            <a:solidFill>
              <a:srgbClr val="CCCCE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V="1">
              <a:off x="3395663" y="2425700"/>
              <a:ext cx="0" cy="806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>
              <a:off x="2805113" y="3232150"/>
              <a:ext cx="590550" cy="469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3395663" y="3232150"/>
              <a:ext cx="739775" cy="3349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" name="AutoShape 12"/>
            <p:cNvSpPr>
              <a:spLocks noChangeArrowheads="1"/>
            </p:cNvSpPr>
            <p:nvPr/>
          </p:nvSpPr>
          <p:spPr bwMode="auto">
            <a:xfrm>
              <a:off x="3395663" y="3030538"/>
              <a:ext cx="222250" cy="201612"/>
            </a:xfrm>
            <a:prstGeom prst="cube">
              <a:avLst>
                <a:gd name="adj" fmla="val 25000"/>
              </a:avLst>
            </a:prstGeom>
            <a:solidFill>
              <a:srgbClr val="CCCCE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 flipV="1">
              <a:off x="5168900" y="2425700"/>
              <a:ext cx="0" cy="806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>
              <a:off x="4578350" y="3232150"/>
              <a:ext cx="590550" cy="469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5168900" y="3232150"/>
              <a:ext cx="739775" cy="3349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" name="AutoShape 16"/>
            <p:cNvSpPr>
              <a:spLocks noChangeArrowheads="1"/>
            </p:cNvSpPr>
            <p:nvPr/>
          </p:nvSpPr>
          <p:spPr bwMode="auto">
            <a:xfrm>
              <a:off x="5168900" y="2762250"/>
              <a:ext cx="517525" cy="469900"/>
            </a:xfrm>
            <a:prstGeom prst="cube">
              <a:avLst>
                <a:gd name="adj" fmla="val 25000"/>
              </a:avLst>
            </a:prstGeom>
            <a:solidFill>
              <a:srgbClr val="CCCCE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flipV="1">
              <a:off x="7091363" y="2465388"/>
              <a:ext cx="0" cy="806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H="1">
              <a:off x="6499225" y="3271838"/>
              <a:ext cx="592138" cy="469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7091363" y="3271838"/>
              <a:ext cx="738187" cy="3349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" name="AutoShape 20"/>
            <p:cNvSpPr>
              <a:spLocks noChangeArrowheads="1"/>
            </p:cNvSpPr>
            <p:nvPr/>
          </p:nvSpPr>
          <p:spPr bwMode="auto">
            <a:xfrm>
              <a:off x="7461250" y="2733675"/>
              <a:ext cx="515938" cy="469900"/>
            </a:xfrm>
            <a:prstGeom prst="cube">
              <a:avLst>
                <a:gd name="adj" fmla="val 25000"/>
              </a:avLst>
            </a:prstGeom>
            <a:solidFill>
              <a:srgbClr val="CCCCE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auto">
            <a:xfrm flipH="1" flipV="1">
              <a:off x="1830388" y="3124200"/>
              <a:ext cx="74612" cy="6667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" name="Oval 22"/>
            <p:cNvSpPr>
              <a:spLocks noChangeArrowheads="1"/>
            </p:cNvSpPr>
            <p:nvPr/>
          </p:nvSpPr>
          <p:spPr bwMode="auto">
            <a:xfrm flipH="1" flipV="1">
              <a:off x="3352800" y="3200400"/>
              <a:ext cx="73025" cy="6667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" name="Oval 23"/>
            <p:cNvSpPr>
              <a:spLocks noChangeArrowheads="1"/>
            </p:cNvSpPr>
            <p:nvPr/>
          </p:nvSpPr>
          <p:spPr bwMode="auto">
            <a:xfrm flipH="1" flipV="1">
              <a:off x="5105400" y="3200400"/>
              <a:ext cx="74613" cy="6667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6" name="Oval 24"/>
            <p:cNvSpPr>
              <a:spLocks noChangeArrowheads="1"/>
            </p:cNvSpPr>
            <p:nvPr/>
          </p:nvSpPr>
          <p:spPr bwMode="auto">
            <a:xfrm flipH="1" flipV="1">
              <a:off x="7386638" y="3203575"/>
              <a:ext cx="74612" cy="68263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7" name="Text Box 25"/>
            <p:cNvSpPr txBox="1">
              <a:spLocks noChangeArrowheads="1"/>
            </p:cNvSpPr>
            <p:nvPr/>
          </p:nvSpPr>
          <p:spPr bwMode="auto">
            <a:xfrm>
              <a:off x="1978025" y="3476625"/>
              <a:ext cx="311150" cy="3667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latinLnBrk="0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 b="1">
                  <a:solidFill>
                    <a:schemeClr val="tx1"/>
                  </a:solidFill>
                  <a:latin typeface="Arial" charset="0"/>
                  <a:ea typeface="돋움" pitchFamily="50" charset="-127"/>
                </a:rPr>
                <a:t>x</a:t>
              </a:r>
              <a:endParaRPr lang="en-US" altLang="ko-KR" b="1">
                <a:solidFill>
                  <a:schemeClr val="tx1"/>
                </a:solidFill>
                <a:latin typeface="Arial" charset="0"/>
                <a:ea typeface="돋움" pitchFamily="50" charset="-127"/>
              </a:endParaRP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3917950" y="3476625"/>
              <a:ext cx="311150" cy="3667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latinLnBrk="0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 b="1">
                  <a:solidFill>
                    <a:schemeClr val="tx1"/>
                  </a:solidFill>
                  <a:latin typeface="Arial" charset="0"/>
                  <a:ea typeface="돋움" pitchFamily="50" charset="-127"/>
                </a:rPr>
                <a:t>x</a:t>
              </a:r>
              <a:endParaRPr lang="en-US" altLang="ko-KR" b="1">
                <a:solidFill>
                  <a:schemeClr val="tx1"/>
                </a:solidFill>
                <a:latin typeface="Arial" charset="0"/>
                <a:ea typeface="돋움" pitchFamily="50" charset="-127"/>
              </a:endParaRPr>
            </a:p>
          </p:txBody>
        </p:sp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5691188" y="3476625"/>
              <a:ext cx="311150" cy="3667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latinLnBrk="0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 b="1">
                  <a:solidFill>
                    <a:schemeClr val="tx1"/>
                  </a:solidFill>
                  <a:latin typeface="Arial" charset="0"/>
                  <a:ea typeface="돋움" pitchFamily="50" charset="-127"/>
                </a:rPr>
                <a:t>x</a:t>
              </a:r>
              <a:endParaRPr lang="en-US" altLang="ko-KR" b="1">
                <a:solidFill>
                  <a:schemeClr val="tx1"/>
                </a:solidFill>
                <a:latin typeface="Arial" charset="0"/>
                <a:ea typeface="돋움" pitchFamily="50" charset="-127"/>
              </a:endParaRPr>
            </a:p>
          </p:txBody>
        </p:sp>
        <p:sp>
          <p:nvSpPr>
            <p:cNvPr id="30" name="Text Box 28"/>
            <p:cNvSpPr txBox="1">
              <a:spLocks noChangeArrowheads="1"/>
            </p:cNvSpPr>
            <p:nvPr/>
          </p:nvSpPr>
          <p:spPr bwMode="auto">
            <a:xfrm>
              <a:off x="7612063" y="3516313"/>
              <a:ext cx="311150" cy="3667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latinLnBrk="0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 b="1">
                  <a:solidFill>
                    <a:schemeClr val="tx1"/>
                  </a:solidFill>
                  <a:latin typeface="Arial" charset="0"/>
                  <a:ea typeface="돋움" pitchFamily="50" charset="-127"/>
                </a:rPr>
                <a:t>x</a:t>
              </a:r>
              <a:endParaRPr lang="en-US" altLang="ko-KR" b="1">
                <a:solidFill>
                  <a:schemeClr val="tx1"/>
                </a:solidFill>
                <a:latin typeface="Arial" charset="0"/>
                <a:ea typeface="돋움" pitchFamily="50" charset="-127"/>
              </a:endParaRPr>
            </a:p>
          </p:txBody>
        </p:sp>
        <p:sp>
          <p:nvSpPr>
            <p:cNvPr id="31" name="Text Box 29"/>
            <p:cNvSpPr txBox="1">
              <a:spLocks noChangeArrowheads="1"/>
            </p:cNvSpPr>
            <p:nvPr/>
          </p:nvSpPr>
          <p:spPr bwMode="auto">
            <a:xfrm>
              <a:off x="6583363" y="3582988"/>
              <a:ext cx="298450" cy="3667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latinLnBrk="0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 b="1">
                  <a:solidFill>
                    <a:schemeClr val="tx1"/>
                  </a:solidFill>
                  <a:latin typeface="Arial" charset="0"/>
                  <a:ea typeface="돋움" pitchFamily="50" charset="-127"/>
                </a:rPr>
                <a:t>z</a:t>
              </a:r>
              <a:endParaRPr lang="en-US" altLang="ko-KR" b="1">
                <a:solidFill>
                  <a:schemeClr val="tx1"/>
                </a:solidFill>
                <a:latin typeface="Arial" charset="0"/>
                <a:ea typeface="돋움" pitchFamily="50" charset="-127"/>
              </a:endParaRPr>
            </a:p>
          </p:txBody>
        </p:sp>
        <p:sp>
          <p:nvSpPr>
            <p:cNvPr id="32" name="Text Box 30"/>
            <p:cNvSpPr txBox="1">
              <a:spLocks noChangeArrowheads="1"/>
            </p:cNvSpPr>
            <p:nvPr/>
          </p:nvSpPr>
          <p:spPr bwMode="auto">
            <a:xfrm>
              <a:off x="4643438" y="3543300"/>
              <a:ext cx="298450" cy="3667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latinLnBrk="0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 b="1">
                  <a:solidFill>
                    <a:schemeClr val="tx1"/>
                  </a:solidFill>
                  <a:latin typeface="Arial" charset="0"/>
                  <a:ea typeface="돋움" pitchFamily="50" charset="-127"/>
                </a:rPr>
                <a:t>z</a:t>
              </a:r>
              <a:endParaRPr lang="en-US" altLang="ko-KR" b="1">
                <a:solidFill>
                  <a:schemeClr val="tx1"/>
                </a:solidFill>
                <a:latin typeface="Arial" charset="0"/>
                <a:ea typeface="돋움" pitchFamily="50" charset="-127"/>
              </a:endParaRPr>
            </a:p>
          </p:txBody>
        </p:sp>
        <p:sp>
          <p:nvSpPr>
            <p:cNvPr id="33" name="Text Box 31"/>
            <p:cNvSpPr txBox="1">
              <a:spLocks noChangeArrowheads="1"/>
            </p:cNvSpPr>
            <p:nvPr/>
          </p:nvSpPr>
          <p:spPr bwMode="auto">
            <a:xfrm>
              <a:off x="2813050" y="3582988"/>
              <a:ext cx="298450" cy="3667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latinLnBrk="0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 b="1">
                  <a:solidFill>
                    <a:schemeClr val="tx1"/>
                  </a:solidFill>
                  <a:latin typeface="Arial" charset="0"/>
                  <a:ea typeface="돋움" pitchFamily="50" charset="-127"/>
                </a:rPr>
                <a:t>z</a:t>
              </a:r>
              <a:endParaRPr lang="en-US" altLang="ko-KR" b="1">
                <a:solidFill>
                  <a:schemeClr val="tx1"/>
                </a:solidFill>
                <a:latin typeface="Arial" charset="0"/>
                <a:ea typeface="돋움" pitchFamily="50" charset="-127"/>
              </a:endParaRPr>
            </a:p>
          </p:txBody>
        </p:sp>
        <p:sp>
          <p:nvSpPr>
            <p:cNvPr id="34" name="Text Box 32"/>
            <p:cNvSpPr txBox="1">
              <a:spLocks noChangeArrowheads="1"/>
            </p:cNvSpPr>
            <p:nvPr/>
          </p:nvSpPr>
          <p:spPr bwMode="auto">
            <a:xfrm>
              <a:off x="873125" y="3582988"/>
              <a:ext cx="298450" cy="3667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latinLnBrk="0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 b="1">
                  <a:solidFill>
                    <a:schemeClr val="tx1"/>
                  </a:solidFill>
                  <a:latin typeface="Arial" charset="0"/>
                  <a:ea typeface="돋움" pitchFamily="50" charset="-127"/>
                </a:rPr>
                <a:t>z</a:t>
              </a:r>
              <a:endParaRPr lang="en-US" altLang="ko-KR" b="1">
                <a:solidFill>
                  <a:schemeClr val="tx1"/>
                </a:solidFill>
                <a:latin typeface="Arial" charset="0"/>
                <a:ea typeface="돋움" pitchFamily="50" charset="-127"/>
              </a:endParaRPr>
            </a:p>
          </p:txBody>
        </p:sp>
        <p:sp>
          <p:nvSpPr>
            <p:cNvPr id="35" name="Text Box 33"/>
            <p:cNvSpPr txBox="1">
              <a:spLocks noChangeArrowheads="1"/>
            </p:cNvSpPr>
            <p:nvPr/>
          </p:nvSpPr>
          <p:spPr bwMode="auto">
            <a:xfrm>
              <a:off x="1460500" y="2306638"/>
              <a:ext cx="311150" cy="3667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latinLnBrk="0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 b="1">
                  <a:solidFill>
                    <a:schemeClr val="tx1"/>
                  </a:solidFill>
                  <a:latin typeface="Arial" charset="0"/>
                  <a:ea typeface="돋움" pitchFamily="50" charset="-127"/>
                </a:rPr>
                <a:t>y</a:t>
              </a:r>
              <a:endParaRPr lang="en-US" altLang="ko-KR" b="1">
                <a:solidFill>
                  <a:schemeClr val="tx1"/>
                </a:solidFill>
                <a:latin typeface="Arial" charset="0"/>
                <a:ea typeface="돋움" pitchFamily="50" charset="-127"/>
              </a:endParaRPr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3400425" y="2335213"/>
              <a:ext cx="311150" cy="36671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latinLnBrk="0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 b="1">
                  <a:solidFill>
                    <a:schemeClr val="tx1"/>
                  </a:solidFill>
                  <a:latin typeface="Arial" charset="0"/>
                  <a:ea typeface="돋움" pitchFamily="50" charset="-127"/>
                </a:rPr>
                <a:t>y</a:t>
              </a:r>
              <a:endParaRPr lang="en-US" altLang="ko-KR" b="1">
                <a:solidFill>
                  <a:schemeClr val="tx1"/>
                </a:solidFill>
                <a:latin typeface="Arial" charset="0"/>
                <a:ea typeface="돋움" pitchFamily="50" charset="-127"/>
              </a:endParaRPr>
            </a:p>
          </p:txBody>
        </p:sp>
        <p:sp>
          <p:nvSpPr>
            <p:cNvPr id="37" name="Text Box 35"/>
            <p:cNvSpPr txBox="1">
              <a:spLocks noChangeArrowheads="1"/>
            </p:cNvSpPr>
            <p:nvPr/>
          </p:nvSpPr>
          <p:spPr bwMode="auto">
            <a:xfrm>
              <a:off x="5173663" y="2335213"/>
              <a:ext cx="311150" cy="36671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latinLnBrk="0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 b="1">
                  <a:solidFill>
                    <a:schemeClr val="tx1"/>
                  </a:solidFill>
                  <a:latin typeface="Arial" charset="0"/>
                  <a:ea typeface="돋움" pitchFamily="50" charset="-127"/>
                </a:rPr>
                <a:t>y</a:t>
              </a:r>
              <a:endParaRPr lang="en-US" altLang="ko-KR" b="1">
                <a:solidFill>
                  <a:schemeClr val="tx1"/>
                </a:solidFill>
                <a:latin typeface="Arial" charset="0"/>
                <a:ea typeface="돋움" pitchFamily="50" charset="-127"/>
              </a:endParaRPr>
            </a:p>
          </p:txBody>
        </p:sp>
        <p:sp>
          <p:nvSpPr>
            <p:cNvPr id="38" name="Text Box 36"/>
            <p:cNvSpPr txBox="1">
              <a:spLocks noChangeArrowheads="1"/>
            </p:cNvSpPr>
            <p:nvPr/>
          </p:nvSpPr>
          <p:spPr bwMode="auto">
            <a:xfrm>
              <a:off x="7094538" y="2373313"/>
              <a:ext cx="311150" cy="3667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latinLnBrk="0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 b="1">
                  <a:solidFill>
                    <a:schemeClr val="tx1"/>
                  </a:solidFill>
                  <a:latin typeface="Arial" charset="0"/>
                  <a:ea typeface="돋움" pitchFamily="50" charset="-127"/>
                </a:rPr>
                <a:t>y</a:t>
              </a:r>
              <a:endParaRPr lang="en-US" altLang="ko-KR" b="1">
                <a:solidFill>
                  <a:schemeClr val="tx1"/>
                </a:solidFill>
                <a:latin typeface="Arial" charset="0"/>
                <a:ea typeface="돋움" pitchFamily="50" charset="-127"/>
              </a:endParaRPr>
            </a:p>
          </p:txBody>
        </p:sp>
        <p:sp>
          <p:nvSpPr>
            <p:cNvPr id="39" name="Text Box 37"/>
            <p:cNvSpPr txBox="1">
              <a:spLocks noChangeArrowheads="1"/>
            </p:cNvSpPr>
            <p:nvPr/>
          </p:nvSpPr>
          <p:spPr bwMode="auto">
            <a:xfrm>
              <a:off x="661988" y="4033838"/>
              <a:ext cx="1810358" cy="33328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latinLnBrk="0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 b="1" dirty="0">
                  <a:latin typeface="Times New Roman" pitchFamily="18" charset="0"/>
                  <a:ea typeface="돋움" pitchFamily="50" charset="-127"/>
                  <a:cs typeface="Times New Roman" pitchFamily="18" charset="0"/>
                </a:rPr>
                <a:t>Original position</a:t>
              </a:r>
            </a:p>
          </p:txBody>
        </p:sp>
        <p:sp>
          <p:nvSpPr>
            <p:cNvPr id="40" name="Text Box 38"/>
            <p:cNvSpPr txBox="1">
              <a:spLocks noChangeArrowheads="1"/>
            </p:cNvSpPr>
            <p:nvPr/>
          </p:nvSpPr>
          <p:spPr bwMode="auto">
            <a:xfrm>
              <a:off x="2936875" y="4033838"/>
              <a:ext cx="1187415" cy="36105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latinLnBrk="0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 b="1" dirty="0">
                  <a:latin typeface="Times New Roman" pitchFamily="18" charset="0"/>
                  <a:ea typeface="돋움" pitchFamily="50" charset="-127"/>
                  <a:cs typeface="Times New Roman" pitchFamily="18" charset="0"/>
                </a:rPr>
                <a:t>Translate</a:t>
              </a:r>
            </a:p>
          </p:txBody>
        </p:sp>
        <p:sp>
          <p:nvSpPr>
            <p:cNvPr id="41" name="Text Box 39"/>
            <p:cNvSpPr txBox="1">
              <a:spLocks noChangeArrowheads="1"/>
            </p:cNvSpPr>
            <p:nvPr/>
          </p:nvSpPr>
          <p:spPr bwMode="auto">
            <a:xfrm>
              <a:off x="4887913" y="4033838"/>
              <a:ext cx="958403" cy="36105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latinLnBrk="0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 b="1" dirty="0">
                  <a:latin typeface="Times New Roman" pitchFamily="18" charset="0"/>
                  <a:ea typeface="돋움" pitchFamily="50" charset="-127"/>
                  <a:cs typeface="Times New Roman" pitchFamily="18" charset="0"/>
                </a:rPr>
                <a:t>Scaling</a:t>
              </a:r>
            </a:p>
          </p:txBody>
        </p:sp>
        <p:sp>
          <p:nvSpPr>
            <p:cNvPr id="42" name="Text Box 40"/>
            <p:cNvSpPr txBox="1">
              <a:spLocks noChangeArrowheads="1"/>
            </p:cNvSpPr>
            <p:nvPr/>
          </p:nvSpPr>
          <p:spPr bwMode="auto">
            <a:xfrm>
              <a:off x="6243638" y="4038600"/>
              <a:ext cx="2063750" cy="36105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latinLnBrk="0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 b="1" dirty="0">
                  <a:latin typeface="Times New Roman" pitchFamily="18" charset="0"/>
                  <a:ea typeface="돋움" pitchFamily="50" charset="-127"/>
                  <a:cs typeface="Times New Roman" pitchFamily="18" charset="0"/>
                </a:rPr>
                <a:t>Inverse Translate</a:t>
              </a:r>
            </a:p>
          </p:txBody>
        </p:sp>
        <p:sp>
          <p:nvSpPr>
            <p:cNvPr id="43" name="AutoShape 41"/>
            <p:cNvSpPr>
              <a:spLocks noChangeArrowheads="1"/>
            </p:cNvSpPr>
            <p:nvPr/>
          </p:nvSpPr>
          <p:spPr bwMode="auto">
            <a:xfrm>
              <a:off x="2438400" y="2895600"/>
              <a:ext cx="457200" cy="304800"/>
            </a:xfrm>
            <a:prstGeom prst="rightArrow">
              <a:avLst>
                <a:gd name="adj1" fmla="val 42704"/>
                <a:gd name="adj2" fmla="val 60938"/>
              </a:avLst>
            </a:prstGeom>
            <a:solidFill>
              <a:schemeClr val="accent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AutoShape 42"/>
            <p:cNvSpPr>
              <a:spLocks noChangeArrowheads="1"/>
            </p:cNvSpPr>
            <p:nvPr/>
          </p:nvSpPr>
          <p:spPr bwMode="auto">
            <a:xfrm>
              <a:off x="4191000" y="2895600"/>
              <a:ext cx="457200" cy="304800"/>
            </a:xfrm>
            <a:prstGeom prst="rightArrow">
              <a:avLst>
                <a:gd name="adj1" fmla="val 42704"/>
                <a:gd name="adj2" fmla="val 60938"/>
              </a:avLst>
            </a:prstGeom>
            <a:solidFill>
              <a:schemeClr val="accent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AutoShape 43"/>
            <p:cNvSpPr>
              <a:spLocks noChangeArrowheads="1"/>
            </p:cNvSpPr>
            <p:nvPr/>
          </p:nvSpPr>
          <p:spPr bwMode="auto">
            <a:xfrm>
              <a:off x="6096000" y="2895600"/>
              <a:ext cx="457200" cy="304800"/>
            </a:xfrm>
            <a:prstGeom prst="rightArrow">
              <a:avLst>
                <a:gd name="adj1" fmla="val 42704"/>
                <a:gd name="adj2" fmla="val 60938"/>
              </a:avLst>
            </a:prstGeom>
            <a:solidFill>
              <a:schemeClr val="accent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3D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3. Rotation</a:t>
            </a:r>
          </a:p>
          <a:p>
            <a:r>
              <a:rPr lang="en-US" altLang="ko-KR" sz="2200" b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Coordinate-Axes Rotations</a:t>
            </a:r>
          </a:p>
          <a:p>
            <a:pPr lvl="1"/>
            <a:r>
              <a:rPr lang="en-US" altLang="ko-KR" sz="22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X-axis rotation - </a:t>
            </a:r>
            <a:r>
              <a:rPr lang="en-US" altLang="ko-KR" sz="2200" b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P = R</a:t>
            </a:r>
            <a:r>
              <a:rPr lang="en-US" altLang="ko-KR" sz="2200" b="1" baseline="-25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x</a:t>
            </a:r>
            <a:r>
              <a:rPr lang="en-US" altLang="ko-KR" sz="2200" b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(</a:t>
            </a:r>
            <a:r>
              <a:rPr lang="el-GR" altLang="ko-KR" sz="2200" b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θ</a:t>
            </a:r>
            <a:r>
              <a:rPr lang="en-US" altLang="ko-KR" sz="2200" b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) . P</a:t>
            </a:r>
            <a:endParaRPr lang="en-US" altLang="ko-KR" sz="2200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lvl="1"/>
            <a:r>
              <a:rPr lang="en-US" altLang="ko-KR" sz="22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Y-axis rotation - </a:t>
            </a:r>
            <a:r>
              <a:rPr lang="en-US" altLang="ko-KR" sz="2200" b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P = </a:t>
            </a:r>
            <a:r>
              <a:rPr lang="en-US" altLang="ko-KR" sz="2200" b="1" dirty="0" err="1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R</a:t>
            </a:r>
            <a:r>
              <a:rPr lang="en-US" altLang="ko-KR" sz="2200" b="1" baseline="-25000" dirty="0" err="1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y</a:t>
            </a:r>
            <a:r>
              <a:rPr lang="en-US" altLang="ko-KR" sz="2200" b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(</a:t>
            </a:r>
            <a:r>
              <a:rPr lang="el-GR" altLang="ko-KR" sz="2200" b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θ</a:t>
            </a:r>
            <a:r>
              <a:rPr lang="en-US" altLang="ko-KR" sz="2200" b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) . P</a:t>
            </a:r>
            <a:endParaRPr lang="en-US" altLang="ko-KR" sz="2200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lvl="1"/>
            <a:r>
              <a:rPr lang="en-US" altLang="ko-KR" sz="22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Z-axis rotation – </a:t>
            </a:r>
            <a:r>
              <a:rPr lang="en-US" altLang="ko-KR" sz="2200" b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P = </a:t>
            </a:r>
            <a:r>
              <a:rPr lang="en-US" altLang="ko-KR" sz="2200" b="1" dirty="0" err="1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R</a:t>
            </a:r>
            <a:r>
              <a:rPr lang="en-US" altLang="ko-KR" sz="2200" b="1" baseline="-25000" dirty="0" err="1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z</a:t>
            </a:r>
            <a:r>
              <a:rPr lang="en-US" altLang="ko-KR" sz="2200" b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(</a:t>
            </a:r>
            <a:r>
              <a:rPr lang="el-GR" altLang="ko-KR" sz="2200" b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θ</a:t>
            </a:r>
            <a:r>
              <a:rPr lang="en-US" altLang="ko-KR" sz="2200" b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) . P</a:t>
            </a:r>
          </a:p>
          <a:p>
            <a:pPr lvl="1"/>
            <a:endParaRPr lang="en-US" altLang="ko-KR" sz="2200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r>
              <a:rPr lang="en-US" altLang="ko-KR" sz="2200" b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General 3D Rotations</a:t>
            </a:r>
          </a:p>
          <a:p>
            <a:pPr lvl="1"/>
            <a:r>
              <a:rPr lang="en-US" altLang="ko-KR" sz="22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Rotation about an axis that is parallel to one of the coordinate axes</a:t>
            </a:r>
          </a:p>
          <a:p>
            <a:pPr lvl="1"/>
            <a:r>
              <a:rPr lang="en-US" altLang="ko-KR" sz="22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Rotation about an arbitrary axis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2194</TotalTime>
  <Words>771</Words>
  <Application>Microsoft Office PowerPoint</Application>
  <PresentationFormat>On-screen Show (4:3)</PresentationFormat>
  <Paragraphs>149</Paragraphs>
  <Slides>33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Times New Roman</vt:lpstr>
      <vt:lpstr>Wingdings</vt:lpstr>
      <vt:lpstr>Office Theme</vt:lpstr>
      <vt:lpstr>수식</vt:lpstr>
      <vt:lpstr>Equation</vt:lpstr>
      <vt:lpstr>Computer Graphics 2D and 3D Transformation</vt:lpstr>
      <vt:lpstr>Points to be covered</vt:lpstr>
      <vt:lpstr>3D Transformation</vt:lpstr>
      <vt:lpstr>3D Transformation</vt:lpstr>
      <vt:lpstr>3D Transformation</vt:lpstr>
      <vt:lpstr>3D Transformation</vt:lpstr>
      <vt:lpstr>3D Transformation</vt:lpstr>
      <vt:lpstr>3D Transformation</vt:lpstr>
      <vt:lpstr>3D Transformation</vt:lpstr>
      <vt:lpstr>3D Transformation</vt:lpstr>
      <vt:lpstr>3D Transformation</vt:lpstr>
      <vt:lpstr>Projections</vt:lpstr>
      <vt:lpstr>PowerPoint Presentation</vt:lpstr>
      <vt:lpstr>PowerPoint Presentation</vt:lpstr>
      <vt:lpstr>Projections</vt:lpstr>
      <vt:lpstr>Projections</vt:lpstr>
      <vt:lpstr>Projections</vt:lpstr>
      <vt:lpstr>Projections</vt:lpstr>
      <vt:lpstr>Projections</vt:lpstr>
      <vt:lpstr>Projections</vt:lpstr>
      <vt:lpstr>PowerPoint Presentation</vt:lpstr>
      <vt:lpstr>Projections</vt:lpstr>
      <vt:lpstr>PowerPoint Presentation</vt:lpstr>
      <vt:lpstr>Projections</vt:lpstr>
      <vt:lpstr>Projections</vt:lpstr>
      <vt:lpstr>Projections</vt:lpstr>
      <vt:lpstr>Projections</vt:lpstr>
      <vt:lpstr>Projections</vt:lpstr>
      <vt:lpstr>Projections</vt:lpstr>
      <vt:lpstr>Projections</vt:lpstr>
      <vt:lpstr>Projections</vt:lpstr>
      <vt:lpstr>Projections</vt:lpstr>
      <vt:lpstr>Projections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Security CHP 1 – Symmetric Ciphers</dc:title>
  <dc:creator>admin</dc:creator>
  <cp:lastModifiedBy>khushi.patel22@outlook.com</cp:lastModifiedBy>
  <cp:revision>326</cp:revision>
  <dcterms:created xsi:type="dcterms:W3CDTF">2013-01-11T04:15:28Z</dcterms:created>
  <dcterms:modified xsi:type="dcterms:W3CDTF">2022-11-18T03:51:06Z</dcterms:modified>
</cp:coreProperties>
</file>