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52ACA-CF83-4CC6-94D5-78269FD4D512}" type="datetimeFigureOut">
              <a:rPr lang="en-US" smtClean="0"/>
              <a:t>1/16/2019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99B14-861A-4FD1-B7AF-E6A3451BDE9E}" type="slidenum">
              <a:rPr lang="en-US" smtClean="0"/>
              <a:t>‹#›</a:t>
            </a:fld>
            <a:endParaRPr lang="en-US"/>
          </a:p>
        </p:txBody>
      </p:sp>
    </p:spTree>
    <p:extLst>
      <p:ext uri="{BB962C8B-B14F-4D97-AF65-F5344CB8AC3E}">
        <p14:creationId xmlns:p14="http://schemas.microsoft.com/office/powerpoint/2010/main" val="429013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99B14-861A-4FD1-B7AF-E6A3451BDE9E}" type="slidenum">
              <a:rPr lang="en-US" smtClean="0"/>
              <a:t>13</a:t>
            </a:fld>
            <a:endParaRPr lang="en-US"/>
          </a:p>
        </p:txBody>
      </p:sp>
    </p:spTree>
    <p:extLst>
      <p:ext uri="{BB962C8B-B14F-4D97-AF65-F5344CB8AC3E}">
        <p14:creationId xmlns:p14="http://schemas.microsoft.com/office/powerpoint/2010/main" val="7340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BF05B2-3648-49B8-9097-8DF49F359B86}"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7178-5213-442B-B8BC-B1FE0EB14242}" type="slidenum">
              <a:rPr lang="en-US" smtClean="0"/>
              <a:t>‹#›</a:t>
            </a:fld>
            <a:endParaRPr lang="en-US"/>
          </a:p>
        </p:txBody>
      </p:sp>
    </p:spTree>
    <p:extLst>
      <p:ext uri="{BB962C8B-B14F-4D97-AF65-F5344CB8AC3E}">
        <p14:creationId xmlns:p14="http://schemas.microsoft.com/office/powerpoint/2010/main" val="93621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F05B2-3648-49B8-9097-8DF49F359B86}"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7178-5213-442B-B8BC-B1FE0EB14242}" type="slidenum">
              <a:rPr lang="en-US" smtClean="0"/>
              <a:t>‹#›</a:t>
            </a:fld>
            <a:endParaRPr lang="en-US"/>
          </a:p>
        </p:txBody>
      </p:sp>
    </p:spTree>
    <p:extLst>
      <p:ext uri="{BB962C8B-B14F-4D97-AF65-F5344CB8AC3E}">
        <p14:creationId xmlns:p14="http://schemas.microsoft.com/office/powerpoint/2010/main" val="382130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F05B2-3648-49B8-9097-8DF49F359B86}"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7178-5213-442B-B8BC-B1FE0EB14242}" type="slidenum">
              <a:rPr lang="en-US" smtClean="0"/>
              <a:t>‹#›</a:t>
            </a:fld>
            <a:endParaRPr lang="en-US"/>
          </a:p>
        </p:txBody>
      </p:sp>
    </p:spTree>
    <p:extLst>
      <p:ext uri="{BB962C8B-B14F-4D97-AF65-F5344CB8AC3E}">
        <p14:creationId xmlns:p14="http://schemas.microsoft.com/office/powerpoint/2010/main" val="231132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F05B2-3648-49B8-9097-8DF49F359B86}"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7178-5213-442B-B8BC-B1FE0EB14242}" type="slidenum">
              <a:rPr lang="en-US" smtClean="0"/>
              <a:t>‹#›</a:t>
            </a:fld>
            <a:endParaRPr lang="en-US"/>
          </a:p>
        </p:txBody>
      </p:sp>
    </p:spTree>
    <p:extLst>
      <p:ext uri="{BB962C8B-B14F-4D97-AF65-F5344CB8AC3E}">
        <p14:creationId xmlns:p14="http://schemas.microsoft.com/office/powerpoint/2010/main" val="251464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BF05B2-3648-49B8-9097-8DF49F359B86}"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7178-5213-442B-B8BC-B1FE0EB14242}" type="slidenum">
              <a:rPr lang="en-US" smtClean="0"/>
              <a:t>‹#›</a:t>
            </a:fld>
            <a:endParaRPr lang="en-US"/>
          </a:p>
        </p:txBody>
      </p:sp>
    </p:spTree>
    <p:extLst>
      <p:ext uri="{BB962C8B-B14F-4D97-AF65-F5344CB8AC3E}">
        <p14:creationId xmlns:p14="http://schemas.microsoft.com/office/powerpoint/2010/main" val="32211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BF05B2-3648-49B8-9097-8DF49F359B86}"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F7178-5213-442B-B8BC-B1FE0EB14242}" type="slidenum">
              <a:rPr lang="en-US" smtClean="0"/>
              <a:t>‹#›</a:t>
            </a:fld>
            <a:endParaRPr lang="en-US"/>
          </a:p>
        </p:txBody>
      </p:sp>
    </p:spTree>
    <p:extLst>
      <p:ext uri="{BB962C8B-B14F-4D97-AF65-F5344CB8AC3E}">
        <p14:creationId xmlns:p14="http://schemas.microsoft.com/office/powerpoint/2010/main" val="425006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BF05B2-3648-49B8-9097-8DF49F359B86}"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F7178-5213-442B-B8BC-B1FE0EB14242}" type="slidenum">
              <a:rPr lang="en-US" smtClean="0"/>
              <a:t>‹#›</a:t>
            </a:fld>
            <a:endParaRPr lang="en-US"/>
          </a:p>
        </p:txBody>
      </p:sp>
    </p:spTree>
    <p:extLst>
      <p:ext uri="{BB962C8B-B14F-4D97-AF65-F5344CB8AC3E}">
        <p14:creationId xmlns:p14="http://schemas.microsoft.com/office/powerpoint/2010/main" val="347477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BF05B2-3648-49B8-9097-8DF49F359B86}"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F7178-5213-442B-B8BC-B1FE0EB14242}" type="slidenum">
              <a:rPr lang="en-US" smtClean="0"/>
              <a:t>‹#›</a:t>
            </a:fld>
            <a:endParaRPr lang="en-US"/>
          </a:p>
        </p:txBody>
      </p:sp>
    </p:spTree>
    <p:extLst>
      <p:ext uri="{BB962C8B-B14F-4D97-AF65-F5344CB8AC3E}">
        <p14:creationId xmlns:p14="http://schemas.microsoft.com/office/powerpoint/2010/main" val="2948935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F05B2-3648-49B8-9097-8DF49F359B86}"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F7178-5213-442B-B8BC-B1FE0EB14242}" type="slidenum">
              <a:rPr lang="en-US" smtClean="0"/>
              <a:t>‹#›</a:t>
            </a:fld>
            <a:endParaRPr lang="en-US"/>
          </a:p>
        </p:txBody>
      </p:sp>
    </p:spTree>
    <p:extLst>
      <p:ext uri="{BB962C8B-B14F-4D97-AF65-F5344CB8AC3E}">
        <p14:creationId xmlns:p14="http://schemas.microsoft.com/office/powerpoint/2010/main" val="201083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BF05B2-3648-49B8-9097-8DF49F359B86}"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F7178-5213-442B-B8BC-B1FE0EB14242}" type="slidenum">
              <a:rPr lang="en-US" smtClean="0"/>
              <a:t>‹#›</a:t>
            </a:fld>
            <a:endParaRPr lang="en-US"/>
          </a:p>
        </p:txBody>
      </p:sp>
    </p:spTree>
    <p:extLst>
      <p:ext uri="{BB962C8B-B14F-4D97-AF65-F5344CB8AC3E}">
        <p14:creationId xmlns:p14="http://schemas.microsoft.com/office/powerpoint/2010/main" val="128991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BF05B2-3648-49B8-9097-8DF49F359B86}"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F7178-5213-442B-B8BC-B1FE0EB14242}" type="slidenum">
              <a:rPr lang="en-US" smtClean="0"/>
              <a:t>‹#›</a:t>
            </a:fld>
            <a:endParaRPr lang="en-US"/>
          </a:p>
        </p:txBody>
      </p:sp>
    </p:spTree>
    <p:extLst>
      <p:ext uri="{BB962C8B-B14F-4D97-AF65-F5344CB8AC3E}">
        <p14:creationId xmlns:p14="http://schemas.microsoft.com/office/powerpoint/2010/main" val="73546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F05B2-3648-49B8-9097-8DF49F359B86}" type="datetimeFigureOut">
              <a:rPr lang="en-US" smtClean="0"/>
              <a:t>1/16/2019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F7178-5213-442B-B8BC-B1FE0EB14242}" type="slidenum">
              <a:rPr lang="en-US" smtClean="0"/>
              <a:t>‹#›</a:t>
            </a:fld>
            <a:endParaRPr lang="en-US"/>
          </a:p>
        </p:txBody>
      </p:sp>
    </p:spTree>
    <p:extLst>
      <p:ext uri="{BB962C8B-B14F-4D97-AF65-F5344CB8AC3E}">
        <p14:creationId xmlns:p14="http://schemas.microsoft.com/office/powerpoint/2010/main" val="3934315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r>
              <a:rPr lang="en-GB" b="1" dirty="0" smtClean="0"/>
              <a:t>Architectural Styles</a:t>
            </a:r>
            <a:r>
              <a:rPr lang="en-US" b="1" dirty="0" smtClean="0"/>
              <a:t/>
            </a:r>
            <a:br>
              <a:rPr lang="en-US" b="1" dirty="0" smtClean="0"/>
            </a:br>
            <a:endParaRPr lang="en-US" dirty="0"/>
          </a:p>
        </p:txBody>
      </p:sp>
      <p:sp>
        <p:nvSpPr>
          <p:cNvPr id="3" name="Subtitle 2"/>
          <p:cNvSpPr>
            <a:spLocks noGrp="1"/>
          </p:cNvSpPr>
          <p:nvPr>
            <p:ph idx="1"/>
          </p:nvPr>
        </p:nvSpPr>
        <p:spPr/>
        <p:txBody>
          <a:bodyPr>
            <a:normAutofit fontScale="70000" lnSpcReduction="20000"/>
          </a:bodyPr>
          <a:lstStyle/>
          <a:p>
            <a:r>
              <a:rPr lang="en-GB" dirty="0" smtClean="0"/>
              <a:t>An </a:t>
            </a:r>
            <a:r>
              <a:rPr lang="en-GB" b="1" i="1" dirty="0"/>
              <a:t>architectural style</a:t>
            </a:r>
            <a:r>
              <a:rPr lang="en-GB" dirty="0"/>
              <a:t> in software consists of a few key features and rules for combining those features so that architectural integrity is preserved. </a:t>
            </a:r>
            <a:br>
              <a:rPr lang="en-GB" dirty="0"/>
            </a:br>
            <a:r>
              <a:rPr lang="en-GB" dirty="0"/>
              <a:t>An architectural software style is determined by the following: </a:t>
            </a:r>
            <a:endParaRPr lang="en-US" dirty="0"/>
          </a:p>
          <a:p>
            <a:pPr lvl="0"/>
            <a:r>
              <a:rPr lang="en-GB" dirty="0"/>
              <a:t>set of component types (e.g., data repository, a process, a procedure) that perform some function at runtime </a:t>
            </a:r>
            <a:endParaRPr lang="en-US" dirty="0"/>
          </a:p>
          <a:p>
            <a:pPr lvl="0"/>
            <a:r>
              <a:rPr lang="en-GB" dirty="0"/>
              <a:t>topological layout of these components indicating their runtime interrelationships </a:t>
            </a:r>
            <a:endParaRPr lang="en-US" dirty="0"/>
          </a:p>
          <a:p>
            <a:pPr lvl="0"/>
            <a:r>
              <a:rPr lang="en-GB" dirty="0"/>
              <a:t>set of semantic constraints (for example, a data repository is not allowed to change the values stored in it) </a:t>
            </a:r>
            <a:endParaRPr lang="en-US" dirty="0"/>
          </a:p>
          <a:p>
            <a:r>
              <a:rPr lang="en-GB" dirty="0"/>
              <a:t>set of connectors (e.g., subroutine call, remote procedure call, data streams, sockets) that mediate communication, coordination, or cooperation among components</a:t>
            </a:r>
            <a:endParaRPr lang="en-US" dirty="0"/>
          </a:p>
        </p:txBody>
      </p:sp>
    </p:spTree>
    <p:extLst>
      <p:ext uri="{BB962C8B-B14F-4D97-AF65-F5344CB8AC3E}">
        <p14:creationId xmlns:p14="http://schemas.microsoft.com/office/powerpoint/2010/main" val="4227921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Flow Architecture</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data flow architecture, the whole software system is seen as a series of transformations on consecutive pieces or set of input data, where data and operations are independent of each other. In this approach, the data enters into the system and then flows through the modules one at a time until they are assigned to some final destination (output or a data store).</a:t>
            </a:r>
          </a:p>
          <a:p>
            <a:r>
              <a:rPr lang="en-US" dirty="0" smtClean="0"/>
              <a:t>The connections between the components or modules may be implemented as I/O stream, I/O buffers, piped, or other types of connections. The data can be flown in the graph topology with cycles, in a linear structure without cycles, or in a tree type structure.</a:t>
            </a:r>
          </a:p>
          <a:p>
            <a:r>
              <a:rPr lang="en-US" dirty="0" smtClean="0"/>
              <a:t>The main objective of this approach is to achieve the qualities of reuse and modifiability.</a:t>
            </a:r>
          </a:p>
          <a:p>
            <a:endParaRPr lang="en-US" dirty="0"/>
          </a:p>
        </p:txBody>
      </p:sp>
    </p:spTree>
    <p:extLst>
      <p:ext uri="{BB962C8B-B14F-4D97-AF65-F5344CB8AC3E}">
        <p14:creationId xmlns:p14="http://schemas.microsoft.com/office/powerpoint/2010/main" val="231318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Batch Sequential</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Batch sequential is a classical data processing model, in which a data transformation subsystem can initiate its process only after its previous subsystem is completely through −</a:t>
            </a:r>
          </a:p>
          <a:p>
            <a:r>
              <a:rPr lang="en-US" dirty="0" smtClean="0"/>
              <a:t>The flow of data carries a batch of data as a whole from one subsystem to another.</a:t>
            </a:r>
          </a:p>
          <a:p>
            <a:r>
              <a:rPr lang="en-US" dirty="0" smtClean="0"/>
              <a:t>The communications between the modules are conducted through temporary intermediate files which can be removed by successive subsystems.</a:t>
            </a:r>
          </a:p>
          <a:p>
            <a:r>
              <a:rPr lang="en-US" dirty="0" smtClean="0"/>
              <a:t>It is applicable for those applications where data is batched, and each subsystem reads related input files and writes output files.</a:t>
            </a:r>
          </a:p>
          <a:p>
            <a:r>
              <a:rPr lang="en-US" dirty="0" smtClean="0"/>
              <a:t>Typical application of this architecture includes business data processing such as banking and utility billing.</a:t>
            </a:r>
          </a:p>
          <a:p>
            <a:endParaRPr lang="en-US" dirty="0"/>
          </a:p>
        </p:txBody>
      </p:sp>
    </p:spTree>
    <p:extLst>
      <p:ext uri="{BB962C8B-B14F-4D97-AF65-F5344CB8AC3E}">
        <p14:creationId xmlns:p14="http://schemas.microsoft.com/office/powerpoint/2010/main" val="289319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Batch Sequential</a:t>
            </a:r>
            <a:br>
              <a:rPr lang="en-US" b="1"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524000"/>
            <a:ext cx="5715000" cy="590550"/>
          </a:xfrm>
        </p:spPr>
      </p:pic>
      <p:pic>
        <p:nvPicPr>
          <p:cNvPr id="2050" name="Picture 2" descr="swp5_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276600"/>
            <a:ext cx="418147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56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Pipe and Filter Architecture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approach lays emphasis on the incremental transformation of data by successive component. In this approach, the flow of data is driven by data and the whole system is decomposed into components of data source, filters, pipes, and data sinks.</a:t>
            </a:r>
          </a:p>
          <a:p>
            <a:r>
              <a:rPr lang="en-US" dirty="0" smtClean="0"/>
              <a:t>The connections between modules are data stream which is first-in/first-out buffer that can be stream of bytes, characters, or any other type of such kind. The main feature of this architecture is its concurrent and incremented execution.</a:t>
            </a:r>
          </a:p>
          <a:p>
            <a:r>
              <a:rPr lang="en-US" b="1" dirty="0" smtClean="0"/>
              <a:t>Filter</a:t>
            </a:r>
          </a:p>
          <a:p>
            <a:r>
              <a:rPr lang="en-US" dirty="0" smtClean="0"/>
              <a:t>A filter is an independent data stream transformer or stream transducers. It transforms the data of the input data stream, processes it, and writes the transformed data stream over a pipe for the next filter to process. It works in an incremental mode, in which it starts working as soon as data arrives through connected pipe.</a:t>
            </a:r>
          </a:p>
          <a:p>
            <a:endParaRPr lang="en-US" dirty="0"/>
          </a:p>
        </p:txBody>
      </p:sp>
    </p:spTree>
    <p:extLst>
      <p:ext uri="{BB962C8B-B14F-4D97-AF65-F5344CB8AC3E}">
        <p14:creationId xmlns:p14="http://schemas.microsoft.com/office/powerpoint/2010/main" val="19099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Pipe and Filter Architecture</a:t>
            </a:r>
            <a:br>
              <a:rPr lang="en-US" b="1"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524000"/>
            <a:ext cx="5715798" cy="2619741"/>
          </a:xfrm>
        </p:spPr>
      </p:pic>
      <p:pic>
        <p:nvPicPr>
          <p:cNvPr id="5" name="Picture 4" descr="D:\cd\wbtmaster\swp\swp5\swp5_35.gif"/>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19600"/>
            <a:ext cx="4714875" cy="1571625"/>
          </a:xfrm>
          <a:prstGeom prst="rect">
            <a:avLst/>
          </a:prstGeom>
          <a:noFill/>
          <a:ln>
            <a:noFill/>
          </a:ln>
        </p:spPr>
      </p:pic>
    </p:spTree>
    <p:extLst>
      <p:ext uri="{BB962C8B-B14F-4D97-AF65-F5344CB8AC3E}">
        <p14:creationId xmlns:p14="http://schemas.microsoft.com/office/powerpoint/2010/main" val="2802969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GB" b="1" dirty="0"/>
              <a:t>Virtual Machine Architecture</a:t>
            </a:r>
            <a:r>
              <a:rPr lang="en-US" b="1" dirty="0"/>
              <a:t/>
            </a:r>
            <a:br>
              <a:rPr lang="en-US" b="1" dirty="0"/>
            </a:br>
            <a:endParaRPr lang="en-US" dirty="0"/>
          </a:p>
        </p:txBody>
      </p:sp>
      <p:sp>
        <p:nvSpPr>
          <p:cNvPr id="3" name="Content Placeholder 2"/>
          <p:cNvSpPr>
            <a:spLocks noGrp="1"/>
          </p:cNvSpPr>
          <p:nvPr>
            <p:ph idx="1"/>
          </p:nvPr>
        </p:nvSpPr>
        <p:spPr/>
        <p:txBody>
          <a:bodyPr/>
          <a:lstStyle/>
          <a:p>
            <a:r>
              <a:rPr lang="en-GB" b="1" i="1" dirty="0"/>
              <a:t>Virtual Machine</a:t>
            </a:r>
            <a:r>
              <a:rPr lang="en-GB" dirty="0"/>
              <a:t> architectures have the goal of achieving the quality of portability. </a:t>
            </a:r>
            <a:br>
              <a:rPr lang="en-GB" dirty="0"/>
            </a:br>
            <a:r>
              <a:rPr lang="en-GB" dirty="0"/>
              <a:t>Virtual machines are software styles that simulate some functionality that is not native to the hardware and/or software on which it is implemented. </a:t>
            </a:r>
            <a:endParaRPr lang="en-US" dirty="0"/>
          </a:p>
          <a:p>
            <a:endParaRPr lang="en-US" dirty="0"/>
          </a:p>
        </p:txBody>
      </p:sp>
    </p:spTree>
    <p:extLst>
      <p:ext uri="{BB962C8B-B14F-4D97-AF65-F5344CB8AC3E}">
        <p14:creationId xmlns:p14="http://schemas.microsoft.com/office/powerpoint/2010/main" val="352186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Virtual Machine Architecture</a:t>
            </a:r>
            <a:r>
              <a:rPr lang="en-US" b="1" dirty="0" smtClean="0"/>
              <a:t/>
            </a:r>
            <a:br>
              <a:rPr lang="en-US" b="1"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600200"/>
            <a:ext cx="3514725" cy="1657350"/>
          </a:xfrm>
        </p:spPr>
      </p:pic>
    </p:spTree>
    <p:extLst>
      <p:ext uri="{BB962C8B-B14F-4D97-AF65-F5344CB8AC3E}">
        <p14:creationId xmlns:p14="http://schemas.microsoft.com/office/powerpoint/2010/main" val="3292734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Virtual Machine Architecture</a:t>
            </a:r>
            <a:endParaRPr lang="en-US" dirty="0"/>
          </a:p>
        </p:txBody>
      </p:sp>
      <p:sp>
        <p:nvSpPr>
          <p:cNvPr id="3" name="Content Placeholder 2"/>
          <p:cNvSpPr>
            <a:spLocks noGrp="1"/>
          </p:cNvSpPr>
          <p:nvPr>
            <p:ph idx="1"/>
          </p:nvPr>
        </p:nvSpPr>
        <p:spPr/>
        <p:txBody>
          <a:bodyPr>
            <a:normAutofit fontScale="92500" lnSpcReduction="10000"/>
          </a:bodyPr>
          <a:lstStyle/>
          <a:p>
            <a:r>
              <a:rPr lang="en-GB" dirty="0"/>
              <a:t>This can be useful in a number of ways: </a:t>
            </a:r>
            <a:endParaRPr lang="en-US" dirty="0"/>
          </a:p>
          <a:p>
            <a:pPr lvl="0"/>
            <a:r>
              <a:rPr lang="en-GB" dirty="0"/>
              <a:t>It can allow one to simulate (and test) platforms that have not yet been built (such as new hardware), and it can simulate "disaster'' modes (as is common in flight simulators and safety-critical systems) that would be too complex, costly, or dangerous to test with the real system. </a:t>
            </a:r>
            <a:endParaRPr lang="en-US" dirty="0"/>
          </a:p>
          <a:p>
            <a:pPr lvl="0"/>
            <a:r>
              <a:rPr lang="en-GB" dirty="0"/>
              <a:t>Common examples of virtual machines are interpreters, rule-based systems, syntactic shells, and command language processors. </a:t>
            </a:r>
            <a:endParaRPr lang="en-US" dirty="0"/>
          </a:p>
          <a:p>
            <a:endParaRPr lang="en-US" dirty="0"/>
          </a:p>
        </p:txBody>
      </p:sp>
    </p:spTree>
    <p:extLst>
      <p:ext uri="{BB962C8B-B14F-4D97-AF65-F5344CB8AC3E}">
        <p14:creationId xmlns:p14="http://schemas.microsoft.com/office/powerpoint/2010/main" val="401359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GB" b="1" dirty="0"/>
              <a:t>Call-and-Return Architectures</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GB" b="1" i="1" dirty="0" smtClean="0"/>
              <a:t>call-and-Return</a:t>
            </a:r>
            <a:r>
              <a:rPr lang="en-GB" dirty="0" smtClean="0"/>
              <a:t> </a:t>
            </a:r>
            <a:r>
              <a:rPr lang="en-GB" dirty="0"/>
              <a:t>architectures have the goal of achieving the qualities of modifiability and solvability. </a:t>
            </a:r>
            <a:endParaRPr lang="en-US" dirty="0"/>
          </a:p>
          <a:p>
            <a:r>
              <a:rPr lang="en-GB" dirty="0"/>
              <a:t>Call-and-Return architectures have been the dominant architectural style in large software systems for the past 30 years. </a:t>
            </a:r>
            <a:endParaRPr lang="en-US" dirty="0"/>
          </a:p>
          <a:p>
            <a:r>
              <a:rPr lang="en-GB" dirty="0"/>
              <a:t>However, within this style a number of </a:t>
            </a:r>
            <a:r>
              <a:rPr lang="en-GB" dirty="0" err="1"/>
              <a:t>substyles</a:t>
            </a:r>
            <a:r>
              <a:rPr lang="en-GB" dirty="0"/>
              <a:t>, each of which has interesting features, have emerged.</a:t>
            </a:r>
            <a:endParaRPr lang="en-US" dirty="0"/>
          </a:p>
        </p:txBody>
      </p:sp>
    </p:spTree>
    <p:extLst>
      <p:ext uri="{BB962C8B-B14F-4D97-AF65-F5344CB8AC3E}">
        <p14:creationId xmlns:p14="http://schemas.microsoft.com/office/powerpoint/2010/main" val="3725615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Main-Program-and-Subroutine</a:t>
            </a:r>
            <a:endParaRPr lang="en-US" dirty="0"/>
          </a:p>
        </p:txBody>
      </p:sp>
      <p:sp>
        <p:nvSpPr>
          <p:cNvPr id="3" name="Content Placeholder 2"/>
          <p:cNvSpPr>
            <a:spLocks noGrp="1"/>
          </p:cNvSpPr>
          <p:nvPr>
            <p:ph idx="1"/>
          </p:nvPr>
        </p:nvSpPr>
        <p:spPr/>
        <p:txBody>
          <a:bodyPr>
            <a:normAutofit lnSpcReduction="10000"/>
          </a:bodyPr>
          <a:lstStyle/>
          <a:p>
            <a:r>
              <a:rPr lang="en-GB" b="1" i="1" dirty="0"/>
              <a:t>Main-Program-and-Subroutine</a:t>
            </a:r>
            <a:r>
              <a:rPr lang="en-GB" dirty="0"/>
              <a:t> architectures is the classical programming paradigm. The goal is to decompose a program into smaller pieces to help achieve modifiability. </a:t>
            </a:r>
            <a:endParaRPr lang="en-US" dirty="0"/>
          </a:p>
          <a:p>
            <a:r>
              <a:rPr lang="en-GB" dirty="0"/>
              <a:t>A program is decomposed hierarchically. There is typically a single thread of control and each component in the hierarchy gets this control (optionally along with some data) from its parent and passes it along to its children. </a:t>
            </a:r>
            <a:endParaRPr lang="en-US" dirty="0"/>
          </a:p>
          <a:p>
            <a:endParaRPr lang="en-US" dirty="0"/>
          </a:p>
        </p:txBody>
      </p:sp>
    </p:spTree>
    <p:extLst>
      <p:ext uri="{BB962C8B-B14F-4D97-AF65-F5344CB8AC3E}">
        <p14:creationId xmlns:p14="http://schemas.microsoft.com/office/powerpoint/2010/main" val="309328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GB" b="1" dirty="0"/>
              <a:t>Data </a:t>
            </a:r>
            <a:r>
              <a:rPr lang="en-GB" b="1" dirty="0" err="1"/>
              <a:t>Centered</a:t>
            </a:r>
            <a:r>
              <a:rPr lang="en-GB" b="1" dirty="0"/>
              <a:t> Architectures</a:t>
            </a:r>
            <a:r>
              <a:rPr lang="en-US" b="1" dirty="0"/>
              <a:t/>
            </a:r>
            <a:br>
              <a:rPr lang="en-US" b="1" dirty="0"/>
            </a:br>
            <a:endParaRPr lang="en-US" dirty="0"/>
          </a:p>
        </p:txBody>
      </p:sp>
      <p:sp>
        <p:nvSpPr>
          <p:cNvPr id="3" name="Content Placeholder 2"/>
          <p:cNvSpPr>
            <a:spLocks noGrp="1"/>
          </p:cNvSpPr>
          <p:nvPr>
            <p:ph idx="1"/>
          </p:nvPr>
        </p:nvSpPr>
        <p:spPr/>
        <p:txBody>
          <a:bodyPr/>
          <a:lstStyle/>
          <a:p>
            <a:r>
              <a:rPr lang="en-GB" b="1" i="1" dirty="0"/>
              <a:t>Data-</a:t>
            </a:r>
            <a:r>
              <a:rPr lang="en-GB" b="1" i="1" dirty="0" err="1"/>
              <a:t>Centered</a:t>
            </a:r>
            <a:r>
              <a:rPr lang="en-GB" dirty="0"/>
              <a:t> architectures have the goal of achieving the quality of </a:t>
            </a:r>
            <a:r>
              <a:rPr lang="en-GB" dirty="0" err="1"/>
              <a:t>integrability</a:t>
            </a:r>
            <a:r>
              <a:rPr lang="en-GB" dirty="0"/>
              <a:t> of data. </a:t>
            </a:r>
            <a:endParaRPr lang="en-US" dirty="0"/>
          </a:p>
          <a:p>
            <a:r>
              <a:rPr lang="en-GB" dirty="0"/>
              <a:t>The term </a:t>
            </a:r>
            <a:r>
              <a:rPr lang="en-GB" b="1" i="1" dirty="0"/>
              <a:t>Data-</a:t>
            </a:r>
            <a:r>
              <a:rPr lang="en-GB" b="1" i="1" dirty="0" err="1"/>
              <a:t>Centered</a:t>
            </a:r>
            <a:r>
              <a:rPr lang="en-GB" b="1" i="1" dirty="0"/>
              <a:t> Architectures</a:t>
            </a:r>
            <a:r>
              <a:rPr lang="en-GB" dirty="0"/>
              <a:t> refers to systems in which the access and update of a widely accessed data store is an apt description. </a:t>
            </a:r>
            <a:endParaRPr lang="en-US" dirty="0"/>
          </a:p>
          <a:p>
            <a:endParaRPr lang="en-US" dirty="0"/>
          </a:p>
        </p:txBody>
      </p:sp>
    </p:spTree>
    <p:extLst>
      <p:ext uri="{BB962C8B-B14F-4D97-AF65-F5344CB8AC3E}">
        <p14:creationId xmlns:p14="http://schemas.microsoft.com/office/powerpoint/2010/main" val="3843592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Main-Program-and-Subroutine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625" y="3167856"/>
            <a:ext cx="4476750" cy="1390650"/>
          </a:xfrm>
        </p:spPr>
      </p:pic>
    </p:spTree>
    <p:extLst>
      <p:ext uri="{BB962C8B-B14F-4D97-AF65-F5344CB8AC3E}">
        <p14:creationId xmlns:p14="http://schemas.microsoft.com/office/powerpoint/2010/main" val="3331972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Remote procedure call</a:t>
            </a:r>
            <a:endParaRPr lang="en-US" dirty="0"/>
          </a:p>
        </p:txBody>
      </p:sp>
      <p:sp>
        <p:nvSpPr>
          <p:cNvPr id="3" name="Content Placeholder 2"/>
          <p:cNvSpPr>
            <a:spLocks noGrp="1"/>
          </p:cNvSpPr>
          <p:nvPr>
            <p:ph idx="1"/>
          </p:nvPr>
        </p:nvSpPr>
        <p:spPr/>
        <p:txBody>
          <a:bodyPr>
            <a:normAutofit fontScale="85000" lnSpcReduction="20000"/>
          </a:bodyPr>
          <a:lstStyle/>
          <a:p>
            <a:r>
              <a:rPr lang="en-GB" b="1" i="1" dirty="0"/>
              <a:t>Remote procedure call</a:t>
            </a:r>
            <a:r>
              <a:rPr lang="en-GB" dirty="0"/>
              <a:t> systems are main-program-and-subroutine systems that are decomposed into parts that live on computers connected via a network. </a:t>
            </a:r>
            <a:endParaRPr lang="en-US" dirty="0"/>
          </a:p>
          <a:p>
            <a:r>
              <a:rPr lang="en-GB" dirty="0"/>
              <a:t>The goal is to increase performance by distributing the computations and taking advantage of multiple processors. In remote procedure call systems, the actual assignment of parts to processors is deferred until runtime, meaning that the assignment is easily changed to accommodate performance tuning. In fact, except that subroutine calls may take longer to accomplish if it is invoking a function on a remote machine, a remote procedure call is indistinguishable from standard main program and subroutine systems. </a:t>
            </a:r>
            <a:endParaRPr lang="en-US" dirty="0"/>
          </a:p>
          <a:p>
            <a:endParaRPr lang="en-US" dirty="0"/>
          </a:p>
        </p:txBody>
      </p:sp>
    </p:spTree>
    <p:extLst>
      <p:ext uri="{BB962C8B-B14F-4D97-AF65-F5344CB8AC3E}">
        <p14:creationId xmlns:p14="http://schemas.microsoft.com/office/powerpoint/2010/main" val="141277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i="1" dirty="0" smtClean="0"/>
              <a:t>Object-oriented</a:t>
            </a:r>
            <a:r>
              <a:rPr lang="en-GB" dirty="0" smtClean="0"/>
              <a:t> or </a:t>
            </a:r>
            <a:r>
              <a:rPr lang="en-GB" b="1" i="1" dirty="0" smtClean="0"/>
              <a:t>abstract data type</a:t>
            </a:r>
            <a:endParaRPr lang="en-US" dirty="0"/>
          </a:p>
        </p:txBody>
      </p:sp>
      <p:sp>
        <p:nvSpPr>
          <p:cNvPr id="3" name="Content Placeholder 2"/>
          <p:cNvSpPr>
            <a:spLocks noGrp="1"/>
          </p:cNvSpPr>
          <p:nvPr>
            <p:ph idx="1"/>
          </p:nvPr>
        </p:nvSpPr>
        <p:spPr/>
        <p:txBody>
          <a:bodyPr>
            <a:normAutofit fontScale="85000" lnSpcReduction="10000"/>
          </a:bodyPr>
          <a:lstStyle/>
          <a:p>
            <a:r>
              <a:rPr lang="en-GB" b="1" i="1" dirty="0"/>
              <a:t>Object-oriented</a:t>
            </a:r>
            <a:r>
              <a:rPr lang="en-GB" dirty="0"/>
              <a:t> or </a:t>
            </a:r>
            <a:r>
              <a:rPr lang="en-GB" b="1" i="1" dirty="0"/>
              <a:t>abstract data type</a:t>
            </a:r>
            <a:r>
              <a:rPr lang="en-GB" dirty="0"/>
              <a:t> systems are the modern version of call-and-return architectures. </a:t>
            </a:r>
            <a:endParaRPr lang="en-US" dirty="0"/>
          </a:p>
          <a:p>
            <a:r>
              <a:rPr lang="en-GB" dirty="0"/>
              <a:t>The object-oriented paradigm, like the abstract data type paradigm from which it evolved, emphasizes the bundling of data and methods to manipulate and access that data (Public Interface). </a:t>
            </a:r>
            <a:endParaRPr lang="en-US" dirty="0"/>
          </a:p>
          <a:p>
            <a:r>
              <a:rPr lang="en-GB" dirty="0"/>
              <a:t>The object abstractions form components that provide black-box services and other components that request those services. The goal is to achieve the quality of modifiability. </a:t>
            </a:r>
            <a:endParaRPr lang="en-US" dirty="0"/>
          </a:p>
          <a:p>
            <a:endParaRPr lang="en-US" dirty="0"/>
          </a:p>
        </p:txBody>
      </p:sp>
    </p:spTree>
    <p:extLst>
      <p:ext uri="{BB962C8B-B14F-4D97-AF65-F5344CB8AC3E}">
        <p14:creationId xmlns:p14="http://schemas.microsoft.com/office/powerpoint/2010/main" val="4161248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i="1" dirty="0" smtClean="0"/>
              <a:t>Object-oriented</a:t>
            </a:r>
            <a:r>
              <a:rPr lang="en-GB" dirty="0" smtClean="0"/>
              <a:t> or </a:t>
            </a:r>
            <a:r>
              <a:rPr lang="en-GB" b="1" i="1" dirty="0" smtClean="0"/>
              <a:t>abstract data type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4637" y="3034506"/>
            <a:ext cx="3514725" cy="1657350"/>
          </a:xfrm>
        </p:spPr>
      </p:pic>
    </p:spTree>
    <p:extLst>
      <p:ext uri="{BB962C8B-B14F-4D97-AF65-F5344CB8AC3E}">
        <p14:creationId xmlns:p14="http://schemas.microsoft.com/office/powerpoint/2010/main" val="1919301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a:t>Layered systems</a:t>
            </a:r>
            <a:r>
              <a:rPr lang="en-GB" dirty="0"/>
              <a:t> </a:t>
            </a:r>
            <a:endParaRPr lang="en-US" dirty="0"/>
          </a:p>
        </p:txBody>
      </p:sp>
      <p:sp>
        <p:nvSpPr>
          <p:cNvPr id="3" name="Content Placeholder 2"/>
          <p:cNvSpPr>
            <a:spLocks noGrp="1"/>
          </p:cNvSpPr>
          <p:nvPr>
            <p:ph idx="1"/>
          </p:nvPr>
        </p:nvSpPr>
        <p:spPr/>
        <p:txBody>
          <a:bodyPr/>
          <a:lstStyle/>
          <a:p>
            <a:r>
              <a:rPr lang="en-GB" b="1" i="1" dirty="0"/>
              <a:t>Layered systems</a:t>
            </a:r>
            <a:r>
              <a:rPr lang="en-GB" dirty="0"/>
              <a:t> are ones in which components are assigned to layers to control </a:t>
            </a:r>
            <a:r>
              <a:rPr lang="en-GB" dirty="0" err="1"/>
              <a:t>intercomponent</a:t>
            </a:r>
            <a:r>
              <a:rPr lang="en-GB" dirty="0"/>
              <a:t> interaction. In the pure version of this architecture, each level communicates only with its immediate neighbours. </a:t>
            </a:r>
            <a:endParaRPr lang="en-US" dirty="0"/>
          </a:p>
          <a:p>
            <a:endParaRPr lang="en-US" dirty="0"/>
          </a:p>
        </p:txBody>
      </p:sp>
    </p:spTree>
    <p:extLst>
      <p:ext uri="{BB962C8B-B14F-4D97-AF65-F5344CB8AC3E}">
        <p14:creationId xmlns:p14="http://schemas.microsoft.com/office/powerpoint/2010/main" val="1018128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smtClean="0"/>
              <a:t>Layered systems</a:t>
            </a:r>
            <a:r>
              <a:rPr lang="en-GB" smtClean="0"/>
              <a:t> </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4637" y="3034506"/>
            <a:ext cx="3514725" cy="1657350"/>
          </a:xfrm>
        </p:spPr>
      </p:pic>
    </p:spTree>
    <p:extLst>
      <p:ext uri="{BB962C8B-B14F-4D97-AF65-F5344CB8AC3E}">
        <p14:creationId xmlns:p14="http://schemas.microsoft.com/office/powerpoint/2010/main" val="385838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Data </a:t>
            </a:r>
            <a:r>
              <a:rPr lang="en-GB" b="1" dirty="0" err="1" smtClean="0"/>
              <a:t>Centered</a:t>
            </a:r>
            <a:r>
              <a:rPr lang="en-GB" b="1" dirty="0" smtClean="0"/>
              <a:t> Architectures</a:t>
            </a:r>
            <a:r>
              <a:rPr lang="en-US" b="1" dirty="0" smtClean="0"/>
              <a:t/>
            </a:r>
            <a:br>
              <a:rPr lang="en-US" b="1" dirty="0" smtClean="0"/>
            </a:br>
            <a:endParaRPr lang="en-US" dirty="0"/>
          </a:p>
        </p:txBody>
      </p:sp>
      <p:pic>
        <p:nvPicPr>
          <p:cNvPr id="4" name="Content Placeholder 3" descr="D:\cd\wbtmaster\swp\swp5\swp5_31.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524000"/>
            <a:ext cx="4362450" cy="1895475"/>
          </a:xfrm>
          <a:prstGeom prst="rect">
            <a:avLst/>
          </a:prstGeom>
          <a:noFill/>
          <a:ln>
            <a:noFill/>
          </a:ln>
        </p:spPr>
      </p:pic>
      <p:sp>
        <p:nvSpPr>
          <p:cNvPr id="6" name="Rectangle 5"/>
          <p:cNvSpPr/>
          <p:nvPr/>
        </p:nvSpPr>
        <p:spPr>
          <a:xfrm rot="10800000" flipV="1">
            <a:off x="2254597" y="3829049"/>
            <a:ext cx="4220171" cy="923330"/>
          </a:xfrm>
          <a:prstGeom prst="rect">
            <a:avLst/>
          </a:prstGeom>
        </p:spPr>
        <p:txBody>
          <a:bodyPr wrap="square">
            <a:spAutoFit/>
          </a:bodyPr>
          <a:lstStyle/>
          <a:p>
            <a:r>
              <a:rPr lang="en-GB" dirty="0"/>
              <a:t>At its heart, it is nothing more than a centralized data store that communicates with a number of clients.</a:t>
            </a:r>
            <a:endParaRPr lang="en-US" dirty="0"/>
          </a:p>
        </p:txBody>
      </p:sp>
    </p:spTree>
    <p:extLst>
      <p:ext uri="{BB962C8B-B14F-4D97-AF65-F5344CB8AC3E}">
        <p14:creationId xmlns:p14="http://schemas.microsoft.com/office/powerpoint/2010/main" val="2800802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The means of communication (sometimes called the coordination model) distinguishes the two subtypes: </a:t>
            </a:r>
            <a:r>
              <a:rPr lang="en-GB" b="1" i="1" dirty="0"/>
              <a:t>repository</a:t>
            </a:r>
            <a:r>
              <a:rPr lang="en-GB" dirty="0"/>
              <a:t> (the one shown) and </a:t>
            </a:r>
            <a:r>
              <a:rPr lang="en-GB" b="1" i="1" dirty="0"/>
              <a:t>blackboard</a:t>
            </a:r>
            <a:r>
              <a:rPr lang="en-GB" dirty="0"/>
              <a:t>. A blackboard sends notification to subscribers when data of interest changes, and is thus active.</a:t>
            </a:r>
            <a:endParaRPr lang="en-US" dirty="0"/>
          </a:p>
        </p:txBody>
      </p:sp>
    </p:spTree>
    <p:extLst>
      <p:ext uri="{BB962C8B-B14F-4D97-AF65-F5344CB8AC3E}">
        <p14:creationId xmlns:p14="http://schemas.microsoft.com/office/powerpoint/2010/main" val="2209026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Repository Architecture Style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Repository Architecture Style, the data store is passive and the clients (software components or agents) of the data store are active, which control the logic flow. The participating components check the data-store for changes.</a:t>
            </a:r>
          </a:p>
          <a:p>
            <a:r>
              <a:rPr lang="en-US" dirty="0" smtClean="0"/>
              <a:t>The client sends a request to the system to perform actions (e.g. insert data).</a:t>
            </a:r>
          </a:p>
          <a:p>
            <a:r>
              <a:rPr lang="en-US" dirty="0" smtClean="0"/>
              <a:t>The computational processes are independent and triggered by incoming requests.</a:t>
            </a:r>
          </a:p>
          <a:p>
            <a:r>
              <a:rPr lang="en-US" dirty="0" smtClean="0"/>
              <a:t>If the types of transactions in an input stream of transactions trigger selection of processes to execute, then it is traditional database or repository architecture, or passive repository.</a:t>
            </a:r>
          </a:p>
          <a:p>
            <a:r>
              <a:rPr lang="en-US" dirty="0" smtClean="0"/>
              <a:t>This approach is widely used in DBMS, library information system, the interface repository in CORBA, compilers and CASE (computer aided software engineering) environments.</a:t>
            </a:r>
          </a:p>
          <a:p>
            <a:endParaRPr lang="en-US" dirty="0"/>
          </a:p>
        </p:txBody>
      </p:sp>
    </p:spTree>
    <p:extLst>
      <p:ext uri="{BB962C8B-B14F-4D97-AF65-F5344CB8AC3E}">
        <p14:creationId xmlns:p14="http://schemas.microsoft.com/office/powerpoint/2010/main" val="4202941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7917" y="2343732"/>
            <a:ext cx="5668166" cy="3038899"/>
          </a:xfrm>
        </p:spPr>
      </p:pic>
    </p:spTree>
    <p:extLst>
      <p:ext uri="{BB962C8B-B14F-4D97-AF65-F5344CB8AC3E}">
        <p14:creationId xmlns:p14="http://schemas.microsoft.com/office/powerpoint/2010/main" val="1033612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Blackboard Architecture Style</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In Blackboard Architecture Style, the data store is active and its clients are passive. Therefore the logical flow is determined by the current data status in data store. It has a blackboard component, acting as a central data repository, and an internal representation is built and acted upon by different computational elements.</a:t>
            </a:r>
          </a:p>
          <a:p>
            <a:endParaRPr lang="en-US" dirty="0"/>
          </a:p>
        </p:txBody>
      </p:sp>
    </p:spTree>
    <p:extLst>
      <p:ext uri="{BB962C8B-B14F-4D97-AF65-F5344CB8AC3E}">
        <p14:creationId xmlns:p14="http://schemas.microsoft.com/office/powerpoint/2010/main" val="788824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Blackboard Architecture Style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Parts of Blackboard Model</a:t>
            </a:r>
          </a:p>
          <a:p>
            <a:r>
              <a:rPr lang="en-US" dirty="0" smtClean="0"/>
              <a:t>The blackboard model is usually presented with three major parts −</a:t>
            </a:r>
          </a:p>
          <a:p>
            <a:r>
              <a:rPr lang="en-US" b="1" dirty="0" smtClean="0"/>
              <a:t>Knowledge Sources (KS)</a:t>
            </a:r>
            <a:endParaRPr lang="en-US" dirty="0" smtClean="0"/>
          </a:p>
          <a:p>
            <a:r>
              <a:rPr lang="en-US" dirty="0" smtClean="0"/>
              <a:t>Knowledge Sources, also known as </a:t>
            </a:r>
            <a:r>
              <a:rPr lang="en-US" b="1" dirty="0" smtClean="0"/>
              <a:t>Listeners</a:t>
            </a:r>
            <a:r>
              <a:rPr lang="en-US" dirty="0" smtClean="0"/>
              <a:t> or </a:t>
            </a:r>
            <a:r>
              <a:rPr lang="en-US" b="1" dirty="0" smtClean="0"/>
              <a:t>Subscribers</a:t>
            </a:r>
            <a:r>
              <a:rPr lang="en-US" dirty="0" smtClean="0"/>
              <a:t> are distinct and independent units. They solve parts of a problem and aggregate partial results. Interaction among knowledge sources takes place uniquely through the blackboard.</a:t>
            </a:r>
          </a:p>
          <a:p>
            <a:r>
              <a:rPr lang="en-US" b="1" dirty="0" smtClean="0"/>
              <a:t>Blackboard Data Structure</a:t>
            </a:r>
            <a:endParaRPr lang="en-US" dirty="0" smtClean="0"/>
          </a:p>
          <a:p>
            <a:r>
              <a:rPr lang="en-US" dirty="0" smtClean="0"/>
              <a:t>The problem-solving state data is organized into an application-dependent hierarchy. Knowledge sources make changes to the blackboard that lead incrementally to a solution to the problem.</a:t>
            </a:r>
          </a:p>
          <a:p>
            <a:r>
              <a:rPr lang="en-US" b="1" dirty="0" smtClean="0"/>
              <a:t>Control</a:t>
            </a:r>
            <a:endParaRPr lang="en-US" dirty="0" smtClean="0"/>
          </a:p>
          <a:p>
            <a:r>
              <a:rPr lang="en-US" dirty="0" smtClean="0"/>
              <a:t>Control manages tasks and checks the work state.</a:t>
            </a:r>
          </a:p>
          <a:p>
            <a:endParaRPr lang="en-US" dirty="0"/>
          </a:p>
        </p:txBody>
      </p:sp>
    </p:spTree>
    <p:extLst>
      <p:ext uri="{BB962C8B-B14F-4D97-AF65-F5344CB8AC3E}">
        <p14:creationId xmlns:p14="http://schemas.microsoft.com/office/powerpoint/2010/main" val="694706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Blackboard Architecture Style</a:t>
            </a:r>
            <a:br>
              <a:rPr lang="en-US" b="1"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101" y="2624758"/>
            <a:ext cx="5715798" cy="2476846"/>
          </a:xfrm>
        </p:spPr>
      </p:pic>
    </p:spTree>
    <p:extLst>
      <p:ext uri="{BB962C8B-B14F-4D97-AF65-F5344CB8AC3E}">
        <p14:creationId xmlns:p14="http://schemas.microsoft.com/office/powerpoint/2010/main" val="2257958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1295</Words>
  <Application>Microsoft Office PowerPoint</Application>
  <PresentationFormat>On-screen Show (4:3)</PresentationFormat>
  <Paragraphs>74</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Architectural Styles </vt:lpstr>
      <vt:lpstr>Data Centered Architectures </vt:lpstr>
      <vt:lpstr>Data Centered Architectures </vt:lpstr>
      <vt:lpstr>PowerPoint Presentation</vt:lpstr>
      <vt:lpstr>Repository Architecture Style </vt:lpstr>
      <vt:lpstr>PowerPoint Presentation</vt:lpstr>
      <vt:lpstr>Blackboard Architecture Style </vt:lpstr>
      <vt:lpstr>Blackboard Architecture Style </vt:lpstr>
      <vt:lpstr>Blackboard Architecture Style </vt:lpstr>
      <vt:lpstr>Data Flow Architecture </vt:lpstr>
      <vt:lpstr>Batch Sequential </vt:lpstr>
      <vt:lpstr>Batch Sequential </vt:lpstr>
      <vt:lpstr>Pipe and Filter Architecture </vt:lpstr>
      <vt:lpstr>Pipe and Filter Architecture </vt:lpstr>
      <vt:lpstr>Virtual Machine Architecture </vt:lpstr>
      <vt:lpstr>Virtual Machine Architecture </vt:lpstr>
      <vt:lpstr>Virtual Machine Architecture</vt:lpstr>
      <vt:lpstr>Call-and-Return Architectures </vt:lpstr>
      <vt:lpstr>Main-Program-and-Subroutine</vt:lpstr>
      <vt:lpstr>Main-Program-and-Subroutine</vt:lpstr>
      <vt:lpstr>Remote procedure call</vt:lpstr>
      <vt:lpstr>Object-oriented or abstract data type</vt:lpstr>
      <vt:lpstr>Object-oriented or abstract data type</vt:lpstr>
      <vt:lpstr>Layered systems </vt:lpstr>
      <vt:lpstr>Layered systems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Styles</dc:title>
  <dc:creator>MAS</dc:creator>
  <cp:lastModifiedBy>MAS</cp:lastModifiedBy>
  <cp:revision>10</cp:revision>
  <dcterms:created xsi:type="dcterms:W3CDTF">2019-01-16T11:50:29Z</dcterms:created>
  <dcterms:modified xsi:type="dcterms:W3CDTF">2019-01-16T12:53:20Z</dcterms:modified>
</cp:coreProperties>
</file>