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4"/>
  </p:notesMasterIdLst>
  <p:sldIdLst>
    <p:sldId id="256" r:id="rId2"/>
    <p:sldId id="310" r:id="rId3"/>
    <p:sldId id="311" r:id="rId4"/>
    <p:sldId id="31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57" r:id="rId13"/>
    <p:sldId id="258" r:id="rId14"/>
    <p:sldId id="273" r:id="rId15"/>
    <p:sldId id="259" r:id="rId16"/>
    <p:sldId id="260" r:id="rId17"/>
    <p:sldId id="261" r:id="rId18"/>
    <p:sldId id="262" r:id="rId19"/>
    <p:sldId id="263" r:id="rId20"/>
    <p:sldId id="274" r:id="rId21"/>
    <p:sldId id="264" r:id="rId22"/>
    <p:sldId id="265" r:id="rId23"/>
    <p:sldId id="266" r:id="rId24"/>
    <p:sldId id="267" r:id="rId25"/>
    <p:sldId id="268" r:id="rId26"/>
    <p:sldId id="269" r:id="rId27"/>
    <p:sldId id="275" r:id="rId28"/>
    <p:sldId id="270" r:id="rId29"/>
    <p:sldId id="271" r:id="rId30"/>
    <p:sldId id="272" r:id="rId31"/>
    <p:sldId id="277" r:id="rId32"/>
    <p:sldId id="29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434" autoAdjust="0"/>
  </p:normalViewPr>
  <p:slideViewPr>
    <p:cSldViewPr>
      <p:cViewPr varScale="1">
        <p:scale>
          <a:sx n="112" d="100"/>
          <a:sy n="112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22T05:56:05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11959 0,'-35'-35'15</inkml:trace>
  <inkml:trace contextRef="#ctx0" brushRef="#br0" timeOffset="45223.1885">18380 9384 0,'0'-18'62,"-18"18"173,0 0-204,-17 0 16,18-35-16,-1 35-15,-17 0-1,17 0 17,0 0-17,1 0 17,-19 0-17,36-18 1,-35 18-1,0 0 1,17 0 0,1 0-16,-1 0 15,-17 0-15,-1 0 0,1-17 16,17 17 0,1 0-16,17-18 0,-18 18 0,1 0 15,-1 0-15,0 0 16,1 0-16,-1-18 15,0 18 1,1 0 0,-1 0-1,18-17-15,-53 17 16,18 0 0,0 0-1,35-35-15,-36 35 16,1 0-16,17 0 15,-17 0 1,0 0 0,17 0-1,1-18 1,-19 18 0,1 0-1,0 0 1,35-18-16,-36 18 15,-16-35 1,16 35-16,19 0 16,-1-18-16,-17 18 15,17 0-15,0-35 16,-17 35-16,18-18 0,-19 18 16,1-35-16,-18 35 15,18-18-15,0 18 16,-1-35-16,19 35 15,-19-17-15,1 17 16,0-36-16,-1 36 16,1-17-16,18 17 15,-19-36-15,1 36 16,-18-17-16,18 17 16,0-36-16,-1 36 0,1-17 15,-18 17 1,18-35-16,17 35 0,-17-18 15,17 18-15,1-18 16,-19 18-16,1-35 16,0 35-16,-1-18 15,1 18-15,-18-35 16,18 35-16,0 0 16,-1-18-16,1 18 15,0 0-15,0-35 16,17 35-16,0 0 15,-17-18-15,17 18 16,1 0-16,-18-35 16,17 35-16,0 0 15,-17 0-15,17-17 0,-17 17 32,17 0-32,18-18 15,0 36 204,0 17-203,0 0-1,18-35 1,-18 35-16,0-17 15,35-18 1,-35-18 47,0-17-63,0 17 15,0 1-15,0-18 16,0-1-1,0 19 1,0-1 0,18 18 77,17 0-93,1 0 16,-1 0 0,0 0-1,-17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22T06:04:5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5750 0,'0'0'0,"-36"0"0,19 0 16,34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7EA0-10C9-4E4C-BB60-FDE5F1EAC4C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958A-97E1-4106-8CE9-AA7AAECB9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58A-97E1-4106-8CE9-AA7AAECB93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4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8" y="1300786"/>
            <a:ext cx="7221141" cy="25092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N. L. MUDEGOL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838200"/>
            <a:ext cx="777287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is the weight on the link from ith input neuron to jth hidden neuron.</a:t>
            </a:r>
            <a:r>
              <a:rPr lang="en-US" sz="24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  			          </a:t>
            </a:r>
            <a:r>
              <a:rPr lang="en-US" sz="66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</a:p>
          <a:p>
            <a:pPr marL="0" indent="0" algn="ctr">
              <a:buNone/>
            </a:pPr>
            <a:endParaRPr lang="en-US" sz="44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8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80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6600" y="1944469"/>
            <a:ext cx="983343" cy="189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259943" y="2267634"/>
            <a:ext cx="464457" cy="676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14900" y="21336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6400" y="19431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Between Input and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9500" y="286461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input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48400" y="1944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438400" y="4420968"/>
            <a:ext cx="990600" cy="417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421743" y="4833257"/>
            <a:ext cx="642257" cy="81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4869543" y="4420968"/>
            <a:ext cx="1143000" cy="208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8200" y="4648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Between Input and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81300" y="556971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47014" y="44209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838200"/>
            <a:ext cx="777287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is the weight on the link from ith Hidden neuron to jth Output neuron.</a:t>
            </a:r>
            <a:r>
              <a:rPr lang="en-US" sz="24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  			          </a:t>
            </a:r>
            <a:r>
              <a:rPr lang="en-US" sz="66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</a:p>
          <a:p>
            <a:pPr marL="0" indent="0" algn="ctr">
              <a:buNone/>
            </a:pPr>
            <a:endParaRPr lang="en-US" sz="44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8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6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n-US" sz="80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6600" y="1944469"/>
            <a:ext cx="983343" cy="189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259943" y="2133600"/>
            <a:ext cx="769257" cy="810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181600" y="2133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6400" y="19431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Between Hidden and Output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9500" y="286461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48400" y="1944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 Output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438400" y="4420968"/>
            <a:ext cx="1181100" cy="417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421743" y="4629834"/>
            <a:ext cx="1074057" cy="1019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181600" y="4525401"/>
            <a:ext cx="830943" cy="104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8200" y="4648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Between Hidden and Output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81300" y="556971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Hidden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47014" y="44209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Output Neuron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OF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UPDATION</a:t>
            </a:r>
          </a:p>
        </p:txBody>
      </p:sp>
    </p:spTree>
    <p:extLst>
      <p:ext uri="{BB962C8B-B14F-4D97-AF65-F5344CB8AC3E}">
        <p14:creationId xmlns:p14="http://schemas.microsoft.com/office/powerpoint/2010/main" val="27457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 and learning rate to a small </a:t>
            </a:r>
            <a:r>
              <a:rPr lang="en-US" sz="22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marL="0" indent="0">
              <a:buNone/>
            </a:pPr>
            <a:endParaRPr lang="en-US" sz="24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steps 3-17 until stopping condition is false.</a:t>
            </a:r>
          </a:p>
          <a:p>
            <a:pPr marL="0" indent="0">
              <a:buNone/>
            </a:pPr>
            <a:endParaRPr lang="en-US" sz="24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steps 4-16 for each training pair.</a:t>
            </a:r>
          </a:p>
        </p:txBody>
      </p:sp>
    </p:spTree>
    <p:extLst>
      <p:ext uri="{BB962C8B-B14F-4D97-AF65-F5344CB8AC3E}">
        <p14:creationId xmlns:p14="http://schemas.microsoft.com/office/powerpoint/2010/main" val="20211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81201"/>
            <a:ext cx="792527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– 1</a:t>
            </a: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FEED-FORWARD</a:t>
            </a:r>
          </a:p>
        </p:txBody>
      </p:sp>
    </p:spTree>
    <p:extLst>
      <p:ext uri="{BB962C8B-B14F-4D97-AF65-F5344CB8AC3E}">
        <p14:creationId xmlns:p14="http://schemas.microsoft.com/office/powerpoint/2010/main" val="39427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 FEED-FORWARD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INPUT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Present each input pair to input layer. Apply 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activation function 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it.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200" b="0" i="0" cap="none" dirty="0" smtClean="0">
                        <a:effectLst/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200" i="1" cap="none" dirty="0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200" b="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b="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output of input layer will be same as it’s input.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sz="2200" i="0" cap="none" dirty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cap="none" dirty="0" smtClean="0"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200" b="0" i="0" cap="none" dirty="0" smtClean="0">
                        <a:effectLst/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cap="none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8600" y="762000"/>
                <a:ext cx="8382000" cy="53339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 FEED-FORWARD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FOR HIDDEN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Input 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hidden neuron.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  <m:t>𝐻𝑝</m:t>
                        </m:r>
                      </m:sub>
                    </m:sSub>
                    <m:r>
                      <a:rPr lang="en-US" sz="3200" i="0" cap="non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cap="none" dirty="0" smtClean="0">
                                    <a:effectLst/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200" b="0" i="1" cap="none" dirty="0" smtClean="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j=p and p = 1, 2, …, m</a:t>
                </a: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(Here Input and Output is same for input layer, so we can take either of two i.e. input or output for net input computation)</a:t>
                </a: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Bias in net Input.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𝐻𝑝</m:t>
                        </m:r>
                      </m:sub>
                    </m:sSub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𝐻𝑝</m:t>
                        </m:r>
                      </m:sub>
                    </m:sSub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endParaRPr lang="en-US" sz="3200" b="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Bias can be same for all inputs or different for each hidden layer.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8600" y="762000"/>
                <a:ext cx="8382000" cy="5333999"/>
              </a:xfrm>
              <a:blipFill rotWithShape="0">
                <a:blip r:embed="rId2"/>
                <a:stretch>
                  <a:fillRect l="-945" t="-686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 FEED-FORWARD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HIDDEN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hidden layer can be computed by applying 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sigmoidal function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it’s input.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  <m:t>𝐻𝑝</m:t>
                        </m:r>
                      </m:sub>
                    </m:sSub>
                    <m:r>
                      <a:rPr lang="en-US" sz="3200" i="0" cap="non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𝐻𝑝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3200" b="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200" i="1" cap="none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1, 2, . . ., m</a:t>
                </a:r>
                <a:endParaRPr lang="en-US" sz="2200" b="0" cap="none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have ‘m’ such outputs which will be passed to the output layer.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800" y="762000"/>
                <a:ext cx="7925270" cy="53339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 FEED-FORWARD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FOR OUTPUT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Input 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output neuron.</a:t>
                </a:r>
              </a:p>
              <a:p>
                <a:pPr marL="0" indent="0" algn="ctr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cap="none" dirty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cap="none" dirty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320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en-US" sz="3200" cap="none" dirty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 cap="none" dirty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cap="none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cap="none" dirty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 cap="none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i="1" cap="none" dirty="0" smtClean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j = q and q</a:t>
                </a: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1, 2, . . .n </a:t>
                </a: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Bias in net Input.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Bias can be same for all inputs or different for each hidden layer.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800" y="762000"/>
                <a:ext cx="7925270" cy="5333999"/>
              </a:xfrm>
              <a:blipFill rotWithShape="0">
                <a:blip r:embed="rId2"/>
                <a:stretch>
                  <a:fillRect l="-1000" t="-686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PHASE-1: FEED-FORWARD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8: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OUTPUT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output layer can be computed by applying 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sigmoidal function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it’s input.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en-US" sz="3200" i="0" cap="non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cap="none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cap="none" dirty="0" smtClean="0">
                            <a:effectLst/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cap="none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cap="non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3200" b="0" i="1" cap="non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cap="non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3200" b="0" i="1" cap="non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3200" b="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have ‘n’ such outputs which will be passed to the output layer.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case of logic gates n = 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1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6423"/>
            <a:ext cx="7773338" cy="9103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guru99.com/images/1/030819_0937_BackPropaga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8" y="1828800"/>
            <a:ext cx="8510562" cy="42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49760" y="3041640"/>
              <a:ext cx="1162440" cy="1263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0400" y="3032280"/>
                <a:ext cx="1181160" cy="12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7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81201"/>
            <a:ext cx="792527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– 2</a:t>
            </a: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ERROR 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3320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9: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CALCULATION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given training pair, calculate the difference between desired output and actual output.</a:t>
                </a: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cap="none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e>
                            <m:sub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e>
                            <m:sub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cap="non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1, 2, …, n</a:t>
                </a:r>
                <a:endParaRPr lang="en-US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2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 OF DERIVATIVE OF OUTPUT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derivative of the output of output layer.</a:t>
                </a:r>
              </a:p>
              <a:p>
                <a:pPr marL="0" indent="0">
                  <a:buNone/>
                </a:pPr>
                <a:endParaRPr lang="en-US" sz="14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=(1 −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3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1, 2, …, </a:t>
                </a:r>
                <a:r>
                  <a:rPr lang="en-US" cap="none" dirty="0" smtClean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3200" cap="non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This is a derivative of binary sigmoidal function.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have ‘n’ such derivatives.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11: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 OF ERROR CORRECTION TERM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error correction term.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320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  <m:sub>
                            <m: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3200" i="1" cap="none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e>
                          <m:sub>
                            <m: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3200" i="1" cap="none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(1 −</m:t>
                    </m:r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cap="none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3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1, 2, …, </a:t>
                </a:r>
                <a:r>
                  <a:rPr lang="en-US" cap="none" dirty="0" smtClean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have ‘n’ such error correction terms.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12: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WEIGHTS AND BIAS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change in weights and bias between hidden and output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cap="none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Learning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13: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 INPUTS TO HIDDEN LAYER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delta inputs to every hidden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have ‘m’ such a delta inputs which will be passed to hidden layer.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3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PHASE-2: ERROR BACK-PROPAGATION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14: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WEIGHTS AND BIAS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change in weights and bias between input and hidden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cap="none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Learning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81201"/>
            <a:ext cx="792527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PHASE – 3</a:t>
            </a:r>
          </a:p>
          <a:p>
            <a:pPr marL="0" indent="0" algn="ctr">
              <a:buNone/>
            </a:pPr>
            <a:r>
              <a:rPr lang="en-US" sz="3200" b="1" u="sng" cap="non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WEIGHT AND BIAS UPDATE</a:t>
            </a:r>
          </a:p>
        </p:txBody>
      </p:sp>
    </p:spTree>
    <p:extLst>
      <p:ext uri="{BB962C8B-B14F-4D97-AF65-F5344CB8AC3E}">
        <p14:creationId xmlns:p14="http://schemas.microsoft.com/office/powerpoint/2010/main" val="23493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PHASE-3: WEIGHT UPDATION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15: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WEIGHTS AND BIAS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weights and bias between hidden and output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PHASE-3: WEIGHT UPDATION PHASE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16: </a:t>
                </a:r>
                <a:r>
                  <a:rPr lang="en-US" sz="2200" u="sng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WEIGHTS AND BIAS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weights and bias between input and hidden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304800"/>
            <a:ext cx="8763000" cy="6400800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x, arrive through the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preconnected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modeled using real weights W. the weights are usually randomly selected.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output for every neuron from the input layer, to the hidden layers, to the output layer.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error in the outputs</a:t>
            </a:r>
          </a:p>
          <a:p>
            <a:pPr marL="0" indent="0">
              <a:buNone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error= actual output – desired output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back from the output layer to the hidden layer to adjust the weights such that the error is decreased.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repeating the process until the desired output is achieved</a:t>
            </a:r>
          </a:p>
          <a:p>
            <a:endParaRPr 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PHASE-3: WEIGHT UPDATION PHASE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17: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stopping condition.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stopping condition may be certain number of epochs (iterations) or when actual output matches with the targets output.</a:t>
            </a:r>
          </a:p>
        </p:txBody>
      </p:sp>
    </p:spTree>
    <p:extLst>
      <p:ext uri="{BB962C8B-B14F-4D97-AF65-F5344CB8AC3E}">
        <p14:creationId xmlns:p14="http://schemas.microsoft.com/office/powerpoint/2010/main" val="1337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CONDITION:</a:t>
                </a:r>
              </a:p>
              <a:p>
                <a:pPr marL="0" indent="0">
                  <a:buNone/>
                </a:pPr>
                <a:r>
                  <a:rPr lang="en-US" sz="2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Error Norm as follows: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𝑁𝑘</m:t>
                          </m:r>
                        </m:sub>
                      </m:sSub>
                      <m:r>
                        <a:rPr lang="en-US" sz="2400" b="0" i="1" cap="none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cap="non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cap="non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cap="non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training pair,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200" i="1" cap="none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cap="none" smtClean="0"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b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3200" b="0" i="1" cap="none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cap="none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 cap="none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i="1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3200" i="1" cap="none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i="1" cap="none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cap="none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total outputs</a:t>
                </a:r>
              </a:p>
              <a:p>
                <a:pPr marL="457200" lvl="1" indent="0" algn="ctr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called as ‘</a:t>
                </a:r>
                <a:r>
                  <a:rPr lang="en-US" sz="2200" b="1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Mean-squared Error</a:t>
                </a: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</a:p>
              <a:p>
                <a:pPr marL="457200" lvl="1" indent="0">
                  <a:buNone/>
                </a:pPr>
                <a:r>
                  <a:rPr lang="en-US" sz="2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 is acceptably low than tolerance, then stop.</a:t>
                </a: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1153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44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CONDITION:</a:t>
                </a: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Euclidean norm of Error:</a:t>
                </a:r>
              </a:p>
              <a:p>
                <a:pPr marL="0" indent="0">
                  <a:buNone/>
                </a:pPr>
                <a:endParaRPr lang="en-US" sz="2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20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b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3200" b="0" i="1" cap="none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cap="non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3200" i="1" cap="non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cap="none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i="1" cap="none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 cap="none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200" i="1" cap="non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 cap="non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200" i="1" cap="non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200" i="1" cap="none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3200" i="1" cap="none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sz="3200" b="0" i="1" cap="none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Clr>
                    <a:prstClr val="white"/>
                  </a:buClr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 = total outputs</a:t>
                </a:r>
              </a:p>
              <a:p>
                <a:pPr marL="457200" lvl="1" indent="0" algn="ctr">
                  <a:buNone/>
                </a:pPr>
                <a:endParaRPr lang="en-US" sz="3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333999"/>
              </a:xfrm>
              <a:blipFill rotWithShape="0">
                <a:blip r:embed="rId2"/>
                <a:stretch>
                  <a:fillRect l="-999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8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7730" y="762001"/>
            <a:ext cx="792527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65172"/>
              </p:ext>
            </p:extLst>
          </p:nvPr>
        </p:nvGraphicFramePr>
        <p:xfrm>
          <a:off x="1219200" y="2057400"/>
          <a:ext cx="6781800" cy="343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93686865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579440213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467271288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400369064"/>
                    </a:ext>
                  </a:extLst>
                </a:gridCol>
              </a:tblGrid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1125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7027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18087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33987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10538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111273"/>
                  </a:ext>
                </a:extLst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5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1"/>
            <a:ext cx="792527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0600" y="1828800"/>
            <a:ext cx="6781800" cy="3581400"/>
            <a:chOff x="1295400" y="2133600"/>
            <a:chExt cx="6019800" cy="2259623"/>
          </a:xfrm>
        </p:grpSpPr>
        <p:cxnSp>
          <p:nvCxnSpPr>
            <p:cNvPr id="26" name="Straight Arrow Connector 25"/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2895600" y="2494085"/>
              <a:ext cx="1254369" cy="1544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295400" y="2133600"/>
              <a:ext cx="6019800" cy="2259623"/>
              <a:chOff x="1295400" y="2209800"/>
              <a:chExt cx="6019800" cy="22596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286000" y="2262554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286000" y="38100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49969" y="2265485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49969" y="3836377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15000" y="29718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>
                <a:endCxn id="2" idx="2"/>
              </p:cNvCxnSpPr>
              <p:nvPr/>
            </p:nvCxnSpPr>
            <p:spPr>
              <a:xfrm>
                <a:off x="1295400" y="2567354"/>
                <a:ext cx="990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295400" y="4106008"/>
                <a:ext cx="990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2" idx="6"/>
                <a:endCxn id="6" idx="2"/>
              </p:cNvCxnSpPr>
              <p:nvPr/>
            </p:nvCxnSpPr>
            <p:spPr>
              <a:xfrm>
                <a:off x="2895600" y="2567354"/>
                <a:ext cx="1254369" cy="2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2895600" y="4138246"/>
                <a:ext cx="1254369" cy="2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759569" y="2570285"/>
                <a:ext cx="955431" cy="706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4759569" y="3276600"/>
                <a:ext cx="955431" cy="864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6324600" y="3276600"/>
                <a:ext cx="990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cxnSpLocks/>
                <a:stCxn id="2" idx="6"/>
                <a:endCxn id="7" idx="2"/>
              </p:cNvCxnSpPr>
              <p:nvPr/>
            </p:nvCxnSpPr>
            <p:spPr>
              <a:xfrm>
                <a:off x="2895600" y="2567354"/>
                <a:ext cx="1254369" cy="15738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447800" y="2209800"/>
                <a:ext cx="533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447800" y="3723542"/>
                <a:ext cx="533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200" y="22098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75791" y="2835519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05958" y="2861897"/>
                <a:ext cx="637442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200400" y="4164623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02468" y="3657600"/>
                <a:ext cx="612531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-0.5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029200" y="25908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77000" y="2971800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70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pPr marL="0" indent="0">
              <a:buNone/>
            </a:pP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0.4,		I</a:t>
            </a: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-0.7</a:t>
            </a:r>
          </a:p>
          <a:p>
            <a:pPr marL="0" indent="0">
              <a:buNone/>
            </a:pP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0.1, 	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6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0.4, 	 V</a:t>
            </a:r>
            <a:r>
              <a:rPr lang="en-US" sz="16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-0.2, 	 V</a:t>
            </a:r>
            <a:r>
              <a:rPr lang="en-US" sz="16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0.2</a:t>
            </a:r>
          </a:p>
          <a:p>
            <a:pPr marL="0" indent="0">
              <a:buNone/>
            </a:pP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0.2,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W</a:t>
            </a:r>
            <a:r>
              <a:rPr lang="en-US" sz="16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-0.5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  <a:endParaRPr lang="en-US" sz="16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Input Layer will be same as its Input because of Linear Activation Function.</a:t>
            </a:r>
          </a:p>
          <a:p>
            <a:pPr marL="0" indent="0">
              <a:buNone/>
            </a:pPr>
            <a:endParaRPr lang="en-US" sz="28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prstClr val="white"/>
              </a:buClr>
              <a:buNone/>
            </a:pP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I</a:t>
            </a:r>
            <a:r>
              <a:rPr lang="en-US" sz="1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0.4,			I</a:t>
            </a:r>
            <a:r>
              <a:rPr lang="en-US" sz="1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-0.7		</a:t>
            </a:r>
          </a:p>
          <a:p>
            <a:pPr marL="0" lvl="0" indent="0">
              <a:buClr>
                <a:prstClr val="white"/>
              </a:buClr>
              <a:buNone/>
            </a:pPr>
            <a:endParaRPr lang="en-US" sz="280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white"/>
              </a:buClr>
              <a:buNone/>
            </a:pP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O</a:t>
            </a:r>
            <a:r>
              <a:rPr lang="en-US" sz="1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sz="2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0.4 		</a:t>
            </a:r>
            <a:r>
              <a:rPr lang="en-US" sz="28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sz="28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-0.7</a:t>
            </a:r>
            <a:endParaRPr lang="en-US" sz="1400" cap="none" dirty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Input to Hidden Layer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+  V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 (0.1 * 0.4) + (-0.2 * -0.7)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 0.04  +  0.14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0.18 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+  V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I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 (0.4 * 0.4) + (0.2 * -0.7)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 0.16  -  0.14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0.02</a:t>
            </a:r>
            <a:endParaRPr lang="en-US" sz="24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Output of Hidden Layer</a:t>
                </a:r>
              </a:p>
              <a:p>
                <a:pPr marL="0" indent="0">
                  <a:buNone/>
                </a:pPr>
                <a:r>
                  <a:rPr lang="en-US" sz="28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  <a:r>
                  <a:rPr lang="en-US" sz="28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/ 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cap="none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cap="none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cap="none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−0.18</m:t>
                        </m:r>
                      </m:sup>
                    </m:sSup>
                  </m:oMath>
                </a14:m>
                <a:r>
                  <a:rPr lang="en-US" sz="28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0.5448	</a:t>
                </a:r>
              </a:p>
              <a:p>
                <a:pPr marL="0" indent="0">
                  <a:buNone/>
                </a:pPr>
                <a:endParaRPr lang="en-US" sz="28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28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H2</a:t>
                </a:r>
                <a:r>
                  <a:rPr lang="en-US" sz="28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/ 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8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−0.</m:t>
                        </m:r>
                        <m:r>
                          <a:rPr lang="en-US" sz="2800" b="0" i="1" cap="none" smtClean="0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02</m:t>
                        </m:r>
                      </m:sup>
                    </m:sSup>
                  </m:oMath>
                </a14:m>
                <a:r>
                  <a:rPr lang="en-US" sz="28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28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0.505	</a:t>
                </a:r>
                <a:endParaRPr lang="en-US" sz="1400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1537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cap="none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Input to Output Layer</a:t>
                </a:r>
                <a:endParaRPr lang="en-US" sz="1200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 W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H2</a:t>
                </a:r>
              </a:p>
              <a:p>
                <a:pPr mar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(0.2 * 0.5448) + (-0.5 * 0.505)</a:t>
                </a:r>
              </a:p>
              <a:p>
                <a:pPr mar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0.10896  -  0.2525</a:t>
                </a:r>
              </a:p>
              <a:p>
                <a:pPr mar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b="1" cap="none" dirty="0" smtClean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-0.14354</a:t>
                </a:r>
                <a:endParaRPr lang="en-US" sz="24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prstClr val="white"/>
                  </a:buClr>
                  <a:buNone/>
                </a:pPr>
                <a:endParaRPr lang="en-US" sz="24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Output of Output Layer</a:t>
                </a: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/ 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i="1" cap="none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</m:t>
                        </m:r>
                        <m:r>
                          <a:rPr lang="en-US" sz="2400" b="0" i="1" cap="none" smtClean="0">
                            <a:solidFill>
                              <a:prstClr val="white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14354</m:t>
                        </m:r>
                      </m:sup>
                    </m:sSup>
                  </m:oMath>
                </a14:m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lvl="0" indent="0">
                  <a:buClr>
                    <a:prstClr val="white"/>
                  </a:buClr>
                  <a:buNone/>
                </a:pP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0.4642</a:t>
                </a:r>
                <a:endParaRPr lang="en-US" sz="1200" b="1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prstClr val="white"/>
                  </a:buClr>
                  <a:buNone/>
                </a:pPr>
                <a:endParaRPr lang="en-US" sz="24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1153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-76200"/>
            <a:ext cx="7773338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295400"/>
            <a:ext cx="8686800" cy="5333999"/>
          </a:xfrm>
        </p:spPr>
        <p:txBody>
          <a:bodyPr>
            <a:normAutofit fontScale="92500" lnSpcReduction="20000"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fast, simple and easy to program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no parameters to tune apart from the numbers of input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flexible method as it does not require prior knowledge about the network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standard method that generally works well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need any special mention of the features of the function to be learned.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especially useful for deep neural networks working on error-prone projects, such as image or speech recognition.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advantage of the chain and power rules allows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function with any number of outputs.</a:t>
            </a:r>
          </a:p>
        </p:txBody>
      </p:sp>
    </p:spTree>
    <p:extLst>
      <p:ext uri="{BB962C8B-B14F-4D97-AF65-F5344CB8AC3E}">
        <p14:creationId xmlns:p14="http://schemas.microsoft.com/office/powerpoint/2010/main" val="25537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Error</a:t>
            </a:r>
            <a:endParaRPr lang="en-US" sz="24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= (0.1 – 0.4642)</a:t>
            </a:r>
          </a:p>
          <a:p>
            <a:pPr marL="0" indent="0">
              <a:buNone/>
            </a:pPr>
            <a:r>
              <a:rPr lang="en-US" sz="2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= -0.3642</a:t>
            </a:r>
          </a:p>
          <a:p>
            <a:pPr marL="0" indent="0">
              <a:buNone/>
            </a:pPr>
            <a:endParaRPr lang="en-US" sz="24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Derivative of Output of Output layer</a:t>
            </a: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= (1-O</a:t>
            </a:r>
            <a:r>
              <a:rPr lang="en-US" sz="1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O</a:t>
            </a:r>
            <a:r>
              <a:rPr lang="en-US" sz="1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</a:p>
          <a:p>
            <a:pPr marL="0" indent="0">
              <a:buNone/>
            </a:pPr>
            <a:r>
              <a:rPr lang="en-US" sz="1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(1 – 0.4642) * 0.4642</a:t>
            </a:r>
          </a:p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0.5358  * 0.4642</a:t>
            </a:r>
          </a:p>
          <a:p>
            <a:pPr marL="0" indent="0">
              <a:buNone/>
            </a:pPr>
            <a:r>
              <a:rPr lang="en-US" sz="24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= 0.2487</a:t>
            </a:r>
            <a:endParaRPr lang="en-US" sz="12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prstClr val="white"/>
              </a:buClr>
              <a:buNone/>
            </a:pPr>
            <a:endParaRPr lang="en-US" sz="2400" b="1" cap="none" dirty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Error Correction Term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= e * d</a:t>
            </a:r>
          </a:p>
          <a:p>
            <a:pPr marL="0" indent="0">
              <a:buNone/>
            </a:pPr>
            <a:r>
              <a:rPr lang="en-US" sz="3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= -0.3642 * 0.2487</a:t>
            </a:r>
          </a:p>
          <a:p>
            <a:pPr marL="0" indent="0">
              <a:buNone/>
            </a:pPr>
            <a:r>
              <a:rPr lang="en-US" sz="3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= -0.09058</a:t>
            </a:r>
          </a:p>
        </p:txBody>
      </p:sp>
    </p:spTree>
    <p:extLst>
      <p:ext uri="{BB962C8B-B14F-4D97-AF65-F5344CB8AC3E}">
        <p14:creationId xmlns:p14="http://schemas.microsoft.com/office/powerpoint/2010/main" val="34607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Change in weights of H-O layer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4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E * O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</a:p>
              <a:p>
                <a:pPr marL="0" indent="0"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(-0.09258) * 0.5448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4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𝑾</m:t>
                    </m:r>
                  </m:oMath>
                </a14:m>
                <a:r>
                  <a:rPr lang="en-US" sz="1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-0.0493</a:t>
                </a:r>
              </a:p>
              <a:p>
                <a:pPr marL="0" indent="0">
                  <a:buNone/>
                </a:pPr>
                <a:endParaRPr lang="en-US" sz="24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4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E * O</a:t>
                </a:r>
                <a:r>
                  <a:rPr lang="en-US" sz="1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H2</a:t>
                </a:r>
              </a:p>
              <a:p>
                <a:pPr marL="0" indent="0">
                  <a:buNone/>
                </a:pPr>
                <a:r>
                  <a:rPr lang="en-US" sz="24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(-0.09258) * 0.505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4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𝑾</m:t>
                    </m:r>
                  </m:oMath>
                </a14:m>
                <a:r>
                  <a:rPr lang="en-US" sz="1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-0.0457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1153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9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Derivative of output of Hidden Layer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(1 – O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O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 (1-0.5448) * 0.5448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 0.4552 * 0.5448</a:t>
            </a:r>
          </a:p>
          <a:p>
            <a:pPr marL="0" indent="0">
              <a:buNone/>
            </a:pP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0.2479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(1 – O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* O</a:t>
            </a:r>
            <a:r>
              <a:rPr lang="en-US" sz="1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 (1-0.505) * 0.505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 0.495 * 0.505</a:t>
            </a:r>
          </a:p>
          <a:p>
            <a:pPr marL="0" indent="0">
              <a:buNone/>
            </a:pP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4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0.2499</a:t>
            </a:r>
          </a:p>
        </p:txBody>
      </p:sp>
    </p:spTree>
    <p:extLst>
      <p:ext uri="{BB962C8B-B14F-4D97-AF65-F5344CB8AC3E}">
        <p14:creationId xmlns:p14="http://schemas.microsoft.com/office/powerpoint/2010/main" val="3143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Delta inputs to Hidden Layer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W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E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= 0.2479 * 0.2 * -0.09058</a:t>
            </a:r>
          </a:p>
          <a:p>
            <a:pPr marL="0" indent="0">
              <a:buNone/>
            </a:pPr>
            <a:r>
              <a:rPr lang="en-US" sz="22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-0.00449</a:t>
            </a:r>
          </a:p>
          <a:p>
            <a:pPr marL="0" indent="0">
              <a:buNone/>
            </a:pPr>
            <a:endParaRPr lang="en-US" sz="2200" b="1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W</a:t>
            </a:r>
            <a:r>
              <a:rPr lang="en-US" sz="11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E</a:t>
            </a:r>
          </a:p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= 0.2499 * -0.5 * -0.09058</a:t>
            </a:r>
          </a:p>
          <a:p>
            <a:pPr marL="0" indent="0">
              <a:buNone/>
            </a:pPr>
            <a:r>
              <a:rPr lang="en-US" sz="22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0.01131</a:t>
            </a:r>
          </a:p>
        </p:txBody>
      </p:sp>
    </p:spTree>
    <p:extLst>
      <p:ext uri="{BB962C8B-B14F-4D97-AF65-F5344CB8AC3E}">
        <p14:creationId xmlns:p14="http://schemas.microsoft.com/office/powerpoint/2010/main" val="33268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 Change in weights of I-H layer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d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(-0.00449) * 0.4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1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𝑽</m:t>
                    </m:r>
                  </m:oMath>
                </a14:m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-0.001796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d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(-0.00449) * (-0.7)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𝑽</m:t>
                    </m:r>
                  </m:oMath>
                </a14:m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0.003143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999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b="0" i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0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d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(0.01131) * 0.4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1" i="1" cap="none" smtClean="0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𝑽</m:t>
                    </m:r>
                  </m:oMath>
                </a14:m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0.004524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* d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O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1 * (0.01131) * (-0.7)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2200" b="1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𝑽</m:t>
                    </m:r>
                  </m:oMath>
                </a14:m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-0.007917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 Weight Update (H-O layer)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0.2 – 0.0493</a:t>
                </a:r>
              </a:p>
              <a:p>
                <a:pPr marL="0" indent="0">
                  <a:buNone/>
                </a:pP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0.1507</a:t>
                </a:r>
              </a:p>
              <a:p>
                <a:pPr marL="0" indent="0">
                  <a:buNone/>
                </a:pPr>
                <a:endParaRPr lang="en-US" sz="2200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-0.5 – 0.0457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-0.5457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999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 Weight Update (I-H layer)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0.1 – 0.001796</a:t>
                </a:r>
              </a:p>
              <a:p>
                <a:pPr marL="0" indent="0">
                  <a:buNone/>
                </a:pP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 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0.098204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0.4 + 0.004524</a:t>
                </a:r>
              </a:p>
              <a:p>
                <a:pPr marL="0" indent="0">
                  <a:buNone/>
                </a:pP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0.404524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999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 Weight Update (I-H layer)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-0.2 + 0.003143</a:t>
                </a:r>
              </a:p>
              <a:p>
                <a:pPr marL="0" indent="0">
                  <a:buNone/>
                </a:pP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   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-0.196857</a:t>
                </a:r>
              </a:p>
              <a:p>
                <a:pPr marL="0" indent="0">
                  <a:buNone/>
                </a:pPr>
                <a:endParaRPr lang="en-US" sz="2200" b="1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cap="none">
                        <a:solidFill>
                          <a:prstClr val="white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</a:p>
              <a:p>
                <a:pPr marL="0" indent="0">
                  <a:buNone/>
                </a:pPr>
                <a:r>
                  <a:rPr lang="en-US" sz="2200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0.2 – 0.007917</a:t>
                </a:r>
              </a:p>
              <a:p>
                <a:pPr marL="0" indent="0">
                  <a:buNone/>
                </a:pP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1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    </a:t>
                </a:r>
                <a:r>
                  <a:rPr lang="en-US" sz="2200" b="1" cap="none" dirty="0">
                    <a:solidFill>
                      <a:prstClr val="whit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0.192083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762000"/>
                <a:ext cx="7925270" cy="5486399"/>
              </a:xfrm>
              <a:blipFill rotWithShape="0">
                <a:blip r:embed="rId2"/>
                <a:stretch>
                  <a:fillRect l="-999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014" y="258204"/>
            <a:ext cx="603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FEED FORWARD NETWORK (BPN)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1384620"/>
            <a:ext cx="7935686" cy="4863780"/>
            <a:chOff x="533400" y="1232220"/>
            <a:chExt cx="7935686" cy="4863780"/>
          </a:xfrm>
        </p:grpSpPr>
        <p:sp>
          <p:nvSpPr>
            <p:cNvPr id="4" name="Oval 3"/>
            <p:cNvSpPr/>
            <p:nvPr/>
          </p:nvSpPr>
          <p:spPr>
            <a:xfrm>
              <a:off x="1467757" y="2334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71386" y="35541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500414" y="5382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2373085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29314" y="35433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72857" y="54102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2334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37829" y="35541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966857" y="5382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4365314"/>
              <a:ext cx="477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3443" y="4329028"/>
              <a:ext cx="477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9043" y="4365314"/>
              <a:ext cx="477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17" name="Straight Arrow Connector 16"/>
            <p:cNvCxnSpPr>
              <a:endCxn id="4" idx="2"/>
            </p:cNvCxnSpPr>
            <p:nvPr/>
          </p:nvCxnSpPr>
          <p:spPr>
            <a:xfrm>
              <a:off x="533400" y="2677886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6057" y="3897086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66057" y="5725886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57186" y="2705100"/>
              <a:ext cx="7384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53557" y="3924300"/>
              <a:ext cx="7420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89843" y="5753100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7" idx="2"/>
            </p:cNvCxnSpPr>
            <p:nvPr/>
          </p:nvCxnSpPr>
          <p:spPr>
            <a:xfrm>
              <a:off x="3358243" y="2715985"/>
              <a:ext cx="756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8" idx="2"/>
            </p:cNvCxnSpPr>
            <p:nvPr/>
          </p:nvCxnSpPr>
          <p:spPr>
            <a:xfrm>
              <a:off x="3383642" y="3886200"/>
              <a:ext cx="74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390900" y="5763985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800600" y="2741385"/>
              <a:ext cx="756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825999" y="3911600"/>
              <a:ext cx="74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833257" y="5789385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177643" y="2677886"/>
              <a:ext cx="756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203042" y="3848101"/>
              <a:ext cx="74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210300" y="5725886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620000" y="2677886"/>
              <a:ext cx="756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645399" y="3848101"/>
              <a:ext cx="74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52657" y="5725886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4135" y="211147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1478" y="3413074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00" y="526616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07293" y="207337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8157" y="3419978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69886" y="52026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657" y="22689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4657" y="34119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4657" y="53169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Hm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0600" y="53169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Hm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33471" y="34881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91743" y="226896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36821" y="219276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79178" y="2143427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2871" y="328169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4057" y="3331482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10300" y="5252358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30886" y="527740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25978" y="1350719"/>
              <a:ext cx="130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nput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1810657" y="1873939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555921" y="1232220"/>
              <a:ext cx="17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7340600" y="1755440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5032" y="1314401"/>
              <a:ext cx="17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idden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4579711" y="1837621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4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762000"/>
            <a:ext cx="792527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STOPPING CONDITION:</a:t>
            </a:r>
          </a:p>
          <a:p>
            <a:pPr marL="0" indent="0">
              <a:buNone/>
            </a:pPr>
            <a:endParaRPr lang="en-US" sz="2200" b="1" cap="none" dirty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½ * e * e</a:t>
            </a:r>
          </a:p>
          <a:p>
            <a:pPr marL="0" indent="0">
              <a:buNone/>
            </a:pPr>
            <a:r>
              <a:rPr lang="en-US" sz="2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= ½ * (-0.3642) * (-0.3642)</a:t>
            </a:r>
          </a:p>
          <a:p>
            <a:pPr marL="0" indent="0">
              <a:buNone/>
            </a:pPr>
            <a:r>
              <a:rPr lang="en-US" sz="2200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= ½ * 0.13264</a:t>
            </a:r>
          </a:p>
          <a:p>
            <a:pPr marL="0" indent="0">
              <a:buNone/>
            </a:pPr>
            <a:r>
              <a:rPr lang="en-US" sz="2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cap="none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0.06632</a:t>
            </a:r>
            <a:endParaRPr lang="en-US" sz="1100" b="1" cap="none" dirty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76200"/>
            <a:ext cx="7773338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MOMENTUM IN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1828800"/>
                <a:ext cx="7772870" cy="38051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improve the rate of convergence, we can add momentum term in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mtClean="0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cap="none" smtClean="0">
                                  <a:solidFill>
                                    <a:prstClr val="white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b>
                      </m:sSub>
                      <m:r>
                        <a:rPr lang="en-US" sz="3200" b="0" i="1" cap="none" smtClean="0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cap="none" smtClean="0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cap="non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cap="non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lvl="0" indent="0">
                  <a:buClr>
                    <a:prstClr val="whit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∗∆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cap="none" smtClean="0">
                              <a:solidFill>
                                <a:prstClr val="white"/>
                              </a:solidFill>
                              <a:effectLst/>
                              <a:latin typeface="Cambria Math"/>
                            </a:rPr>
                            <m:t>(</m:t>
                          </m:r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cap="none" smtClean="0">
                                  <a:solidFill>
                                    <a:prstClr val="white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cap="none">
                              <a:solidFill>
                                <a:prstClr val="whit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mtClean="0">
                                  <a:solidFill>
                                    <a:prstClr val="white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cap="none">
                                  <a:solidFill>
                                    <a:prstClr val="whit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i="1" cap="none">
                          <a:solidFill>
                            <a:prstClr val="white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cap="none" dirty="0">
                  <a:solidFill>
                    <a:prstClr val="whit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1828800"/>
                <a:ext cx="7772870" cy="3805107"/>
              </a:xfrm>
              <a:blipFill rotWithShape="0">
                <a:blip r:embed="rId2"/>
                <a:stretch>
                  <a:fillRect l="-1019" t="-16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76200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219200"/>
            <a:ext cx="7772870" cy="502920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Descent: Completing one pass of forward and back propagation using a single example from training set.</a:t>
            </a:r>
          </a:p>
          <a:p>
            <a:r>
              <a:rPr lang="en-US" sz="2400" cap="none" dirty="0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EPOCH: Using entire dataset once in performing forward and back propagation</a:t>
            </a:r>
          </a:p>
          <a:p>
            <a:r>
              <a:rPr lang="en-US" sz="2400" cap="none" dirty="0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Descent: inputting the entire dataset in our forward pass and updating weights and biases using back propagation.</a:t>
            </a:r>
          </a:p>
          <a:p>
            <a:r>
              <a:rPr lang="en-US" sz="2400" cap="none" dirty="0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 Batch Gradient Descent: mini batches of entire dataset are given as input </a:t>
            </a:r>
            <a:r>
              <a:rPr lang="en-US" sz="2400" cap="none" smtClean="0">
                <a:solidFill>
                  <a:prstClr val="whit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network.</a:t>
            </a:r>
            <a:endParaRPr lang="en-US" sz="2400" cap="none" dirty="0" smtClean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 smtClean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>
              <a:solidFill>
                <a:prstClr val="whit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2286" y="914400"/>
            <a:ext cx="6148614" cy="3717905"/>
            <a:chOff x="1052286" y="914400"/>
            <a:chExt cx="6148614" cy="3717905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209800" y="12991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543300" y="914400"/>
              <a:ext cx="838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600450" y="1524000"/>
              <a:ext cx="209550" cy="5291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3962400" y="1320892"/>
              <a:ext cx="1519464" cy="203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52286" y="16838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4600" y="2069068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800" y="1419254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2209800" y="35089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43300" y="3124200"/>
              <a:ext cx="838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I4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92311" y="3704564"/>
              <a:ext cx="209550" cy="5291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4267200" y="3599726"/>
              <a:ext cx="1519464" cy="203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052286" y="38936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6036" y="4262973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93921" y="3629054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33720" y="2070000"/>
              <a:ext cx="1944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2060640"/>
                <a:ext cx="381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2286" y="914400"/>
            <a:ext cx="6148614" cy="3717905"/>
            <a:chOff x="1052286" y="914400"/>
            <a:chExt cx="6148614" cy="3717905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209800" y="12991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543300" y="914400"/>
              <a:ext cx="838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600450" y="1524000"/>
              <a:ext cx="209550" cy="5291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4119336" y="1346429"/>
              <a:ext cx="1519464" cy="203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52286" y="16838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4600" y="2069068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800" y="1419254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2209800" y="35089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00450" y="3138805"/>
              <a:ext cx="1077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H5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7" idx="0"/>
            </p:cNvCxnSpPr>
            <p:nvPr/>
          </p:nvCxnSpPr>
          <p:spPr>
            <a:xfrm flipH="1" flipV="1">
              <a:off x="4139294" y="3721389"/>
              <a:ext cx="85724" cy="5415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8" idx="1"/>
            </p:cNvCxnSpPr>
            <p:nvPr/>
          </p:nvCxnSpPr>
          <p:spPr>
            <a:xfrm flipH="1" flipV="1">
              <a:off x="4495800" y="3629054"/>
              <a:ext cx="1298121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052286" y="38936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6036" y="4262973"/>
              <a:ext cx="22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93921" y="3629054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5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2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2286" y="914400"/>
            <a:ext cx="6148614" cy="3717905"/>
            <a:chOff x="1052286" y="914400"/>
            <a:chExt cx="6148614" cy="3717905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209800" y="12991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543300" y="914400"/>
              <a:ext cx="838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600450" y="1524000"/>
              <a:ext cx="209550" cy="5291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4119336" y="1346429"/>
              <a:ext cx="1519464" cy="203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52286" y="16838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4600" y="2069068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800" y="1419254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2209800" y="3508920"/>
              <a:ext cx="1447800" cy="38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00450" y="3138805"/>
              <a:ext cx="1077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7" idx="0"/>
            </p:cNvCxnSpPr>
            <p:nvPr/>
          </p:nvCxnSpPr>
          <p:spPr>
            <a:xfrm flipH="1" flipV="1">
              <a:off x="4139294" y="3721389"/>
              <a:ext cx="85724" cy="5415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8" idx="1"/>
            </p:cNvCxnSpPr>
            <p:nvPr/>
          </p:nvCxnSpPr>
          <p:spPr>
            <a:xfrm flipH="1" flipV="1">
              <a:off x="4495800" y="3629054"/>
              <a:ext cx="1298121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052286" y="389364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of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6036" y="4262973"/>
              <a:ext cx="22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Neuron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93921" y="3629054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514" y="28246"/>
            <a:ext cx="603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FEED FORWARD NETWORK (BPN)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232220"/>
            <a:ext cx="7960178" cy="4558980"/>
            <a:chOff x="457200" y="1232220"/>
            <a:chExt cx="7960178" cy="4558980"/>
          </a:xfrm>
        </p:grpSpPr>
        <p:sp>
          <p:nvSpPr>
            <p:cNvPr id="4" name="Oval 3"/>
            <p:cNvSpPr/>
            <p:nvPr/>
          </p:nvSpPr>
          <p:spPr>
            <a:xfrm>
              <a:off x="1467757" y="2334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71386" y="35541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398814" y="51054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47457" y="2342242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29314" y="35433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71257" y="51054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23349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37829" y="3554186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865257" y="510540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" name="Straight Arrow Connector 16"/>
            <p:cNvCxnSpPr>
              <a:endCxn id="4" idx="2"/>
            </p:cNvCxnSpPr>
            <p:nvPr/>
          </p:nvCxnSpPr>
          <p:spPr>
            <a:xfrm>
              <a:off x="533400" y="2677886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6057" y="3897086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64457" y="5448300"/>
              <a:ext cx="9343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6"/>
              <a:endCxn id="7" idx="2"/>
            </p:cNvCxnSpPr>
            <p:nvPr/>
          </p:nvCxnSpPr>
          <p:spPr>
            <a:xfrm>
              <a:off x="2153557" y="2677886"/>
              <a:ext cx="1993900" cy="7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6"/>
              <a:endCxn id="8" idx="2"/>
            </p:cNvCxnSpPr>
            <p:nvPr/>
          </p:nvCxnSpPr>
          <p:spPr>
            <a:xfrm flipV="1">
              <a:off x="2157186" y="3886200"/>
              <a:ext cx="1972128" cy="10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</p:cNvCxnSpPr>
            <p:nvPr/>
          </p:nvCxnSpPr>
          <p:spPr>
            <a:xfrm>
              <a:off x="2084614" y="5448300"/>
              <a:ext cx="1986643" cy="38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10" idx="2"/>
            </p:cNvCxnSpPr>
            <p:nvPr/>
          </p:nvCxnSpPr>
          <p:spPr>
            <a:xfrm flipV="1">
              <a:off x="4833257" y="2677886"/>
              <a:ext cx="2100943" cy="7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1" idx="2"/>
            </p:cNvCxnSpPr>
            <p:nvPr/>
          </p:nvCxnSpPr>
          <p:spPr>
            <a:xfrm flipV="1">
              <a:off x="4825999" y="3897086"/>
              <a:ext cx="2111830" cy="145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12" idx="2"/>
            </p:cNvCxnSpPr>
            <p:nvPr/>
          </p:nvCxnSpPr>
          <p:spPr>
            <a:xfrm>
              <a:off x="4757057" y="5448300"/>
              <a:ext cx="210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620000" y="2677886"/>
              <a:ext cx="756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645399" y="3848101"/>
              <a:ext cx="745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551057" y="5448300"/>
              <a:ext cx="781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4135" y="211147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1478" y="3413074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" y="4988579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79178" y="2143427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2871" y="328169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9286" y="4999819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5978" y="1350719"/>
              <a:ext cx="1309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nput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1810657" y="1873939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555921" y="1232220"/>
              <a:ext cx="17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7340600" y="1755440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795032" y="1314401"/>
              <a:ext cx="17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idden Layer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4579711" y="1837621"/>
              <a:ext cx="3630" cy="318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" idx="6"/>
              <a:endCxn id="7" idx="2"/>
            </p:cNvCxnSpPr>
            <p:nvPr/>
          </p:nvCxnSpPr>
          <p:spPr>
            <a:xfrm flipV="1">
              <a:off x="2157186" y="2685142"/>
              <a:ext cx="1990271" cy="1211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" idx="6"/>
              <a:endCxn id="8" idx="2"/>
            </p:cNvCxnSpPr>
            <p:nvPr/>
          </p:nvCxnSpPr>
          <p:spPr>
            <a:xfrm flipV="1">
              <a:off x="2084614" y="3886200"/>
              <a:ext cx="2044700" cy="1562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" idx="6"/>
              <a:endCxn id="11" idx="2"/>
            </p:cNvCxnSpPr>
            <p:nvPr/>
          </p:nvCxnSpPr>
          <p:spPr>
            <a:xfrm>
              <a:off x="4833257" y="2685142"/>
              <a:ext cx="2104572" cy="1211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12" idx="2"/>
            </p:cNvCxnSpPr>
            <p:nvPr/>
          </p:nvCxnSpPr>
          <p:spPr>
            <a:xfrm>
              <a:off x="4815114" y="3936294"/>
              <a:ext cx="2050143" cy="1512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421085" y="219276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4600" y="2896758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33700" y="3471936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14600" y="4257522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59792" y="4988579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88454" y="2876448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01985" y="35052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40185" y="4430687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3257" y="4963179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2192765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1671</TotalTime>
  <Words>1533</Words>
  <Application>Microsoft Office PowerPoint</Application>
  <PresentationFormat>On-screen Show (4:3)</PresentationFormat>
  <Paragraphs>434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Times New Roman</vt:lpstr>
      <vt:lpstr>Droplet</vt:lpstr>
      <vt:lpstr>BACK PROPAGATION NETWORK</vt:lpstr>
      <vt:lpstr>How bPN works?</vt:lpstr>
      <vt:lpstr>PowerPoint Presentation</vt:lpstr>
      <vt:lpstr>Why We Need Backpropagation?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MOMENTUM IN WEIGHTS</vt:lpstr>
      <vt:lpstr>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NETWORK</dc:title>
  <dc:creator>nandini</dc:creator>
  <cp:lastModifiedBy>Nandini</cp:lastModifiedBy>
  <cp:revision>382</cp:revision>
  <dcterms:created xsi:type="dcterms:W3CDTF">2006-08-16T00:00:00Z</dcterms:created>
  <dcterms:modified xsi:type="dcterms:W3CDTF">2023-02-21T05:35:57Z</dcterms:modified>
</cp:coreProperties>
</file>