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2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92C04-7D16-49F2-B5A7-40334528A42C}"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D3192-5B76-4E10-82C7-35A88FAD60B8}" type="slidenum">
              <a:rPr lang="en-US" smtClean="0"/>
              <a:t>‹#›</a:t>
            </a:fld>
            <a:endParaRPr lang="en-US"/>
          </a:p>
        </p:txBody>
      </p:sp>
    </p:spTree>
    <p:extLst>
      <p:ext uri="{BB962C8B-B14F-4D97-AF65-F5344CB8AC3E}">
        <p14:creationId xmlns:p14="http://schemas.microsoft.com/office/powerpoint/2010/main" val="2143162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(i.e., a depth of three when working with RGB images, one for each channel)</a:t>
            </a:r>
            <a:endParaRPr lang="en-US" dirty="0"/>
          </a:p>
        </p:txBody>
      </p:sp>
      <p:sp>
        <p:nvSpPr>
          <p:cNvPr id="4" name="Slide Number Placeholder 3"/>
          <p:cNvSpPr>
            <a:spLocks noGrp="1"/>
          </p:cNvSpPr>
          <p:nvPr>
            <p:ph type="sldNum" sz="quarter" idx="10"/>
          </p:nvPr>
        </p:nvSpPr>
        <p:spPr/>
        <p:txBody>
          <a:bodyPr/>
          <a:lstStyle/>
          <a:p>
            <a:fld id="{8FFD3192-5B76-4E10-82C7-35A88FAD60B8}" type="slidenum">
              <a:rPr lang="en-US" smtClean="0"/>
              <a:t>6</a:t>
            </a:fld>
            <a:endParaRPr lang="en-US"/>
          </a:p>
        </p:txBody>
      </p:sp>
    </p:spTree>
    <p:extLst>
      <p:ext uri="{BB962C8B-B14F-4D97-AF65-F5344CB8AC3E}">
        <p14:creationId xmlns:p14="http://schemas.microsoft.com/office/powerpoint/2010/main" val="101819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D3192-5B76-4E10-82C7-35A88FAD60B8}" type="slidenum">
              <a:rPr lang="en-US" smtClean="0"/>
              <a:t>9</a:t>
            </a:fld>
            <a:endParaRPr lang="en-US"/>
          </a:p>
        </p:txBody>
      </p:sp>
    </p:spTree>
    <p:extLst>
      <p:ext uri="{BB962C8B-B14F-4D97-AF65-F5344CB8AC3E}">
        <p14:creationId xmlns:p14="http://schemas.microsoft.com/office/powerpoint/2010/main" val="270590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F5E98F-6F69-48B7-8CBA-4FCA284DB373}"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1ECD-60C1-48EF-9F95-0CADFEAF19CA}" type="slidenum">
              <a:rPr lang="en-US" smtClean="0"/>
              <a:t>‹#›</a:t>
            </a:fld>
            <a:endParaRPr lang="en-US"/>
          </a:p>
        </p:txBody>
      </p:sp>
    </p:spTree>
    <p:extLst>
      <p:ext uri="{BB962C8B-B14F-4D97-AF65-F5344CB8AC3E}">
        <p14:creationId xmlns:p14="http://schemas.microsoft.com/office/powerpoint/2010/main" val="128705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5E98F-6F69-48B7-8CBA-4FCA284DB373}"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1ECD-60C1-48EF-9F95-0CADFEAF19CA}" type="slidenum">
              <a:rPr lang="en-US" smtClean="0"/>
              <a:t>‹#›</a:t>
            </a:fld>
            <a:endParaRPr lang="en-US"/>
          </a:p>
        </p:txBody>
      </p:sp>
    </p:spTree>
    <p:extLst>
      <p:ext uri="{BB962C8B-B14F-4D97-AF65-F5344CB8AC3E}">
        <p14:creationId xmlns:p14="http://schemas.microsoft.com/office/powerpoint/2010/main" val="1310505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5E98F-6F69-48B7-8CBA-4FCA284DB373}"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1ECD-60C1-48EF-9F95-0CADFEAF19CA}" type="slidenum">
              <a:rPr lang="en-US" smtClean="0"/>
              <a:t>‹#›</a:t>
            </a:fld>
            <a:endParaRPr lang="en-US"/>
          </a:p>
        </p:txBody>
      </p:sp>
    </p:spTree>
    <p:extLst>
      <p:ext uri="{BB962C8B-B14F-4D97-AF65-F5344CB8AC3E}">
        <p14:creationId xmlns:p14="http://schemas.microsoft.com/office/powerpoint/2010/main" val="357431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5E98F-6F69-48B7-8CBA-4FCA284DB373}"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1ECD-60C1-48EF-9F95-0CADFEAF19CA}" type="slidenum">
              <a:rPr lang="en-US" smtClean="0"/>
              <a:t>‹#›</a:t>
            </a:fld>
            <a:endParaRPr lang="en-US"/>
          </a:p>
        </p:txBody>
      </p:sp>
    </p:spTree>
    <p:extLst>
      <p:ext uri="{BB962C8B-B14F-4D97-AF65-F5344CB8AC3E}">
        <p14:creationId xmlns:p14="http://schemas.microsoft.com/office/powerpoint/2010/main" val="201755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5E98F-6F69-48B7-8CBA-4FCA284DB373}"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1ECD-60C1-48EF-9F95-0CADFEAF19CA}" type="slidenum">
              <a:rPr lang="en-US" smtClean="0"/>
              <a:t>‹#›</a:t>
            </a:fld>
            <a:endParaRPr lang="en-US"/>
          </a:p>
        </p:txBody>
      </p:sp>
    </p:spTree>
    <p:extLst>
      <p:ext uri="{BB962C8B-B14F-4D97-AF65-F5344CB8AC3E}">
        <p14:creationId xmlns:p14="http://schemas.microsoft.com/office/powerpoint/2010/main" val="63129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F5E98F-6F69-48B7-8CBA-4FCA284DB373}"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91ECD-60C1-48EF-9F95-0CADFEAF19CA}" type="slidenum">
              <a:rPr lang="en-US" smtClean="0"/>
              <a:t>‹#›</a:t>
            </a:fld>
            <a:endParaRPr lang="en-US"/>
          </a:p>
        </p:txBody>
      </p:sp>
    </p:spTree>
    <p:extLst>
      <p:ext uri="{BB962C8B-B14F-4D97-AF65-F5344CB8AC3E}">
        <p14:creationId xmlns:p14="http://schemas.microsoft.com/office/powerpoint/2010/main" val="130805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F5E98F-6F69-48B7-8CBA-4FCA284DB373}"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B91ECD-60C1-48EF-9F95-0CADFEAF19CA}" type="slidenum">
              <a:rPr lang="en-US" smtClean="0"/>
              <a:t>‹#›</a:t>
            </a:fld>
            <a:endParaRPr lang="en-US"/>
          </a:p>
        </p:txBody>
      </p:sp>
    </p:spTree>
    <p:extLst>
      <p:ext uri="{BB962C8B-B14F-4D97-AF65-F5344CB8AC3E}">
        <p14:creationId xmlns:p14="http://schemas.microsoft.com/office/powerpoint/2010/main" val="378298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F5E98F-6F69-48B7-8CBA-4FCA284DB373}"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B91ECD-60C1-48EF-9F95-0CADFEAF19CA}" type="slidenum">
              <a:rPr lang="en-US" smtClean="0"/>
              <a:t>‹#›</a:t>
            </a:fld>
            <a:endParaRPr lang="en-US"/>
          </a:p>
        </p:txBody>
      </p:sp>
    </p:spTree>
    <p:extLst>
      <p:ext uri="{BB962C8B-B14F-4D97-AF65-F5344CB8AC3E}">
        <p14:creationId xmlns:p14="http://schemas.microsoft.com/office/powerpoint/2010/main" val="262090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5E98F-6F69-48B7-8CBA-4FCA284DB373}" type="datetimeFigureOut">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B91ECD-60C1-48EF-9F95-0CADFEAF19CA}" type="slidenum">
              <a:rPr lang="en-US" smtClean="0"/>
              <a:t>‹#›</a:t>
            </a:fld>
            <a:endParaRPr lang="en-US"/>
          </a:p>
        </p:txBody>
      </p:sp>
    </p:spTree>
    <p:extLst>
      <p:ext uri="{BB962C8B-B14F-4D97-AF65-F5344CB8AC3E}">
        <p14:creationId xmlns:p14="http://schemas.microsoft.com/office/powerpoint/2010/main" val="134433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5E98F-6F69-48B7-8CBA-4FCA284DB373}"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91ECD-60C1-48EF-9F95-0CADFEAF19CA}" type="slidenum">
              <a:rPr lang="en-US" smtClean="0"/>
              <a:t>‹#›</a:t>
            </a:fld>
            <a:endParaRPr lang="en-US"/>
          </a:p>
        </p:txBody>
      </p:sp>
    </p:spTree>
    <p:extLst>
      <p:ext uri="{BB962C8B-B14F-4D97-AF65-F5344CB8AC3E}">
        <p14:creationId xmlns:p14="http://schemas.microsoft.com/office/powerpoint/2010/main" val="27229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5E98F-6F69-48B7-8CBA-4FCA284DB373}"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91ECD-60C1-48EF-9F95-0CADFEAF19CA}" type="slidenum">
              <a:rPr lang="en-US" smtClean="0"/>
              <a:t>‹#›</a:t>
            </a:fld>
            <a:endParaRPr lang="en-US"/>
          </a:p>
        </p:txBody>
      </p:sp>
    </p:spTree>
    <p:extLst>
      <p:ext uri="{BB962C8B-B14F-4D97-AF65-F5344CB8AC3E}">
        <p14:creationId xmlns:p14="http://schemas.microsoft.com/office/powerpoint/2010/main" val="349307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5E98F-6F69-48B7-8CBA-4FCA284DB373}" type="datetimeFigureOut">
              <a:rPr lang="en-US" smtClean="0"/>
              <a:t>2/23/2023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91ECD-60C1-48EF-9F95-0CADFEAF19CA}" type="slidenum">
              <a:rPr lang="en-US" smtClean="0"/>
              <a:t>‹#›</a:t>
            </a:fld>
            <a:endParaRPr lang="en-US"/>
          </a:p>
        </p:txBody>
      </p:sp>
    </p:spTree>
    <p:extLst>
      <p:ext uri="{BB962C8B-B14F-4D97-AF65-F5344CB8AC3E}">
        <p14:creationId xmlns:p14="http://schemas.microsoft.com/office/powerpoint/2010/main" val="2870755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gi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300" y="1406524"/>
            <a:ext cx="9144000" cy="4079875"/>
          </a:xfrm>
        </p:spPr>
        <p:txBody>
          <a:bodyPr>
            <a:normAutofit fontScale="90000"/>
          </a:bodyPr>
          <a:lstStyle/>
          <a:p>
            <a:r>
              <a:rPr lang="en-US" sz="80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CONVOLUTIONAL NEURAL NETWORK</a:t>
            </a:r>
            <a:r>
              <a:rPr lang="en-US" sz="8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a:r>
            <a:br>
              <a:rPr lang="en-US" sz="8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br>
            <a:r>
              <a:rPr lang="en-US" sz="8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a:r>
            <a:br>
              <a:rPr lang="en-US" sz="8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br>
            <a:r>
              <a:rPr lang="en-US" sz="48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 Ms. N. L. Mudegol</a:t>
            </a:r>
            <a:endParaRPr lang="en-US" sz="8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860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062" y="71438"/>
            <a:ext cx="10515600" cy="5676900"/>
          </a:xfrm>
        </p:spPr>
        <p:txBody>
          <a:bodyPr>
            <a:normAutofit/>
          </a:bodyPr>
          <a:lstStyle/>
          <a:p>
            <a:r>
              <a:rPr lang="en-US" b="1" dirty="0" smtClean="0">
                <a:latin typeface="Times New Roman" panose="02020603050405020304" pitchFamily="18" charset="0"/>
                <a:cs typeface="Times New Roman" panose="02020603050405020304" pitchFamily="18" charset="0"/>
              </a:rPr>
              <a:t>Zero Padding</a:t>
            </a:r>
          </a:p>
          <a:p>
            <a:pPr lvl="1"/>
            <a:r>
              <a:rPr lang="en-US" sz="2600" dirty="0" smtClean="0">
                <a:latin typeface="Times New Roman" panose="02020603050405020304" pitchFamily="18" charset="0"/>
                <a:cs typeface="Times New Roman" panose="02020603050405020304" pitchFamily="18" charset="0"/>
              </a:rPr>
              <a:t>We </a:t>
            </a:r>
            <a:r>
              <a:rPr lang="en-US" sz="2600" dirty="0">
                <a:latin typeface="Times New Roman" panose="02020603050405020304" pitchFamily="18" charset="0"/>
                <a:cs typeface="Times New Roman" panose="02020603050405020304" pitchFamily="18" charset="0"/>
              </a:rPr>
              <a:t>can “pad” our input along the borders such that our output volume size matches our input volume size. </a:t>
            </a:r>
            <a:endParaRPr lang="en-US" sz="2600" dirty="0" smtClean="0">
              <a:latin typeface="Times New Roman" panose="02020603050405020304" pitchFamily="18" charset="0"/>
              <a:cs typeface="Times New Roman" panose="02020603050405020304" pitchFamily="18" charset="0"/>
            </a:endParaRPr>
          </a:p>
          <a:p>
            <a:pPr lvl="1"/>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amount of padding we apply is controlled by the parameter P</a:t>
            </a:r>
            <a:endParaRPr lang="en-US" sz="2600" dirty="0" smtClean="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p:txBody>
      </p:sp>
      <p:pic>
        <p:nvPicPr>
          <p:cNvPr id="2050" name="Picture 2" descr="cnn19"/>
          <p:cNvPicPr>
            <a:picLocks noChangeAspect="1" noChangeArrowheads="1"/>
          </p:cNvPicPr>
          <p:nvPr/>
        </p:nvPicPr>
        <p:blipFill rotWithShape="1">
          <a:blip r:embed="rId2">
            <a:extLst>
              <a:ext uri="{28A0092B-C50C-407E-A947-70E740481C1C}">
                <a14:useLocalDpi xmlns:a14="http://schemas.microsoft.com/office/drawing/2010/main" val="0"/>
              </a:ext>
            </a:extLst>
          </a:blip>
          <a:srcRect l="18786" r="19219" b="58882"/>
          <a:stretch/>
        </p:blipFill>
        <p:spPr bwMode="auto">
          <a:xfrm>
            <a:off x="771524" y="2090738"/>
            <a:ext cx="7036647" cy="3838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733507" y="3164682"/>
            <a:ext cx="4442221" cy="2050256"/>
          </a:xfrm>
          <a:prstGeom prst="rect">
            <a:avLst/>
          </a:prstGeom>
        </p:spPr>
      </p:pic>
    </p:spTree>
    <p:extLst>
      <p:ext uri="{BB962C8B-B14F-4D97-AF65-F5344CB8AC3E}">
        <p14:creationId xmlns:p14="http://schemas.microsoft.com/office/powerpoint/2010/main" val="251018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26" y="314327"/>
            <a:ext cx="12030074" cy="6229350"/>
          </a:xfrm>
        </p:spPr>
        <p:txBody>
          <a:bodyPr>
            <a:normAutofit/>
          </a:bodyPr>
          <a:lstStyle/>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construct a valid CONV layer, we need to ensure the following equation is an integer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 – F +2P) / S)+</a:t>
            </a: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summarize, the CONV layer :</a:t>
            </a:r>
          </a:p>
          <a:p>
            <a:pPr lvl="1"/>
            <a:r>
              <a:rPr lang="en-US" sz="2800" dirty="0" smtClean="0">
                <a:latin typeface="Times New Roman" panose="02020603050405020304" pitchFamily="18" charset="0"/>
                <a:cs typeface="Times New Roman" panose="02020603050405020304" pitchFamily="18" charset="0"/>
              </a:rPr>
              <a:t>Accepts </a:t>
            </a:r>
            <a:r>
              <a:rPr lang="en-US" sz="2800" dirty="0">
                <a:latin typeface="Times New Roman" panose="02020603050405020304" pitchFamily="18" charset="0"/>
                <a:cs typeface="Times New Roman" panose="02020603050405020304" pitchFamily="18" charset="0"/>
              </a:rPr>
              <a:t>an input volume of size </a:t>
            </a:r>
            <a:r>
              <a:rPr lang="en-US" sz="2800" dirty="0" err="1">
                <a:latin typeface="Times New Roman" panose="02020603050405020304" pitchFamily="18" charset="0"/>
                <a:cs typeface="Times New Roman" panose="02020603050405020304" pitchFamily="18" charset="0"/>
              </a:rPr>
              <a:t>Winput</a:t>
            </a:r>
            <a:r>
              <a:rPr lang="en-US" sz="2800" dirty="0">
                <a:latin typeface="Times New Roman" panose="02020603050405020304" pitchFamily="18" charset="0"/>
                <a:cs typeface="Times New Roman" panose="02020603050405020304" pitchFamily="18" charset="0"/>
              </a:rPr>
              <a:t> x </a:t>
            </a:r>
            <a:r>
              <a:rPr lang="en-US" sz="2800" dirty="0" err="1">
                <a:latin typeface="Times New Roman" panose="02020603050405020304" pitchFamily="18" charset="0"/>
                <a:cs typeface="Times New Roman" panose="02020603050405020304" pitchFamily="18" charset="0"/>
              </a:rPr>
              <a:t>Hinput</a:t>
            </a:r>
            <a:r>
              <a:rPr lang="en-US" sz="2800" dirty="0">
                <a:latin typeface="Times New Roman" panose="02020603050405020304" pitchFamily="18" charset="0"/>
                <a:cs typeface="Times New Roman" panose="02020603050405020304" pitchFamily="18" charset="0"/>
              </a:rPr>
              <a:t> x </a:t>
            </a:r>
            <a:r>
              <a:rPr lang="en-US" sz="2800" dirty="0" err="1" smtClean="0">
                <a:latin typeface="Times New Roman" panose="02020603050405020304" pitchFamily="18" charset="0"/>
                <a:cs typeface="Times New Roman" panose="02020603050405020304" pitchFamily="18" charset="0"/>
              </a:rPr>
              <a:t>Dinput</a:t>
            </a:r>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Requires four parameters :</a:t>
            </a:r>
          </a:p>
          <a:p>
            <a:pPr lvl="2"/>
            <a:r>
              <a:rPr lang="en-US" sz="2600" dirty="0">
                <a:latin typeface="Times New Roman" panose="02020603050405020304" pitchFamily="18" charset="0"/>
                <a:cs typeface="Times New Roman" panose="02020603050405020304" pitchFamily="18" charset="0"/>
              </a:rPr>
              <a:t>The number of filters </a:t>
            </a:r>
            <a:r>
              <a:rPr lang="en-US" sz="2600" dirty="0" smtClean="0">
                <a:latin typeface="Times New Roman" panose="02020603050405020304" pitchFamily="18" charset="0"/>
                <a:cs typeface="Times New Roman" panose="02020603050405020304" pitchFamily="18" charset="0"/>
              </a:rPr>
              <a:t>K.</a:t>
            </a:r>
            <a:endParaRPr lang="en-US" sz="2600" dirty="0">
              <a:latin typeface="Times New Roman" panose="02020603050405020304" pitchFamily="18" charset="0"/>
              <a:cs typeface="Times New Roman" panose="02020603050405020304" pitchFamily="18" charset="0"/>
            </a:endParaRPr>
          </a:p>
          <a:p>
            <a:pPr lvl="2"/>
            <a:r>
              <a:rPr lang="en-US" sz="2600" dirty="0">
                <a:latin typeface="Times New Roman" panose="02020603050405020304" pitchFamily="18" charset="0"/>
                <a:cs typeface="Times New Roman" panose="02020603050405020304" pitchFamily="18" charset="0"/>
              </a:rPr>
              <a:t>The receptive field size </a:t>
            </a:r>
            <a:r>
              <a:rPr lang="en-US" sz="2600" dirty="0" smtClean="0">
                <a:latin typeface="Times New Roman" panose="02020603050405020304" pitchFamily="18" charset="0"/>
                <a:cs typeface="Times New Roman" panose="02020603050405020304" pitchFamily="18" charset="0"/>
              </a:rPr>
              <a:t>F (Kernel).</a:t>
            </a:r>
            <a:endParaRPr lang="en-US" sz="2600" dirty="0">
              <a:latin typeface="Times New Roman" panose="02020603050405020304" pitchFamily="18" charset="0"/>
              <a:cs typeface="Times New Roman" panose="02020603050405020304" pitchFamily="18" charset="0"/>
            </a:endParaRPr>
          </a:p>
          <a:p>
            <a:pPr lvl="2"/>
            <a:r>
              <a:rPr lang="en-US" sz="2600" dirty="0">
                <a:latin typeface="Times New Roman" panose="02020603050405020304" pitchFamily="18" charset="0"/>
                <a:cs typeface="Times New Roman" panose="02020603050405020304" pitchFamily="18" charset="0"/>
              </a:rPr>
              <a:t>The stride S.</a:t>
            </a:r>
          </a:p>
          <a:p>
            <a:pPr lvl="2"/>
            <a:r>
              <a:rPr lang="en-US" sz="2600" dirty="0">
                <a:latin typeface="Times New Roman" panose="02020603050405020304" pitchFamily="18" charset="0"/>
                <a:cs typeface="Times New Roman" panose="02020603050405020304" pitchFamily="18" charset="0"/>
              </a:rPr>
              <a:t>The amount of zero-padding P.</a:t>
            </a:r>
          </a:p>
          <a:p>
            <a:r>
              <a:rPr lang="en-US" dirty="0">
                <a:latin typeface="Times New Roman" panose="02020603050405020304" pitchFamily="18" charset="0"/>
                <a:cs typeface="Times New Roman" panose="02020603050405020304" pitchFamily="18" charset="0"/>
              </a:rPr>
              <a:t>The output of the CONV layer is then </a:t>
            </a:r>
            <a:r>
              <a:rPr lang="en-US" dirty="0" err="1">
                <a:latin typeface="Times New Roman" panose="02020603050405020304" pitchFamily="18" charset="0"/>
                <a:cs typeface="Times New Roman" panose="02020603050405020304" pitchFamily="18" charset="0"/>
              </a:rPr>
              <a:t>Woutput</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Houtput</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Doutput</a:t>
            </a:r>
            <a:r>
              <a:rPr lang="en-US" dirty="0">
                <a:latin typeface="Times New Roman" panose="02020603050405020304" pitchFamily="18" charset="0"/>
                <a:cs typeface="Times New Roman" panose="02020603050405020304" pitchFamily="18" charset="0"/>
              </a:rPr>
              <a:t> , where :</a:t>
            </a:r>
          </a:p>
          <a:p>
            <a:r>
              <a:rPr lang="en-US" dirty="0" err="1">
                <a:latin typeface="Times New Roman" panose="02020603050405020304" pitchFamily="18" charset="0"/>
                <a:cs typeface="Times New Roman" panose="02020603050405020304" pitchFamily="18" charset="0"/>
              </a:rPr>
              <a:t>Woutput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Winput</a:t>
            </a:r>
            <a:r>
              <a:rPr lang="en-US" dirty="0">
                <a:latin typeface="Times New Roman" panose="02020603050405020304" pitchFamily="18" charset="0"/>
                <a:cs typeface="Times New Roman" panose="02020603050405020304" pitchFamily="18" charset="0"/>
              </a:rPr>
              <a:t> – F +2P) / S)+1</a:t>
            </a:r>
          </a:p>
          <a:p>
            <a:r>
              <a:rPr lang="en-US" dirty="0" err="1">
                <a:latin typeface="Times New Roman" panose="02020603050405020304" pitchFamily="18" charset="0"/>
                <a:cs typeface="Times New Roman" panose="02020603050405020304" pitchFamily="18" charset="0"/>
              </a:rPr>
              <a:t>Houtput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Hinput</a:t>
            </a:r>
            <a:r>
              <a:rPr lang="en-US" dirty="0">
                <a:latin typeface="Times New Roman" panose="02020603050405020304" pitchFamily="18" charset="0"/>
                <a:cs typeface="Times New Roman" panose="02020603050405020304" pitchFamily="18" charset="0"/>
              </a:rPr>
              <a:t> – F +2P) / S)+1</a:t>
            </a:r>
          </a:p>
          <a:p>
            <a:r>
              <a:rPr lang="en-US" dirty="0" err="1">
                <a:latin typeface="Times New Roman" panose="02020603050405020304" pitchFamily="18" charset="0"/>
                <a:cs typeface="Times New Roman" panose="02020603050405020304" pitchFamily="18" charset="0"/>
              </a:rPr>
              <a:t>Doutput</a:t>
            </a:r>
            <a:r>
              <a:rPr lang="en-US" dirty="0">
                <a:latin typeface="Times New Roman" panose="02020603050405020304" pitchFamily="18" charset="0"/>
                <a:cs typeface="Times New Roman" panose="02020603050405020304" pitchFamily="18" charset="0"/>
              </a:rPr>
              <a:t> = K</a:t>
            </a:r>
          </a:p>
        </p:txBody>
      </p:sp>
    </p:spTree>
    <p:extLst>
      <p:ext uri="{BB962C8B-B14F-4D97-AF65-F5344CB8AC3E}">
        <p14:creationId xmlns:p14="http://schemas.microsoft.com/office/powerpoint/2010/main" val="221860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7"/>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0870"/>
          <a:stretch/>
        </p:blipFill>
        <p:spPr bwMode="auto">
          <a:xfrm>
            <a:off x="700087" y="100013"/>
            <a:ext cx="5100637" cy="61721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7"/>
          <p:cNvPicPr>
            <a:picLocks noChangeAspect="1" noChangeArrowheads="1"/>
          </p:cNvPicPr>
          <p:nvPr/>
        </p:nvPicPr>
        <p:blipFill rotWithShape="1">
          <a:blip r:embed="rId2">
            <a:extLst>
              <a:ext uri="{28A0092B-C50C-407E-A947-70E740481C1C}">
                <a14:useLocalDpi xmlns:a14="http://schemas.microsoft.com/office/drawing/2010/main" val="0"/>
              </a:ext>
            </a:extLst>
          </a:blip>
          <a:srcRect t="58986"/>
          <a:stretch/>
        </p:blipFill>
        <p:spPr bwMode="auto">
          <a:xfrm>
            <a:off x="6442075" y="785813"/>
            <a:ext cx="5016500" cy="565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53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650" y="1382713"/>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After each CONV layer in a CNN, we apply a nonlinear activation function, such as </a:t>
            </a:r>
            <a:r>
              <a:rPr lang="en-US" sz="3200" dirty="0" err="1">
                <a:latin typeface="Times New Roman" panose="02020603050405020304" pitchFamily="18" charset="0"/>
                <a:cs typeface="Times New Roman" panose="02020603050405020304" pitchFamily="18" charset="0"/>
              </a:rPr>
              <a:t>ReLU</a:t>
            </a:r>
            <a:r>
              <a:rPr lang="en-US" sz="3200" dirty="0">
                <a:latin typeface="Times New Roman" panose="02020603050405020304" pitchFamily="18" charset="0"/>
                <a:cs typeface="Times New Roman" panose="02020603050405020304" pitchFamily="18" charset="0"/>
              </a:rPr>
              <a:t>, ELU, or any of the other Leaky </a:t>
            </a:r>
            <a:r>
              <a:rPr lang="en-US" sz="3200" dirty="0" err="1">
                <a:latin typeface="Times New Roman" panose="02020603050405020304" pitchFamily="18" charset="0"/>
                <a:cs typeface="Times New Roman" panose="02020603050405020304" pitchFamily="18" charset="0"/>
              </a:rPr>
              <a:t>ReLU</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variants</a:t>
            </a:r>
          </a:p>
          <a:p>
            <a:r>
              <a:rPr lang="en-US" sz="3200" dirty="0" err="1">
                <a:latin typeface="Times New Roman" panose="02020603050405020304" pitchFamily="18" charset="0"/>
                <a:cs typeface="Times New Roman" panose="02020603050405020304" pitchFamily="18" charset="0"/>
              </a:rPr>
              <a:t>ReLU</a:t>
            </a:r>
            <a:r>
              <a:rPr lang="en-US" sz="3200" dirty="0">
                <a:latin typeface="Times New Roman" panose="02020603050405020304" pitchFamily="18" charset="0"/>
                <a:cs typeface="Times New Roman" panose="02020603050405020304" pitchFamily="18" charset="0"/>
              </a:rPr>
              <a:t> is an element wise operation (applied per pixel) and replace all negative pixel values in the feature map by zero.</a:t>
            </a:r>
          </a:p>
        </p:txBody>
      </p:sp>
      <p:sp>
        <p:nvSpPr>
          <p:cNvPr id="4" name="Title 1"/>
          <p:cNvSpPr>
            <a:spLocks noGrp="1"/>
          </p:cNvSpPr>
          <p:nvPr>
            <p:ph type="title"/>
          </p:nvPr>
        </p:nvSpPr>
        <p:spPr>
          <a:xfrm>
            <a:off x="838200" y="250825"/>
            <a:ext cx="10515600" cy="1325563"/>
          </a:xfrm>
        </p:spPr>
        <p:txBody>
          <a:bodyPr vert="horz" lIns="91440" tIns="45720" rIns="91440" bIns="45720" rtlCol="0" anchor="ctr">
            <a:normAutofit/>
          </a:bodyPr>
          <a:lstStyle/>
          <a:p>
            <a:pPr algn="ctr"/>
            <a:r>
              <a:rPr lang="en-US" sz="4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Activation Layer (</a:t>
            </a:r>
            <a:r>
              <a:rPr lang="en-US" sz="4800"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ReLU</a:t>
            </a:r>
            <a:r>
              <a:rPr lang="en-US" sz="4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3074" name="Picture 2" descr="cnn20"/>
          <p:cNvPicPr>
            <a:picLocks noChangeAspect="1" noChangeArrowheads="1"/>
          </p:cNvPicPr>
          <p:nvPr/>
        </p:nvPicPr>
        <p:blipFill rotWithShape="1">
          <a:blip r:embed="rId2">
            <a:extLst>
              <a:ext uri="{28A0092B-C50C-407E-A947-70E740481C1C}">
                <a14:useLocalDpi xmlns:a14="http://schemas.microsoft.com/office/drawing/2010/main" val="0"/>
              </a:ext>
            </a:extLst>
          </a:blip>
          <a:srcRect l="20504" r="20033" b="29671"/>
          <a:stretch/>
        </p:blipFill>
        <p:spPr bwMode="auto">
          <a:xfrm>
            <a:off x="2428875" y="3819525"/>
            <a:ext cx="7000875" cy="286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25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3520"/>
            <a:ext cx="10515600" cy="4643443"/>
          </a:xfrm>
        </p:spPr>
        <p:txBody>
          <a:bodyPr>
            <a:normAutofit/>
          </a:bodyPr>
          <a:lstStyle/>
          <a:p>
            <a:r>
              <a:rPr lang="en-US" sz="3200" dirty="0" smtClean="0">
                <a:latin typeface="Times New Roman" panose="02020603050405020304" pitchFamily="18" charset="0"/>
                <a:cs typeface="Times New Roman" panose="02020603050405020304" pitchFamily="18" charset="0"/>
              </a:rPr>
              <a:t>Two </a:t>
            </a:r>
            <a:r>
              <a:rPr lang="en-US" sz="3200" dirty="0">
                <a:latin typeface="Times New Roman" panose="02020603050405020304" pitchFamily="18" charset="0"/>
                <a:cs typeface="Times New Roman" panose="02020603050405020304" pitchFamily="18" charset="0"/>
              </a:rPr>
              <a:t>methods to reduce the size of an input volume – CONV layers with a stride &gt; 1 and POOL </a:t>
            </a:r>
            <a:r>
              <a:rPr lang="en-US" sz="3200" dirty="0" smtClean="0">
                <a:latin typeface="Times New Roman" panose="02020603050405020304" pitchFamily="18" charset="0"/>
                <a:cs typeface="Times New Roman" panose="02020603050405020304" pitchFamily="18" charset="0"/>
              </a:rPr>
              <a:t>layers.</a:t>
            </a:r>
          </a:p>
          <a:p>
            <a:r>
              <a:rPr lang="en-US" sz="3200" dirty="0" smtClean="0">
                <a:latin typeface="Times New Roman" panose="02020603050405020304" pitchFamily="18" charset="0"/>
                <a:cs typeface="Times New Roman" panose="02020603050405020304" pitchFamily="18" charset="0"/>
              </a:rPr>
              <a:t>Common </a:t>
            </a:r>
            <a:r>
              <a:rPr lang="en-US" sz="3200" dirty="0">
                <a:latin typeface="Times New Roman" panose="02020603050405020304" pitchFamily="18" charset="0"/>
                <a:cs typeface="Times New Roman" panose="02020603050405020304" pitchFamily="18" charset="0"/>
              </a:rPr>
              <a:t>to insert POOL layers in-between consecutive CONV layers in a CNN architectures </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INPUT =&gt; CONV =&gt; RELU =&gt; POOL =&gt; CONV =&gt; RELU =&gt; POOL =&gt; </a:t>
            </a:r>
            <a:r>
              <a:rPr lang="en-US" sz="3200" dirty="0" smtClean="0">
                <a:latin typeface="Times New Roman" panose="02020603050405020304" pitchFamily="18" charset="0"/>
                <a:cs typeface="Times New Roman" panose="02020603050405020304" pitchFamily="18" charset="0"/>
              </a:rPr>
              <a:t>FC</a:t>
            </a:r>
          </a:p>
          <a:p>
            <a:r>
              <a:rPr lang="en-US" sz="3200" dirty="0">
                <a:latin typeface="Times New Roman" panose="02020603050405020304" pitchFamily="18" charset="0"/>
                <a:cs typeface="Times New Roman" panose="02020603050405020304" pitchFamily="18" charset="0"/>
              </a:rPr>
              <a:t>The primary function of the POOL layer is to progressively reduce the spatial size</a:t>
            </a:r>
          </a:p>
        </p:txBody>
      </p:sp>
      <p:sp>
        <p:nvSpPr>
          <p:cNvPr id="4" name="Title 1"/>
          <p:cNvSpPr>
            <a:spLocks noGrp="1"/>
          </p:cNvSpPr>
          <p:nvPr>
            <p:ph type="title"/>
          </p:nvPr>
        </p:nvSpPr>
        <p:spPr>
          <a:xfrm>
            <a:off x="838200" y="207957"/>
            <a:ext cx="10515600" cy="1325563"/>
          </a:xfrm>
        </p:spPr>
        <p:txBody>
          <a:bodyPr vert="horz" lIns="91440" tIns="45720" rIns="91440" bIns="45720" rtlCol="0" anchor="ctr">
            <a:normAutofit/>
          </a:bodyPr>
          <a:lstStyle/>
          <a:p>
            <a:pPr algn="ctr"/>
            <a:r>
              <a:rPr lang="en-US" sz="4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Pooling Layer (POOL)</a:t>
            </a:r>
            <a:endPar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03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1475"/>
            <a:ext cx="10515600" cy="5805488"/>
          </a:xfrm>
        </p:spPr>
        <p:txBody>
          <a:bodyPr>
            <a:normAutofit/>
          </a:bodyPr>
          <a:lstStyle/>
          <a:p>
            <a:r>
              <a:rPr lang="en-US" sz="3200" dirty="0">
                <a:latin typeface="Times New Roman" panose="02020603050405020304" pitchFamily="18" charset="0"/>
                <a:cs typeface="Times New Roman" panose="02020603050405020304" pitchFamily="18" charset="0"/>
              </a:rPr>
              <a:t>Max pooling is </a:t>
            </a:r>
            <a:r>
              <a:rPr lang="en-US" sz="3200" dirty="0" smtClean="0">
                <a:latin typeface="Times New Roman" panose="02020603050405020304" pitchFamily="18" charset="0"/>
                <a:cs typeface="Times New Roman" panose="02020603050405020304" pitchFamily="18" charset="0"/>
              </a:rPr>
              <a:t>done </a:t>
            </a:r>
            <a:r>
              <a:rPr lang="en-US" sz="3200" dirty="0">
                <a:latin typeface="Times New Roman" panose="02020603050405020304" pitchFamily="18" charset="0"/>
                <a:cs typeface="Times New Roman" panose="02020603050405020304" pitchFamily="18" charset="0"/>
              </a:rPr>
              <a:t>in the middle of the CNN architecture to reduce spatial size,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Average </a:t>
            </a:r>
            <a:r>
              <a:rPr lang="en-US" sz="3200" dirty="0">
                <a:latin typeface="Times New Roman" panose="02020603050405020304" pitchFamily="18" charset="0"/>
                <a:cs typeface="Times New Roman" panose="02020603050405020304" pitchFamily="18" charset="0"/>
              </a:rPr>
              <a:t>pooling is normally used as the final layer of the network (</a:t>
            </a:r>
            <a:r>
              <a:rPr lang="en-US" sz="3200" dirty="0" err="1">
                <a:latin typeface="Times New Roman" panose="02020603050405020304" pitchFamily="18" charset="0"/>
                <a:cs typeface="Times New Roman" panose="02020603050405020304" pitchFamily="18" charset="0"/>
              </a:rPr>
              <a:t>e.x</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GoogLeNet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SqueezeNet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ResNet</a:t>
            </a:r>
            <a:r>
              <a:rPr lang="en-US" sz="3200" dirty="0">
                <a:latin typeface="Times New Roman" panose="02020603050405020304" pitchFamily="18" charset="0"/>
                <a:cs typeface="Times New Roman" panose="02020603050405020304" pitchFamily="18" charset="0"/>
              </a:rPr>
              <a:t>) where we wish to avoid using FC layers entirely</a:t>
            </a:r>
            <a:r>
              <a:rPr lang="en-US" sz="3200" dirty="0" smtClean="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pic>
        <p:nvPicPr>
          <p:cNvPr id="5122" name="Picture 2" descr="cnn21"/>
          <p:cNvPicPr>
            <a:picLocks noChangeAspect="1" noChangeArrowheads="1"/>
          </p:cNvPicPr>
          <p:nvPr/>
        </p:nvPicPr>
        <p:blipFill rotWithShape="1">
          <a:blip r:embed="rId2">
            <a:extLst>
              <a:ext uri="{28A0092B-C50C-407E-A947-70E740481C1C}">
                <a14:useLocalDpi xmlns:a14="http://schemas.microsoft.com/office/drawing/2010/main" val="0"/>
              </a:ext>
            </a:extLst>
          </a:blip>
          <a:srcRect b="24438"/>
          <a:stretch/>
        </p:blipFill>
        <p:spPr bwMode="auto">
          <a:xfrm>
            <a:off x="2270124" y="2971800"/>
            <a:ext cx="8831263" cy="385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76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1" y="571500"/>
            <a:ext cx="11839574" cy="5600701"/>
          </a:xfrm>
        </p:spPr>
        <p:txBody>
          <a:bodyPr>
            <a:normAutofit/>
          </a:bodyPr>
          <a:lstStyle/>
          <a:p>
            <a:r>
              <a:rPr lang="en-US" sz="3200" dirty="0">
                <a:latin typeface="Times New Roman" panose="02020603050405020304" pitchFamily="18" charset="0"/>
                <a:cs typeface="Times New Roman" panose="02020603050405020304" pitchFamily="18" charset="0"/>
              </a:rPr>
              <a:t>Applying the POOL operation yields an output volume of size </a:t>
            </a:r>
            <a:r>
              <a:rPr lang="en-US" sz="3200" dirty="0" err="1">
                <a:latin typeface="Times New Roman" panose="02020603050405020304" pitchFamily="18" charset="0"/>
                <a:cs typeface="Times New Roman" panose="02020603050405020304" pitchFamily="18" charset="0"/>
              </a:rPr>
              <a:t>Woutput</a:t>
            </a:r>
            <a:r>
              <a:rPr lang="en-US" sz="3200" dirty="0">
                <a:latin typeface="Times New Roman" panose="02020603050405020304" pitchFamily="18" charset="0"/>
                <a:cs typeface="Times New Roman" panose="02020603050405020304" pitchFamily="18" charset="0"/>
              </a:rPr>
              <a:t> x </a:t>
            </a:r>
            <a:r>
              <a:rPr lang="en-US" sz="3200" dirty="0" err="1">
                <a:latin typeface="Times New Roman" panose="02020603050405020304" pitchFamily="18" charset="0"/>
                <a:cs typeface="Times New Roman" panose="02020603050405020304" pitchFamily="18" charset="0"/>
              </a:rPr>
              <a:t>Houtput</a:t>
            </a:r>
            <a:r>
              <a:rPr lang="en-US" sz="3200" dirty="0">
                <a:latin typeface="Times New Roman" panose="02020603050405020304" pitchFamily="18" charset="0"/>
                <a:cs typeface="Times New Roman" panose="02020603050405020304" pitchFamily="18" charset="0"/>
              </a:rPr>
              <a:t> x </a:t>
            </a:r>
            <a:r>
              <a:rPr lang="en-US" sz="3200" dirty="0" err="1">
                <a:latin typeface="Times New Roman" panose="02020603050405020304" pitchFamily="18" charset="0"/>
                <a:cs typeface="Times New Roman" panose="02020603050405020304" pitchFamily="18" charset="0"/>
              </a:rPr>
              <a:t>Doutput</a:t>
            </a:r>
            <a:r>
              <a:rPr lang="en-US" sz="3200" dirty="0">
                <a:latin typeface="Times New Roman" panose="02020603050405020304" pitchFamily="18" charset="0"/>
                <a:cs typeface="Times New Roman" panose="02020603050405020304" pitchFamily="18" charset="0"/>
              </a:rPr>
              <a:t> , where </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Woutput</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Winput</a:t>
            </a:r>
            <a:r>
              <a:rPr lang="en-US" sz="2800" dirty="0">
                <a:latin typeface="Times New Roman" panose="02020603050405020304" pitchFamily="18" charset="0"/>
                <a:cs typeface="Times New Roman" panose="02020603050405020304" pitchFamily="18" charset="0"/>
              </a:rPr>
              <a:t> – F) / S)+1</a:t>
            </a:r>
          </a:p>
          <a:p>
            <a:pPr lvl="1"/>
            <a:r>
              <a:rPr lang="en-US" sz="2800" dirty="0" err="1">
                <a:latin typeface="Times New Roman" panose="02020603050405020304" pitchFamily="18" charset="0"/>
                <a:cs typeface="Times New Roman" panose="02020603050405020304" pitchFamily="18" charset="0"/>
              </a:rPr>
              <a:t>Houtput</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Hinput</a:t>
            </a:r>
            <a:r>
              <a:rPr lang="en-US" sz="2800" dirty="0">
                <a:latin typeface="Times New Roman" panose="02020603050405020304" pitchFamily="18" charset="0"/>
                <a:cs typeface="Times New Roman" panose="02020603050405020304" pitchFamily="18" charset="0"/>
              </a:rPr>
              <a:t> – F) / S)+1</a:t>
            </a:r>
          </a:p>
          <a:p>
            <a:pPr lvl="1"/>
            <a:r>
              <a:rPr lang="en-US" sz="2800" dirty="0" err="1">
                <a:latin typeface="Times New Roman" panose="02020603050405020304" pitchFamily="18" charset="0"/>
                <a:cs typeface="Times New Roman" panose="02020603050405020304" pitchFamily="18" charset="0"/>
              </a:rPr>
              <a:t>Doutput</a:t>
            </a:r>
            <a:r>
              <a:rPr lang="en-US" sz="2800" dirty="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Dinput</a:t>
            </a:r>
            <a:endParaRPr lang="en-US" sz="2800" dirty="0" smtClean="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In practice, we tend to see two types of max pooling variations </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Type #1: F = 3, S = 2 which is called </a:t>
            </a:r>
            <a:r>
              <a:rPr lang="en-US" sz="3200" b="1" dirty="0">
                <a:latin typeface="Times New Roman" panose="02020603050405020304" pitchFamily="18" charset="0"/>
                <a:cs typeface="Times New Roman" panose="02020603050405020304" pitchFamily="18" charset="0"/>
              </a:rPr>
              <a:t>overlapping pooling </a:t>
            </a:r>
            <a:r>
              <a:rPr lang="en-US" sz="3200" dirty="0">
                <a:latin typeface="Times New Roman" panose="02020603050405020304" pitchFamily="18" charset="0"/>
                <a:cs typeface="Times New Roman" panose="02020603050405020304" pitchFamily="18" charset="0"/>
              </a:rPr>
              <a:t>and normally applied to images/input volumes with large spatial dimensions.</a:t>
            </a:r>
          </a:p>
          <a:p>
            <a:pPr lvl="1"/>
            <a:r>
              <a:rPr lang="en-US" sz="3200" dirty="0">
                <a:latin typeface="Times New Roman" panose="02020603050405020304" pitchFamily="18" charset="0"/>
                <a:cs typeface="Times New Roman" panose="02020603050405020304" pitchFamily="18" charset="0"/>
              </a:rPr>
              <a:t>Type #2: F = 2, S = 2 which is called </a:t>
            </a:r>
            <a:r>
              <a:rPr lang="en-US" sz="3200" b="1" dirty="0">
                <a:latin typeface="Times New Roman" panose="02020603050405020304" pitchFamily="18" charset="0"/>
                <a:cs typeface="Times New Roman" panose="02020603050405020304" pitchFamily="18" charset="0"/>
              </a:rPr>
              <a:t>non-overlapping pooling</a:t>
            </a: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0539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143000"/>
            <a:ext cx="12192000" cy="5500688"/>
          </a:xfrm>
        </p:spPr>
        <p:txBody>
          <a:bodyPr>
            <a:noAutofit/>
          </a:bodyPr>
          <a:lstStyle/>
          <a:p>
            <a:r>
              <a:rPr lang="en-US" sz="3200" dirty="0">
                <a:latin typeface="Times New Roman" panose="02020603050405020304" pitchFamily="18" charset="0"/>
                <a:cs typeface="Times New Roman" panose="02020603050405020304" pitchFamily="18" charset="0"/>
              </a:rPr>
              <a:t>Neurons in FC layers are fully-connected to all activations in the previous layer, as is the standard for </a:t>
            </a:r>
            <a:r>
              <a:rPr lang="en-US" sz="3200" dirty="0" err="1">
                <a:latin typeface="Times New Roman" panose="02020603050405020304" pitchFamily="18" charset="0"/>
                <a:cs typeface="Times New Roman" panose="02020603050405020304" pitchFamily="18" charset="0"/>
              </a:rPr>
              <a:t>feedforward</a:t>
            </a:r>
            <a:r>
              <a:rPr lang="en-US" sz="3200" dirty="0">
                <a:latin typeface="Times New Roman" panose="02020603050405020304" pitchFamily="18" charset="0"/>
                <a:cs typeface="Times New Roman" panose="02020603050405020304" pitchFamily="18" charset="0"/>
              </a:rPr>
              <a:t> neural </a:t>
            </a:r>
            <a:r>
              <a:rPr lang="en-US" sz="3200" dirty="0" smtClean="0">
                <a:latin typeface="Times New Roman" panose="02020603050405020304" pitchFamily="18" charset="0"/>
                <a:cs typeface="Times New Roman" panose="02020603050405020304" pitchFamily="18" charset="0"/>
              </a:rPr>
              <a:t>networks.</a:t>
            </a:r>
          </a:p>
          <a:p>
            <a:r>
              <a:rPr lang="en-US" sz="3200" dirty="0" smtClean="0">
                <a:latin typeface="Times New Roman" panose="02020603050405020304" pitchFamily="18" charset="0"/>
                <a:cs typeface="Times New Roman" panose="02020603050405020304" pitchFamily="18" charset="0"/>
              </a:rPr>
              <a:t>FC </a:t>
            </a:r>
            <a:r>
              <a:rPr lang="en-US" sz="3200" dirty="0">
                <a:latin typeface="Times New Roman" panose="02020603050405020304" pitchFamily="18" charset="0"/>
                <a:cs typeface="Times New Roman" panose="02020603050405020304" pitchFamily="18" charset="0"/>
              </a:rPr>
              <a:t>layers are always placed at the end of the </a:t>
            </a:r>
            <a:r>
              <a:rPr lang="en-US" sz="3200" dirty="0" smtClean="0">
                <a:latin typeface="Times New Roman" panose="02020603050405020304" pitchFamily="18" charset="0"/>
                <a:cs typeface="Times New Roman" panose="02020603050405020304" pitchFamily="18" charset="0"/>
              </a:rPr>
              <a:t>network </a:t>
            </a:r>
            <a:r>
              <a:rPr lang="en-US" sz="3200" dirty="0">
                <a:latin typeface="Times New Roman" panose="02020603050405020304" pitchFamily="18" charset="0"/>
                <a:cs typeface="Times New Roman" panose="02020603050405020304" pitchFamily="18" charset="0"/>
              </a:rPr>
              <a:t>layer</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It’s common to use one or two FC layers prior to applying the </a:t>
            </a:r>
            <a:r>
              <a:rPr lang="en-US" sz="3200" dirty="0" err="1">
                <a:latin typeface="Times New Roman" panose="02020603050405020304" pitchFamily="18" charset="0"/>
                <a:cs typeface="Times New Roman" panose="02020603050405020304" pitchFamily="18" charset="0"/>
              </a:rPr>
              <a:t>softmax</a:t>
            </a:r>
            <a:r>
              <a:rPr lang="en-US" sz="3200" dirty="0">
                <a:latin typeface="Times New Roman" panose="02020603050405020304" pitchFamily="18" charset="0"/>
                <a:cs typeface="Times New Roman" panose="02020603050405020304" pitchFamily="18" charset="0"/>
              </a:rPr>
              <a:t> classifier, as the following (simplified) architecture demonstrates </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INPUT =&gt; CONV =&gt; RELU =&gt; POOL =&gt; CONV =&gt; RELU =&gt; POOL =&gt; FC =&gt; FC</a:t>
            </a:r>
          </a:p>
        </p:txBody>
      </p:sp>
      <p:sp>
        <p:nvSpPr>
          <p:cNvPr id="4" name="Title 1"/>
          <p:cNvSpPr>
            <a:spLocks noGrp="1"/>
          </p:cNvSpPr>
          <p:nvPr>
            <p:ph type="title"/>
          </p:nvPr>
        </p:nvSpPr>
        <p:spPr>
          <a:xfrm>
            <a:off x="838200" y="22215"/>
            <a:ext cx="10515600" cy="1325563"/>
          </a:xfrm>
        </p:spPr>
        <p:txBody>
          <a:bodyPr vert="horz" lIns="91440" tIns="45720" rIns="91440" bIns="45720" rtlCol="0" anchor="ctr">
            <a:normAutofit/>
          </a:bodyPr>
          <a:lstStyle/>
          <a:p>
            <a:pPr algn="ctr"/>
            <a:r>
              <a:rPr lang="en-US" sz="4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Fully Connected Layer (FC)</a:t>
            </a:r>
            <a:endPar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8194" name="Picture 2" descr="F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4192587"/>
            <a:ext cx="7804816" cy="266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29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5900"/>
            <a:ext cx="10515600" cy="5043487"/>
          </a:xfrm>
        </p:spPr>
        <p:txBody>
          <a:bodyPr>
            <a:normAutofit/>
          </a:bodyPr>
          <a:lstStyle/>
          <a:p>
            <a:r>
              <a:rPr lang="en-US" sz="3200" dirty="0">
                <a:latin typeface="Times New Roman" panose="02020603050405020304" pitchFamily="18" charset="0"/>
                <a:cs typeface="Times New Roman" panose="02020603050405020304" pitchFamily="18" charset="0"/>
              </a:rPr>
              <a:t>Dropout is actually a form of regularization that aims to help prevent </a:t>
            </a:r>
            <a:r>
              <a:rPr lang="en-US" sz="3200" dirty="0" smtClean="0">
                <a:latin typeface="Times New Roman" panose="02020603050405020304" pitchFamily="18" charset="0"/>
                <a:cs typeface="Times New Roman" panose="02020603050405020304" pitchFamily="18" charset="0"/>
              </a:rPr>
              <a:t>over fitting </a:t>
            </a:r>
            <a:r>
              <a:rPr lang="en-US" sz="3200" dirty="0">
                <a:latin typeface="Times New Roman" panose="02020603050405020304" pitchFamily="18" charset="0"/>
                <a:cs typeface="Times New Roman" panose="02020603050405020304" pitchFamily="18" charset="0"/>
              </a:rPr>
              <a:t>by increasing testing accuracy, perhaps at the expense of </a:t>
            </a:r>
            <a:r>
              <a:rPr lang="en-US" sz="3200" dirty="0" smtClean="0">
                <a:latin typeface="Times New Roman" panose="02020603050405020304" pitchFamily="18" charset="0"/>
                <a:cs typeface="Times New Roman" panose="02020603050405020304" pitchFamily="18" charset="0"/>
              </a:rPr>
              <a:t>training </a:t>
            </a:r>
            <a:r>
              <a:rPr lang="en-US" sz="3200" dirty="0">
                <a:latin typeface="Times New Roman" panose="02020603050405020304" pitchFamily="18" charset="0"/>
                <a:cs typeface="Times New Roman" panose="02020603050405020304" pitchFamily="18" charset="0"/>
              </a:rPr>
              <a:t>accuracy</a:t>
            </a:r>
            <a:r>
              <a:rPr lang="en-US" sz="3200" dirty="0" smtClean="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It is most common to place dropout layers with p = 0:5 in-between FC layers of an architecture where the final FC layer is assumed to be our </a:t>
            </a:r>
            <a:r>
              <a:rPr lang="en-US" sz="3200" dirty="0" err="1">
                <a:latin typeface="Times New Roman" panose="02020603050405020304" pitchFamily="18" charset="0"/>
                <a:cs typeface="Times New Roman" panose="02020603050405020304" pitchFamily="18" charset="0"/>
              </a:rPr>
              <a:t>softmax</a:t>
            </a:r>
            <a:r>
              <a:rPr lang="en-US" sz="3200" dirty="0">
                <a:latin typeface="Times New Roman" panose="02020603050405020304" pitchFamily="18" charset="0"/>
                <a:cs typeface="Times New Roman" panose="02020603050405020304" pitchFamily="18" charset="0"/>
              </a:rPr>
              <a:t> classifier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CONV =&gt; RELU =&gt; POOL =&gt; FC =&gt; DO =&gt; FC =&gt; DO =&gt; FC</a:t>
            </a:r>
          </a:p>
        </p:txBody>
      </p:sp>
      <p:sp>
        <p:nvSpPr>
          <p:cNvPr id="4" name="Title 1"/>
          <p:cNvSpPr>
            <a:spLocks noGrp="1"/>
          </p:cNvSpPr>
          <p:nvPr>
            <p:ph type="title"/>
          </p:nvPr>
        </p:nvSpPr>
        <p:spPr/>
        <p:txBody>
          <a:bodyPr vert="horz" lIns="91440" tIns="45720" rIns="91440" bIns="45720" rtlCol="0" anchor="ctr">
            <a:normAutofit/>
          </a:bodyPr>
          <a:lstStyle/>
          <a:p>
            <a:pPr algn="ctr"/>
            <a:r>
              <a:rPr lang="en-US" sz="4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Dropout Layer (DO)</a:t>
            </a:r>
            <a:endPar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36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4" y="385764"/>
            <a:ext cx="11824831" cy="6029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789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089"/>
            <a:ext cx="10515600" cy="1325563"/>
          </a:xfrm>
        </p:spPr>
        <p:txBody>
          <a:bodyPr>
            <a:normAutofit/>
          </a:bodyPr>
          <a:lstStyle/>
          <a:p>
            <a:pPr algn="ctr"/>
            <a:r>
              <a:rPr lang="en-US" sz="4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Why to use CNN?</a:t>
            </a:r>
            <a:endPar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3" y="1481138"/>
            <a:ext cx="8143875" cy="5048250"/>
          </a:xfrm>
          <a:prstGeom prst="rect">
            <a:avLst/>
          </a:prstGeom>
        </p:spPr>
      </p:pic>
    </p:spTree>
    <p:extLst>
      <p:ext uri="{BB962C8B-B14F-4D97-AF65-F5344CB8AC3E}">
        <p14:creationId xmlns:p14="http://schemas.microsoft.com/office/powerpoint/2010/main" val="1075079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428749" y="214313"/>
                <a:ext cx="10329863" cy="3257550"/>
              </a:xfrm>
            </p:spPr>
            <p:txBody>
              <a:bodyPr>
                <a:noAutofit/>
              </a:bodyPr>
              <a:lstStyle/>
              <a:p>
                <a:r>
                  <a:rPr lang="en-US" sz="3400" dirty="0" smtClean="0">
                    <a:latin typeface="Times New Roman" panose="02020603050405020304" pitchFamily="18" charset="0"/>
                    <a:cs typeface="Times New Roman" panose="02020603050405020304" pitchFamily="18" charset="0"/>
                  </a:rPr>
                  <a:t>Standard NN do not scale well as image size increases.</a:t>
                </a:r>
              </a:p>
              <a:p>
                <a:r>
                  <a:rPr lang="en-US" sz="3400" dirty="0" smtClean="0">
                    <a:latin typeface="Times New Roman" panose="02020603050405020304" pitchFamily="18" charset="0"/>
                    <a:cs typeface="Times New Roman" panose="02020603050405020304" pitchFamily="18" charset="0"/>
                  </a:rPr>
                  <a:t>If image size is 32 X 32 with RGB channel.</a:t>
                </a:r>
              </a:p>
              <a:p>
                <a:r>
                  <a:rPr lang="en-US" sz="3400" dirty="0" smtClean="0">
                    <a:latin typeface="Times New Roman" panose="02020603050405020304" pitchFamily="18" charset="0"/>
                    <a:cs typeface="Times New Roman" panose="02020603050405020304" pitchFamily="18" charset="0"/>
                  </a:rPr>
                  <a:t>Then total input size will be </a:t>
                </a:r>
                <a:r>
                  <a:rPr lang="en-US" sz="3400" b="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3400" b="0" i="1" smtClean="0">
                        <a:latin typeface="Cambria Math" panose="02040503050406030204" pitchFamily="18" charset="0"/>
                        <a:cs typeface="Times New Roman" panose="02020603050405020304" pitchFamily="18" charset="0"/>
                      </a:rPr>
                      <m:t>32</m:t>
                    </m:r>
                    <m:r>
                      <a:rPr lang="en-US" sz="3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3400" b="0" i="1" smtClean="0">
                        <a:latin typeface="Cambria Math" panose="02040503050406030204" pitchFamily="18" charset="0"/>
                        <a:ea typeface="Cambria Math" panose="02040503050406030204" pitchFamily="18" charset="0"/>
                        <a:cs typeface="Times New Roman" panose="02020603050405020304" pitchFamily="18" charset="0"/>
                      </a:rPr>
                      <m:t>32 ×3=3,072</m:t>
                    </m:r>
                  </m:oMath>
                </a14:m>
                <a:endParaRPr lang="en-US" sz="3400" dirty="0" smtClean="0">
                  <a:latin typeface="Times New Roman" panose="02020603050405020304" pitchFamily="18" charset="0"/>
                  <a:cs typeface="Times New Roman" panose="02020603050405020304" pitchFamily="18" charset="0"/>
                </a:endParaRPr>
              </a:p>
              <a:p>
                <a:r>
                  <a:rPr lang="en-US" sz="3400" dirty="0" smtClean="0">
                    <a:latin typeface="Times New Roman" panose="02020603050405020304" pitchFamily="18" charset="0"/>
                    <a:cs typeface="Times New Roman" panose="02020603050405020304" pitchFamily="18" charset="0"/>
                  </a:rPr>
                  <a:t>If we are using </a:t>
                </a:r>
                <a14:m>
                  <m:oMath xmlns:m="http://schemas.openxmlformats.org/officeDocument/2006/math">
                    <m:r>
                      <a:rPr lang="en-US" sz="3400" b="0" i="1" smtClean="0">
                        <a:latin typeface="Cambria Math" panose="02040503050406030204" pitchFamily="18" charset="0"/>
                        <a:cs typeface="Times New Roman" panose="02020603050405020304" pitchFamily="18" charset="0"/>
                      </a:rPr>
                      <m:t>250</m:t>
                    </m:r>
                    <m:r>
                      <a:rPr lang="en-US" sz="3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3400" b="0" i="1" smtClean="0">
                        <a:latin typeface="Cambria Math" panose="02040503050406030204" pitchFamily="18" charset="0"/>
                        <a:ea typeface="Cambria Math" panose="02040503050406030204" pitchFamily="18" charset="0"/>
                        <a:cs typeface="Times New Roman" panose="02020603050405020304" pitchFamily="18" charset="0"/>
                      </a:rPr>
                      <m:t>250 </m:t>
                    </m:r>
                  </m:oMath>
                </a14:m>
                <a:r>
                  <a:rPr lang="en-US" sz="3400" dirty="0" smtClean="0">
                    <a:latin typeface="Times New Roman" panose="02020603050405020304" pitchFamily="18" charset="0"/>
                    <a:cs typeface="Times New Roman" panose="02020603050405020304" pitchFamily="18" charset="0"/>
                  </a:rPr>
                  <a:t>pixel image then</a:t>
                </a:r>
              </a:p>
              <a:p>
                <a:pPr lvl="1"/>
                <a:r>
                  <a:rPr lang="en-US" sz="34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3400" b="0" i="1" smtClean="0">
                        <a:latin typeface="Cambria Math" panose="02040503050406030204" pitchFamily="18" charset="0"/>
                        <a:cs typeface="Times New Roman" panose="02020603050405020304" pitchFamily="18" charset="0"/>
                      </a:rPr>
                      <m:t>250</m:t>
                    </m:r>
                    <m:r>
                      <a:rPr lang="en-US" sz="3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3400" b="0" i="1" smtClean="0">
                        <a:latin typeface="Cambria Math" panose="02040503050406030204" pitchFamily="18" charset="0"/>
                        <a:ea typeface="Cambria Math" panose="02040503050406030204" pitchFamily="18" charset="0"/>
                        <a:cs typeface="Times New Roman" panose="02020603050405020304" pitchFamily="18" charset="0"/>
                      </a:rPr>
                      <m:t>250×3=187,500 </m:t>
                    </m:r>
                  </m:oMath>
                </a14:m>
                <a:endParaRPr lang="en-US" sz="3400"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428749" y="214313"/>
                <a:ext cx="10329863" cy="3257550"/>
              </a:xfrm>
              <a:blipFill rotWithShape="0">
                <a:blip r:embed="rId2"/>
                <a:stretch>
                  <a:fillRect l="-1475" t="-4299"/>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1" y="3471863"/>
            <a:ext cx="9129712" cy="3162300"/>
          </a:xfrm>
          <a:prstGeom prst="rect">
            <a:avLst/>
          </a:prstGeom>
        </p:spPr>
      </p:pic>
    </p:spTree>
    <p:extLst>
      <p:ext uri="{BB962C8B-B14F-4D97-AF65-F5344CB8AC3E}">
        <p14:creationId xmlns:p14="http://schemas.microsoft.com/office/powerpoint/2010/main" val="7621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14" y="157162"/>
            <a:ext cx="11744324" cy="6429375"/>
          </a:xfrm>
        </p:spPr>
      </p:pic>
    </p:spTree>
    <p:extLst>
      <p:ext uri="{BB962C8B-B14F-4D97-AF65-F5344CB8AC3E}">
        <p14:creationId xmlns:p14="http://schemas.microsoft.com/office/powerpoint/2010/main" val="416483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39"/>
            <a:ext cx="10515600" cy="1325563"/>
          </a:xfrm>
        </p:spPr>
        <p:txBody>
          <a:bodyPr>
            <a:normAutofit/>
          </a:bodyPr>
          <a:lstStyle/>
          <a:p>
            <a:pPr algn="ctr"/>
            <a:r>
              <a:rPr lang="en-US" sz="4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CNN Layer Types</a:t>
            </a:r>
            <a:endPar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025" y="1014412"/>
            <a:ext cx="10515600" cy="4776788"/>
          </a:xfrm>
        </p:spPr>
        <p:txBody>
          <a:bodyPr>
            <a:normAutofit/>
          </a:bodyPr>
          <a:lstStyle/>
          <a:p>
            <a:pPr marL="514350" indent="-514350">
              <a:buFont typeface="+mj-lt"/>
              <a:buAutoNum type="romanUcPeriod"/>
            </a:pPr>
            <a:r>
              <a:rPr lang="en-US" dirty="0" smtClean="0">
                <a:latin typeface="Times New Roman" panose="02020603050405020304" pitchFamily="18" charset="0"/>
                <a:cs typeface="Times New Roman" panose="02020603050405020304" pitchFamily="18" charset="0"/>
              </a:rPr>
              <a:t>Convolutional                                  II.     Activation (ACT or RELU)</a:t>
            </a:r>
          </a:p>
          <a:p>
            <a:pPr marL="0" indent="0">
              <a:buNone/>
            </a:pPr>
            <a:r>
              <a:rPr lang="en-US" dirty="0" smtClean="0">
                <a:latin typeface="Times New Roman" panose="02020603050405020304" pitchFamily="18" charset="0"/>
                <a:cs typeface="Times New Roman" panose="02020603050405020304" pitchFamily="18" charset="0"/>
              </a:rPr>
              <a:t>III.  Pooling (POOL)                              IV.    Fully-Connected(FC)</a:t>
            </a:r>
          </a:p>
          <a:p>
            <a:pPr marL="571500" indent="-571500">
              <a:buAutoNum type="romanUcPeriod" startAt="5"/>
            </a:pPr>
            <a:r>
              <a:rPr lang="en-US" dirty="0" smtClean="0">
                <a:latin typeface="Times New Roman" panose="02020603050405020304" pitchFamily="18" charset="0"/>
                <a:cs typeface="Times New Roman" panose="02020603050405020304" pitchFamily="18" charset="0"/>
              </a:rPr>
              <a:t>Batch Normalization (BN)             VI.    Dropout (DO)</a:t>
            </a:r>
          </a:p>
          <a:p>
            <a:r>
              <a:rPr lang="en-US" dirty="0" smtClean="0">
                <a:latin typeface="Times New Roman" panose="02020603050405020304" pitchFamily="18" charset="0"/>
                <a:cs typeface="Times New Roman" panose="02020603050405020304" pitchFamily="18" charset="0"/>
              </a:rPr>
              <a:t>We often use simple text diagrams to describe a CNN: INPUT =&gt; CONV =&gt; RELU =&gt; FC =&gt; SOFTMAX</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9285"/>
          <a:stretch/>
        </p:blipFill>
        <p:spPr>
          <a:xfrm>
            <a:off x="488156" y="3571874"/>
            <a:ext cx="11215688" cy="3286125"/>
          </a:xfrm>
          <a:prstGeom prst="rect">
            <a:avLst/>
          </a:prstGeom>
        </p:spPr>
      </p:pic>
    </p:spTree>
    <p:extLst>
      <p:ext uri="{BB962C8B-B14F-4D97-AF65-F5344CB8AC3E}">
        <p14:creationId xmlns:p14="http://schemas.microsoft.com/office/powerpoint/2010/main" val="354842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50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43"/>
            <a:ext cx="10515600" cy="1325563"/>
          </a:xfrm>
        </p:spPr>
        <p:txBody>
          <a:bodyPr vert="horz" lIns="91440" tIns="45720" rIns="91440" bIns="45720" rtlCol="0" anchor="ctr">
            <a:normAutofit/>
          </a:bodyPr>
          <a:lstStyle/>
          <a:p>
            <a:pPr algn="ctr"/>
            <a:r>
              <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Convolutional </a:t>
            </a:r>
            <a:r>
              <a:rPr lang="en-US" sz="48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Layer (CNOV)</a:t>
            </a:r>
            <a:endParaRPr lang="en-US" sz="4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28733"/>
            <a:ext cx="12192000" cy="4705350"/>
          </a:xfrm>
        </p:spPr>
        <p:txBody>
          <a:bodyPr/>
          <a:lstStyle/>
          <a:p>
            <a:r>
              <a:rPr lang="en-US" dirty="0" smtClean="0">
                <a:latin typeface="Times New Roman" panose="02020603050405020304" pitchFamily="18" charset="0"/>
                <a:cs typeface="Times New Roman" panose="02020603050405020304" pitchFamily="18" charset="0"/>
              </a:rPr>
              <a:t>Core building block of a CNN.</a:t>
            </a:r>
          </a:p>
          <a:p>
            <a:r>
              <a:rPr lang="en-US" dirty="0" smtClean="0">
                <a:latin typeface="Times New Roman" panose="02020603050405020304" pitchFamily="18" charset="0"/>
                <a:cs typeface="Times New Roman" panose="02020603050405020304" pitchFamily="18" charset="0"/>
              </a:rPr>
              <a:t>Its parameters consist of a set of K learnable filters(“kernels”)</a:t>
            </a:r>
          </a:p>
          <a:p>
            <a:r>
              <a:rPr lang="en-US" dirty="0" smtClean="0">
                <a:latin typeface="Times New Roman" panose="02020603050405020304" pitchFamily="18" charset="0"/>
                <a:cs typeface="Times New Roman" panose="02020603050405020304" pitchFamily="18" charset="0"/>
              </a:rPr>
              <a:t>Inputs to the CNN, the depth is the number of channels in the image. For volumes deeper in the network, the depth will be the number of filters applied in the previous layer.</a:t>
            </a:r>
            <a:endParaRPr lang="en-US" dirty="0">
              <a:latin typeface="Times New Roman" panose="02020603050405020304" pitchFamily="18" charset="0"/>
              <a:cs typeface="Times New Roman" panose="02020603050405020304" pitchFamily="18" charset="0"/>
            </a:endParaRPr>
          </a:p>
        </p:txBody>
      </p:sp>
      <p:pic>
        <p:nvPicPr>
          <p:cNvPr id="1026" name="Picture 2" descr="cnn16"/>
          <p:cNvPicPr>
            <a:picLocks noChangeAspect="1" noChangeArrowheads="1"/>
          </p:cNvPicPr>
          <p:nvPr/>
        </p:nvPicPr>
        <p:blipFill rotWithShape="1">
          <a:blip r:embed="rId3">
            <a:extLst>
              <a:ext uri="{28A0092B-C50C-407E-A947-70E740481C1C}">
                <a14:useLocalDpi xmlns:a14="http://schemas.microsoft.com/office/drawing/2010/main" val="0"/>
              </a:ext>
            </a:extLst>
          </a:blip>
          <a:srcRect b="25490"/>
          <a:stretch/>
        </p:blipFill>
        <p:spPr bwMode="auto">
          <a:xfrm>
            <a:off x="2557463" y="3300413"/>
            <a:ext cx="9258300" cy="3414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1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313"/>
            <a:ext cx="10515600" cy="5962650"/>
          </a:xfrm>
        </p:spPr>
        <p:txBody>
          <a:bodyPr>
            <a:normAutofit/>
          </a:bodyPr>
          <a:lstStyle/>
          <a:p>
            <a:r>
              <a:rPr lang="en-US" dirty="0">
                <a:latin typeface="Times New Roman" panose="02020603050405020304" pitchFamily="18" charset="0"/>
                <a:cs typeface="Times New Roman" panose="02020603050405020304" pitchFamily="18" charset="0"/>
              </a:rPr>
              <a:t>After applying all K filters to the input volume, we now have K, 2-dimensional activation maps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Every </a:t>
            </a:r>
            <a:r>
              <a:rPr lang="en-US" dirty="0">
                <a:latin typeface="Times New Roman" panose="02020603050405020304" pitchFamily="18" charset="0"/>
                <a:cs typeface="Times New Roman" panose="02020603050405020304" pitchFamily="18" charset="0"/>
              </a:rPr>
              <a:t>entry in the output volume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an output of a neuron that “looks” at only a small region of the input.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Network </a:t>
            </a:r>
            <a:r>
              <a:rPr lang="en-US" dirty="0">
                <a:latin typeface="Times New Roman" panose="02020603050405020304" pitchFamily="18" charset="0"/>
                <a:cs typeface="Times New Roman" panose="02020603050405020304" pitchFamily="18" charset="0"/>
              </a:rPr>
              <a:t>“learns” filters that activate when they see a specific type of feature at a given spatial location in the input volume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838200" y="1285876"/>
            <a:ext cx="9972674" cy="2743200"/>
            <a:chOff x="1514475" y="1085851"/>
            <a:chExt cx="9972674" cy="2743200"/>
          </a:xfrm>
        </p:grpSpPr>
        <p:pic>
          <p:nvPicPr>
            <p:cNvPr id="2050" name="Picture 2" descr="cnn17"/>
            <p:cNvPicPr>
              <a:picLocks noChangeAspect="1" noChangeArrowheads="1"/>
            </p:cNvPicPr>
            <p:nvPr/>
          </p:nvPicPr>
          <p:blipFill rotWithShape="1">
            <a:blip r:embed="rId2">
              <a:extLst>
                <a:ext uri="{28A0092B-C50C-407E-A947-70E740481C1C}">
                  <a14:useLocalDpi xmlns:a14="http://schemas.microsoft.com/office/drawing/2010/main" val="0"/>
                </a:ext>
              </a:extLst>
            </a:blip>
            <a:srcRect b="22892"/>
            <a:stretch/>
          </p:blipFill>
          <p:spPr bwMode="auto">
            <a:xfrm>
              <a:off x="1514475" y="1085851"/>
              <a:ext cx="871537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882186" y="1428750"/>
              <a:ext cx="1604963" cy="2200275"/>
            </a:xfrm>
            <a:prstGeom prst="rect">
              <a:avLst/>
            </a:prstGeom>
          </p:spPr>
        </p:pic>
        <p:cxnSp>
          <p:nvCxnSpPr>
            <p:cNvPr id="6" name="Straight Arrow Connector 5"/>
            <p:cNvCxnSpPr/>
            <p:nvPr/>
          </p:nvCxnSpPr>
          <p:spPr>
            <a:xfrm flipV="1">
              <a:off x="8358188" y="2543175"/>
              <a:ext cx="1500187" cy="14288"/>
            </a:xfrm>
            <a:prstGeom prst="straightConnector1">
              <a:avLst/>
            </a:prstGeom>
            <a:ln>
              <a:tailEnd type="triangle"/>
            </a:ln>
            <a:scene3d>
              <a:camera prst="perspectiveFront"/>
              <a:lightRig rig="threePt" dir="t"/>
            </a:scene3d>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03704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75" y="285750"/>
            <a:ext cx="11558587" cy="6243638"/>
          </a:xfrm>
        </p:spPr>
        <p:txBody>
          <a:bodyPr>
            <a:normAutofit/>
          </a:bodyPr>
          <a:lstStyle/>
          <a:p>
            <a:r>
              <a:rPr lang="en-US" dirty="0">
                <a:latin typeface="Times New Roman" panose="02020603050405020304" pitchFamily="18" charset="0"/>
                <a:cs typeface="Times New Roman" panose="02020603050405020304" pitchFamily="18" charset="0"/>
              </a:rPr>
              <a:t>There are three parameters that control the size of an output volume:</a:t>
            </a:r>
          </a:p>
          <a:p>
            <a:pPr lvl="1"/>
            <a:r>
              <a:rPr lang="en-US" sz="2800" dirty="0" smtClean="0">
                <a:latin typeface="Times New Roman" panose="02020603050405020304" pitchFamily="18" charset="0"/>
                <a:cs typeface="Times New Roman" panose="02020603050405020304" pitchFamily="18" charset="0"/>
              </a:rPr>
              <a:t>Depth</a:t>
            </a:r>
            <a:r>
              <a:rPr lang="en-US" sz="2800" dirty="0">
                <a:latin typeface="Times New Roman" panose="02020603050405020304" pitchFamily="18" charset="0"/>
                <a:cs typeface="Times New Roman" panose="02020603050405020304" pitchFamily="18" charset="0"/>
              </a:rPr>
              <a:t>,</a:t>
            </a:r>
          </a:p>
          <a:p>
            <a:pPr lvl="1"/>
            <a:r>
              <a:rPr lang="en-US" sz="2800" dirty="0" smtClean="0">
                <a:latin typeface="Times New Roman" panose="02020603050405020304" pitchFamily="18" charset="0"/>
                <a:cs typeface="Times New Roman" panose="02020603050405020304" pitchFamily="18" charset="0"/>
              </a:rPr>
              <a:t>Stride</a:t>
            </a:r>
            <a:r>
              <a:rPr lang="en-US" sz="2800" dirty="0">
                <a:latin typeface="Times New Roman" panose="02020603050405020304" pitchFamily="18" charset="0"/>
                <a:cs typeface="Times New Roman" panose="02020603050405020304" pitchFamily="18" charset="0"/>
              </a:rPr>
              <a:t>, and</a:t>
            </a:r>
          </a:p>
          <a:p>
            <a:pPr lvl="1"/>
            <a:r>
              <a:rPr lang="en-US" sz="2800" dirty="0" smtClean="0">
                <a:latin typeface="Times New Roman" panose="02020603050405020304" pitchFamily="18" charset="0"/>
                <a:cs typeface="Times New Roman" panose="02020603050405020304" pitchFamily="18" charset="0"/>
              </a:rPr>
              <a:t>Zero-padding size</a:t>
            </a:r>
          </a:p>
          <a:p>
            <a:r>
              <a:rPr lang="en-US" b="1" dirty="0" smtClean="0">
                <a:latin typeface="Times New Roman" panose="02020603050405020304" pitchFamily="18" charset="0"/>
                <a:cs typeface="Times New Roman" panose="02020603050405020304" pitchFamily="18" charset="0"/>
              </a:rPr>
              <a:t>Depth</a:t>
            </a:r>
          </a:p>
          <a:p>
            <a:pPr lvl="1"/>
            <a:r>
              <a:rPr lang="en-US" sz="2600" dirty="0" smtClean="0">
                <a:latin typeface="Times New Roman" panose="02020603050405020304" pitchFamily="18" charset="0"/>
                <a:cs typeface="Times New Roman" panose="02020603050405020304" pitchFamily="18" charset="0"/>
              </a:rPr>
              <a:t>Controls </a:t>
            </a:r>
            <a:r>
              <a:rPr lang="en-US" sz="2600" dirty="0">
                <a:latin typeface="Times New Roman" panose="02020603050405020304" pitchFamily="18" charset="0"/>
                <a:cs typeface="Times New Roman" panose="02020603050405020304" pitchFamily="18" charset="0"/>
              </a:rPr>
              <a:t>the number of neurons (i.e., filters) in the CONV layer </a:t>
            </a:r>
            <a:endParaRPr lang="en-US" sz="2600" dirty="0" smtClean="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Each filter produces an activation map that “activates” in the presence of oriented edges </a:t>
            </a:r>
            <a:r>
              <a:rPr lang="en-US" sz="2600" dirty="0" smtClean="0">
                <a:latin typeface="Times New Roman" panose="02020603050405020304" pitchFamily="18" charset="0"/>
                <a:cs typeface="Times New Roman" panose="02020603050405020304" pitchFamily="18" charset="0"/>
              </a:rPr>
              <a:t>or </a:t>
            </a:r>
            <a:r>
              <a:rPr lang="en-US" sz="2600" dirty="0">
                <a:latin typeface="Times New Roman" panose="02020603050405020304" pitchFamily="18" charset="0"/>
                <a:cs typeface="Times New Roman" panose="02020603050405020304" pitchFamily="18" charset="0"/>
              </a:rPr>
              <a:t>color</a:t>
            </a:r>
            <a:r>
              <a:rPr lang="en-US" sz="2600"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Stride</a:t>
            </a:r>
          </a:p>
          <a:p>
            <a:pPr lvl="1"/>
            <a:r>
              <a:rPr lang="en-US" sz="2600" dirty="0">
                <a:latin typeface="Times New Roman" panose="02020603050405020304" pitchFamily="18" charset="0"/>
                <a:cs typeface="Times New Roman" panose="02020603050405020304" pitchFamily="18" charset="0"/>
              </a:rPr>
              <a:t>For each step, we create a new depth column around the local region of the image where we convolve each of the K filters with the region and store the output in a 3D volume</a:t>
            </a:r>
            <a:r>
              <a:rPr lang="en-US" sz="2600" dirty="0" smtClean="0">
                <a:latin typeface="Times New Roman" panose="02020603050405020304" pitchFamily="18" charset="0"/>
                <a:cs typeface="Times New Roman" panose="02020603050405020304" pitchFamily="18" charset="0"/>
              </a:rPr>
              <a:t>.</a:t>
            </a:r>
          </a:p>
          <a:p>
            <a:pPr lvl="1"/>
            <a:r>
              <a:rPr lang="en-US" sz="2600" dirty="0">
                <a:latin typeface="Times New Roman" panose="02020603050405020304" pitchFamily="18" charset="0"/>
                <a:cs typeface="Times New Roman" panose="02020603050405020304" pitchFamily="18" charset="0"/>
              </a:rPr>
              <a:t>When creating our CONV layers we normally use a stride step size S of either S = 1 or S = 2.</a:t>
            </a:r>
          </a:p>
        </p:txBody>
      </p:sp>
    </p:spTree>
    <p:extLst>
      <p:ext uri="{BB962C8B-B14F-4D97-AF65-F5344CB8AC3E}">
        <p14:creationId xmlns:p14="http://schemas.microsoft.com/office/powerpoint/2010/main" val="248926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625" y="557213"/>
            <a:ext cx="10515600" cy="5383213"/>
          </a:xfrm>
        </p:spPr>
        <p:txBody>
          <a:bodyPr>
            <a:normAutofit/>
          </a:bodyPr>
          <a:lstStyle/>
          <a:p>
            <a:pPr lvl="1"/>
            <a:r>
              <a:rPr lang="en-US" sz="2600" dirty="0">
                <a:latin typeface="Times New Roman" panose="02020603050405020304" pitchFamily="18" charset="0"/>
                <a:cs typeface="Times New Roman" panose="02020603050405020304" pitchFamily="18" charset="0"/>
              </a:rPr>
              <a:t>Smaller strides will lead to overlapping receptive fields and larger output volumes. Conversely, larger strides will result in less overlapping receptive fields and smaller output volumes</a:t>
            </a:r>
            <a:r>
              <a:rPr lang="en-US" sz="2600"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480006" y="1831735"/>
            <a:ext cx="5371306" cy="3920409"/>
            <a:chOff x="744537" y="1995385"/>
            <a:chExt cx="4803775" cy="2676628"/>
          </a:xfrm>
        </p:grpSpPr>
        <p:pic>
          <p:nvPicPr>
            <p:cNvPr id="1026" name="Picture 2" descr="F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7" y="1995385"/>
              <a:ext cx="2955926" cy="2676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75" y="2573467"/>
              <a:ext cx="1785937" cy="1520463"/>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F5"/>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851312" y="1728788"/>
            <a:ext cx="6340688" cy="52006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a:off x="10883588" y="0"/>
            <a:ext cx="2616824" cy="2564833"/>
          </a:xfrm>
          <a:prstGeom prst="rect">
            <a:avLst/>
          </a:prstGeom>
        </p:spPr>
      </p:pic>
      <p:pic>
        <p:nvPicPr>
          <p:cNvPr id="5" name="Picture 4"/>
          <p:cNvPicPr>
            <a:picLocks noChangeAspect="1"/>
          </p:cNvPicPr>
          <p:nvPr/>
        </p:nvPicPr>
        <p:blipFill>
          <a:blip r:embed="rId7"/>
          <a:stretch>
            <a:fillRect/>
          </a:stretch>
        </p:blipFill>
        <p:spPr>
          <a:xfrm>
            <a:off x="11953117" y="2924270"/>
            <a:ext cx="1786178" cy="2211308"/>
          </a:xfrm>
          <a:prstGeom prst="rect">
            <a:avLst/>
          </a:prstGeom>
        </p:spPr>
      </p:pic>
    </p:spTree>
    <p:extLst>
      <p:ext uri="{BB962C8B-B14F-4D97-AF65-F5344CB8AC3E}">
        <p14:creationId xmlns:p14="http://schemas.microsoft.com/office/powerpoint/2010/main" val="157771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992</Words>
  <Application>Microsoft Office PowerPoint</Application>
  <PresentationFormat>Widescreen</PresentationFormat>
  <Paragraphs>81</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Times New Roman</vt:lpstr>
      <vt:lpstr>Office Theme</vt:lpstr>
      <vt:lpstr>CONVOLUTIONAL NEURAL NETWORK  By Ms. N. L. Mudegol</vt:lpstr>
      <vt:lpstr>Why to use CNN?</vt:lpstr>
      <vt:lpstr>PowerPoint Presentation</vt:lpstr>
      <vt:lpstr>PowerPoint Presentation</vt:lpstr>
      <vt:lpstr>CNN Layer Types</vt:lpstr>
      <vt:lpstr>Convolutional Layer (CNOV)</vt:lpstr>
      <vt:lpstr>PowerPoint Presentation</vt:lpstr>
      <vt:lpstr>PowerPoint Presentation</vt:lpstr>
      <vt:lpstr>PowerPoint Presentation</vt:lpstr>
      <vt:lpstr>PowerPoint Presentation</vt:lpstr>
      <vt:lpstr>PowerPoint Presentation</vt:lpstr>
      <vt:lpstr>PowerPoint Presentation</vt:lpstr>
      <vt:lpstr>Activation Layer (ReLU)</vt:lpstr>
      <vt:lpstr>Pooling Layer (POOL)</vt:lpstr>
      <vt:lpstr>PowerPoint Presentation</vt:lpstr>
      <vt:lpstr>PowerPoint Presentation</vt:lpstr>
      <vt:lpstr>Fully Connected Layer (FC)</vt:lpstr>
      <vt:lpstr>Dropout Layer (DO)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BUILDING BLOCKS</dc:title>
  <dc:creator>Nandinee</dc:creator>
  <cp:lastModifiedBy>Nandini</cp:lastModifiedBy>
  <cp:revision>42</cp:revision>
  <dcterms:created xsi:type="dcterms:W3CDTF">2021-03-20T06:05:07Z</dcterms:created>
  <dcterms:modified xsi:type="dcterms:W3CDTF">2023-02-23T09:22:19Z</dcterms:modified>
</cp:coreProperties>
</file>