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ef25f6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ef25f6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300888f7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300888f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300888f7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300888f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300888f7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300888f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94E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0000" y="540000"/>
            <a:ext cx="4854300" cy="30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</a:rPr>
              <a:t>Scrum Rollen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b="1" lang="en-GB" sz="3000">
                <a:solidFill>
                  <a:schemeClr val="lt1"/>
                </a:solidFill>
              </a:rPr>
              <a:t>Product Owner</a:t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b="1" lang="en-GB" sz="3000">
                <a:solidFill>
                  <a:srgbClr val="FFFFFF"/>
                </a:solidFill>
              </a:rPr>
              <a:t>Scrum Master</a:t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b="1" lang="en-GB" sz="3000">
                <a:solidFill>
                  <a:schemeClr val="lt1"/>
                </a:solidFill>
              </a:rPr>
              <a:t>Team Player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descr="Winc Academy | LinkedIn"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275" y="540000"/>
            <a:ext cx="1211975" cy="12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20000" y="4116925"/>
            <a:ext cx="4796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Bron: </a:t>
            </a:r>
            <a:r>
              <a:rPr b="1" lang="en-GB" sz="1800">
                <a:solidFill>
                  <a:schemeClr val="lt1"/>
                </a:solidFill>
              </a:rPr>
              <a:t>https://scrumguide.nl/scrum-rollen/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94E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720000" y="540000"/>
            <a:ext cx="8025900" cy="4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1C4587"/>
                </a:solidFill>
              </a:rPr>
              <a:t>1. </a:t>
            </a:r>
            <a:r>
              <a:rPr b="1" lang="en-GB" sz="3600">
                <a:solidFill>
                  <a:srgbClr val="FFFFFF"/>
                </a:solidFill>
              </a:rPr>
              <a:t>Product Owner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rgbClr val="FFFFFF"/>
                </a:solidFill>
              </a:rPr>
              <a:t>      Manager van belangen</a:t>
            </a:r>
            <a:endParaRPr i="1"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Zorgt voor heldere </a:t>
            </a:r>
            <a:r>
              <a:rPr i="1" lang="en-GB" sz="2400">
                <a:solidFill>
                  <a:srgbClr val="FFFFFF"/>
                </a:solidFill>
              </a:rPr>
              <a:t>omschrijving</a:t>
            </a:r>
            <a:r>
              <a:rPr lang="en-GB" sz="2400">
                <a:solidFill>
                  <a:srgbClr val="FFFFFF"/>
                </a:solidFill>
              </a:rPr>
              <a:t> van Product Backlog items en bepaalt inhoud, functionaliteit en einddatum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Geeft </a:t>
            </a:r>
            <a:r>
              <a:rPr i="1" lang="en-GB" sz="2400">
                <a:solidFill>
                  <a:srgbClr val="FFFFFF"/>
                </a:solidFill>
              </a:rPr>
              <a:t>prioriteit</a:t>
            </a:r>
            <a:r>
              <a:rPr lang="en-GB" sz="2400">
                <a:solidFill>
                  <a:srgbClr val="FFFFFF"/>
                </a:solidFill>
              </a:rPr>
              <a:t> en </a:t>
            </a:r>
            <a:r>
              <a:rPr i="1" lang="en-GB" sz="2400">
                <a:solidFill>
                  <a:srgbClr val="FFFFFF"/>
                </a:solidFill>
              </a:rPr>
              <a:t>volgorde</a:t>
            </a:r>
            <a:r>
              <a:rPr lang="en-GB" sz="2400">
                <a:solidFill>
                  <a:srgbClr val="FFFFFF"/>
                </a:solidFill>
              </a:rPr>
              <a:t> aan items, weegt deze zelfstandig af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i="1" lang="en-GB" sz="2400">
                <a:solidFill>
                  <a:srgbClr val="FFFFFF"/>
                </a:solidFill>
              </a:rPr>
              <a:t>Optimaliseert</a:t>
            </a:r>
            <a:r>
              <a:rPr lang="en-GB" sz="2400">
                <a:solidFill>
                  <a:srgbClr val="FFFFFF"/>
                </a:solidFill>
              </a:rPr>
              <a:t> de </a:t>
            </a:r>
            <a:r>
              <a:rPr i="1" lang="en-GB" sz="2400">
                <a:solidFill>
                  <a:srgbClr val="FFFFFF"/>
                </a:solidFill>
              </a:rPr>
              <a:t>waarde</a:t>
            </a:r>
            <a:r>
              <a:rPr lang="en-GB" sz="2400">
                <a:solidFill>
                  <a:srgbClr val="FFFFFF"/>
                </a:solidFill>
              </a:rPr>
              <a:t> van het werk van het </a:t>
            </a:r>
            <a:r>
              <a:rPr i="1" lang="en-GB" sz="2400">
                <a:solidFill>
                  <a:srgbClr val="FFFFFF"/>
                </a:solidFill>
              </a:rPr>
              <a:t>team</a:t>
            </a:r>
            <a:endParaRPr i="1"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Accepteert het eindresultaat (of niet)</a:t>
            </a:r>
            <a:endParaRPr i="1" sz="2400">
              <a:solidFill>
                <a:srgbClr val="FFFFFF"/>
              </a:solidFill>
            </a:endParaRPr>
          </a:p>
        </p:txBody>
      </p:sp>
      <p:pic>
        <p:nvPicPr>
          <p:cNvPr descr="Winc Academy | LinkedIn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275" y="540000"/>
            <a:ext cx="1211975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94E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720000" y="540000"/>
            <a:ext cx="7754700" cy="409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1C4587"/>
                </a:solidFill>
              </a:rPr>
              <a:t>2</a:t>
            </a:r>
            <a:r>
              <a:rPr b="1" lang="en-GB" sz="3600">
                <a:solidFill>
                  <a:srgbClr val="1C4587"/>
                </a:solidFill>
              </a:rPr>
              <a:t>. </a:t>
            </a:r>
            <a:r>
              <a:rPr b="1" lang="en-GB" sz="3600">
                <a:solidFill>
                  <a:srgbClr val="FFFFFF"/>
                </a:solidFill>
              </a:rPr>
              <a:t>Scrum Master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rgbClr val="FFFFFF"/>
                </a:solidFill>
              </a:rPr>
              <a:t>      Facilitator van het proces</a:t>
            </a:r>
            <a:endParaRPr i="1"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Zorgt dat elke </a:t>
            </a:r>
            <a:r>
              <a:rPr i="1" lang="en-GB" sz="2400">
                <a:solidFill>
                  <a:srgbClr val="FFFFFF"/>
                </a:solidFill>
              </a:rPr>
              <a:t>stap</a:t>
            </a:r>
            <a:r>
              <a:rPr lang="en-GB" sz="2400">
                <a:solidFill>
                  <a:srgbClr val="FFFFFF"/>
                </a:solidFill>
              </a:rPr>
              <a:t> van een project </a:t>
            </a:r>
            <a:r>
              <a:rPr i="1" lang="en-GB" sz="2400">
                <a:solidFill>
                  <a:srgbClr val="FFFFFF"/>
                </a:solidFill>
              </a:rPr>
              <a:t>doorlopen</a:t>
            </a:r>
            <a:r>
              <a:rPr lang="en-GB" sz="2400">
                <a:solidFill>
                  <a:srgbClr val="FFFFFF"/>
                </a:solidFill>
              </a:rPr>
              <a:t> wordt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Lost </a:t>
            </a:r>
            <a:r>
              <a:rPr i="1" lang="en-GB" sz="2400">
                <a:solidFill>
                  <a:srgbClr val="FFFFFF"/>
                </a:solidFill>
              </a:rPr>
              <a:t>belemmeringen</a:t>
            </a:r>
            <a:r>
              <a:rPr lang="en-GB" sz="2400">
                <a:solidFill>
                  <a:srgbClr val="FFFFFF"/>
                </a:solidFill>
              </a:rPr>
              <a:t> tijdens het project op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Zorgt voor </a:t>
            </a:r>
            <a:r>
              <a:rPr i="1" lang="en-GB" sz="2400">
                <a:solidFill>
                  <a:srgbClr val="FFFFFF"/>
                </a:solidFill>
              </a:rPr>
              <a:t>toepassen</a:t>
            </a:r>
            <a:r>
              <a:rPr lang="en-GB" sz="2400">
                <a:solidFill>
                  <a:srgbClr val="FFFFFF"/>
                </a:solidFill>
              </a:rPr>
              <a:t> Scrum </a:t>
            </a:r>
            <a:r>
              <a:rPr i="1" lang="en-GB" sz="2400">
                <a:solidFill>
                  <a:srgbClr val="FFFFFF"/>
                </a:solidFill>
              </a:rPr>
              <a:t>waarden</a:t>
            </a:r>
            <a:r>
              <a:rPr lang="en-GB" sz="2400">
                <a:solidFill>
                  <a:srgbClr val="FFFFFF"/>
                </a:solidFill>
              </a:rPr>
              <a:t> en </a:t>
            </a:r>
            <a:r>
              <a:rPr i="1" lang="en-GB" sz="2400">
                <a:solidFill>
                  <a:srgbClr val="FFFFFF"/>
                </a:solidFill>
              </a:rPr>
              <a:t>normen</a:t>
            </a:r>
            <a:endParaRPr i="1"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Zorgt dat iedereen </a:t>
            </a:r>
            <a:r>
              <a:rPr i="1" lang="en-GB" sz="2400">
                <a:solidFill>
                  <a:srgbClr val="FFFFFF"/>
                </a:solidFill>
              </a:rPr>
              <a:t>begrijpt</a:t>
            </a:r>
            <a:r>
              <a:rPr lang="en-GB" sz="2400">
                <a:solidFill>
                  <a:srgbClr val="FFFFFF"/>
                </a:solidFill>
              </a:rPr>
              <a:t> wat er gedaan moet worden en waarom; schermt het team af van </a:t>
            </a:r>
            <a:r>
              <a:rPr i="1" lang="en-GB" sz="2400">
                <a:solidFill>
                  <a:srgbClr val="FFFFFF"/>
                </a:solidFill>
              </a:rPr>
              <a:t>ruis</a:t>
            </a:r>
            <a:endParaRPr i="1"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i="1" lang="en-GB" sz="2400">
                <a:solidFill>
                  <a:srgbClr val="FFFFFF"/>
                </a:solidFill>
              </a:rPr>
              <a:t>Geen autoriteit in het team; niet in contact met klant</a:t>
            </a:r>
            <a:endParaRPr i="1" sz="2400">
              <a:solidFill>
                <a:srgbClr val="FFFFFF"/>
              </a:solidFill>
            </a:endParaRPr>
          </a:p>
        </p:txBody>
      </p:sp>
      <p:pic>
        <p:nvPicPr>
          <p:cNvPr descr="Winc Academy | LinkedIn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275" y="540000"/>
            <a:ext cx="1211975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94E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720000" y="540000"/>
            <a:ext cx="7794900" cy="4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1C4587"/>
                </a:solidFill>
              </a:rPr>
              <a:t>3</a:t>
            </a:r>
            <a:r>
              <a:rPr b="1" lang="en-GB" sz="3600">
                <a:solidFill>
                  <a:srgbClr val="1C4587"/>
                </a:solidFill>
              </a:rPr>
              <a:t>. </a:t>
            </a:r>
            <a:r>
              <a:rPr b="1" lang="en-GB" sz="3600">
                <a:solidFill>
                  <a:srgbClr val="FFFFFF"/>
                </a:solidFill>
              </a:rPr>
              <a:t>Team Player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rgbClr val="FFFFFF"/>
                </a:solidFill>
              </a:rPr>
              <a:t>      Z</a:t>
            </a:r>
            <a:r>
              <a:rPr i="1" lang="en-GB" sz="2400">
                <a:solidFill>
                  <a:srgbClr val="FFFFFF"/>
                </a:solidFill>
              </a:rPr>
              <a:t>elforganiserend, één geheel met team</a:t>
            </a:r>
            <a:endParaRPr i="1"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Levert samen met team een item af aan </a:t>
            </a:r>
            <a:r>
              <a:rPr i="1" lang="en-GB" sz="2400">
                <a:solidFill>
                  <a:srgbClr val="FFFFFF"/>
                </a:solidFill>
              </a:rPr>
              <a:t>einde</a:t>
            </a:r>
            <a:r>
              <a:rPr lang="en-GB" sz="2400">
                <a:solidFill>
                  <a:srgbClr val="FFFFFF"/>
                </a:solidFill>
              </a:rPr>
              <a:t> </a:t>
            </a:r>
            <a:r>
              <a:rPr i="1" lang="en-GB" sz="2400">
                <a:solidFill>
                  <a:srgbClr val="FFFFFF"/>
                </a:solidFill>
              </a:rPr>
              <a:t>sprint</a:t>
            </a:r>
            <a:endParaRPr i="1"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Werkt samen om aan alle </a:t>
            </a:r>
            <a:r>
              <a:rPr i="1" lang="en-GB" sz="2400">
                <a:solidFill>
                  <a:srgbClr val="FFFFFF"/>
                </a:solidFill>
              </a:rPr>
              <a:t>belangen</a:t>
            </a:r>
            <a:r>
              <a:rPr lang="en-GB" sz="2400">
                <a:solidFill>
                  <a:srgbClr val="FFFFFF"/>
                </a:solidFill>
              </a:rPr>
              <a:t> te voldoen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Beheerst een </a:t>
            </a:r>
            <a:r>
              <a:rPr i="1" lang="en-GB" sz="2400">
                <a:solidFill>
                  <a:srgbClr val="FFFFFF"/>
                </a:solidFill>
              </a:rPr>
              <a:t>deel</a:t>
            </a:r>
            <a:r>
              <a:rPr lang="en-GB" sz="2400">
                <a:solidFill>
                  <a:srgbClr val="FFFFFF"/>
                </a:solidFill>
              </a:rPr>
              <a:t> van de benodigde </a:t>
            </a:r>
            <a:r>
              <a:rPr i="1" lang="en-GB" sz="2400">
                <a:solidFill>
                  <a:srgbClr val="FFFFFF"/>
                </a:solidFill>
              </a:rPr>
              <a:t>skills</a:t>
            </a:r>
            <a:endParaRPr i="1"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Onderdeel team van min. 3 - 5 tot max. 9 personen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Product Owner en de Scrum Master zijn in principe </a:t>
            </a:r>
            <a:r>
              <a:rPr i="1" lang="en-GB" sz="2400">
                <a:solidFill>
                  <a:srgbClr val="FFFFFF"/>
                </a:solidFill>
              </a:rPr>
              <a:t>geen</a:t>
            </a:r>
            <a:r>
              <a:rPr lang="en-GB" sz="2400">
                <a:solidFill>
                  <a:srgbClr val="FFFFFF"/>
                </a:solidFill>
              </a:rPr>
              <a:t> deel van het </a:t>
            </a:r>
            <a:r>
              <a:rPr i="1" lang="en-GB" sz="2400">
                <a:solidFill>
                  <a:srgbClr val="FFFFFF"/>
                </a:solidFill>
              </a:rPr>
              <a:t>team</a:t>
            </a:r>
            <a:endParaRPr i="1" sz="2400">
              <a:solidFill>
                <a:srgbClr val="FFFFFF"/>
              </a:solidFill>
            </a:endParaRPr>
          </a:p>
        </p:txBody>
      </p:sp>
      <p:pic>
        <p:nvPicPr>
          <p:cNvPr descr="Winc Academy | LinkedIn"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275" y="540000"/>
            <a:ext cx="1211975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