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2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5" r:id="rId5"/>
    <p:sldId id="271" r:id="rId6"/>
    <p:sldId id="276" r:id="rId7"/>
    <p:sldId id="258" r:id="rId8"/>
    <p:sldId id="259" r:id="rId9"/>
    <p:sldId id="260" r:id="rId10"/>
    <p:sldId id="272" r:id="rId11"/>
    <p:sldId id="262" r:id="rId12"/>
    <p:sldId id="261" r:id="rId13"/>
    <p:sldId id="263" r:id="rId14"/>
    <p:sldId id="264" r:id="rId15"/>
    <p:sldId id="265" r:id="rId16"/>
    <p:sldId id="283" r:id="rId17"/>
    <p:sldId id="267" r:id="rId18"/>
    <p:sldId id="277" r:id="rId19"/>
    <p:sldId id="273" r:id="rId20"/>
    <p:sldId id="274" r:id="rId21"/>
    <p:sldId id="268" r:id="rId22"/>
    <p:sldId id="281" r:id="rId23"/>
    <p:sldId id="282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14" autoAdjust="0"/>
    <p:restoredTop sz="94688" autoAdjust="0"/>
  </p:normalViewPr>
  <p:slideViewPr>
    <p:cSldViewPr snapToGrid="0" snapToObjects="1">
      <p:cViewPr varScale="1">
        <p:scale>
          <a:sx n="147" d="100"/>
          <a:sy n="147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38EB-ED4A-824F-9E5A-77D69CDA3FFB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74AC-BBE8-4C4F-B449-0D7F1B087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C196-93EC-7444-9E78-D5CC1140CC1D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2AC5-D388-6E42-8749-E94A23CD9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2AC5-D388-6E42-8749-E94A23CD96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6E5-939F-5B4A-84C4-5B727F745DAC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D36-3A9E-854B-9A6A-6F50EE41B8AE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A00-F00A-0F47-A3C5-FEBD0231010D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C7A-B23E-B24A-8733-97A84B0DCA49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3573-33BE-CB43-AED9-96978F10F7CB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2D88-4C5A-4843-930D-E3D2FB180C8B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AD1-5A58-1842-BF23-B7C78A728B6E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34B4-28F4-FB45-A827-80D386119DDC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FCF6-443D-FE4F-BC6D-03009D78E84F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50BD-CCE4-454D-9E10-26EB1BD059E5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5EFF-B37D-934E-B19A-DE804F70C788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6D2-17CE-264F-9DF1-2C69D7FC091A}" type="datetime1">
              <a:rPr lang="en-US" smtClean="0"/>
              <a:pPr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985"/>
            <a:ext cx="7772400" cy="1031842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Final Project: Earnings Predictor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738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model that predicts whether a company will beat consensus earnings estimate</a:t>
            </a:r>
          </a:p>
          <a:p>
            <a:endParaRPr lang="en-US" b="1" i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9376" y="510629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Martin, </a:t>
            </a:r>
            <a:r>
              <a:rPr lang="en-US" dirty="0" err="1" smtClean="0"/>
              <a:t>Kedar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5054" y="5475626"/>
            <a:ext cx="117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Dec 16, 2015</a:t>
            </a:r>
            <a:endParaRPr 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 is to select features that are predictive of the desired target (beat/non-beat).</a:t>
            </a:r>
          </a:p>
          <a:p>
            <a:r>
              <a:rPr lang="en-US" dirty="0" smtClean="0"/>
              <a:t>The features chosen should </a:t>
            </a:r>
            <a:r>
              <a:rPr lang="en-US" b="1" dirty="0" smtClean="0"/>
              <a:t>make sense </a:t>
            </a:r>
            <a:r>
              <a:rPr lang="en-US" dirty="0" smtClean="0"/>
              <a:t>to a human ‘analyst’ (visually be able to make predictions using them)</a:t>
            </a:r>
          </a:p>
          <a:p>
            <a:r>
              <a:rPr lang="en-US" dirty="0" smtClean="0"/>
              <a:t>The features chosen should conform to input expectation of the model (</a:t>
            </a:r>
            <a:r>
              <a:rPr lang="en-US" dirty="0" err="1" smtClean="0"/>
              <a:t>e.g</a:t>
            </a:r>
            <a:r>
              <a:rPr lang="en-US" dirty="0" smtClean="0"/>
              <a:t> cannot use negative features in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Features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/>
          <a:lstStyle/>
          <a:p>
            <a:r>
              <a:rPr lang="en-US" dirty="0" smtClean="0"/>
              <a:t>Selecting the right features is one of the most important steps for generating a good model. </a:t>
            </a:r>
          </a:p>
          <a:p>
            <a:r>
              <a:rPr lang="en-US" dirty="0" smtClean="0"/>
              <a:t>A few of our features came directly from the raw data, however most of our features are Engineered (calculated from </a:t>
            </a:r>
            <a:r>
              <a:rPr lang="en-US" b="1" dirty="0" smtClean="0"/>
              <a:t>Technical 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b="1" dirty="0" smtClean="0"/>
              <a:t>Volume </a:t>
            </a:r>
            <a:r>
              <a:rPr lang="en-US" dirty="0" smtClean="0"/>
              <a:t>and compared these to their averages (20sma, 10ema, etc) to generate features.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Feature Generation</a:t>
            </a:r>
            <a:endParaRPr lang="en-US" sz="4000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80"/>
            <a:ext cx="8229600" cy="48128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 from Extraction</a:t>
            </a:r>
          </a:p>
          <a:p>
            <a:pPr lvl="1"/>
            <a:r>
              <a:rPr lang="en-US" i="1" cap="small" dirty="0" smtClean="0"/>
              <a:t>Quarter</a:t>
            </a:r>
          </a:p>
          <a:p>
            <a:pPr lvl="1"/>
            <a:r>
              <a:rPr lang="en-US" i="1" cap="small" dirty="0" smtClean="0"/>
              <a:t>Sector</a:t>
            </a:r>
          </a:p>
          <a:p>
            <a:pPr>
              <a:buNone/>
            </a:pPr>
            <a:endParaRPr lang="en-US" sz="1294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Features from Engineering (for the quarter)</a:t>
            </a:r>
            <a:endParaRPr lang="en-US" b="1" dirty="0" smtClean="0">
              <a:solidFill>
                <a:srgbClr val="4F81BD"/>
              </a:solidFill>
            </a:endParaRPr>
          </a:p>
          <a:p>
            <a:pPr lvl="1"/>
            <a:r>
              <a:rPr lang="en-US" dirty="0" smtClean="0"/>
              <a:t>Close</a:t>
            </a:r>
            <a:r>
              <a:rPr lang="en-US" dirty="0" smtClean="0"/>
              <a:t> </a:t>
            </a:r>
            <a:r>
              <a:rPr lang="en-US" dirty="0" smtClean="0"/>
              <a:t>&gt;</a:t>
            </a:r>
            <a:r>
              <a:rPr lang="en-US" dirty="0" smtClean="0"/>
              <a:t> </a:t>
            </a:r>
            <a:r>
              <a:rPr lang="en-US" dirty="0" smtClean="0"/>
              <a:t>Open</a:t>
            </a:r>
            <a:r>
              <a:rPr lang="en-US" dirty="0" smtClean="0"/>
              <a:t> </a:t>
            </a:r>
            <a:r>
              <a:rPr lang="en-US" dirty="0" smtClean="0"/>
              <a:t>more than 50% of the time</a:t>
            </a:r>
          </a:p>
          <a:p>
            <a:pPr lvl="1"/>
            <a:r>
              <a:rPr lang="en-US" dirty="0" smtClean="0"/>
              <a:t>Price above 20sma more than 50% of days</a:t>
            </a:r>
          </a:p>
          <a:p>
            <a:pPr lvl="1"/>
            <a:r>
              <a:rPr lang="en-US" dirty="0" smtClean="0"/>
              <a:t>Price above 10ema more than 50% of days</a:t>
            </a:r>
          </a:p>
          <a:p>
            <a:pPr lvl="1"/>
            <a:r>
              <a:rPr lang="en-US" dirty="0" smtClean="0"/>
              <a:t>Number of times price and volume went up &gt; 50%</a:t>
            </a:r>
          </a:p>
          <a:p>
            <a:pPr lvl="1"/>
            <a:r>
              <a:rPr lang="en-US" dirty="0" smtClean="0"/>
              <a:t>Volume went up &gt; 50% of the time</a:t>
            </a:r>
          </a:p>
          <a:p>
            <a:pPr lvl="1"/>
            <a:r>
              <a:rPr lang="en-US" dirty="0" smtClean="0"/>
              <a:t>Number of times OBV went up from prior day</a:t>
            </a:r>
          </a:p>
          <a:p>
            <a:pPr lvl="1"/>
            <a:r>
              <a:rPr lang="en-US" dirty="0" smtClean="0"/>
              <a:t>More…to come.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Features Generation</a:t>
            </a:r>
            <a:endParaRPr lang="en-US" sz="4000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generate these features we </a:t>
            </a:r>
            <a:r>
              <a:rPr lang="en-US" b="1" dirty="0" smtClean="0"/>
              <a:t>grouped/</a:t>
            </a:r>
          </a:p>
          <a:p>
            <a:pPr>
              <a:buNone/>
            </a:pPr>
            <a:r>
              <a:rPr lang="en-US" b="1" dirty="0" smtClean="0"/>
              <a:t>aggregated</a:t>
            </a:r>
            <a:r>
              <a:rPr lang="en-US" dirty="0" smtClean="0"/>
              <a:t> the prices on a </a:t>
            </a:r>
            <a:r>
              <a:rPr lang="en-US" u="sng" dirty="0" smtClean="0"/>
              <a:t>per year </a:t>
            </a:r>
            <a:r>
              <a:rPr lang="en-US" dirty="0" smtClean="0"/>
              <a:t>and then</a:t>
            </a:r>
          </a:p>
          <a:p>
            <a:pPr>
              <a:buNone/>
            </a:pPr>
            <a:r>
              <a:rPr lang="en-US" u="sng" dirty="0" smtClean="0"/>
              <a:t>quarterly</a:t>
            </a:r>
            <a:r>
              <a:rPr lang="en-US" dirty="0" smtClean="0"/>
              <a:t> basis. Next, we applied summarization</a:t>
            </a:r>
          </a:p>
          <a:p>
            <a:pPr>
              <a:buNone/>
            </a:pPr>
            <a:r>
              <a:rPr lang="en-US" dirty="0" smtClean="0"/>
              <a:t>functions.  Python’s awesome library, </a:t>
            </a:r>
            <a:r>
              <a:rPr lang="en-US" b="1" cap="small" dirty="0" smtClean="0"/>
              <a:t>Pandas</a:t>
            </a:r>
          </a:p>
          <a:p>
            <a:pPr>
              <a:buNone/>
            </a:pPr>
            <a:r>
              <a:rPr lang="en-US" dirty="0" smtClean="0"/>
              <a:t>was used for this.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idiom is known as “</a:t>
            </a:r>
            <a:r>
              <a:rPr lang="en-US" b="1" dirty="0" smtClean="0"/>
              <a:t>Split-Apply-Combine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Features Code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Screenshot 2015-12-17 19.43.0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875" r="-10875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Training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trained 2 models: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 Tree</a:t>
            </a:r>
          </a:p>
          <a:p>
            <a:pPr lvl="1"/>
            <a:r>
              <a:rPr lang="en-US" dirty="0" smtClean="0"/>
              <a:t>Good: non-linear data</a:t>
            </a:r>
          </a:p>
          <a:p>
            <a:pPr lvl="1"/>
            <a:r>
              <a:rPr lang="en-US" dirty="0" smtClean="0"/>
              <a:t>Good: No normalization needed</a:t>
            </a:r>
          </a:p>
          <a:p>
            <a:pPr lvl="1"/>
            <a:r>
              <a:rPr lang="en-US" dirty="0" smtClean="0"/>
              <a:t>Good: Easier interpretation</a:t>
            </a:r>
          </a:p>
          <a:p>
            <a:pPr lvl="1"/>
            <a:r>
              <a:rPr lang="en-US" dirty="0" smtClean="0"/>
              <a:t>Bad: Over-fitting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Logistic Regression</a:t>
            </a:r>
          </a:p>
          <a:p>
            <a:pPr lvl="1"/>
            <a:r>
              <a:rPr lang="en-US" dirty="0" smtClean="0"/>
              <a:t>Good: Scales and is fast</a:t>
            </a:r>
          </a:p>
          <a:p>
            <a:pPr lvl="1"/>
            <a:r>
              <a:rPr lang="en-US" dirty="0" smtClean="0"/>
              <a:t>Good: Less prone to over-fitting</a:t>
            </a:r>
          </a:p>
          <a:p>
            <a:pPr lvl="1"/>
            <a:r>
              <a:rPr lang="en-US" dirty="0" smtClean="0"/>
              <a:t>Bad: Better at modeling data where there’s </a:t>
            </a:r>
            <a:r>
              <a:rPr lang="en-US" smtClean="0"/>
              <a:t>a</a:t>
            </a:r>
            <a:r>
              <a:rPr lang="en-US" smtClean="0"/>
              <a:t> </a:t>
            </a:r>
            <a:r>
              <a:rPr lang="en-US" smtClean="0"/>
              <a:t>linear</a:t>
            </a:r>
            <a:r>
              <a:rPr lang="en-US" smtClean="0"/>
              <a:t> </a:t>
            </a:r>
            <a:r>
              <a:rPr lang="en-US" dirty="0" smtClean="0"/>
              <a:t>decision boundary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Training</a:t>
            </a:r>
            <a:endParaRPr lang="en-US" dirty="0"/>
          </a:p>
        </p:txBody>
      </p:sp>
      <p:pic>
        <p:nvPicPr>
          <p:cNvPr id="6" name="Content Placeholder 5" descr="Screenshot 2015-12-17 19.37.0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80" b="-308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5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44"/>
            <a:ext cx="8229600" cy="4808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60% of data used for training the model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40% used for evaluation</a:t>
            </a:r>
          </a:p>
          <a:p>
            <a:r>
              <a:rPr lang="en-US" i="1" dirty="0" smtClean="0">
                <a:solidFill>
                  <a:srgbClr val="4F81BD"/>
                </a:solidFill>
              </a:rPr>
              <a:t>Sample code used for evaluation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Screenshot 2015-12-17 19.40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1350"/>
            <a:ext cx="79883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Accuracy</a:t>
            </a:r>
          </a:p>
          <a:p>
            <a:pPr lvl="1"/>
            <a:r>
              <a:rPr lang="en-US" dirty="0" smtClean="0"/>
              <a:t>How often are we correct?</a:t>
            </a:r>
          </a:p>
          <a:p>
            <a:pPr lvl="1"/>
            <a:r>
              <a:rPr lang="en-US" b="1" dirty="0" smtClean="0"/>
              <a:t># correct </a:t>
            </a:r>
            <a:r>
              <a:rPr lang="en-US" dirty="0" smtClean="0"/>
              <a:t>/ </a:t>
            </a:r>
            <a:r>
              <a:rPr lang="en-US" b="1" dirty="0" smtClean="0"/>
              <a:t>Total Examples</a:t>
            </a:r>
          </a:p>
          <a:p>
            <a:pPr lvl="1"/>
            <a:r>
              <a:rPr lang="en-US" dirty="0" smtClean="0"/>
              <a:t>Problem: sensitive to imbalance classes! A simple predictor predicting only one class can do well based on this metric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lvl="1"/>
            <a:r>
              <a:rPr lang="en-US" dirty="0" smtClean="0"/>
              <a:t>How often does our model have false positives?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predicted positive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(</a:t>
            </a:r>
            <a:r>
              <a:rPr lang="en-US" b="1" dirty="0" smtClean="0"/>
              <a:t>True positive </a:t>
            </a:r>
            <a:r>
              <a:rPr lang="en-US" dirty="0" smtClean="0"/>
              <a:t>+ </a:t>
            </a:r>
            <a:r>
              <a:rPr lang="en-US" b="1" dirty="0" smtClean="0"/>
              <a:t>False 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Higher is better (closer to 1)</a:t>
            </a:r>
          </a:p>
          <a:p>
            <a:pPr lvl="1"/>
            <a:r>
              <a:rPr lang="en-US" dirty="0" smtClean="0"/>
              <a:t>Higher precision means false positive are closer to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A6A6A6"/>
                </a:solidFill>
              </a:rPr>
              <a:t>Overview</a:t>
            </a:r>
            <a:endParaRPr lang="en-US" b="1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20"/>
            <a:ext cx="8229600" cy="510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Objective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Using Machine Learning, we want to build a model to</a:t>
            </a:r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predict whether </a:t>
            </a: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Actual Earnings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 will beat or fall short of</a:t>
            </a:r>
          </a:p>
          <a:p>
            <a:pPr>
              <a:buNone/>
            </a:pP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Analysts Estimates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on a quarterly basis</a:t>
            </a: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Methodology</a:t>
            </a:r>
          </a:p>
          <a:p>
            <a:pPr>
              <a:buNone/>
            </a:pPr>
            <a:endParaRPr lang="en-US" sz="1100" dirty="0" smtClean="0">
              <a:solidFill>
                <a:schemeClr val="accent1"/>
              </a:solidFill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Gather Data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Generate Features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Train &amp; Evaluate Models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Score new data (Make Predictions)</a:t>
            </a:r>
            <a:endParaRPr lang="en-US" sz="2400" i="1" dirty="0" smtClean="0">
              <a:sym typeface="Helvetica" pitchFamily="-112" charset="0"/>
            </a:endParaRP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Recall</a:t>
            </a:r>
          </a:p>
          <a:p>
            <a:pPr lvl="1"/>
            <a:r>
              <a:rPr lang="en-US" dirty="0" smtClean="0"/>
              <a:t>How sensitive is our model?</a:t>
            </a:r>
          </a:p>
          <a:p>
            <a:pPr lvl="1"/>
            <a:r>
              <a:rPr lang="en-US" dirty="0" smtClean="0"/>
              <a:t>Of all the actual beats, what fraction did we predict correctly?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actual positives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(True positive + False negative)</a:t>
            </a:r>
          </a:p>
          <a:p>
            <a:pPr lvl="1"/>
            <a:r>
              <a:rPr lang="en-US" dirty="0" smtClean="0"/>
              <a:t>Higher is better (close to 1)</a:t>
            </a:r>
          </a:p>
          <a:p>
            <a:pPr lvl="1"/>
            <a:r>
              <a:rPr lang="en-US" dirty="0" smtClean="0"/>
              <a:t>This means that “False Negatives” are close to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Results &amp; Discussion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Screenshot 2015-12-17 19.28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4" y="2410559"/>
            <a:ext cx="7885841" cy="37156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dirty="0"/>
          </a:p>
        </p:txBody>
      </p:sp>
      <p:pic>
        <p:nvPicPr>
          <p:cNvPr id="6" name="Content Placeholder 5" descr="Screenshot 2015-12-17 19.23.2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5" b="-46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dirty="0"/>
          </a:p>
        </p:txBody>
      </p:sp>
      <p:pic>
        <p:nvPicPr>
          <p:cNvPr id="6" name="Content Placeholder 5" descr="Screenshot 2015-12-17 19.22.4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84" b="-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search</a:t>
            </a:r>
          </a:p>
          <a:p>
            <a:r>
              <a:rPr lang="en-US" dirty="0" smtClean="0"/>
              <a:t>More Feature Engineering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err="1" smtClean="0"/>
              <a:t>Spark.ml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Thank You!</a:t>
            </a:r>
            <a:endParaRPr lang="en-US" dirty="0"/>
          </a:p>
        </p:txBody>
      </p:sp>
      <p:pic>
        <p:nvPicPr>
          <p:cNvPr id="6" name="Content Placeholder 5" descr="Screenshot 2015-12-17 19.07.2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2059" b="-42059"/>
          <a:stretch>
            <a:fillRect/>
          </a:stretch>
        </p:blipFill>
        <p:spPr>
          <a:xfrm>
            <a:off x="1978668" y="4486869"/>
            <a:ext cx="2523482" cy="13878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Screenshot 2015-12-17 19.06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45" y="2894013"/>
            <a:ext cx="1981200" cy="723900"/>
          </a:xfrm>
          <a:prstGeom prst="rect">
            <a:avLst/>
          </a:prstGeom>
        </p:spPr>
      </p:pic>
      <p:pic>
        <p:nvPicPr>
          <p:cNvPr id="8" name="Picture 7" descr="Screenshot 2015-12-17 19.06.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0" y="1417638"/>
            <a:ext cx="2755900" cy="1066800"/>
          </a:xfrm>
          <a:prstGeom prst="rect">
            <a:avLst/>
          </a:prstGeom>
        </p:spPr>
      </p:pic>
      <p:pic>
        <p:nvPicPr>
          <p:cNvPr id="9" name="Picture 8" descr="Screenshot 2015-12-17 19.05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75" y="2014538"/>
            <a:ext cx="24892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Questions?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Apache Spark </a:t>
            </a:r>
            <a:r>
              <a:rPr lang="en-US" b="1" dirty="0" err="1" smtClean="0">
                <a:solidFill>
                  <a:srgbClr val="4F81BD"/>
                </a:solidFill>
              </a:rPr>
              <a:t>MLlib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/>
              <a:t>Spark can be used for a number of steps in a</a:t>
            </a:r>
          </a:p>
          <a:p>
            <a:pPr>
              <a:buNone/>
            </a:pPr>
            <a:r>
              <a:rPr lang="en-US" dirty="0" smtClean="0"/>
              <a:t>data science pipeline (</a:t>
            </a:r>
            <a:r>
              <a:rPr lang="en-US" i="1" dirty="0" smtClean="0"/>
              <a:t>feature transformation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i="1" dirty="0" smtClean="0"/>
              <a:t>machine learning</a:t>
            </a:r>
            <a:r>
              <a:rPr lang="en-US" dirty="0" smtClean="0"/>
              <a:t>, etc). However, we only used</a:t>
            </a:r>
          </a:p>
          <a:p>
            <a:pPr>
              <a:buNone/>
            </a:pPr>
            <a:r>
              <a:rPr lang="en-US" dirty="0" smtClean="0"/>
              <a:t>it’s</a:t>
            </a:r>
            <a:r>
              <a:rPr lang="en-US" dirty="0"/>
              <a:t> </a:t>
            </a:r>
            <a:r>
              <a:rPr lang="en-US" dirty="0" err="1" smtClean="0"/>
              <a:t>MLlib</a:t>
            </a:r>
            <a:r>
              <a:rPr lang="en-US" dirty="0" smtClean="0"/>
              <a:t> library for building our models.</a:t>
            </a:r>
          </a:p>
          <a:p>
            <a:r>
              <a:rPr lang="en-US" dirty="0" smtClean="0"/>
              <a:t>Logistic Regression SGD</a:t>
            </a:r>
          </a:p>
          <a:p>
            <a:r>
              <a:rPr lang="en-US" dirty="0" smtClean="0"/>
              <a:t>Decision Tree (classification)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Python &amp; Friends</a:t>
            </a:r>
          </a:p>
          <a:p>
            <a:pPr>
              <a:buNone/>
            </a:pPr>
            <a:r>
              <a:rPr lang="en-US" dirty="0" smtClean="0"/>
              <a:t>We used Python (v2.x) for acquiring the relevant</a:t>
            </a:r>
          </a:p>
          <a:p>
            <a:pPr>
              <a:buNone/>
            </a:pPr>
            <a:r>
              <a:rPr lang="en-US" dirty="0" smtClean="0"/>
              <a:t>data. We used a few Python packages</a:t>
            </a:r>
          </a:p>
          <a:p>
            <a:pPr>
              <a:buNone/>
            </a:pPr>
            <a:r>
              <a:rPr lang="en-US" dirty="0" smtClean="0"/>
              <a:t>extensively in our data munging effort: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Pandas – </a:t>
            </a:r>
            <a:r>
              <a:rPr lang="en-US" dirty="0" err="1" smtClean="0">
                <a:solidFill>
                  <a:srgbClr val="000000"/>
                </a:solidFill>
              </a:rPr>
              <a:t>Dataframes</a:t>
            </a:r>
            <a:r>
              <a:rPr lang="en-US" dirty="0" smtClean="0">
                <a:solidFill>
                  <a:srgbClr val="000000"/>
                </a:solidFill>
              </a:rPr>
              <a:t>, Grouping/Aggregations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SciPy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Machine Learning Model</a:t>
            </a:r>
            <a:endParaRPr lang="en-US" b="1" dirty="0"/>
          </a:p>
        </p:txBody>
      </p:sp>
      <p:pic>
        <p:nvPicPr>
          <p:cNvPr id="6" name="Content Placeholder 5" descr="plot_ML_flow_chart_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8101527" cy="4095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161" y="6027553"/>
            <a:ext cx="30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FBFBF"/>
                </a:solidFill>
              </a:rPr>
              <a:t>Image Attributed to: </a:t>
            </a:r>
            <a:r>
              <a:rPr lang="en-US" sz="1400" dirty="0" err="1" smtClean="0">
                <a:solidFill>
                  <a:srgbClr val="BFBFBF"/>
                </a:solidFill>
              </a:rPr>
              <a:t>www.astroml.com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Machine Learning Model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Stock Data is Time Series Data</a:t>
            </a:r>
          </a:p>
          <a:p>
            <a:pPr lvl="1"/>
            <a:r>
              <a:rPr lang="en-US" dirty="0" smtClean="0"/>
              <a:t>Indexed by time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Data aggregation by quarter is needed for our investigation</a:t>
            </a:r>
          </a:p>
          <a:p>
            <a:pPr lvl="1"/>
            <a:r>
              <a:rPr lang="en-US" dirty="0" smtClean="0"/>
              <a:t>Aggregation will apply Technical Analysis methods to grouped data, and come up with “common sense”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722"/>
          </a:xfrm>
        </p:spPr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Data</a:t>
            </a:r>
            <a:r>
              <a:rPr lang="en-US" b="1" dirty="0" smtClean="0"/>
              <a:t>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Sources</a:t>
            </a:r>
          </a:p>
          <a:p>
            <a:pPr>
              <a:buNone/>
            </a:pPr>
            <a:r>
              <a:rPr lang="en-US" sz="1800" dirty="0" smtClean="0"/>
              <a:t>Actual and Estimated earnings data came from </a:t>
            </a:r>
            <a:r>
              <a:rPr lang="en-US" sz="1800" b="1" dirty="0" err="1" smtClean="0"/>
              <a:t>Zacks/Quandl</a:t>
            </a:r>
            <a:r>
              <a:rPr lang="en-US" sz="1800" b="1" dirty="0" smtClean="0"/>
              <a:t>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Estimize</a:t>
            </a:r>
            <a:r>
              <a:rPr lang="en-US" sz="1800" dirty="0" smtClean="0"/>
              <a:t>. OHLCV stock</a:t>
            </a:r>
          </a:p>
          <a:p>
            <a:pPr>
              <a:buNone/>
            </a:pPr>
            <a:r>
              <a:rPr lang="en-US" sz="1800" dirty="0" smtClean="0"/>
              <a:t>data came from </a:t>
            </a:r>
            <a:r>
              <a:rPr lang="en-US" sz="1800" b="1" dirty="0" smtClean="0"/>
              <a:t>Yahoo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shot 2015-12-15 22.5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18"/>
            <a:ext cx="4357687" cy="3586245"/>
          </a:xfrm>
          <a:prstGeom prst="rect">
            <a:avLst/>
          </a:prstGeom>
        </p:spPr>
      </p:pic>
      <p:pic>
        <p:nvPicPr>
          <p:cNvPr id="7" name="Picture 6" descr="Screenshot 2015-12-15 22.5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6" y="2310620"/>
            <a:ext cx="3213100" cy="4045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Data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02024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Some Code…</a:t>
            </a:r>
          </a:p>
          <a:p>
            <a:pPr>
              <a:buNone/>
            </a:pPr>
            <a:r>
              <a:rPr lang="en-US" sz="2400" dirty="0" smtClean="0"/>
              <a:t>A sampling of the code used to gather data from Yahoo &amp;</a:t>
            </a:r>
          </a:p>
          <a:p>
            <a:pPr>
              <a:buNone/>
            </a:pPr>
            <a:r>
              <a:rPr lang="en-US" sz="2400" dirty="0" err="1" smtClean="0"/>
              <a:t>Estimize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Screenshot 2015-12-17 19.45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50" y="2243195"/>
            <a:ext cx="5104655" cy="3189408"/>
          </a:xfrm>
          <a:prstGeom prst="rect">
            <a:avLst/>
          </a:prstGeom>
        </p:spPr>
      </p:pic>
      <p:pic>
        <p:nvPicPr>
          <p:cNvPr id="9" name="Picture 8" descr="Screenshot 2015-12-17 19.46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0" y="3517809"/>
            <a:ext cx="5140440" cy="260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Tidy Data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 data is relatively “clean”. However, we still</a:t>
            </a:r>
          </a:p>
          <a:p>
            <a:pPr>
              <a:buNone/>
            </a:pPr>
            <a:r>
              <a:rPr lang="en-US" dirty="0" smtClean="0"/>
              <a:t>ran into a few issues</a:t>
            </a:r>
          </a:p>
          <a:p>
            <a:r>
              <a:rPr lang="en-US" sz="2800" dirty="0" smtClean="0"/>
              <a:t>Adjust for Splits/Reverse Splits</a:t>
            </a:r>
          </a:p>
          <a:p>
            <a:r>
              <a:rPr lang="en-US" sz="2800" dirty="0" smtClean="0"/>
              <a:t>Re-index earnings estimate timelines to match OHLC Data</a:t>
            </a:r>
          </a:p>
          <a:p>
            <a:r>
              <a:rPr lang="en-US" sz="2800" dirty="0" smtClean="0"/>
              <a:t>Deal with empty estimates (we just removed them).</a:t>
            </a:r>
          </a:p>
          <a:p>
            <a:r>
              <a:rPr lang="en-US" sz="2800" dirty="0" smtClean="0"/>
              <a:t>Fill estimates to enable aggregation (explain)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928</Words>
  <Application>Microsoft Macintosh PowerPoint</Application>
  <PresentationFormat>On-screen Show (4:3)</PresentationFormat>
  <Paragraphs>211</Paragraphs>
  <Slides>26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Final Project: Earnings Predictor</vt:lpstr>
      <vt:lpstr>Overview</vt:lpstr>
      <vt:lpstr>Tools</vt:lpstr>
      <vt:lpstr>Tools</vt:lpstr>
      <vt:lpstr>Machine Learning Model</vt:lpstr>
      <vt:lpstr>Machine Learning Model</vt:lpstr>
      <vt:lpstr>Data Gathering</vt:lpstr>
      <vt:lpstr>Data Gathering</vt:lpstr>
      <vt:lpstr>Tidy Data</vt:lpstr>
      <vt:lpstr>Features</vt:lpstr>
      <vt:lpstr>Features</vt:lpstr>
      <vt:lpstr>Feature Generation</vt:lpstr>
      <vt:lpstr>Features Generation</vt:lpstr>
      <vt:lpstr>Features Code</vt:lpstr>
      <vt:lpstr>Model Training</vt:lpstr>
      <vt:lpstr>Model Training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Further Work</vt:lpstr>
      <vt:lpstr>Thank You!</vt:lpstr>
      <vt:lpstr>Discussion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Predictor</dc:title>
  <dc:creator>Roberto Martin</dc:creator>
  <cp:lastModifiedBy>Roberto Martin</cp:lastModifiedBy>
  <cp:revision>148</cp:revision>
  <dcterms:created xsi:type="dcterms:W3CDTF">2015-12-23T04:47:06Z</dcterms:created>
  <dcterms:modified xsi:type="dcterms:W3CDTF">2015-12-23T04:58:36Z</dcterms:modified>
</cp:coreProperties>
</file>