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Bugaki" panose="020B0604020202020204" charset="0"/>
      <p:regular r:id="rId16"/>
    </p:embeddedFont>
    <p:embeddedFont>
      <p:font typeface="Calibri" panose="020F0502020204030204" pitchFamily="34" charset="0"/>
      <p:regular r:id="rId17"/>
      <p:bold r:id="rId18"/>
      <p:italic r:id="rId19"/>
      <p:boldItalic r:id="rId20"/>
    </p:embeddedFont>
    <p:embeddedFont>
      <p:font typeface="Childos Arabic" panose="020B0604020202020204" charset="-78"/>
      <p:regular r:id="rId21"/>
    </p:embeddedFont>
    <p:embeddedFont>
      <p:font typeface="Glacial Indifference"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447" autoAdjust="0"/>
  </p:normalViewPr>
  <p:slideViewPr>
    <p:cSldViewPr>
      <p:cViewPr>
        <p:scale>
          <a:sx n="66" d="100"/>
          <a:sy n="66" d="100"/>
        </p:scale>
        <p:origin x="-316" y="-604"/>
      </p:cViewPr>
      <p:guideLst>
        <p:guide orient="horz" pos="2160"/>
        <p:guide pos="2880"/>
      </p:guideLst>
    </p:cSldViewPr>
  </p:slideViewPr>
  <p:outlineViewPr>
    <p:cViewPr>
      <p:scale>
        <a:sx n="33" d="100"/>
        <a:sy n="33" d="100"/>
      </p:scale>
      <p:origin x="0" y="0"/>
    </p:cViewPr>
  </p:outlin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grpSp>
        <p:nvGrpSpPr>
          <p:cNvPr id="2" name="Group 2"/>
          <p:cNvGrpSpPr/>
          <p:nvPr/>
        </p:nvGrpSpPr>
        <p:grpSpPr>
          <a:xfrm>
            <a:off x="3131524" y="1866285"/>
            <a:ext cx="11819276" cy="6100755"/>
            <a:chOff x="0" y="0"/>
            <a:chExt cx="3112896" cy="1606783"/>
          </a:xfrm>
        </p:grpSpPr>
        <p:sp>
          <p:nvSpPr>
            <p:cNvPr id="3" name="Freeform 3"/>
            <p:cNvSpPr/>
            <p:nvPr/>
          </p:nvSpPr>
          <p:spPr>
            <a:xfrm>
              <a:off x="0" y="0"/>
              <a:ext cx="3112896" cy="1606783"/>
            </a:xfrm>
            <a:custGeom>
              <a:avLst/>
              <a:gdLst/>
              <a:ahLst/>
              <a:cxnLst/>
              <a:rect l="l" t="t" r="r" b="b"/>
              <a:pathLst>
                <a:path w="3112896" h="1606783">
                  <a:moveTo>
                    <a:pt x="33406" y="0"/>
                  </a:moveTo>
                  <a:lnTo>
                    <a:pt x="3079489" y="0"/>
                  </a:lnTo>
                  <a:cubicBezTo>
                    <a:pt x="3088349" y="0"/>
                    <a:pt x="3096846" y="3520"/>
                    <a:pt x="3103111" y="9784"/>
                  </a:cubicBezTo>
                  <a:cubicBezTo>
                    <a:pt x="3109376" y="16049"/>
                    <a:pt x="3112896" y="24546"/>
                    <a:pt x="3112896" y="33406"/>
                  </a:cubicBezTo>
                  <a:lnTo>
                    <a:pt x="3112896" y="1573377"/>
                  </a:lnTo>
                  <a:cubicBezTo>
                    <a:pt x="3112896" y="1591827"/>
                    <a:pt x="3097939" y="1606783"/>
                    <a:pt x="3079489" y="1606783"/>
                  </a:cubicBezTo>
                  <a:lnTo>
                    <a:pt x="33406" y="1606783"/>
                  </a:lnTo>
                  <a:cubicBezTo>
                    <a:pt x="24546" y="1606783"/>
                    <a:pt x="16049" y="1603264"/>
                    <a:pt x="9784" y="1596999"/>
                  </a:cubicBezTo>
                  <a:cubicBezTo>
                    <a:pt x="3520" y="1590734"/>
                    <a:pt x="0" y="1582237"/>
                    <a:pt x="0" y="1573377"/>
                  </a:cubicBezTo>
                  <a:lnTo>
                    <a:pt x="0" y="33406"/>
                  </a:lnTo>
                  <a:cubicBezTo>
                    <a:pt x="0" y="24546"/>
                    <a:pt x="3520" y="16049"/>
                    <a:pt x="9784" y="9784"/>
                  </a:cubicBezTo>
                  <a:cubicBezTo>
                    <a:pt x="16049" y="3520"/>
                    <a:pt x="24546" y="0"/>
                    <a:pt x="33406" y="0"/>
                  </a:cubicBezTo>
                  <a:close/>
                </a:path>
              </a:pathLst>
            </a:custGeom>
            <a:solidFill>
              <a:srgbClr val="72C0A7"/>
            </a:solidFill>
          </p:spPr>
        </p:sp>
        <p:sp>
          <p:nvSpPr>
            <p:cNvPr id="4" name="TextBox 4"/>
            <p:cNvSpPr txBox="1"/>
            <p:nvPr/>
          </p:nvSpPr>
          <p:spPr>
            <a:xfrm>
              <a:off x="0" y="-38100"/>
              <a:ext cx="3112896" cy="164488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198893" y="2186456"/>
            <a:ext cx="9890214" cy="4014984"/>
          </a:xfrm>
          <a:prstGeom prst="rect">
            <a:avLst/>
          </a:prstGeom>
        </p:spPr>
        <p:txBody>
          <a:bodyPr lIns="0" tIns="0" rIns="0" bIns="0" rtlCol="0" anchor="t">
            <a:spAutoFit/>
          </a:bodyPr>
          <a:lstStyle/>
          <a:p>
            <a:pPr algn="ctr">
              <a:lnSpc>
                <a:spcPts val="7657"/>
              </a:lnSpc>
            </a:pPr>
            <a:r>
              <a:rPr lang="en-US" sz="6601" dirty="0" err="1">
                <a:solidFill>
                  <a:srgbClr val="49444B"/>
                </a:solidFill>
                <a:latin typeface="Bugaki"/>
              </a:rPr>
              <a:t>Algoritma</a:t>
            </a:r>
            <a:r>
              <a:rPr lang="en-US" sz="6601" dirty="0">
                <a:solidFill>
                  <a:srgbClr val="49444B"/>
                </a:solidFill>
                <a:latin typeface="Bugaki"/>
              </a:rPr>
              <a:t> </a:t>
            </a:r>
            <a:r>
              <a:rPr lang="en-US" sz="6601" dirty="0" err="1">
                <a:solidFill>
                  <a:srgbClr val="49444B"/>
                </a:solidFill>
                <a:latin typeface="Bugaki"/>
              </a:rPr>
              <a:t>Genetika</a:t>
            </a:r>
            <a:r>
              <a:rPr lang="en-US" sz="6601" dirty="0">
                <a:solidFill>
                  <a:srgbClr val="49444B"/>
                </a:solidFill>
                <a:latin typeface="Bugaki"/>
              </a:rPr>
              <a:t> </a:t>
            </a:r>
            <a:r>
              <a:rPr lang="en-US" sz="6601" dirty="0" err="1">
                <a:solidFill>
                  <a:srgbClr val="49444B"/>
                </a:solidFill>
                <a:latin typeface="Bugaki"/>
              </a:rPr>
              <a:t>untuk</a:t>
            </a:r>
            <a:r>
              <a:rPr lang="en-US" sz="6601" dirty="0">
                <a:solidFill>
                  <a:srgbClr val="49444B"/>
                </a:solidFill>
                <a:latin typeface="Bugaki"/>
              </a:rPr>
              <a:t> </a:t>
            </a:r>
            <a:r>
              <a:rPr lang="en-US" sz="6601" dirty="0" err="1">
                <a:solidFill>
                  <a:srgbClr val="49444B"/>
                </a:solidFill>
                <a:latin typeface="Bugaki"/>
              </a:rPr>
              <a:t>Optimasi</a:t>
            </a:r>
            <a:r>
              <a:rPr lang="en-US" sz="6601" dirty="0">
                <a:solidFill>
                  <a:srgbClr val="49444B"/>
                </a:solidFill>
                <a:latin typeface="Bugaki"/>
              </a:rPr>
              <a:t> </a:t>
            </a:r>
            <a:r>
              <a:rPr lang="en-US" sz="6601" dirty="0" err="1">
                <a:solidFill>
                  <a:srgbClr val="49444B"/>
                </a:solidFill>
                <a:latin typeface="Bugaki"/>
              </a:rPr>
              <a:t>Klasifikasi</a:t>
            </a:r>
            <a:r>
              <a:rPr lang="en-US" sz="6601" dirty="0">
                <a:solidFill>
                  <a:srgbClr val="49444B"/>
                </a:solidFill>
                <a:latin typeface="Bugaki"/>
              </a:rPr>
              <a:t> </a:t>
            </a:r>
            <a:r>
              <a:rPr lang="en-US" sz="6601" dirty="0" err="1">
                <a:solidFill>
                  <a:srgbClr val="49444B"/>
                </a:solidFill>
                <a:latin typeface="Bugaki"/>
              </a:rPr>
              <a:t>Penyakit</a:t>
            </a:r>
            <a:r>
              <a:rPr lang="en-US" sz="6601" dirty="0">
                <a:solidFill>
                  <a:srgbClr val="49444B"/>
                </a:solidFill>
                <a:latin typeface="Bugaki"/>
              </a:rPr>
              <a:t> </a:t>
            </a:r>
            <a:r>
              <a:rPr lang="en-US" sz="6601" dirty="0" err="1">
                <a:solidFill>
                  <a:srgbClr val="49444B"/>
                </a:solidFill>
                <a:latin typeface="Bugaki"/>
              </a:rPr>
              <a:t>Kanker</a:t>
            </a:r>
            <a:r>
              <a:rPr lang="en-US" sz="6601" dirty="0">
                <a:solidFill>
                  <a:srgbClr val="49444B"/>
                </a:solidFill>
                <a:latin typeface="Bugaki"/>
              </a:rPr>
              <a:t> </a:t>
            </a:r>
            <a:r>
              <a:rPr lang="en-US" sz="6601" dirty="0" err="1">
                <a:solidFill>
                  <a:srgbClr val="49444B"/>
                </a:solidFill>
                <a:latin typeface="Bugaki"/>
              </a:rPr>
              <a:t>Payudara</a:t>
            </a:r>
            <a:endParaRPr lang="en-US" sz="6601" dirty="0">
              <a:solidFill>
                <a:srgbClr val="49444B"/>
              </a:solidFill>
              <a:latin typeface="Bugaki"/>
            </a:endParaRPr>
          </a:p>
        </p:txBody>
      </p:sp>
      <p:sp>
        <p:nvSpPr>
          <p:cNvPr id="6" name="Freeform 6"/>
          <p:cNvSpPr/>
          <p:nvPr/>
        </p:nvSpPr>
        <p:spPr>
          <a:xfrm>
            <a:off x="1736776" y="801862"/>
            <a:ext cx="2789495" cy="4114800"/>
          </a:xfrm>
          <a:custGeom>
            <a:avLst/>
            <a:gdLst/>
            <a:ahLst/>
            <a:cxnLst/>
            <a:rect l="l" t="t" r="r" b="b"/>
            <a:pathLst>
              <a:path w="2789495" h="4114800">
                <a:moveTo>
                  <a:pt x="0" y="0"/>
                </a:moveTo>
                <a:lnTo>
                  <a:pt x="2789496" y="0"/>
                </a:lnTo>
                <a:lnTo>
                  <a:pt x="27894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5089496" y="6579264"/>
            <a:ext cx="7903332" cy="1034892"/>
            <a:chOff x="0" y="0"/>
            <a:chExt cx="2081536" cy="272564"/>
          </a:xfrm>
        </p:grpSpPr>
        <p:sp>
          <p:nvSpPr>
            <p:cNvPr id="8" name="Freeform 8"/>
            <p:cNvSpPr/>
            <p:nvPr/>
          </p:nvSpPr>
          <p:spPr>
            <a:xfrm>
              <a:off x="0" y="0"/>
              <a:ext cx="2081536" cy="272564"/>
            </a:xfrm>
            <a:custGeom>
              <a:avLst/>
              <a:gdLst/>
              <a:ahLst/>
              <a:cxnLst/>
              <a:rect l="l" t="t" r="r" b="b"/>
              <a:pathLst>
                <a:path w="2081536" h="272564">
                  <a:moveTo>
                    <a:pt x="49958" y="0"/>
                  </a:moveTo>
                  <a:lnTo>
                    <a:pt x="2031578" y="0"/>
                  </a:lnTo>
                  <a:cubicBezTo>
                    <a:pt x="2044828" y="0"/>
                    <a:pt x="2057535" y="5263"/>
                    <a:pt x="2066904" y="14632"/>
                  </a:cubicBezTo>
                  <a:cubicBezTo>
                    <a:pt x="2076273" y="24001"/>
                    <a:pt x="2081536" y="36709"/>
                    <a:pt x="2081536" y="49958"/>
                  </a:cubicBezTo>
                  <a:lnTo>
                    <a:pt x="2081536" y="222606"/>
                  </a:lnTo>
                  <a:cubicBezTo>
                    <a:pt x="2081536" y="250197"/>
                    <a:pt x="2059169" y="272564"/>
                    <a:pt x="2031578" y="272564"/>
                  </a:cubicBezTo>
                  <a:lnTo>
                    <a:pt x="49958" y="272564"/>
                  </a:lnTo>
                  <a:cubicBezTo>
                    <a:pt x="22367" y="272564"/>
                    <a:pt x="0" y="250197"/>
                    <a:pt x="0" y="222606"/>
                  </a:cubicBezTo>
                  <a:lnTo>
                    <a:pt x="0" y="49958"/>
                  </a:lnTo>
                  <a:cubicBezTo>
                    <a:pt x="0" y="22367"/>
                    <a:pt x="22367" y="0"/>
                    <a:pt x="49958" y="0"/>
                  </a:cubicBezTo>
                  <a:close/>
                </a:path>
              </a:pathLst>
            </a:custGeom>
            <a:solidFill>
              <a:srgbClr val="49444B"/>
            </a:solidFill>
            <a:ln w="47625" cap="rnd">
              <a:solidFill>
                <a:srgbClr val="72C0A7"/>
              </a:solidFill>
              <a:prstDash val="solid"/>
              <a:round/>
            </a:ln>
          </p:spPr>
        </p:sp>
        <p:sp>
          <p:nvSpPr>
            <p:cNvPr id="9" name="TextBox 9"/>
            <p:cNvSpPr txBox="1"/>
            <p:nvPr/>
          </p:nvSpPr>
          <p:spPr>
            <a:xfrm>
              <a:off x="0" y="-38100"/>
              <a:ext cx="2081536" cy="310664"/>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2992828" y="6415672"/>
            <a:ext cx="3558396" cy="2057400"/>
          </a:xfrm>
          <a:custGeom>
            <a:avLst/>
            <a:gdLst/>
            <a:ahLst/>
            <a:cxnLst/>
            <a:rect l="l" t="t" r="r" b="b"/>
            <a:pathLst>
              <a:path w="3558396" h="2057400">
                <a:moveTo>
                  <a:pt x="0" y="0"/>
                </a:moveTo>
                <a:lnTo>
                  <a:pt x="3558396" y="0"/>
                </a:lnTo>
                <a:lnTo>
                  <a:pt x="3558396"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6"/>
            <a:stretch>
              <a:fillRect/>
            </a:stretch>
          </a:blipFill>
        </p:spPr>
      </p:sp>
      <p:sp>
        <p:nvSpPr>
          <p:cNvPr id="12" name="TextBox 12"/>
          <p:cNvSpPr txBox="1"/>
          <p:nvPr/>
        </p:nvSpPr>
        <p:spPr>
          <a:xfrm>
            <a:off x="5852013" y="6756985"/>
            <a:ext cx="6378297" cy="717550"/>
          </a:xfrm>
          <a:prstGeom prst="rect">
            <a:avLst/>
          </a:prstGeom>
        </p:spPr>
        <p:txBody>
          <a:bodyPr lIns="0" tIns="0" rIns="0" bIns="0" rtlCol="0" anchor="t">
            <a:spAutoFit/>
          </a:bodyPr>
          <a:lstStyle/>
          <a:p>
            <a:pPr algn="ctr">
              <a:lnSpc>
                <a:spcPts val="5000"/>
              </a:lnSpc>
            </a:pPr>
            <a:r>
              <a:rPr lang="en-US" sz="5000">
                <a:solidFill>
                  <a:srgbClr val="FFFFFF"/>
                </a:solidFill>
                <a:latin typeface="Childos Arabic"/>
              </a:rPr>
              <a:t>Kelompok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sp>
        <p:nvSpPr>
          <p:cNvPr id="2" name="Freeform 2"/>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grpSp>
        <p:nvGrpSpPr>
          <p:cNvPr id="3" name="Group 3"/>
          <p:cNvGrpSpPr/>
          <p:nvPr/>
        </p:nvGrpSpPr>
        <p:grpSpPr>
          <a:xfrm>
            <a:off x="4348499" y="4007760"/>
            <a:ext cx="11352622" cy="2147164"/>
            <a:chOff x="0" y="0"/>
            <a:chExt cx="2989991" cy="565508"/>
          </a:xfrm>
        </p:grpSpPr>
        <p:sp>
          <p:nvSpPr>
            <p:cNvPr id="4" name="Freeform 4"/>
            <p:cNvSpPr/>
            <p:nvPr/>
          </p:nvSpPr>
          <p:spPr>
            <a:xfrm>
              <a:off x="0" y="0"/>
              <a:ext cx="2989991" cy="565508"/>
            </a:xfrm>
            <a:custGeom>
              <a:avLst/>
              <a:gdLst/>
              <a:ahLst/>
              <a:cxnLst/>
              <a:rect l="l" t="t" r="r" b="b"/>
              <a:pathLst>
                <a:path w="2989991" h="565508">
                  <a:moveTo>
                    <a:pt x="34779" y="0"/>
                  </a:moveTo>
                  <a:lnTo>
                    <a:pt x="2955212" y="0"/>
                  </a:lnTo>
                  <a:cubicBezTo>
                    <a:pt x="2964436" y="0"/>
                    <a:pt x="2973282" y="3664"/>
                    <a:pt x="2979805" y="10187"/>
                  </a:cubicBezTo>
                  <a:cubicBezTo>
                    <a:pt x="2986327" y="16709"/>
                    <a:pt x="2989991" y="25555"/>
                    <a:pt x="2989991" y="34779"/>
                  </a:cubicBezTo>
                  <a:lnTo>
                    <a:pt x="2989991" y="530729"/>
                  </a:lnTo>
                  <a:cubicBezTo>
                    <a:pt x="2989991" y="539953"/>
                    <a:pt x="2986327" y="548799"/>
                    <a:pt x="2979805" y="555321"/>
                  </a:cubicBezTo>
                  <a:cubicBezTo>
                    <a:pt x="2973282" y="561844"/>
                    <a:pt x="2964436" y="565508"/>
                    <a:pt x="2955212" y="565508"/>
                  </a:cubicBezTo>
                  <a:lnTo>
                    <a:pt x="34779" y="565508"/>
                  </a:lnTo>
                  <a:cubicBezTo>
                    <a:pt x="25555" y="565508"/>
                    <a:pt x="16709" y="561844"/>
                    <a:pt x="10187" y="555321"/>
                  </a:cubicBezTo>
                  <a:cubicBezTo>
                    <a:pt x="3664" y="548799"/>
                    <a:pt x="0" y="539953"/>
                    <a:pt x="0" y="530729"/>
                  </a:cubicBezTo>
                  <a:lnTo>
                    <a:pt x="0" y="34779"/>
                  </a:lnTo>
                  <a:cubicBezTo>
                    <a:pt x="0" y="25555"/>
                    <a:pt x="3664" y="16709"/>
                    <a:pt x="10187" y="10187"/>
                  </a:cubicBezTo>
                  <a:cubicBezTo>
                    <a:pt x="16709" y="3664"/>
                    <a:pt x="25555" y="0"/>
                    <a:pt x="34779" y="0"/>
                  </a:cubicBezTo>
                  <a:close/>
                </a:path>
              </a:pathLst>
            </a:custGeom>
            <a:solidFill>
              <a:srgbClr val="72C0A7"/>
            </a:solidFill>
          </p:spPr>
        </p:sp>
        <p:sp>
          <p:nvSpPr>
            <p:cNvPr id="5" name="TextBox 5"/>
            <p:cNvSpPr txBox="1"/>
            <p:nvPr/>
          </p:nvSpPr>
          <p:spPr>
            <a:xfrm>
              <a:off x="0" y="-38100"/>
              <a:ext cx="2989991" cy="60360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003905" y="4326255"/>
            <a:ext cx="9483344" cy="1434465"/>
          </a:xfrm>
          <a:prstGeom prst="rect">
            <a:avLst/>
          </a:prstGeom>
        </p:spPr>
        <p:txBody>
          <a:bodyPr lIns="0" tIns="0" rIns="0" bIns="0" rtlCol="0" anchor="t">
            <a:spAutoFit/>
          </a:bodyPr>
          <a:lstStyle/>
          <a:p>
            <a:pPr algn="ctr">
              <a:lnSpc>
                <a:spcPts val="10125"/>
              </a:lnSpc>
            </a:pPr>
            <a:r>
              <a:rPr lang="en-US" sz="8100">
                <a:solidFill>
                  <a:srgbClr val="49444B"/>
                </a:solidFill>
                <a:latin typeface="Bugaki"/>
              </a:rPr>
              <a:t>Analisis</a:t>
            </a:r>
          </a:p>
        </p:txBody>
      </p:sp>
      <p:sp>
        <p:nvSpPr>
          <p:cNvPr id="7" name="Freeform 7"/>
          <p:cNvSpPr/>
          <p:nvPr/>
        </p:nvSpPr>
        <p:spPr>
          <a:xfrm>
            <a:off x="2586879" y="2493718"/>
            <a:ext cx="2789495" cy="4114800"/>
          </a:xfrm>
          <a:custGeom>
            <a:avLst/>
            <a:gdLst/>
            <a:ahLst/>
            <a:cxnLst/>
            <a:rect l="l" t="t" r="r" b="b"/>
            <a:pathLst>
              <a:path w="2789495" h="4114800">
                <a:moveTo>
                  <a:pt x="0" y="0"/>
                </a:moveTo>
                <a:lnTo>
                  <a:pt x="2789496" y="0"/>
                </a:lnTo>
                <a:lnTo>
                  <a:pt x="27894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sp>
        <p:nvSpPr>
          <p:cNvPr id="2" name="Freeform 2"/>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sp>
        <p:nvSpPr>
          <p:cNvPr id="3" name="Freeform 3"/>
          <p:cNvSpPr/>
          <p:nvPr/>
        </p:nvSpPr>
        <p:spPr>
          <a:xfrm>
            <a:off x="15214439" y="4358272"/>
            <a:ext cx="2789495" cy="4114800"/>
          </a:xfrm>
          <a:custGeom>
            <a:avLst/>
            <a:gdLst/>
            <a:ahLst/>
            <a:cxnLst/>
            <a:rect l="l" t="t" r="r" b="b"/>
            <a:pathLst>
              <a:path w="2789495" h="4114800">
                <a:moveTo>
                  <a:pt x="0" y="0"/>
                </a:moveTo>
                <a:lnTo>
                  <a:pt x="2789496" y="0"/>
                </a:lnTo>
                <a:lnTo>
                  <a:pt x="27894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975051" y="1076325"/>
            <a:ext cx="2112799" cy="2589215"/>
          </a:xfrm>
          <a:custGeom>
            <a:avLst/>
            <a:gdLst/>
            <a:ahLst/>
            <a:cxnLst/>
            <a:rect l="l" t="t" r="r" b="b"/>
            <a:pathLst>
              <a:path w="2112799" h="2589215">
                <a:moveTo>
                  <a:pt x="0" y="0"/>
                </a:moveTo>
                <a:lnTo>
                  <a:pt x="2112799" y="0"/>
                </a:lnTo>
                <a:lnTo>
                  <a:pt x="2112799" y="2589215"/>
                </a:lnTo>
                <a:lnTo>
                  <a:pt x="0" y="25892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829797" y="1548567"/>
            <a:ext cx="4856972" cy="5956401"/>
          </a:xfrm>
          <a:custGeom>
            <a:avLst/>
            <a:gdLst/>
            <a:ahLst/>
            <a:cxnLst/>
            <a:rect l="l" t="t" r="r" b="b"/>
            <a:pathLst>
              <a:path w="4856972" h="5956401">
                <a:moveTo>
                  <a:pt x="0" y="0"/>
                </a:moveTo>
                <a:lnTo>
                  <a:pt x="4856972" y="0"/>
                </a:lnTo>
                <a:lnTo>
                  <a:pt x="4856972" y="5956401"/>
                </a:lnTo>
                <a:lnTo>
                  <a:pt x="0" y="5956401"/>
                </a:lnTo>
                <a:lnTo>
                  <a:pt x="0" y="0"/>
                </a:lnTo>
                <a:close/>
              </a:path>
            </a:pathLst>
          </a:custGeom>
          <a:blipFill>
            <a:blip r:embed="rId7"/>
            <a:stretch>
              <a:fillRect/>
            </a:stretch>
          </a:blipFill>
        </p:spPr>
      </p:sp>
      <p:sp>
        <p:nvSpPr>
          <p:cNvPr id="6" name="TextBox 6"/>
          <p:cNvSpPr txBox="1"/>
          <p:nvPr/>
        </p:nvSpPr>
        <p:spPr>
          <a:xfrm>
            <a:off x="5969956" y="2672347"/>
            <a:ext cx="8418002" cy="3781425"/>
          </a:xfrm>
          <a:prstGeom prst="rect">
            <a:avLst/>
          </a:prstGeom>
        </p:spPr>
        <p:txBody>
          <a:bodyPr lIns="0" tIns="0" rIns="0" bIns="0" rtlCol="0" anchor="t">
            <a:spAutoFit/>
          </a:bodyPr>
          <a:lstStyle/>
          <a:p>
            <a:pPr algn="just">
              <a:lnSpc>
                <a:spcPts val="3339"/>
              </a:lnSpc>
            </a:pPr>
            <a:r>
              <a:rPr lang="en-US" sz="2783">
                <a:solidFill>
                  <a:srgbClr val="FFFFFF"/>
                </a:solidFill>
                <a:latin typeface="Glacial Indifference"/>
              </a:rPr>
              <a:t>  Perhitungan akurasi model menggunakan fungsi 'acc_score' yang telah definisikan sebelumnya.</a:t>
            </a:r>
          </a:p>
          <a:p>
            <a:pPr algn="just">
              <a:lnSpc>
                <a:spcPts val="3339"/>
              </a:lnSpc>
            </a:pPr>
            <a:r>
              <a:rPr lang="en-US" sz="2783">
                <a:solidFill>
                  <a:srgbClr val="FFFFFF"/>
                </a:solidFill>
                <a:latin typeface="Glacial Indifference"/>
              </a:rPr>
              <a:t> </a:t>
            </a:r>
          </a:p>
          <a:p>
            <a:pPr algn="just">
              <a:lnSpc>
                <a:spcPts val="3339"/>
              </a:lnSpc>
            </a:pPr>
            <a:r>
              <a:rPr lang="en-US" sz="2783">
                <a:solidFill>
                  <a:srgbClr val="FFFFFF"/>
                </a:solidFill>
                <a:latin typeface="Glacial Indifference"/>
              </a:rPr>
              <a:t>     DataFrame yang berisi akurasi dari berbagai model klasifikasi yang diterapkan pada dataset kanker payudara menggunakan algoritma genetika. DataFrame ini disusun dalam urutan menurun berdasarkan akurasi, dan dapat memberikan informasi tentang model mana yang memberikan hasil terbaik.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sp>
        <p:nvSpPr>
          <p:cNvPr id="2" name="Freeform 2"/>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sp>
        <p:nvSpPr>
          <p:cNvPr id="3" name="Freeform 3"/>
          <p:cNvSpPr/>
          <p:nvPr/>
        </p:nvSpPr>
        <p:spPr>
          <a:xfrm>
            <a:off x="14469805" y="4177799"/>
            <a:ext cx="2789495" cy="4114800"/>
          </a:xfrm>
          <a:custGeom>
            <a:avLst/>
            <a:gdLst/>
            <a:ahLst/>
            <a:cxnLst/>
            <a:rect l="l" t="t" r="r" b="b"/>
            <a:pathLst>
              <a:path w="2789495" h="4114800">
                <a:moveTo>
                  <a:pt x="0" y="0"/>
                </a:moveTo>
                <a:lnTo>
                  <a:pt x="2789495" y="0"/>
                </a:lnTo>
                <a:lnTo>
                  <a:pt x="27894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230416" y="895851"/>
            <a:ext cx="2112799" cy="2589215"/>
          </a:xfrm>
          <a:custGeom>
            <a:avLst/>
            <a:gdLst/>
            <a:ahLst/>
            <a:cxnLst/>
            <a:rect l="l" t="t" r="r" b="b"/>
            <a:pathLst>
              <a:path w="2112799" h="2589215">
                <a:moveTo>
                  <a:pt x="0" y="0"/>
                </a:moveTo>
                <a:lnTo>
                  <a:pt x="2112799" y="0"/>
                </a:lnTo>
                <a:lnTo>
                  <a:pt x="2112799" y="2589215"/>
                </a:lnTo>
                <a:lnTo>
                  <a:pt x="0" y="25892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684199" y="3054436"/>
            <a:ext cx="13028744" cy="5869534"/>
          </a:xfrm>
          <a:prstGeom prst="rect">
            <a:avLst/>
          </a:prstGeom>
        </p:spPr>
        <p:txBody>
          <a:bodyPr lIns="0" tIns="0" rIns="0" bIns="0" rtlCol="0" anchor="t">
            <a:spAutoFit/>
          </a:bodyPr>
          <a:lstStyle/>
          <a:p>
            <a:pPr algn="just">
              <a:lnSpc>
                <a:spcPts val="3113"/>
              </a:lnSpc>
            </a:pPr>
            <a:r>
              <a:rPr lang="en-US" sz="2594">
                <a:solidFill>
                  <a:srgbClr val="FFFFFF"/>
                </a:solidFill>
                <a:latin typeface="Glacial Indifference"/>
              </a:rPr>
              <a:t>  Menggunakan model RandomForestClassifier dengan konfigurasi tertentu dan menjalankan algoritma genetika untuk mengoptimalkan model tersebut. Kemudian berisi kromosom terbaik dari setiap generasi dan daftar skor kecocokan (score_bc) dari setiap generasi.</a:t>
            </a:r>
          </a:p>
          <a:p>
            <a:pPr marL="560131" lvl="1" indent="-280065" algn="just">
              <a:lnSpc>
                <a:spcPts val="3113"/>
              </a:lnSpc>
              <a:buFont typeface="Arial"/>
              <a:buChar char="•"/>
            </a:pPr>
            <a:r>
              <a:rPr lang="en-US" sz="2594">
                <a:solidFill>
                  <a:srgbClr val="FFFFFF"/>
                </a:solidFill>
                <a:latin typeface="Glacial Indifference"/>
              </a:rPr>
              <a:t>Pada generasi pertama, akurasi terbaik yang dicapai oleh model adalah sekitar 98.60%.</a:t>
            </a:r>
          </a:p>
          <a:p>
            <a:pPr marL="560131" lvl="1" indent="-280065" algn="just">
              <a:lnSpc>
                <a:spcPts val="3113"/>
              </a:lnSpc>
              <a:buFont typeface="Arial"/>
              <a:buChar char="•"/>
            </a:pPr>
            <a:r>
              <a:rPr lang="en-US" sz="2594">
                <a:solidFill>
                  <a:srgbClr val="FFFFFF"/>
                </a:solidFill>
                <a:latin typeface="Glacial Indifference"/>
              </a:rPr>
              <a:t>Pada generasi kedua, akurasi terbaik tetap sekitar 98.60%. Tidak terjadi peningkatan pada generasi ini.</a:t>
            </a:r>
          </a:p>
          <a:p>
            <a:pPr marL="560131" lvl="1" indent="-280065" algn="just">
              <a:lnSpc>
                <a:spcPts val="3113"/>
              </a:lnSpc>
              <a:buFont typeface="Arial"/>
              <a:buChar char="•"/>
            </a:pPr>
            <a:r>
              <a:rPr lang="en-US" sz="2594">
                <a:solidFill>
                  <a:srgbClr val="FFFFFF"/>
                </a:solidFill>
                <a:latin typeface="Glacial Indifference"/>
              </a:rPr>
              <a:t>Pada generasi ketiga, hasil akurasi terbaik masih sekitar 98.60%, tidak ada perubahan signifikan.</a:t>
            </a:r>
          </a:p>
          <a:p>
            <a:pPr marL="560131" lvl="1" indent="-280065" algn="just">
              <a:lnSpc>
                <a:spcPts val="3113"/>
              </a:lnSpc>
              <a:buFont typeface="Arial"/>
              <a:buChar char="•"/>
            </a:pPr>
            <a:r>
              <a:rPr lang="en-US" sz="2594">
                <a:solidFill>
                  <a:srgbClr val="FFFFFF"/>
                </a:solidFill>
                <a:latin typeface="Glacial Indifference"/>
              </a:rPr>
              <a:t>Pada generasi keempat, terjadi peningkatan signifikan dalam akurasi, mencapai sekitar 99.30%.</a:t>
            </a:r>
          </a:p>
          <a:p>
            <a:pPr marL="560131" lvl="1" indent="-280065" algn="just">
              <a:lnSpc>
                <a:spcPts val="3113"/>
              </a:lnSpc>
              <a:buFont typeface="Arial"/>
              <a:buChar char="•"/>
            </a:pPr>
            <a:r>
              <a:rPr lang="en-US" sz="2594">
                <a:solidFill>
                  <a:srgbClr val="FFFFFF"/>
                </a:solidFill>
                <a:latin typeface="Glacial Indifference"/>
              </a:rPr>
              <a:t>Pada generasi kelima, akurasi kembali ke sekitar 98.60%, tidak ada peningkatan dibandingkan dengan generasi keempat.</a:t>
            </a:r>
          </a:p>
          <a:p>
            <a:pPr algn="just">
              <a:lnSpc>
                <a:spcPts val="3113"/>
              </a:lnSpc>
            </a:pPr>
            <a:endParaRPr lang="en-US" sz="2594">
              <a:solidFill>
                <a:srgbClr val="FFFFFF"/>
              </a:solidFill>
              <a:latin typeface="Glacial Indifference"/>
            </a:endParaRPr>
          </a:p>
          <a:p>
            <a:pPr algn="just">
              <a:lnSpc>
                <a:spcPts val="3113"/>
              </a:lnSpc>
            </a:pPr>
            <a:endParaRPr lang="en-US" sz="2594">
              <a:solidFill>
                <a:srgbClr val="FFFFFF"/>
              </a:solidFill>
              <a:latin typeface="Glacial Indifference"/>
            </a:endParaRPr>
          </a:p>
        </p:txBody>
      </p:sp>
      <p:sp>
        <p:nvSpPr>
          <p:cNvPr id="6" name="Freeform 6"/>
          <p:cNvSpPr/>
          <p:nvPr/>
        </p:nvSpPr>
        <p:spPr>
          <a:xfrm>
            <a:off x="2789726" y="606931"/>
            <a:ext cx="8439748" cy="2117238"/>
          </a:xfrm>
          <a:custGeom>
            <a:avLst/>
            <a:gdLst/>
            <a:ahLst/>
            <a:cxnLst/>
            <a:rect l="l" t="t" r="r" b="b"/>
            <a:pathLst>
              <a:path w="8439748" h="2117238">
                <a:moveTo>
                  <a:pt x="0" y="0"/>
                </a:moveTo>
                <a:lnTo>
                  <a:pt x="8439748" y="0"/>
                </a:lnTo>
                <a:lnTo>
                  <a:pt x="8439748" y="2117238"/>
                </a:lnTo>
                <a:lnTo>
                  <a:pt x="0" y="2117238"/>
                </a:lnTo>
                <a:lnTo>
                  <a:pt x="0" y="0"/>
                </a:lnTo>
                <a:close/>
              </a:path>
            </a:pathLst>
          </a:custGeom>
          <a:blipFill>
            <a:blip r:embed="rId7"/>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grpSp>
        <p:nvGrpSpPr>
          <p:cNvPr id="2" name="Group 2"/>
          <p:cNvGrpSpPr/>
          <p:nvPr/>
        </p:nvGrpSpPr>
        <p:grpSpPr>
          <a:xfrm>
            <a:off x="2124642" y="1028700"/>
            <a:ext cx="15134658" cy="7444372"/>
            <a:chOff x="0" y="0"/>
            <a:chExt cx="3986083" cy="1960658"/>
          </a:xfrm>
        </p:grpSpPr>
        <p:sp>
          <p:nvSpPr>
            <p:cNvPr id="3" name="Freeform 3"/>
            <p:cNvSpPr/>
            <p:nvPr/>
          </p:nvSpPr>
          <p:spPr>
            <a:xfrm>
              <a:off x="0" y="0"/>
              <a:ext cx="3986083" cy="1960658"/>
            </a:xfrm>
            <a:custGeom>
              <a:avLst/>
              <a:gdLst/>
              <a:ahLst/>
              <a:cxnLst/>
              <a:rect l="l" t="t" r="r" b="b"/>
              <a:pathLst>
                <a:path w="3986083" h="1960658">
                  <a:moveTo>
                    <a:pt x="26088" y="0"/>
                  </a:moveTo>
                  <a:lnTo>
                    <a:pt x="3959994" y="0"/>
                  </a:lnTo>
                  <a:cubicBezTo>
                    <a:pt x="3974402" y="0"/>
                    <a:pt x="3986083" y="11680"/>
                    <a:pt x="3986083" y="26088"/>
                  </a:cubicBezTo>
                  <a:lnTo>
                    <a:pt x="3986083" y="1934569"/>
                  </a:lnTo>
                  <a:cubicBezTo>
                    <a:pt x="3986083" y="1941488"/>
                    <a:pt x="3983334" y="1948124"/>
                    <a:pt x="3978442" y="1953017"/>
                  </a:cubicBezTo>
                  <a:cubicBezTo>
                    <a:pt x="3973549" y="1957909"/>
                    <a:pt x="3966913" y="1960658"/>
                    <a:pt x="3959994" y="1960658"/>
                  </a:cubicBezTo>
                  <a:lnTo>
                    <a:pt x="26088" y="1960658"/>
                  </a:lnTo>
                  <a:cubicBezTo>
                    <a:pt x="19169" y="1960658"/>
                    <a:pt x="12534" y="1957909"/>
                    <a:pt x="7641" y="1953017"/>
                  </a:cubicBezTo>
                  <a:cubicBezTo>
                    <a:pt x="2749" y="1948124"/>
                    <a:pt x="0" y="1941488"/>
                    <a:pt x="0" y="1934569"/>
                  </a:cubicBezTo>
                  <a:lnTo>
                    <a:pt x="0" y="26088"/>
                  </a:lnTo>
                  <a:cubicBezTo>
                    <a:pt x="0" y="19169"/>
                    <a:pt x="2749" y="12534"/>
                    <a:pt x="7641" y="7641"/>
                  </a:cubicBezTo>
                  <a:cubicBezTo>
                    <a:pt x="12534" y="2749"/>
                    <a:pt x="19169" y="0"/>
                    <a:pt x="26088" y="0"/>
                  </a:cubicBezTo>
                  <a:close/>
                </a:path>
              </a:pathLst>
            </a:custGeom>
            <a:solidFill>
              <a:srgbClr val="72C0A7"/>
            </a:solidFill>
          </p:spPr>
        </p:sp>
        <p:sp>
          <p:nvSpPr>
            <p:cNvPr id="4" name="TextBox 4"/>
            <p:cNvSpPr txBox="1"/>
            <p:nvPr/>
          </p:nvSpPr>
          <p:spPr>
            <a:xfrm>
              <a:off x="0" y="-38100"/>
              <a:ext cx="3986083" cy="199875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sp>
        <p:nvSpPr>
          <p:cNvPr id="6" name="Freeform 6"/>
          <p:cNvSpPr/>
          <p:nvPr/>
        </p:nvSpPr>
        <p:spPr>
          <a:xfrm>
            <a:off x="0" y="5143500"/>
            <a:ext cx="2293524" cy="3383190"/>
          </a:xfrm>
          <a:custGeom>
            <a:avLst/>
            <a:gdLst/>
            <a:ahLst/>
            <a:cxnLst/>
            <a:rect l="l" t="t" r="r" b="b"/>
            <a:pathLst>
              <a:path w="2293524" h="3383190">
                <a:moveTo>
                  <a:pt x="0" y="0"/>
                </a:moveTo>
                <a:lnTo>
                  <a:pt x="2293524" y="0"/>
                </a:lnTo>
                <a:lnTo>
                  <a:pt x="2293524" y="3383190"/>
                </a:lnTo>
                <a:lnTo>
                  <a:pt x="0" y="33831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5971360" y="442808"/>
            <a:ext cx="1970014" cy="2204212"/>
          </a:xfrm>
          <a:custGeom>
            <a:avLst/>
            <a:gdLst/>
            <a:ahLst/>
            <a:cxnLst/>
            <a:rect l="l" t="t" r="r" b="b"/>
            <a:pathLst>
              <a:path w="1970014" h="2204212">
                <a:moveTo>
                  <a:pt x="0" y="0"/>
                </a:moveTo>
                <a:lnTo>
                  <a:pt x="1970014" y="0"/>
                </a:lnTo>
                <a:lnTo>
                  <a:pt x="1970014" y="2204211"/>
                </a:lnTo>
                <a:lnTo>
                  <a:pt x="0" y="22042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2501135" y="2647019"/>
            <a:ext cx="7190836" cy="4793891"/>
          </a:xfrm>
          <a:custGeom>
            <a:avLst/>
            <a:gdLst/>
            <a:ahLst/>
            <a:cxnLst/>
            <a:rect l="l" t="t" r="r" b="b"/>
            <a:pathLst>
              <a:path w="7190836" h="4793891">
                <a:moveTo>
                  <a:pt x="0" y="0"/>
                </a:moveTo>
                <a:lnTo>
                  <a:pt x="7190836" y="0"/>
                </a:lnTo>
                <a:lnTo>
                  <a:pt x="7190836" y="4793891"/>
                </a:lnTo>
                <a:lnTo>
                  <a:pt x="0" y="4793891"/>
                </a:lnTo>
                <a:lnTo>
                  <a:pt x="0" y="0"/>
                </a:lnTo>
                <a:close/>
              </a:path>
            </a:pathLst>
          </a:custGeom>
          <a:blipFill>
            <a:blip r:embed="rId7"/>
            <a:stretch>
              <a:fillRect/>
            </a:stretch>
          </a:blipFill>
        </p:spPr>
      </p:sp>
      <p:sp>
        <p:nvSpPr>
          <p:cNvPr id="9" name="TextBox 9"/>
          <p:cNvSpPr txBox="1"/>
          <p:nvPr/>
        </p:nvSpPr>
        <p:spPr>
          <a:xfrm>
            <a:off x="1088746" y="1387397"/>
            <a:ext cx="10015614" cy="786770"/>
          </a:xfrm>
          <a:prstGeom prst="rect">
            <a:avLst/>
          </a:prstGeom>
        </p:spPr>
        <p:txBody>
          <a:bodyPr lIns="0" tIns="0" rIns="0" bIns="0" rtlCol="0" anchor="t">
            <a:spAutoFit/>
          </a:bodyPr>
          <a:lstStyle/>
          <a:p>
            <a:pPr algn="ctr">
              <a:lnSpc>
                <a:spcPts val="5100"/>
              </a:lnSpc>
            </a:pPr>
            <a:r>
              <a:rPr lang="en-US" sz="5100">
                <a:solidFill>
                  <a:srgbClr val="49444B"/>
                </a:solidFill>
                <a:latin typeface="Bugaki"/>
              </a:rPr>
              <a:t>Hasil Plot Grafik</a:t>
            </a:r>
          </a:p>
        </p:txBody>
      </p:sp>
      <p:sp>
        <p:nvSpPr>
          <p:cNvPr id="10" name="TextBox 10"/>
          <p:cNvSpPr txBox="1"/>
          <p:nvPr/>
        </p:nvSpPr>
        <p:spPr>
          <a:xfrm>
            <a:off x="10129007" y="2855411"/>
            <a:ext cx="6827360" cy="3781425"/>
          </a:xfrm>
          <a:prstGeom prst="rect">
            <a:avLst/>
          </a:prstGeom>
        </p:spPr>
        <p:txBody>
          <a:bodyPr lIns="0" tIns="0" rIns="0" bIns="0" rtlCol="0" anchor="t">
            <a:spAutoFit/>
          </a:bodyPr>
          <a:lstStyle/>
          <a:p>
            <a:pPr algn="just">
              <a:lnSpc>
                <a:spcPts val="3339"/>
              </a:lnSpc>
            </a:pPr>
            <a:r>
              <a:rPr lang="en-US" sz="2783">
                <a:solidFill>
                  <a:srgbClr val="FFFFFF"/>
                </a:solidFill>
                <a:latin typeface="Glacial Indifference"/>
              </a:rPr>
              <a:t>Jadi, hasil ini menunjukkan bahwa algoritma genetika mampu meningkatkan performa model pada beberapa generasi, mencapai akurasi tertinggi sekitar 99.30% pada generasi keempat. Namun, performa ini mungkin bervariasi di setiap percobaan, dan tergantung pada konfigurasi parameter serta kebetulan dalam evolusi populasi kromosom.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sp>
        <p:nvSpPr>
          <p:cNvPr id="2" name="Freeform 2"/>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grpSp>
        <p:nvGrpSpPr>
          <p:cNvPr id="3" name="Group 3"/>
          <p:cNvGrpSpPr/>
          <p:nvPr/>
        </p:nvGrpSpPr>
        <p:grpSpPr>
          <a:xfrm>
            <a:off x="5662796" y="1064057"/>
            <a:ext cx="6962407" cy="6962407"/>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2C0A7"/>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2386336" y="974309"/>
            <a:ext cx="2396882" cy="2937356"/>
          </a:xfrm>
          <a:custGeom>
            <a:avLst/>
            <a:gdLst/>
            <a:ahLst/>
            <a:cxnLst/>
            <a:rect l="l" t="t" r="r" b="b"/>
            <a:pathLst>
              <a:path w="2396882" h="2937356">
                <a:moveTo>
                  <a:pt x="0" y="0"/>
                </a:moveTo>
                <a:lnTo>
                  <a:pt x="2396882" y="0"/>
                </a:lnTo>
                <a:lnTo>
                  <a:pt x="2396882" y="2937356"/>
                </a:lnTo>
                <a:lnTo>
                  <a:pt x="0" y="29373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3458163" y="3911665"/>
            <a:ext cx="3232122" cy="4114800"/>
          </a:xfrm>
          <a:custGeom>
            <a:avLst/>
            <a:gdLst/>
            <a:ahLst/>
            <a:cxnLst/>
            <a:rect l="l" t="t" r="r" b="b"/>
            <a:pathLst>
              <a:path w="3232122" h="4114800">
                <a:moveTo>
                  <a:pt x="0" y="0"/>
                </a:moveTo>
                <a:lnTo>
                  <a:pt x="3232121" y="0"/>
                </a:lnTo>
                <a:lnTo>
                  <a:pt x="323212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6054064" y="2973503"/>
            <a:ext cx="6332272" cy="3346450"/>
          </a:xfrm>
          <a:prstGeom prst="rect">
            <a:avLst/>
          </a:prstGeom>
        </p:spPr>
        <p:txBody>
          <a:bodyPr lIns="0" tIns="0" rIns="0" bIns="0" rtlCol="0" anchor="t">
            <a:spAutoFit/>
          </a:bodyPr>
          <a:lstStyle/>
          <a:p>
            <a:pPr algn="ctr">
              <a:lnSpc>
                <a:spcPts val="12500"/>
              </a:lnSpc>
            </a:pPr>
            <a:r>
              <a:rPr lang="en-US" sz="10000">
                <a:solidFill>
                  <a:srgbClr val="49444B"/>
                </a:solidFill>
                <a:latin typeface="Bugaki"/>
              </a:rPr>
              <a:t>Terima Kasih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grpSp>
        <p:nvGrpSpPr>
          <p:cNvPr id="2" name="Group 2"/>
          <p:cNvGrpSpPr/>
          <p:nvPr/>
        </p:nvGrpSpPr>
        <p:grpSpPr>
          <a:xfrm>
            <a:off x="3131524" y="1411966"/>
            <a:ext cx="12143789" cy="6555073"/>
            <a:chOff x="0" y="0"/>
            <a:chExt cx="3198364" cy="1726439"/>
          </a:xfrm>
        </p:grpSpPr>
        <p:sp>
          <p:nvSpPr>
            <p:cNvPr id="3" name="Freeform 3"/>
            <p:cNvSpPr/>
            <p:nvPr/>
          </p:nvSpPr>
          <p:spPr>
            <a:xfrm>
              <a:off x="0" y="0"/>
              <a:ext cx="3198364" cy="1726439"/>
            </a:xfrm>
            <a:custGeom>
              <a:avLst/>
              <a:gdLst/>
              <a:ahLst/>
              <a:cxnLst/>
              <a:rect l="l" t="t" r="r" b="b"/>
              <a:pathLst>
                <a:path w="3198364" h="1726439">
                  <a:moveTo>
                    <a:pt x="32514" y="0"/>
                  </a:moveTo>
                  <a:lnTo>
                    <a:pt x="3165851" y="0"/>
                  </a:lnTo>
                  <a:cubicBezTo>
                    <a:pt x="3183807" y="0"/>
                    <a:pt x="3198364" y="14557"/>
                    <a:pt x="3198364" y="32514"/>
                  </a:cubicBezTo>
                  <a:lnTo>
                    <a:pt x="3198364" y="1693925"/>
                  </a:lnTo>
                  <a:cubicBezTo>
                    <a:pt x="3198364" y="1702549"/>
                    <a:pt x="3194939" y="1710818"/>
                    <a:pt x="3188841" y="1716916"/>
                  </a:cubicBezTo>
                  <a:cubicBezTo>
                    <a:pt x="3182744" y="1723013"/>
                    <a:pt x="3174474" y="1726439"/>
                    <a:pt x="3165851" y="1726439"/>
                  </a:cubicBezTo>
                  <a:lnTo>
                    <a:pt x="32514" y="1726439"/>
                  </a:lnTo>
                  <a:cubicBezTo>
                    <a:pt x="14557" y="1726439"/>
                    <a:pt x="0" y="1711882"/>
                    <a:pt x="0" y="1693925"/>
                  </a:cubicBezTo>
                  <a:lnTo>
                    <a:pt x="0" y="32514"/>
                  </a:lnTo>
                  <a:cubicBezTo>
                    <a:pt x="0" y="14557"/>
                    <a:pt x="14557" y="0"/>
                    <a:pt x="32514" y="0"/>
                  </a:cubicBezTo>
                  <a:close/>
                </a:path>
              </a:pathLst>
            </a:custGeom>
            <a:solidFill>
              <a:srgbClr val="72C0A7"/>
            </a:solidFill>
          </p:spPr>
        </p:sp>
        <p:sp>
          <p:nvSpPr>
            <p:cNvPr id="4" name="TextBox 4"/>
            <p:cNvSpPr txBox="1"/>
            <p:nvPr/>
          </p:nvSpPr>
          <p:spPr>
            <a:xfrm>
              <a:off x="0" y="-38100"/>
              <a:ext cx="3198364" cy="176453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968533" y="5380781"/>
            <a:ext cx="6660175" cy="1034892"/>
            <a:chOff x="0" y="0"/>
            <a:chExt cx="1754120" cy="272564"/>
          </a:xfrm>
        </p:grpSpPr>
        <p:sp>
          <p:nvSpPr>
            <p:cNvPr id="6" name="Freeform 6"/>
            <p:cNvSpPr/>
            <p:nvPr/>
          </p:nvSpPr>
          <p:spPr>
            <a:xfrm>
              <a:off x="0" y="0"/>
              <a:ext cx="1754120" cy="272564"/>
            </a:xfrm>
            <a:custGeom>
              <a:avLst/>
              <a:gdLst/>
              <a:ahLst/>
              <a:cxnLst/>
              <a:rect l="l" t="t" r="r" b="b"/>
              <a:pathLst>
                <a:path w="1754120" h="272564">
                  <a:moveTo>
                    <a:pt x="59283" y="0"/>
                  </a:moveTo>
                  <a:lnTo>
                    <a:pt x="1694837" y="0"/>
                  </a:lnTo>
                  <a:cubicBezTo>
                    <a:pt x="1710560" y="0"/>
                    <a:pt x="1725639" y="6246"/>
                    <a:pt x="1736757" y="17364"/>
                  </a:cubicBezTo>
                  <a:cubicBezTo>
                    <a:pt x="1747874" y="28482"/>
                    <a:pt x="1754120" y="43560"/>
                    <a:pt x="1754120" y="59283"/>
                  </a:cubicBezTo>
                  <a:lnTo>
                    <a:pt x="1754120" y="213281"/>
                  </a:lnTo>
                  <a:cubicBezTo>
                    <a:pt x="1754120" y="246022"/>
                    <a:pt x="1727578" y="272564"/>
                    <a:pt x="1694837" y="272564"/>
                  </a:cubicBezTo>
                  <a:lnTo>
                    <a:pt x="59283" y="272564"/>
                  </a:lnTo>
                  <a:cubicBezTo>
                    <a:pt x="43560" y="272564"/>
                    <a:pt x="28482" y="266318"/>
                    <a:pt x="17364" y="255200"/>
                  </a:cubicBezTo>
                  <a:cubicBezTo>
                    <a:pt x="6246" y="244083"/>
                    <a:pt x="0" y="229004"/>
                    <a:pt x="0" y="213281"/>
                  </a:cubicBezTo>
                  <a:lnTo>
                    <a:pt x="0" y="59283"/>
                  </a:lnTo>
                  <a:cubicBezTo>
                    <a:pt x="0" y="43560"/>
                    <a:pt x="6246" y="28482"/>
                    <a:pt x="17364" y="17364"/>
                  </a:cubicBezTo>
                  <a:cubicBezTo>
                    <a:pt x="28482" y="6246"/>
                    <a:pt x="43560" y="0"/>
                    <a:pt x="59283" y="0"/>
                  </a:cubicBezTo>
                  <a:close/>
                </a:path>
              </a:pathLst>
            </a:custGeom>
            <a:solidFill>
              <a:srgbClr val="49444B"/>
            </a:solidFill>
            <a:ln cap="rnd">
              <a:noFill/>
              <a:prstDash val="solid"/>
              <a:round/>
            </a:ln>
          </p:spPr>
        </p:sp>
        <p:sp>
          <p:nvSpPr>
            <p:cNvPr id="7" name="TextBox 7"/>
            <p:cNvSpPr txBox="1"/>
            <p:nvPr/>
          </p:nvSpPr>
          <p:spPr>
            <a:xfrm>
              <a:off x="0" y="-38100"/>
              <a:ext cx="1754120" cy="310664"/>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grpSp>
        <p:nvGrpSpPr>
          <p:cNvPr id="9" name="Group 9"/>
          <p:cNvGrpSpPr/>
          <p:nvPr/>
        </p:nvGrpSpPr>
        <p:grpSpPr>
          <a:xfrm>
            <a:off x="5968533" y="4134484"/>
            <a:ext cx="6660175" cy="1034892"/>
            <a:chOff x="0" y="0"/>
            <a:chExt cx="1754120" cy="272564"/>
          </a:xfrm>
        </p:grpSpPr>
        <p:sp>
          <p:nvSpPr>
            <p:cNvPr id="10" name="Freeform 10"/>
            <p:cNvSpPr/>
            <p:nvPr/>
          </p:nvSpPr>
          <p:spPr>
            <a:xfrm>
              <a:off x="0" y="0"/>
              <a:ext cx="1754120" cy="272564"/>
            </a:xfrm>
            <a:custGeom>
              <a:avLst/>
              <a:gdLst/>
              <a:ahLst/>
              <a:cxnLst/>
              <a:rect l="l" t="t" r="r" b="b"/>
              <a:pathLst>
                <a:path w="1754120" h="272564">
                  <a:moveTo>
                    <a:pt x="59283" y="0"/>
                  </a:moveTo>
                  <a:lnTo>
                    <a:pt x="1694837" y="0"/>
                  </a:lnTo>
                  <a:cubicBezTo>
                    <a:pt x="1710560" y="0"/>
                    <a:pt x="1725639" y="6246"/>
                    <a:pt x="1736757" y="17364"/>
                  </a:cubicBezTo>
                  <a:cubicBezTo>
                    <a:pt x="1747874" y="28482"/>
                    <a:pt x="1754120" y="43560"/>
                    <a:pt x="1754120" y="59283"/>
                  </a:cubicBezTo>
                  <a:lnTo>
                    <a:pt x="1754120" y="213281"/>
                  </a:lnTo>
                  <a:cubicBezTo>
                    <a:pt x="1754120" y="246022"/>
                    <a:pt x="1727578" y="272564"/>
                    <a:pt x="1694837" y="272564"/>
                  </a:cubicBezTo>
                  <a:lnTo>
                    <a:pt x="59283" y="272564"/>
                  </a:lnTo>
                  <a:cubicBezTo>
                    <a:pt x="43560" y="272564"/>
                    <a:pt x="28482" y="266318"/>
                    <a:pt x="17364" y="255200"/>
                  </a:cubicBezTo>
                  <a:cubicBezTo>
                    <a:pt x="6246" y="244083"/>
                    <a:pt x="0" y="229004"/>
                    <a:pt x="0" y="213281"/>
                  </a:cubicBezTo>
                  <a:lnTo>
                    <a:pt x="0" y="59283"/>
                  </a:lnTo>
                  <a:cubicBezTo>
                    <a:pt x="0" y="43560"/>
                    <a:pt x="6246" y="28482"/>
                    <a:pt x="17364" y="17364"/>
                  </a:cubicBezTo>
                  <a:cubicBezTo>
                    <a:pt x="28482" y="6246"/>
                    <a:pt x="43560" y="0"/>
                    <a:pt x="59283" y="0"/>
                  </a:cubicBezTo>
                  <a:close/>
                </a:path>
              </a:pathLst>
            </a:custGeom>
            <a:solidFill>
              <a:srgbClr val="49444B"/>
            </a:solidFill>
            <a:ln cap="rnd">
              <a:noFill/>
              <a:prstDash val="solid"/>
              <a:round/>
            </a:ln>
          </p:spPr>
        </p:sp>
        <p:sp>
          <p:nvSpPr>
            <p:cNvPr id="11" name="TextBox 11"/>
            <p:cNvSpPr txBox="1"/>
            <p:nvPr/>
          </p:nvSpPr>
          <p:spPr>
            <a:xfrm>
              <a:off x="0" y="-38100"/>
              <a:ext cx="1754120" cy="310664"/>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5968533" y="6679457"/>
            <a:ext cx="6660175" cy="1034892"/>
            <a:chOff x="0" y="0"/>
            <a:chExt cx="1754120" cy="272564"/>
          </a:xfrm>
        </p:grpSpPr>
        <p:sp>
          <p:nvSpPr>
            <p:cNvPr id="13" name="Freeform 13"/>
            <p:cNvSpPr/>
            <p:nvPr/>
          </p:nvSpPr>
          <p:spPr>
            <a:xfrm>
              <a:off x="0" y="0"/>
              <a:ext cx="1754120" cy="272564"/>
            </a:xfrm>
            <a:custGeom>
              <a:avLst/>
              <a:gdLst/>
              <a:ahLst/>
              <a:cxnLst/>
              <a:rect l="l" t="t" r="r" b="b"/>
              <a:pathLst>
                <a:path w="1754120" h="272564">
                  <a:moveTo>
                    <a:pt x="59283" y="0"/>
                  </a:moveTo>
                  <a:lnTo>
                    <a:pt x="1694837" y="0"/>
                  </a:lnTo>
                  <a:cubicBezTo>
                    <a:pt x="1710560" y="0"/>
                    <a:pt x="1725639" y="6246"/>
                    <a:pt x="1736757" y="17364"/>
                  </a:cubicBezTo>
                  <a:cubicBezTo>
                    <a:pt x="1747874" y="28482"/>
                    <a:pt x="1754120" y="43560"/>
                    <a:pt x="1754120" y="59283"/>
                  </a:cubicBezTo>
                  <a:lnTo>
                    <a:pt x="1754120" y="213281"/>
                  </a:lnTo>
                  <a:cubicBezTo>
                    <a:pt x="1754120" y="246022"/>
                    <a:pt x="1727578" y="272564"/>
                    <a:pt x="1694837" y="272564"/>
                  </a:cubicBezTo>
                  <a:lnTo>
                    <a:pt x="59283" y="272564"/>
                  </a:lnTo>
                  <a:cubicBezTo>
                    <a:pt x="43560" y="272564"/>
                    <a:pt x="28482" y="266318"/>
                    <a:pt x="17364" y="255200"/>
                  </a:cubicBezTo>
                  <a:cubicBezTo>
                    <a:pt x="6246" y="244083"/>
                    <a:pt x="0" y="229004"/>
                    <a:pt x="0" y="213281"/>
                  </a:cubicBezTo>
                  <a:lnTo>
                    <a:pt x="0" y="59283"/>
                  </a:lnTo>
                  <a:cubicBezTo>
                    <a:pt x="0" y="43560"/>
                    <a:pt x="6246" y="28482"/>
                    <a:pt x="17364" y="17364"/>
                  </a:cubicBezTo>
                  <a:cubicBezTo>
                    <a:pt x="28482" y="6246"/>
                    <a:pt x="43560" y="0"/>
                    <a:pt x="59283" y="0"/>
                  </a:cubicBezTo>
                  <a:close/>
                </a:path>
              </a:pathLst>
            </a:custGeom>
            <a:solidFill>
              <a:srgbClr val="49444B"/>
            </a:solidFill>
            <a:ln cap="rnd">
              <a:noFill/>
              <a:prstDash val="solid"/>
              <a:round/>
            </a:ln>
          </p:spPr>
        </p:sp>
        <p:sp>
          <p:nvSpPr>
            <p:cNvPr id="14" name="TextBox 14"/>
            <p:cNvSpPr txBox="1"/>
            <p:nvPr/>
          </p:nvSpPr>
          <p:spPr>
            <a:xfrm>
              <a:off x="0" y="-38100"/>
              <a:ext cx="1754120" cy="310664"/>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2836212" y="4358272"/>
            <a:ext cx="3493197" cy="4114800"/>
          </a:xfrm>
          <a:custGeom>
            <a:avLst/>
            <a:gdLst/>
            <a:ahLst/>
            <a:cxnLst/>
            <a:rect l="l" t="t" r="r" b="b"/>
            <a:pathLst>
              <a:path w="3493197" h="4114800">
                <a:moveTo>
                  <a:pt x="0" y="0"/>
                </a:moveTo>
                <a:lnTo>
                  <a:pt x="3493197" y="0"/>
                </a:lnTo>
                <a:lnTo>
                  <a:pt x="349319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4136193" y="1507767"/>
            <a:ext cx="10015614" cy="1063629"/>
          </a:xfrm>
          <a:prstGeom prst="rect">
            <a:avLst/>
          </a:prstGeom>
        </p:spPr>
        <p:txBody>
          <a:bodyPr lIns="0" tIns="0" rIns="0" bIns="0" rtlCol="0" anchor="t">
            <a:spAutoFit/>
          </a:bodyPr>
          <a:lstStyle/>
          <a:p>
            <a:pPr algn="ctr">
              <a:lnSpc>
                <a:spcPts val="7000"/>
              </a:lnSpc>
            </a:pPr>
            <a:r>
              <a:rPr lang="en-US" sz="7000">
                <a:solidFill>
                  <a:srgbClr val="49444B"/>
                </a:solidFill>
                <a:latin typeface="Bugaki"/>
              </a:rPr>
              <a:t>Anggota Kelompok</a:t>
            </a:r>
          </a:p>
        </p:txBody>
      </p:sp>
      <p:sp>
        <p:nvSpPr>
          <p:cNvPr id="17" name="TextBox 17"/>
          <p:cNvSpPr txBox="1"/>
          <p:nvPr/>
        </p:nvSpPr>
        <p:spPr>
          <a:xfrm>
            <a:off x="6276464" y="6939547"/>
            <a:ext cx="6197624" cy="580391"/>
          </a:xfrm>
          <a:prstGeom prst="rect">
            <a:avLst/>
          </a:prstGeom>
        </p:spPr>
        <p:txBody>
          <a:bodyPr lIns="0" tIns="0" rIns="0" bIns="0" rtlCol="0" anchor="t">
            <a:spAutoFit/>
          </a:bodyPr>
          <a:lstStyle/>
          <a:p>
            <a:pPr algn="ctr">
              <a:lnSpc>
                <a:spcPts val="4100"/>
              </a:lnSpc>
            </a:pPr>
            <a:r>
              <a:rPr lang="en-US" sz="4100" dirty="0" err="1">
                <a:solidFill>
                  <a:srgbClr val="FFFFFF"/>
                </a:solidFill>
                <a:latin typeface="Childos Arabic"/>
              </a:rPr>
              <a:t>Hilmy</a:t>
            </a:r>
            <a:r>
              <a:rPr lang="en-US" sz="4100" dirty="0">
                <a:solidFill>
                  <a:srgbClr val="FFFFFF"/>
                </a:solidFill>
                <a:latin typeface="Childos Arabic"/>
              </a:rPr>
              <a:t> </a:t>
            </a:r>
            <a:r>
              <a:rPr lang="en-US" sz="4100" dirty="0" err="1">
                <a:solidFill>
                  <a:srgbClr val="FFFFFF"/>
                </a:solidFill>
                <a:latin typeface="Childos Arabic"/>
              </a:rPr>
              <a:t>Kurnia</a:t>
            </a:r>
            <a:r>
              <a:rPr lang="en-US" sz="4100" dirty="0">
                <a:solidFill>
                  <a:srgbClr val="FFFFFF"/>
                </a:solidFill>
                <a:latin typeface="Childos Arabic"/>
              </a:rPr>
              <a:t> A (5311421044)</a:t>
            </a:r>
          </a:p>
        </p:txBody>
      </p:sp>
      <p:sp>
        <p:nvSpPr>
          <p:cNvPr id="18" name="TextBox 18"/>
          <p:cNvSpPr txBox="1"/>
          <p:nvPr/>
        </p:nvSpPr>
        <p:spPr>
          <a:xfrm>
            <a:off x="6123153" y="4380785"/>
            <a:ext cx="6350934" cy="580391"/>
          </a:xfrm>
          <a:prstGeom prst="rect">
            <a:avLst/>
          </a:prstGeom>
        </p:spPr>
        <p:txBody>
          <a:bodyPr lIns="0" tIns="0" rIns="0" bIns="0" rtlCol="0" anchor="t">
            <a:spAutoFit/>
          </a:bodyPr>
          <a:lstStyle/>
          <a:p>
            <a:pPr algn="ctr">
              <a:lnSpc>
                <a:spcPts val="4100"/>
              </a:lnSpc>
            </a:pPr>
            <a:r>
              <a:rPr lang="en-US" sz="4100">
                <a:solidFill>
                  <a:srgbClr val="FFFFFF"/>
                </a:solidFill>
                <a:latin typeface="Childos Arabic"/>
              </a:rPr>
              <a:t>Riska Dwi A.N (5311421007)</a:t>
            </a:r>
          </a:p>
        </p:txBody>
      </p:sp>
      <p:sp>
        <p:nvSpPr>
          <p:cNvPr id="19" name="TextBox 19"/>
          <p:cNvSpPr txBox="1"/>
          <p:nvPr/>
        </p:nvSpPr>
        <p:spPr>
          <a:xfrm>
            <a:off x="6373643" y="5569426"/>
            <a:ext cx="5849955" cy="580391"/>
          </a:xfrm>
          <a:prstGeom prst="rect">
            <a:avLst/>
          </a:prstGeom>
        </p:spPr>
        <p:txBody>
          <a:bodyPr lIns="0" tIns="0" rIns="0" bIns="0" rtlCol="0" anchor="t">
            <a:spAutoFit/>
          </a:bodyPr>
          <a:lstStyle/>
          <a:p>
            <a:pPr algn="ctr">
              <a:lnSpc>
                <a:spcPts val="4100"/>
              </a:lnSpc>
            </a:pPr>
            <a:r>
              <a:rPr lang="en-US" sz="4100" dirty="0">
                <a:solidFill>
                  <a:srgbClr val="FFFFFF"/>
                </a:solidFill>
                <a:latin typeface="Childos Arabic"/>
              </a:rPr>
              <a:t>Dimas </a:t>
            </a:r>
            <a:r>
              <a:rPr lang="en-US" sz="4100" dirty="0" err="1">
                <a:solidFill>
                  <a:srgbClr val="FFFFFF"/>
                </a:solidFill>
                <a:latin typeface="Childos Arabic"/>
              </a:rPr>
              <a:t>Dwiki</a:t>
            </a:r>
            <a:r>
              <a:rPr lang="en-US" sz="4100" dirty="0">
                <a:solidFill>
                  <a:srgbClr val="FFFFFF"/>
                </a:solidFill>
                <a:latin typeface="Childos Arabic"/>
              </a:rPr>
              <a:t> R (5311421015)</a:t>
            </a:r>
          </a:p>
        </p:txBody>
      </p:sp>
      <p:sp>
        <p:nvSpPr>
          <p:cNvPr id="20" name="Freeform 20"/>
          <p:cNvSpPr/>
          <p:nvPr/>
        </p:nvSpPr>
        <p:spPr>
          <a:xfrm flipH="1">
            <a:off x="1934224" y="944312"/>
            <a:ext cx="2394600" cy="2617049"/>
          </a:xfrm>
          <a:custGeom>
            <a:avLst/>
            <a:gdLst/>
            <a:ahLst/>
            <a:cxnLst/>
            <a:rect l="l" t="t" r="r" b="b"/>
            <a:pathLst>
              <a:path w="2394600" h="2617049">
                <a:moveTo>
                  <a:pt x="2394600" y="0"/>
                </a:moveTo>
                <a:lnTo>
                  <a:pt x="0" y="0"/>
                </a:lnTo>
                <a:lnTo>
                  <a:pt x="0" y="2617049"/>
                </a:lnTo>
                <a:lnTo>
                  <a:pt x="2394600" y="2617049"/>
                </a:lnTo>
                <a:lnTo>
                  <a:pt x="2394600" y="0"/>
                </a:lnTo>
                <a:close/>
              </a:path>
            </a:pathLst>
          </a:custGeom>
          <a:blipFill>
            <a:blip r:embed="rId5"/>
            <a:stretch>
              <a:fillRect/>
            </a:stretch>
          </a:blipFill>
        </p:spPr>
      </p:sp>
      <p:grpSp>
        <p:nvGrpSpPr>
          <p:cNvPr id="21" name="Group 21"/>
          <p:cNvGrpSpPr/>
          <p:nvPr/>
        </p:nvGrpSpPr>
        <p:grpSpPr>
          <a:xfrm>
            <a:off x="5968533" y="2734670"/>
            <a:ext cx="6660175" cy="1034892"/>
            <a:chOff x="0" y="0"/>
            <a:chExt cx="1754120" cy="272564"/>
          </a:xfrm>
        </p:grpSpPr>
        <p:sp>
          <p:nvSpPr>
            <p:cNvPr id="22" name="Freeform 22"/>
            <p:cNvSpPr/>
            <p:nvPr/>
          </p:nvSpPr>
          <p:spPr>
            <a:xfrm>
              <a:off x="0" y="0"/>
              <a:ext cx="1754120" cy="272564"/>
            </a:xfrm>
            <a:custGeom>
              <a:avLst/>
              <a:gdLst/>
              <a:ahLst/>
              <a:cxnLst/>
              <a:rect l="l" t="t" r="r" b="b"/>
              <a:pathLst>
                <a:path w="1754120" h="272564">
                  <a:moveTo>
                    <a:pt x="59283" y="0"/>
                  </a:moveTo>
                  <a:lnTo>
                    <a:pt x="1694837" y="0"/>
                  </a:lnTo>
                  <a:cubicBezTo>
                    <a:pt x="1710560" y="0"/>
                    <a:pt x="1725639" y="6246"/>
                    <a:pt x="1736757" y="17364"/>
                  </a:cubicBezTo>
                  <a:cubicBezTo>
                    <a:pt x="1747874" y="28482"/>
                    <a:pt x="1754120" y="43560"/>
                    <a:pt x="1754120" y="59283"/>
                  </a:cubicBezTo>
                  <a:lnTo>
                    <a:pt x="1754120" y="213281"/>
                  </a:lnTo>
                  <a:cubicBezTo>
                    <a:pt x="1754120" y="246022"/>
                    <a:pt x="1727578" y="272564"/>
                    <a:pt x="1694837" y="272564"/>
                  </a:cubicBezTo>
                  <a:lnTo>
                    <a:pt x="59283" y="272564"/>
                  </a:lnTo>
                  <a:cubicBezTo>
                    <a:pt x="43560" y="272564"/>
                    <a:pt x="28482" y="266318"/>
                    <a:pt x="17364" y="255200"/>
                  </a:cubicBezTo>
                  <a:cubicBezTo>
                    <a:pt x="6246" y="244083"/>
                    <a:pt x="0" y="229004"/>
                    <a:pt x="0" y="213281"/>
                  </a:cubicBezTo>
                  <a:lnTo>
                    <a:pt x="0" y="59283"/>
                  </a:lnTo>
                  <a:cubicBezTo>
                    <a:pt x="0" y="43560"/>
                    <a:pt x="6246" y="28482"/>
                    <a:pt x="17364" y="17364"/>
                  </a:cubicBezTo>
                  <a:cubicBezTo>
                    <a:pt x="28482" y="6246"/>
                    <a:pt x="43560" y="0"/>
                    <a:pt x="59283" y="0"/>
                  </a:cubicBezTo>
                  <a:close/>
                </a:path>
              </a:pathLst>
            </a:custGeom>
            <a:solidFill>
              <a:srgbClr val="49444B"/>
            </a:solidFill>
            <a:ln cap="rnd">
              <a:noFill/>
              <a:prstDash val="solid"/>
              <a:round/>
            </a:ln>
          </p:spPr>
        </p:sp>
        <p:sp>
          <p:nvSpPr>
            <p:cNvPr id="23" name="TextBox 23"/>
            <p:cNvSpPr txBox="1"/>
            <p:nvPr/>
          </p:nvSpPr>
          <p:spPr>
            <a:xfrm>
              <a:off x="0" y="-38100"/>
              <a:ext cx="1754120" cy="310664"/>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6199808" y="3072270"/>
            <a:ext cx="6197624" cy="580391"/>
          </a:xfrm>
          <a:prstGeom prst="rect">
            <a:avLst/>
          </a:prstGeom>
        </p:spPr>
        <p:txBody>
          <a:bodyPr lIns="0" tIns="0" rIns="0" bIns="0" rtlCol="0" anchor="t">
            <a:spAutoFit/>
          </a:bodyPr>
          <a:lstStyle/>
          <a:p>
            <a:pPr algn="ctr">
              <a:lnSpc>
                <a:spcPts val="4100"/>
              </a:lnSpc>
            </a:pPr>
            <a:r>
              <a:rPr lang="en-US" sz="4100">
                <a:solidFill>
                  <a:srgbClr val="FFFFFF"/>
                </a:solidFill>
                <a:latin typeface="Childos Arabic"/>
              </a:rPr>
              <a:t>Almas Diqya W (5311421005)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grpSp>
        <p:nvGrpSpPr>
          <p:cNvPr id="2" name="Group 2"/>
          <p:cNvGrpSpPr/>
          <p:nvPr/>
        </p:nvGrpSpPr>
        <p:grpSpPr>
          <a:xfrm>
            <a:off x="2643863" y="1028700"/>
            <a:ext cx="13000274" cy="6938340"/>
            <a:chOff x="0" y="0"/>
            <a:chExt cx="3423941" cy="1827382"/>
          </a:xfrm>
        </p:grpSpPr>
        <p:sp>
          <p:nvSpPr>
            <p:cNvPr id="3" name="Freeform 3"/>
            <p:cNvSpPr/>
            <p:nvPr/>
          </p:nvSpPr>
          <p:spPr>
            <a:xfrm>
              <a:off x="0" y="0"/>
              <a:ext cx="3423941" cy="1827382"/>
            </a:xfrm>
            <a:custGeom>
              <a:avLst/>
              <a:gdLst/>
              <a:ahLst/>
              <a:cxnLst/>
              <a:rect l="l" t="t" r="r" b="b"/>
              <a:pathLst>
                <a:path w="3423941" h="1827382">
                  <a:moveTo>
                    <a:pt x="30372" y="0"/>
                  </a:moveTo>
                  <a:lnTo>
                    <a:pt x="3393569" y="0"/>
                  </a:lnTo>
                  <a:cubicBezTo>
                    <a:pt x="3401624" y="0"/>
                    <a:pt x="3409349" y="3200"/>
                    <a:pt x="3415045" y="8896"/>
                  </a:cubicBezTo>
                  <a:cubicBezTo>
                    <a:pt x="3420741" y="14591"/>
                    <a:pt x="3423941" y="22316"/>
                    <a:pt x="3423941" y="30372"/>
                  </a:cubicBezTo>
                  <a:lnTo>
                    <a:pt x="3423941" y="1797010"/>
                  </a:lnTo>
                  <a:cubicBezTo>
                    <a:pt x="3423941" y="1805065"/>
                    <a:pt x="3420741" y="1812790"/>
                    <a:pt x="3415045" y="1818486"/>
                  </a:cubicBezTo>
                  <a:cubicBezTo>
                    <a:pt x="3409349" y="1824182"/>
                    <a:pt x="3401624" y="1827382"/>
                    <a:pt x="3393569" y="1827382"/>
                  </a:cubicBezTo>
                  <a:lnTo>
                    <a:pt x="30372" y="1827382"/>
                  </a:lnTo>
                  <a:cubicBezTo>
                    <a:pt x="22316" y="1827382"/>
                    <a:pt x="14591" y="1824182"/>
                    <a:pt x="8896" y="1818486"/>
                  </a:cubicBezTo>
                  <a:cubicBezTo>
                    <a:pt x="3200" y="1812790"/>
                    <a:pt x="0" y="1805065"/>
                    <a:pt x="0" y="1797010"/>
                  </a:cubicBezTo>
                  <a:lnTo>
                    <a:pt x="0" y="30372"/>
                  </a:lnTo>
                  <a:cubicBezTo>
                    <a:pt x="0" y="22316"/>
                    <a:pt x="3200" y="14591"/>
                    <a:pt x="8896" y="8896"/>
                  </a:cubicBezTo>
                  <a:cubicBezTo>
                    <a:pt x="14591" y="3200"/>
                    <a:pt x="22316" y="0"/>
                    <a:pt x="30372" y="0"/>
                  </a:cubicBezTo>
                  <a:close/>
                </a:path>
              </a:pathLst>
            </a:custGeom>
            <a:solidFill>
              <a:srgbClr val="72C0A7"/>
            </a:solidFill>
          </p:spPr>
        </p:sp>
        <p:sp>
          <p:nvSpPr>
            <p:cNvPr id="4" name="TextBox 4"/>
            <p:cNvSpPr txBox="1"/>
            <p:nvPr/>
          </p:nvSpPr>
          <p:spPr>
            <a:xfrm>
              <a:off x="0" y="-38100"/>
              <a:ext cx="3423941" cy="186548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sp>
        <p:nvSpPr>
          <p:cNvPr id="6" name="Freeform 6"/>
          <p:cNvSpPr/>
          <p:nvPr/>
        </p:nvSpPr>
        <p:spPr>
          <a:xfrm>
            <a:off x="15332457" y="4845042"/>
            <a:ext cx="2955543" cy="4114800"/>
          </a:xfrm>
          <a:custGeom>
            <a:avLst/>
            <a:gdLst/>
            <a:ahLst/>
            <a:cxnLst/>
            <a:rect l="l" t="t" r="r" b="b"/>
            <a:pathLst>
              <a:path w="2955543" h="4114800">
                <a:moveTo>
                  <a:pt x="0" y="0"/>
                </a:moveTo>
                <a:lnTo>
                  <a:pt x="2955543" y="0"/>
                </a:lnTo>
                <a:lnTo>
                  <a:pt x="295554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3037807" y="1745145"/>
            <a:ext cx="12294650" cy="5972175"/>
          </a:xfrm>
          <a:prstGeom prst="rect">
            <a:avLst/>
          </a:prstGeom>
        </p:spPr>
        <p:txBody>
          <a:bodyPr lIns="0" tIns="0" rIns="0" bIns="0" rtlCol="0" anchor="t">
            <a:spAutoFit/>
          </a:bodyPr>
          <a:lstStyle/>
          <a:p>
            <a:pPr algn="ctr">
              <a:lnSpc>
                <a:spcPts val="3948"/>
              </a:lnSpc>
            </a:pPr>
            <a:r>
              <a:rPr lang="en-US" sz="3290" dirty="0" err="1">
                <a:solidFill>
                  <a:srgbClr val="49444B"/>
                </a:solidFill>
                <a:latin typeface="Childos Arabic"/>
              </a:rPr>
              <a:t>Optimasi</a:t>
            </a:r>
            <a:r>
              <a:rPr lang="en-US" sz="3290" dirty="0">
                <a:solidFill>
                  <a:srgbClr val="49444B"/>
                </a:solidFill>
                <a:latin typeface="Childos Arabic"/>
              </a:rPr>
              <a:t> </a:t>
            </a:r>
            <a:r>
              <a:rPr lang="en-US" sz="3290" dirty="0" err="1">
                <a:solidFill>
                  <a:srgbClr val="49444B"/>
                </a:solidFill>
                <a:latin typeface="Childos Arabic"/>
              </a:rPr>
              <a:t>klasifikasi</a:t>
            </a:r>
            <a:r>
              <a:rPr lang="en-US" sz="3290" dirty="0">
                <a:solidFill>
                  <a:srgbClr val="49444B"/>
                </a:solidFill>
                <a:latin typeface="Childos Arabic"/>
              </a:rPr>
              <a:t> </a:t>
            </a:r>
            <a:r>
              <a:rPr lang="en-US" sz="3290" dirty="0" err="1">
                <a:solidFill>
                  <a:srgbClr val="49444B"/>
                </a:solidFill>
                <a:latin typeface="Childos Arabic"/>
              </a:rPr>
              <a:t>kanker</a:t>
            </a:r>
            <a:r>
              <a:rPr lang="en-US" sz="3290" dirty="0">
                <a:solidFill>
                  <a:srgbClr val="49444B"/>
                </a:solidFill>
                <a:latin typeface="Childos Arabic"/>
              </a:rPr>
              <a:t> </a:t>
            </a:r>
            <a:r>
              <a:rPr lang="en-US" sz="3290" dirty="0" err="1">
                <a:solidFill>
                  <a:srgbClr val="49444B"/>
                </a:solidFill>
                <a:latin typeface="Childos Arabic"/>
              </a:rPr>
              <a:t>payudara</a:t>
            </a:r>
            <a:r>
              <a:rPr lang="en-US" sz="3290" dirty="0">
                <a:solidFill>
                  <a:srgbClr val="49444B"/>
                </a:solidFill>
                <a:latin typeface="Childos Arabic"/>
              </a:rPr>
              <a:t> </a:t>
            </a:r>
            <a:r>
              <a:rPr lang="en-US" sz="3290" dirty="0" err="1">
                <a:solidFill>
                  <a:srgbClr val="49444B"/>
                </a:solidFill>
                <a:latin typeface="Childos Arabic"/>
              </a:rPr>
              <a:t>dengan</a:t>
            </a:r>
            <a:r>
              <a:rPr lang="en-US" sz="3290" dirty="0">
                <a:solidFill>
                  <a:srgbClr val="49444B"/>
                </a:solidFill>
                <a:latin typeface="Childos Arabic"/>
              </a:rPr>
              <a:t> </a:t>
            </a:r>
            <a:r>
              <a:rPr lang="en-US" sz="3290" dirty="0" err="1">
                <a:solidFill>
                  <a:srgbClr val="49444B"/>
                </a:solidFill>
                <a:latin typeface="Childos Arabic"/>
              </a:rPr>
              <a:t>algoritma</a:t>
            </a:r>
            <a:r>
              <a:rPr lang="en-US" sz="3290" dirty="0">
                <a:solidFill>
                  <a:srgbClr val="49444B"/>
                </a:solidFill>
                <a:latin typeface="Childos Arabic"/>
              </a:rPr>
              <a:t> </a:t>
            </a:r>
            <a:r>
              <a:rPr lang="en-US" sz="3290" dirty="0" err="1">
                <a:solidFill>
                  <a:srgbClr val="49444B"/>
                </a:solidFill>
                <a:latin typeface="Childos Arabic"/>
              </a:rPr>
              <a:t>genetika</a:t>
            </a:r>
            <a:r>
              <a:rPr lang="en-US" sz="3290" dirty="0">
                <a:solidFill>
                  <a:srgbClr val="49444B"/>
                </a:solidFill>
                <a:latin typeface="Childos Arabic"/>
              </a:rPr>
              <a:t> </a:t>
            </a:r>
            <a:r>
              <a:rPr lang="en-US" sz="3290" dirty="0" err="1">
                <a:solidFill>
                  <a:srgbClr val="49444B"/>
                </a:solidFill>
                <a:latin typeface="Childos Arabic"/>
              </a:rPr>
              <a:t>membawa</a:t>
            </a:r>
            <a:r>
              <a:rPr lang="en-US" sz="3290" dirty="0">
                <a:solidFill>
                  <a:srgbClr val="49444B"/>
                </a:solidFill>
                <a:latin typeface="Childos Arabic"/>
              </a:rPr>
              <a:t> </a:t>
            </a:r>
            <a:r>
              <a:rPr lang="en-US" sz="3290" dirty="0" err="1">
                <a:solidFill>
                  <a:srgbClr val="49444B"/>
                </a:solidFill>
                <a:latin typeface="Childos Arabic"/>
              </a:rPr>
              <a:t>inovasi</a:t>
            </a:r>
            <a:r>
              <a:rPr lang="en-US" sz="3290" dirty="0">
                <a:solidFill>
                  <a:srgbClr val="49444B"/>
                </a:solidFill>
                <a:latin typeface="Childos Arabic"/>
              </a:rPr>
              <a:t> </a:t>
            </a:r>
            <a:r>
              <a:rPr lang="en-US" sz="3290" dirty="0" err="1">
                <a:solidFill>
                  <a:srgbClr val="49444B"/>
                </a:solidFill>
                <a:latin typeface="Childos Arabic"/>
              </a:rPr>
              <a:t>signifikan</a:t>
            </a:r>
            <a:r>
              <a:rPr lang="en-US" sz="3290" dirty="0">
                <a:solidFill>
                  <a:srgbClr val="49444B"/>
                </a:solidFill>
                <a:latin typeface="Childos Arabic"/>
              </a:rPr>
              <a:t> di </a:t>
            </a:r>
            <a:r>
              <a:rPr lang="en-US" sz="3290" dirty="0" err="1">
                <a:solidFill>
                  <a:srgbClr val="49444B"/>
                </a:solidFill>
                <a:latin typeface="Childos Arabic"/>
              </a:rPr>
              <a:t>bidang</a:t>
            </a:r>
            <a:r>
              <a:rPr lang="en-US" sz="3290" dirty="0">
                <a:solidFill>
                  <a:srgbClr val="49444B"/>
                </a:solidFill>
                <a:latin typeface="Childos Arabic"/>
              </a:rPr>
              <a:t> </a:t>
            </a:r>
            <a:r>
              <a:rPr lang="en-US" sz="3290" dirty="0" err="1">
                <a:solidFill>
                  <a:srgbClr val="49444B"/>
                </a:solidFill>
                <a:latin typeface="Childos Arabic"/>
              </a:rPr>
              <a:t>kesehatan</a:t>
            </a:r>
            <a:r>
              <a:rPr lang="en-US" sz="3290" dirty="0">
                <a:solidFill>
                  <a:srgbClr val="49444B"/>
                </a:solidFill>
                <a:latin typeface="Childos Arabic"/>
              </a:rPr>
              <a:t>, </a:t>
            </a:r>
            <a:r>
              <a:rPr lang="en-US" sz="3290" dirty="0" err="1">
                <a:solidFill>
                  <a:srgbClr val="49444B"/>
                </a:solidFill>
                <a:latin typeface="Childos Arabic"/>
              </a:rPr>
              <a:t>khususnya</a:t>
            </a:r>
            <a:r>
              <a:rPr lang="en-US" sz="3290" dirty="0">
                <a:solidFill>
                  <a:srgbClr val="49444B"/>
                </a:solidFill>
                <a:latin typeface="Childos Arabic"/>
              </a:rPr>
              <a:t> </a:t>
            </a:r>
            <a:r>
              <a:rPr lang="en-US" sz="3290" dirty="0" err="1">
                <a:solidFill>
                  <a:srgbClr val="49444B"/>
                </a:solidFill>
                <a:latin typeface="Childos Arabic"/>
              </a:rPr>
              <a:t>dalam</a:t>
            </a:r>
            <a:r>
              <a:rPr lang="en-US" sz="3290" dirty="0">
                <a:solidFill>
                  <a:srgbClr val="49444B"/>
                </a:solidFill>
                <a:latin typeface="Childos Arabic"/>
              </a:rPr>
              <a:t> </a:t>
            </a:r>
            <a:r>
              <a:rPr lang="en-US" sz="3290" dirty="0" err="1">
                <a:solidFill>
                  <a:srgbClr val="49444B"/>
                </a:solidFill>
                <a:latin typeface="Childos Arabic"/>
              </a:rPr>
              <a:t>deteksi</a:t>
            </a:r>
            <a:r>
              <a:rPr lang="en-US" sz="3290" dirty="0">
                <a:solidFill>
                  <a:srgbClr val="49444B"/>
                </a:solidFill>
                <a:latin typeface="Childos Arabic"/>
              </a:rPr>
              <a:t> </a:t>
            </a:r>
            <a:r>
              <a:rPr lang="en-US" sz="3290" dirty="0" err="1">
                <a:solidFill>
                  <a:srgbClr val="49444B"/>
                </a:solidFill>
                <a:latin typeface="Childos Arabic"/>
              </a:rPr>
              <a:t>dini</a:t>
            </a:r>
            <a:r>
              <a:rPr lang="en-US" sz="3290" dirty="0">
                <a:solidFill>
                  <a:srgbClr val="49444B"/>
                </a:solidFill>
                <a:latin typeface="Childos Arabic"/>
              </a:rPr>
              <a:t> </a:t>
            </a:r>
            <a:r>
              <a:rPr lang="en-US" sz="3290" dirty="0" err="1">
                <a:solidFill>
                  <a:srgbClr val="49444B"/>
                </a:solidFill>
                <a:latin typeface="Childos Arabic"/>
              </a:rPr>
              <a:t>penyakit</a:t>
            </a:r>
            <a:r>
              <a:rPr lang="en-US" sz="3290" dirty="0">
                <a:solidFill>
                  <a:srgbClr val="49444B"/>
                </a:solidFill>
                <a:latin typeface="Childos Arabic"/>
              </a:rPr>
              <a:t> yang </a:t>
            </a:r>
            <a:r>
              <a:rPr lang="en-US" sz="3290" dirty="0" err="1">
                <a:solidFill>
                  <a:srgbClr val="49444B"/>
                </a:solidFill>
                <a:latin typeface="Childos Arabic"/>
              </a:rPr>
              <a:t>memerlukan</a:t>
            </a:r>
            <a:r>
              <a:rPr lang="en-US" sz="3290" dirty="0">
                <a:solidFill>
                  <a:srgbClr val="49444B"/>
                </a:solidFill>
                <a:latin typeface="Childos Arabic"/>
              </a:rPr>
              <a:t> </a:t>
            </a:r>
            <a:r>
              <a:rPr lang="en-US" sz="3290" dirty="0" err="1">
                <a:solidFill>
                  <a:srgbClr val="49444B"/>
                </a:solidFill>
                <a:latin typeface="Childos Arabic"/>
              </a:rPr>
              <a:t>perhatian</a:t>
            </a:r>
            <a:r>
              <a:rPr lang="en-US" sz="3290" dirty="0">
                <a:solidFill>
                  <a:srgbClr val="49444B"/>
                </a:solidFill>
                <a:latin typeface="Childos Arabic"/>
              </a:rPr>
              <a:t> </a:t>
            </a:r>
            <a:r>
              <a:rPr lang="en-US" sz="3290" dirty="0" err="1">
                <a:solidFill>
                  <a:srgbClr val="49444B"/>
                </a:solidFill>
                <a:latin typeface="Childos Arabic"/>
              </a:rPr>
              <a:t>khusus</a:t>
            </a:r>
            <a:r>
              <a:rPr lang="en-US" sz="3290" dirty="0">
                <a:solidFill>
                  <a:srgbClr val="49444B"/>
                </a:solidFill>
                <a:latin typeface="Childos Arabic"/>
              </a:rPr>
              <a:t>. </a:t>
            </a:r>
            <a:r>
              <a:rPr lang="en-US" sz="3290" dirty="0" err="1">
                <a:solidFill>
                  <a:srgbClr val="49444B"/>
                </a:solidFill>
                <a:latin typeface="Childos Arabic"/>
              </a:rPr>
              <a:t>Algoritma</a:t>
            </a:r>
            <a:r>
              <a:rPr lang="en-US" sz="3290" dirty="0">
                <a:solidFill>
                  <a:srgbClr val="49444B"/>
                </a:solidFill>
                <a:latin typeface="Childos Arabic"/>
              </a:rPr>
              <a:t> </a:t>
            </a:r>
            <a:r>
              <a:rPr lang="en-US" sz="3290" dirty="0" err="1">
                <a:solidFill>
                  <a:srgbClr val="49444B"/>
                </a:solidFill>
                <a:latin typeface="Childos Arabic"/>
              </a:rPr>
              <a:t>genetika</a:t>
            </a:r>
            <a:r>
              <a:rPr lang="en-US" sz="3290" dirty="0">
                <a:solidFill>
                  <a:srgbClr val="49444B"/>
                </a:solidFill>
                <a:latin typeface="Childos Arabic"/>
              </a:rPr>
              <a:t> </a:t>
            </a:r>
            <a:r>
              <a:rPr lang="en-US" sz="3290" dirty="0" err="1">
                <a:solidFill>
                  <a:srgbClr val="49444B"/>
                </a:solidFill>
                <a:latin typeface="Childos Arabic"/>
              </a:rPr>
              <a:t>mengatasi</a:t>
            </a:r>
            <a:r>
              <a:rPr lang="en-US" sz="3290" dirty="0">
                <a:solidFill>
                  <a:srgbClr val="49444B"/>
                </a:solidFill>
                <a:latin typeface="Childos Arabic"/>
              </a:rPr>
              <a:t> </a:t>
            </a:r>
            <a:r>
              <a:rPr lang="en-US" sz="3290" dirty="0" err="1">
                <a:solidFill>
                  <a:srgbClr val="49444B"/>
                </a:solidFill>
                <a:latin typeface="Childos Arabic"/>
              </a:rPr>
              <a:t>kompleksitas</a:t>
            </a:r>
            <a:r>
              <a:rPr lang="en-US" sz="3290" dirty="0">
                <a:solidFill>
                  <a:srgbClr val="49444B"/>
                </a:solidFill>
                <a:latin typeface="Childos Arabic"/>
              </a:rPr>
              <a:t> dataset </a:t>
            </a:r>
            <a:r>
              <a:rPr lang="en-US" sz="3290" dirty="0" err="1">
                <a:solidFill>
                  <a:srgbClr val="49444B"/>
                </a:solidFill>
                <a:latin typeface="Childos Arabic"/>
              </a:rPr>
              <a:t>kanker</a:t>
            </a:r>
            <a:r>
              <a:rPr lang="en-US" sz="3290" dirty="0">
                <a:solidFill>
                  <a:srgbClr val="49444B"/>
                </a:solidFill>
                <a:latin typeface="Childos Arabic"/>
              </a:rPr>
              <a:t> </a:t>
            </a:r>
            <a:r>
              <a:rPr lang="en-US" sz="3290" dirty="0" err="1">
                <a:solidFill>
                  <a:srgbClr val="49444B"/>
                </a:solidFill>
                <a:latin typeface="Childos Arabic"/>
              </a:rPr>
              <a:t>payudara</a:t>
            </a:r>
            <a:r>
              <a:rPr lang="en-US" sz="3290" dirty="0">
                <a:solidFill>
                  <a:srgbClr val="49444B"/>
                </a:solidFill>
                <a:latin typeface="Childos Arabic"/>
              </a:rPr>
              <a:t> </a:t>
            </a:r>
            <a:r>
              <a:rPr lang="en-US" sz="3290" dirty="0" err="1">
                <a:solidFill>
                  <a:srgbClr val="49444B"/>
                </a:solidFill>
                <a:latin typeface="Childos Arabic"/>
              </a:rPr>
              <a:t>dengan</a:t>
            </a:r>
            <a:r>
              <a:rPr lang="en-US" sz="3290" dirty="0">
                <a:solidFill>
                  <a:srgbClr val="49444B"/>
                </a:solidFill>
                <a:latin typeface="Childos Arabic"/>
              </a:rPr>
              <a:t> </a:t>
            </a:r>
            <a:r>
              <a:rPr lang="en-US" sz="3290" dirty="0" err="1">
                <a:solidFill>
                  <a:srgbClr val="49444B"/>
                </a:solidFill>
                <a:latin typeface="Childos Arabic"/>
              </a:rPr>
              <a:t>memilih</a:t>
            </a:r>
            <a:r>
              <a:rPr lang="en-US" sz="3290" dirty="0">
                <a:solidFill>
                  <a:srgbClr val="49444B"/>
                </a:solidFill>
                <a:latin typeface="Childos Arabic"/>
              </a:rPr>
              <a:t> subset </a:t>
            </a:r>
            <a:r>
              <a:rPr lang="en-US" sz="3290" dirty="0" err="1">
                <a:solidFill>
                  <a:srgbClr val="49444B"/>
                </a:solidFill>
                <a:latin typeface="Childos Arabic"/>
              </a:rPr>
              <a:t>fitur-fitur</a:t>
            </a:r>
            <a:r>
              <a:rPr lang="en-US" sz="3290" dirty="0">
                <a:solidFill>
                  <a:srgbClr val="49444B"/>
                </a:solidFill>
                <a:latin typeface="Childos Arabic"/>
              </a:rPr>
              <a:t> paling </a:t>
            </a:r>
            <a:r>
              <a:rPr lang="en-US" sz="3290" dirty="0" err="1">
                <a:solidFill>
                  <a:srgbClr val="49444B"/>
                </a:solidFill>
                <a:latin typeface="Childos Arabic"/>
              </a:rPr>
              <a:t>informatif</a:t>
            </a:r>
            <a:r>
              <a:rPr lang="en-US" sz="3290" dirty="0">
                <a:solidFill>
                  <a:srgbClr val="49444B"/>
                </a:solidFill>
                <a:latin typeface="Childos Arabic"/>
              </a:rPr>
              <a:t>, </a:t>
            </a:r>
            <a:r>
              <a:rPr lang="en-US" sz="3290" dirty="0" err="1">
                <a:solidFill>
                  <a:srgbClr val="49444B"/>
                </a:solidFill>
                <a:latin typeface="Childos Arabic"/>
              </a:rPr>
              <a:t>meningkatkan</a:t>
            </a:r>
            <a:r>
              <a:rPr lang="en-US" sz="3290" dirty="0">
                <a:solidFill>
                  <a:srgbClr val="49444B"/>
                </a:solidFill>
                <a:latin typeface="Childos Arabic"/>
              </a:rPr>
              <a:t> </a:t>
            </a:r>
            <a:r>
              <a:rPr lang="en-US" sz="3290" dirty="0" err="1">
                <a:solidFill>
                  <a:srgbClr val="49444B"/>
                </a:solidFill>
                <a:latin typeface="Childos Arabic"/>
              </a:rPr>
              <a:t>keakuratan</a:t>
            </a:r>
            <a:r>
              <a:rPr lang="en-US" sz="3290" dirty="0">
                <a:solidFill>
                  <a:srgbClr val="49444B"/>
                </a:solidFill>
                <a:latin typeface="Childos Arabic"/>
              </a:rPr>
              <a:t> model </a:t>
            </a:r>
            <a:r>
              <a:rPr lang="en-US" sz="3290" dirty="0" err="1">
                <a:solidFill>
                  <a:srgbClr val="49444B"/>
                </a:solidFill>
                <a:latin typeface="Childos Arabic"/>
              </a:rPr>
              <a:t>prediktif</a:t>
            </a:r>
            <a:r>
              <a:rPr lang="en-US" sz="3290" dirty="0">
                <a:solidFill>
                  <a:srgbClr val="49444B"/>
                </a:solidFill>
                <a:latin typeface="Childos Arabic"/>
              </a:rPr>
              <a:t>. </a:t>
            </a:r>
            <a:r>
              <a:rPr lang="en-US" sz="3290" dirty="0" err="1">
                <a:solidFill>
                  <a:srgbClr val="49444B"/>
                </a:solidFill>
                <a:latin typeface="Childos Arabic"/>
              </a:rPr>
              <a:t>Pemilihan</a:t>
            </a:r>
            <a:r>
              <a:rPr lang="en-US" sz="3290" dirty="0">
                <a:solidFill>
                  <a:srgbClr val="49444B"/>
                </a:solidFill>
                <a:latin typeface="Childos Arabic"/>
              </a:rPr>
              <a:t> </a:t>
            </a:r>
            <a:r>
              <a:rPr lang="en-US" sz="3290" dirty="0" err="1">
                <a:solidFill>
                  <a:srgbClr val="49444B"/>
                </a:solidFill>
                <a:latin typeface="Childos Arabic"/>
              </a:rPr>
              <a:t>fitur</a:t>
            </a:r>
            <a:r>
              <a:rPr lang="en-US" sz="3290" dirty="0">
                <a:solidFill>
                  <a:srgbClr val="49444B"/>
                </a:solidFill>
                <a:latin typeface="Childos Arabic"/>
              </a:rPr>
              <a:t> yang </a:t>
            </a:r>
            <a:r>
              <a:rPr lang="en-US" sz="3290" dirty="0" err="1">
                <a:solidFill>
                  <a:srgbClr val="49444B"/>
                </a:solidFill>
                <a:latin typeface="Childos Arabic"/>
              </a:rPr>
              <a:t>tepat</a:t>
            </a:r>
            <a:r>
              <a:rPr lang="en-US" sz="3290" dirty="0">
                <a:solidFill>
                  <a:srgbClr val="49444B"/>
                </a:solidFill>
                <a:latin typeface="Childos Arabic"/>
              </a:rPr>
              <a:t> juga </a:t>
            </a:r>
            <a:r>
              <a:rPr lang="en-US" sz="3290" dirty="0" err="1">
                <a:solidFill>
                  <a:srgbClr val="49444B"/>
                </a:solidFill>
                <a:latin typeface="Childos Arabic"/>
              </a:rPr>
              <a:t>meningkatkan</a:t>
            </a:r>
            <a:r>
              <a:rPr lang="en-US" sz="3290" dirty="0">
                <a:solidFill>
                  <a:srgbClr val="49444B"/>
                </a:solidFill>
                <a:latin typeface="Childos Arabic"/>
              </a:rPr>
              <a:t> </a:t>
            </a:r>
            <a:r>
              <a:rPr lang="en-US" sz="3290" dirty="0" err="1">
                <a:solidFill>
                  <a:srgbClr val="49444B"/>
                </a:solidFill>
                <a:latin typeface="Childos Arabic"/>
              </a:rPr>
              <a:t>pemahaman</a:t>
            </a:r>
            <a:r>
              <a:rPr lang="en-US" sz="3290" dirty="0">
                <a:solidFill>
                  <a:srgbClr val="49444B"/>
                </a:solidFill>
                <a:latin typeface="Childos Arabic"/>
              </a:rPr>
              <a:t> </a:t>
            </a:r>
            <a:r>
              <a:rPr lang="en-US" sz="3290" dirty="0" err="1">
                <a:solidFill>
                  <a:srgbClr val="49444B"/>
                </a:solidFill>
                <a:latin typeface="Childos Arabic"/>
              </a:rPr>
              <a:t>terhadap</a:t>
            </a:r>
            <a:r>
              <a:rPr lang="en-US" sz="3290" dirty="0">
                <a:solidFill>
                  <a:srgbClr val="49444B"/>
                </a:solidFill>
                <a:latin typeface="Childos Arabic"/>
              </a:rPr>
              <a:t> </a:t>
            </a:r>
            <a:r>
              <a:rPr lang="en-US" sz="3290" dirty="0" err="1">
                <a:solidFill>
                  <a:srgbClr val="49444B"/>
                </a:solidFill>
                <a:latin typeface="Childos Arabic"/>
              </a:rPr>
              <a:t>faktor-faktor</a:t>
            </a:r>
            <a:r>
              <a:rPr lang="en-US" sz="3290" dirty="0">
                <a:solidFill>
                  <a:srgbClr val="49444B"/>
                </a:solidFill>
                <a:latin typeface="Childos Arabic"/>
              </a:rPr>
              <a:t> yang </a:t>
            </a:r>
            <a:r>
              <a:rPr lang="en-US" sz="3290" dirty="0" err="1">
                <a:solidFill>
                  <a:srgbClr val="49444B"/>
                </a:solidFill>
                <a:latin typeface="Childos Arabic"/>
              </a:rPr>
              <a:t>memengaruhi</a:t>
            </a:r>
            <a:r>
              <a:rPr lang="en-US" sz="3290" dirty="0">
                <a:solidFill>
                  <a:srgbClr val="49444B"/>
                </a:solidFill>
                <a:latin typeface="Childos Arabic"/>
              </a:rPr>
              <a:t> </a:t>
            </a:r>
            <a:r>
              <a:rPr lang="en-US" sz="3290" dirty="0" err="1">
                <a:solidFill>
                  <a:srgbClr val="49444B"/>
                </a:solidFill>
                <a:latin typeface="Childos Arabic"/>
              </a:rPr>
              <a:t>perkembangan</a:t>
            </a:r>
            <a:r>
              <a:rPr lang="en-US" sz="3290" dirty="0">
                <a:solidFill>
                  <a:srgbClr val="49444B"/>
                </a:solidFill>
                <a:latin typeface="Childos Arabic"/>
              </a:rPr>
              <a:t> </a:t>
            </a:r>
            <a:r>
              <a:rPr lang="en-US" sz="3290" dirty="0" err="1">
                <a:solidFill>
                  <a:srgbClr val="49444B"/>
                </a:solidFill>
                <a:latin typeface="Childos Arabic"/>
              </a:rPr>
              <a:t>kanker</a:t>
            </a:r>
            <a:r>
              <a:rPr lang="en-US" sz="3290" dirty="0">
                <a:solidFill>
                  <a:srgbClr val="49444B"/>
                </a:solidFill>
                <a:latin typeface="Childos Arabic"/>
              </a:rPr>
              <a:t> </a:t>
            </a:r>
            <a:r>
              <a:rPr lang="en-US" sz="3290" dirty="0" err="1">
                <a:solidFill>
                  <a:srgbClr val="49444B"/>
                </a:solidFill>
                <a:latin typeface="Childos Arabic"/>
              </a:rPr>
              <a:t>payudara</a:t>
            </a:r>
            <a:r>
              <a:rPr lang="en-US" sz="3290" dirty="0">
                <a:solidFill>
                  <a:srgbClr val="49444B"/>
                </a:solidFill>
                <a:latin typeface="Childos Arabic"/>
              </a:rPr>
              <a:t>. </a:t>
            </a:r>
            <a:r>
              <a:rPr lang="en-US" sz="3290" dirty="0" err="1">
                <a:solidFill>
                  <a:srgbClr val="49444B"/>
                </a:solidFill>
                <a:latin typeface="Childos Arabic"/>
              </a:rPr>
              <a:t>Melalui</a:t>
            </a:r>
            <a:r>
              <a:rPr lang="en-US" sz="3290" dirty="0">
                <a:solidFill>
                  <a:srgbClr val="49444B"/>
                </a:solidFill>
                <a:latin typeface="Childos Arabic"/>
              </a:rPr>
              <a:t> </a:t>
            </a:r>
            <a:r>
              <a:rPr lang="en-US" sz="3290" dirty="0" err="1">
                <a:solidFill>
                  <a:srgbClr val="49444B"/>
                </a:solidFill>
                <a:latin typeface="Childos Arabic"/>
              </a:rPr>
              <a:t>pengoptimalan</a:t>
            </a:r>
            <a:r>
              <a:rPr lang="en-US" sz="3290" dirty="0">
                <a:solidFill>
                  <a:srgbClr val="49444B"/>
                </a:solidFill>
                <a:latin typeface="Childos Arabic"/>
              </a:rPr>
              <a:t> model </a:t>
            </a:r>
            <a:r>
              <a:rPr lang="en-US" sz="3290" dirty="0" err="1">
                <a:solidFill>
                  <a:srgbClr val="49444B"/>
                </a:solidFill>
                <a:latin typeface="Childos Arabic"/>
              </a:rPr>
              <a:t>menggunakan</a:t>
            </a:r>
            <a:r>
              <a:rPr lang="en-US" sz="3290" dirty="0">
                <a:solidFill>
                  <a:srgbClr val="49444B"/>
                </a:solidFill>
                <a:latin typeface="Childos Arabic"/>
              </a:rPr>
              <a:t> </a:t>
            </a:r>
            <a:r>
              <a:rPr lang="en-US" sz="3290" dirty="0" err="1">
                <a:solidFill>
                  <a:srgbClr val="49444B"/>
                </a:solidFill>
                <a:latin typeface="Childos Arabic"/>
              </a:rPr>
              <a:t>algoritma</a:t>
            </a:r>
            <a:r>
              <a:rPr lang="en-US" sz="3290" dirty="0">
                <a:solidFill>
                  <a:srgbClr val="49444B"/>
                </a:solidFill>
                <a:latin typeface="Childos Arabic"/>
              </a:rPr>
              <a:t> </a:t>
            </a:r>
            <a:r>
              <a:rPr lang="en-US" sz="3290" dirty="0" err="1">
                <a:solidFill>
                  <a:srgbClr val="49444B"/>
                </a:solidFill>
                <a:latin typeface="Childos Arabic"/>
              </a:rPr>
              <a:t>genetika</a:t>
            </a:r>
            <a:r>
              <a:rPr lang="en-US" sz="3290" dirty="0">
                <a:solidFill>
                  <a:srgbClr val="49444B"/>
                </a:solidFill>
                <a:latin typeface="Childos Arabic"/>
              </a:rPr>
              <a:t>, </a:t>
            </a:r>
            <a:r>
              <a:rPr lang="en-US" sz="3290" dirty="0" err="1">
                <a:solidFill>
                  <a:srgbClr val="49444B"/>
                </a:solidFill>
                <a:latin typeface="Childos Arabic"/>
              </a:rPr>
              <a:t>diharapkan</a:t>
            </a:r>
            <a:r>
              <a:rPr lang="en-US" sz="3290" dirty="0">
                <a:solidFill>
                  <a:srgbClr val="49444B"/>
                </a:solidFill>
                <a:latin typeface="Childos Arabic"/>
              </a:rPr>
              <a:t> </a:t>
            </a:r>
            <a:r>
              <a:rPr lang="en-US" sz="3290" dirty="0" err="1">
                <a:solidFill>
                  <a:srgbClr val="49444B"/>
                </a:solidFill>
                <a:latin typeface="Childos Arabic"/>
              </a:rPr>
              <a:t>dapat</a:t>
            </a:r>
            <a:r>
              <a:rPr lang="en-US" sz="3290" dirty="0">
                <a:solidFill>
                  <a:srgbClr val="49444B"/>
                </a:solidFill>
                <a:latin typeface="Childos Arabic"/>
              </a:rPr>
              <a:t> </a:t>
            </a:r>
            <a:r>
              <a:rPr lang="en-US" sz="3290" dirty="0" err="1">
                <a:solidFill>
                  <a:srgbClr val="49444B"/>
                </a:solidFill>
                <a:latin typeface="Childos Arabic"/>
              </a:rPr>
              <a:t>memajukan</a:t>
            </a:r>
            <a:r>
              <a:rPr lang="en-US" sz="3290" dirty="0">
                <a:solidFill>
                  <a:srgbClr val="49444B"/>
                </a:solidFill>
                <a:latin typeface="Childos Arabic"/>
              </a:rPr>
              <a:t> </a:t>
            </a:r>
            <a:r>
              <a:rPr lang="en-US" sz="3290" dirty="0" err="1">
                <a:solidFill>
                  <a:srgbClr val="49444B"/>
                </a:solidFill>
                <a:latin typeface="Childos Arabic"/>
              </a:rPr>
              <a:t>pendekatan</a:t>
            </a:r>
            <a:r>
              <a:rPr lang="en-US" sz="3290" dirty="0">
                <a:solidFill>
                  <a:srgbClr val="49444B"/>
                </a:solidFill>
                <a:latin typeface="Childos Arabic"/>
              </a:rPr>
              <a:t> </a:t>
            </a:r>
            <a:r>
              <a:rPr lang="en-US" sz="3290" dirty="0" err="1">
                <a:solidFill>
                  <a:srgbClr val="49444B"/>
                </a:solidFill>
                <a:latin typeface="Childos Arabic"/>
              </a:rPr>
              <a:t>prediktif</a:t>
            </a:r>
            <a:r>
              <a:rPr lang="en-US" sz="3290" dirty="0">
                <a:solidFill>
                  <a:srgbClr val="49444B"/>
                </a:solidFill>
                <a:latin typeface="Childos Arabic"/>
              </a:rPr>
              <a:t> yang </a:t>
            </a:r>
            <a:r>
              <a:rPr lang="en-US" sz="3290" dirty="0" err="1">
                <a:solidFill>
                  <a:srgbClr val="49444B"/>
                </a:solidFill>
                <a:latin typeface="Childos Arabic"/>
              </a:rPr>
              <a:t>canggih</a:t>
            </a:r>
            <a:r>
              <a:rPr lang="en-US" sz="3290" dirty="0">
                <a:solidFill>
                  <a:srgbClr val="49444B"/>
                </a:solidFill>
                <a:latin typeface="Childos Arabic"/>
              </a:rPr>
              <a:t> dan </a:t>
            </a:r>
            <a:r>
              <a:rPr lang="en-US" sz="3290" dirty="0" err="1">
                <a:solidFill>
                  <a:srgbClr val="49444B"/>
                </a:solidFill>
                <a:latin typeface="Childos Arabic"/>
              </a:rPr>
              <a:t>akurat</a:t>
            </a:r>
            <a:r>
              <a:rPr lang="en-US" sz="3290" dirty="0">
                <a:solidFill>
                  <a:srgbClr val="49444B"/>
                </a:solidFill>
                <a:latin typeface="Childos Arabic"/>
              </a:rPr>
              <a:t> </a:t>
            </a:r>
            <a:r>
              <a:rPr lang="en-US" sz="3290" dirty="0" err="1">
                <a:solidFill>
                  <a:srgbClr val="49444B"/>
                </a:solidFill>
                <a:latin typeface="Childos Arabic"/>
              </a:rPr>
              <a:t>dalam</a:t>
            </a:r>
            <a:r>
              <a:rPr lang="en-US" sz="3290" dirty="0">
                <a:solidFill>
                  <a:srgbClr val="49444B"/>
                </a:solidFill>
                <a:latin typeface="Childos Arabic"/>
              </a:rPr>
              <a:t> </a:t>
            </a:r>
            <a:r>
              <a:rPr lang="en-US" sz="3290" dirty="0" err="1">
                <a:solidFill>
                  <a:srgbClr val="49444B"/>
                </a:solidFill>
                <a:latin typeface="Childos Arabic"/>
              </a:rPr>
              <a:t>deteksi</a:t>
            </a:r>
            <a:r>
              <a:rPr lang="en-US" sz="3290" dirty="0">
                <a:solidFill>
                  <a:srgbClr val="49444B"/>
                </a:solidFill>
                <a:latin typeface="Childos Arabic"/>
              </a:rPr>
              <a:t> </a:t>
            </a:r>
            <a:r>
              <a:rPr lang="en-US" sz="3290" dirty="0" err="1">
                <a:solidFill>
                  <a:srgbClr val="49444B"/>
                </a:solidFill>
                <a:latin typeface="Childos Arabic"/>
              </a:rPr>
              <a:t>dini</a:t>
            </a:r>
            <a:r>
              <a:rPr lang="en-US" sz="3290" dirty="0">
                <a:solidFill>
                  <a:srgbClr val="49444B"/>
                </a:solidFill>
                <a:latin typeface="Childos Arabic"/>
              </a:rPr>
              <a:t> </a:t>
            </a:r>
            <a:r>
              <a:rPr lang="en-US" sz="3290" dirty="0" err="1">
                <a:solidFill>
                  <a:srgbClr val="49444B"/>
                </a:solidFill>
                <a:latin typeface="Childos Arabic"/>
              </a:rPr>
              <a:t>kanker</a:t>
            </a:r>
            <a:r>
              <a:rPr lang="en-US" sz="3290" dirty="0">
                <a:solidFill>
                  <a:srgbClr val="49444B"/>
                </a:solidFill>
                <a:latin typeface="Childos Arabic"/>
              </a:rPr>
              <a:t> </a:t>
            </a:r>
            <a:r>
              <a:rPr lang="en-US" sz="3290" dirty="0" err="1">
                <a:solidFill>
                  <a:srgbClr val="49444B"/>
                </a:solidFill>
                <a:latin typeface="Childos Arabic"/>
              </a:rPr>
              <a:t>payudara</a:t>
            </a:r>
            <a:r>
              <a:rPr lang="en-US" sz="3290" dirty="0">
                <a:solidFill>
                  <a:srgbClr val="49444B"/>
                </a:solidFill>
                <a:latin typeface="Childos Arabic"/>
              </a:rPr>
              <a:t>, </a:t>
            </a:r>
            <a:r>
              <a:rPr lang="en-US" sz="3290" dirty="0" err="1">
                <a:solidFill>
                  <a:srgbClr val="49444B"/>
                </a:solidFill>
                <a:latin typeface="Childos Arabic"/>
              </a:rPr>
              <a:t>membuka</a:t>
            </a:r>
            <a:r>
              <a:rPr lang="en-US" sz="3290" dirty="0">
                <a:solidFill>
                  <a:srgbClr val="49444B"/>
                </a:solidFill>
                <a:latin typeface="Childos Arabic"/>
              </a:rPr>
              <a:t> </a:t>
            </a:r>
            <a:r>
              <a:rPr lang="en-US" sz="3290" dirty="0" err="1">
                <a:solidFill>
                  <a:srgbClr val="49444B"/>
                </a:solidFill>
                <a:latin typeface="Childos Arabic"/>
              </a:rPr>
              <a:t>peluang</a:t>
            </a:r>
            <a:r>
              <a:rPr lang="en-US" sz="3290" dirty="0">
                <a:solidFill>
                  <a:srgbClr val="49444B"/>
                </a:solidFill>
                <a:latin typeface="Childos Arabic"/>
              </a:rPr>
              <a:t> </a:t>
            </a:r>
            <a:r>
              <a:rPr lang="en-US" sz="3290" dirty="0" err="1">
                <a:solidFill>
                  <a:srgbClr val="49444B"/>
                </a:solidFill>
                <a:latin typeface="Childos Arabic"/>
              </a:rPr>
              <a:t>untuk</a:t>
            </a:r>
            <a:r>
              <a:rPr lang="en-US" sz="3290" dirty="0">
                <a:solidFill>
                  <a:srgbClr val="49444B"/>
                </a:solidFill>
                <a:latin typeface="Childos Arabic"/>
              </a:rPr>
              <a:t> </a:t>
            </a:r>
            <a:r>
              <a:rPr lang="en-US" sz="3290" dirty="0" err="1">
                <a:solidFill>
                  <a:srgbClr val="49444B"/>
                </a:solidFill>
                <a:latin typeface="Childos Arabic"/>
              </a:rPr>
              <a:t>perbaikan</a:t>
            </a:r>
            <a:r>
              <a:rPr lang="en-US" sz="3290" dirty="0">
                <a:solidFill>
                  <a:srgbClr val="49444B"/>
                </a:solidFill>
                <a:latin typeface="Childos Arabic"/>
              </a:rPr>
              <a:t> prognosis </a:t>
            </a:r>
            <a:r>
              <a:rPr lang="en-US" sz="3290" dirty="0" err="1">
                <a:solidFill>
                  <a:srgbClr val="49444B"/>
                </a:solidFill>
                <a:latin typeface="Childos Arabic"/>
              </a:rPr>
              <a:t>pasien</a:t>
            </a:r>
            <a:r>
              <a:rPr lang="en-US" sz="3290" dirty="0">
                <a:solidFill>
                  <a:srgbClr val="49444B"/>
                </a:solidFill>
                <a:latin typeface="Childos Arabic"/>
              </a:rPr>
              <a:t> dan </a:t>
            </a:r>
            <a:r>
              <a:rPr lang="en-US" sz="3290" dirty="0" err="1">
                <a:solidFill>
                  <a:srgbClr val="49444B"/>
                </a:solidFill>
                <a:latin typeface="Childos Arabic"/>
              </a:rPr>
              <a:t>pengembangan</a:t>
            </a:r>
            <a:r>
              <a:rPr lang="en-US" sz="3290" dirty="0">
                <a:solidFill>
                  <a:srgbClr val="49444B"/>
                </a:solidFill>
                <a:latin typeface="Childos Arabic"/>
              </a:rPr>
              <a:t> strategi </a:t>
            </a:r>
            <a:r>
              <a:rPr lang="en-US" sz="3290" dirty="0" err="1">
                <a:solidFill>
                  <a:srgbClr val="49444B"/>
                </a:solidFill>
                <a:latin typeface="Childos Arabic"/>
              </a:rPr>
              <a:t>intervensi</a:t>
            </a:r>
            <a:r>
              <a:rPr lang="en-US" sz="3290" dirty="0">
                <a:solidFill>
                  <a:srgbClr val="49444B"/>
                </a:solidFill>
                <a:latin typeface="Childos Arabic"/>
              </a:rPr>
              <a:t> yang </a:t>
            </a:r>
            <a:r>
              <a:rPr lang="en-US" sz="3290" dirty="0" err="1">
                <a:solidFill>
                  <a:srgbClr val="49444B"/>
                </a:solidFill>
                <a:latin typeface="Childos Arabic"/>
              </a:rPr>
              <a:t>lebih</a:t>
            </a:r>
            <a:r>
              <a:rPr lang="en-US" sz="3290" dirty="0">
                <a:solidFill>
                  <a:srgbClr val="49444B"/>
                </a:solidFill>
                <a:latin typeface="Childos Arabic"/>
              </a:rPr>
              <a:t> </a:t>
            </a:r>
            <a:r>
              <a:rPr lang="en-US" sz="3290" dirty="0" err="1">
                <a:solidFill>
                  <a:srgbClr val="49444B"/>
                </a:solidFill>
                <a:latin typeface="Childos Arabic"/>
              </a:rPr>
              <a:t>efektif</a:t>
            </a:r>
            <a:r>
              <a:rPr lang="en-US" sz="3290" dirty="0">
                <a:solidFill>
                  <a:srgbClr val="49444B"/>
                </a:solidFill>
                <a:latin typeface="Childos Arabic"/>
              </a:rPr>
              <a:t>.</a:t>
            </a:r>
          </a:p>
        </p:txBody>
      </p:sp>
      <p:sp>
        <p:nvSpPr>
          <p:cNvPr id="8" name="Freeform 8"/>
          <p:cNvSpPr/>
          <p:nvPr/>
        </p:nvSpPr>
        <p:spPr>
          <a:xfrm>
            <a:off x="1900348" y="296315"/>
            <a:ext cx="1970014" cy="2204212"/>
          </a:xfrm>
          <a:custGeom>
            <a:avLst/>
            <a:gdLst/>
            <a:ahLst/>
            <a:cxnLst/>
            <a:rect l="l" t="t" r="r" b="b"/>
            <a:pathLst>
              <a:path w="1970014" h="2204212">
                <a:moveTo>
                  <a:pt x="0" y="0"/>
                </a:moveTo>
                <a:lnTo>
                  <a:pt x="1970014" y="0"/>
                </a:lnTo>
                <a:lnTo>
                  <a:pt x="1970014" y="2204212"/>
                </a:lnTo>
                <a:lnTo>
                  <a:pt x="0" y="22042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sp>
        <p:nvSpPr>
          <p:cNvPr id="2" name="Freeform 2"/>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grpSp>
        <p:nvGrpSpPr>
          <p:cNvPr id="3" name="Group 3"/>
          <p:cNvGrpSpPr/>
          <p:nvPr/>
        </p:nvGrpSpPr>
        <p:grpSpPr>
          <a:xfrm>
            <a:off x="3990037" y="1733668"/>
            <a:ext cx="10913069" cy="1406292"/>
            <a:chOff x="0" y="0"/>
            <a:chExt cx="2874224" cy="370382"/>
          </a:xfrm>
        </p:grpSpPr>
        <p:sp>
          <p:nvSpPr>
            <p:cNvPr id="4" name="Freeform 4"/>
            <p:cNvSpPr/>
            <p:nvPr/>
          </p:nvSpPr>
          <p:spPr>
            <a:xfrm>
              <a:off x="0" y="0"/>
              <a:ext cx="2874224" cy="370382"/>
            </a:xfrm>
            <a:custGeom>
              <a:avLst/>
              <a:gdLst/>
              <a:ahLst/>
              <a:cxnLst/>
              <a:rect l="l" t="t" r="r" b="b"/>
              <a:pathLst>
                <a:path w="2874224" h="370382">
                  <a:moveTo>
                    <a:pt x="36180" y="0"/>
                  </a:moveTo>
                  <a:lnTo>
                    <a:pt x="2838044" y="0"/>
                  </a:lnTo>
                  <a:cubicBezTo>
                    <a:pt x="2858026" y="0"/>
                    <a:pt x="2874224" y="16198"/>
                    <a:pt x="2874224" y="36180"/>
                  </a:cubicBezTo>
                  <a:lnTo>
                    <a:pt x="2874224" y="334201"/>
                  </a:lnTo>
                  <a:cubicBezTo>
                    <a:pt x="2874224" y="343797"/>
                    <a:pt x="2870412" y="352999"/>
                    <a:pt x="2863627" y="359785"/>
                  </a:cubicBezTo>
                  <a:cubicBezTo>
                    <a:pt x="2856842" y="366570"/>
                    <a:pt x="2847639" y="370382"/>
                    <a:pt x="2838044" y="370382"/>
                  </a:cubicBezTo>
                  <a:lnTo>
                    <a:pt x="36180" y="370382"/>
                  </a:lnTo>
                  <a:cubicBezTo>
                    <a:pt x="26585" y="370382"/>
                    <a:pt x="17382" y="366570"/>
                    <a:pt x="10597" y="359785"/>
                  </a:cubicBezTo>
                  <a:cubicBezTo>
                    <a:pt x="3812" y="352999"/>
                    <a:pt x="0" y="343797"/>
                    <a:pt x="0" y="334201"/>
                  </a:cubicBezTo>
                  <a:lnTo>
                    <a:pt x="0" y="36180"/>
                  </a:lnTo>
                  <a:cubicBezTo>
                    <a:pt x="0" y="26585"/>
                    <a:pt x="3812" y="17382"/>
                    <a:pt x="10597" y="10597"/>
                  </a:cubicBezTo>
                  <a:cubicBezTo>
                    <a:pt x="17382" y="3812"/>
                    <a:pt x="26585" y="0"/>
                    <a:pt x="36180" y="0"/>
                  </a:cubicBezTo>
                  <a:close/>
                </a:path>
              </a:pathLst>
            </a:custGeom>
            <a:solidFill>
              <a:srgbClr val="72C0A7"/>
            </a:solidFill>
          </p:spPr>
        </p:sp>
        <p:sp>
          <p:nvSpPr>
            <p:cNvPr id="5" name="TextBox 5"/>
            <p:cNvSpPr txBox="1"/>
            <p:nvPr/>
          </p:nvSpPr>
          <p:spPr>
            <a:xfrm>
              <a:off x="0" y="-38100"/>
              <a:ext cx="2874224" cy="408482"/>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858085" y="1905000"/>
            <a:ext cx="11045021" cy="1063629"/>
          </a:xfrm>
          <a:prstGeom prst="rect">
            <a:avLst/>
          </a:prstGeom>
        </p:spPr>
        <p:txBody>
          <a:bodyPr lIns="0" tIns="0" rIns="0" bIns="0" rtlCol="0" anchor="t">
            <a:spAutoFit/>
          </a:bodyPr>
          <a:lstStyle/>
          <a:p>
            <a:pPr algn="ctr">
              <a:lnSpc>
                <a:spcPts val="7000"/>
              </a:lnSpc>
            </a:pPr>
            <a:r>
              <a:rPr lang="en-US" sz="7000" dirty="0">
                <a:solidFill>
                  <a:srgbClr val="49444B"/>
                </a:solidFill>
                <a:latin typeface="Bugaki"/>
              </a:rPr>
              <a:t>Genetic Algorithms</a:t>
            </a:r>
          </a:p>
        </p:txBody>
      </p:sp>
      <p:sp>
        <p:nvSpPr>
          <p:cNvPr id="7" name="TextBox 7"/>
          <p:cNvSpPr txBox="1"/>
          <p:nvPr/>
        </p:nvSpPr>
        <p:spPr>
          <a:xfrm>
            <a:off x="3858085" y="4447156"/>
            <a:ext cx="11864810" cy="3238500"/>
          </a:xfrm>
          <a:prstGeom prst="rect">
            <a:avLst/>
          </a:prstGeom>
        </p:spPr>
        <p:txBody>
          <a:bodyPr lIns="0" tIns="0" rIns="0" bIns="0" rtlCol="0" anchor="t">
            <a:spAutoFit/>
          </a:bodyPr>
          <a:lstStyle/>
          <a:p>
            <a:pPr algn="ctr">
              <a:lnSpc>
                <a:spcPts val="4200"/>
              </a:lnSpc>
            </a:pPr>
            <a:r>
              <a:rPr lang="en-US" sz="3500" dirty="0" err="1">
                <a:solidFill>
                  <a:srgbClr val="FFFFFF"/>
                </a:solidFill>
                <a:latin typeface="Childos Arabic"/>
              </a:rPr>
              <a:t>Algoritma</a:t>
            </a:r>
            <a:r>
              <a:rPr lang="en-US" sz="3500" dirty="0">
                <a:solidFill>
                  <a:srgbClr val="FFFFFF"/>
                </a:solidFill>
                <a:latin typeface="Childos Arabic"/>
              </a:rPr>
              <a:t> </a:t>
            </a:r>
            <a:r>
              <a:rPr lang="en-US" sz="3500" dirty="0" err="1">
                <a:solidFill>
                  <a:srgbClr val="FFFFFF"/>
                </a:solidFill>
                <a:latin typeface="Childos Arabic"/>
              </a:rPr>
              <a:t>genetika</a:t>
            </a:r>
            <a:r>
              <a:rPr lang="en-US" sz="3500" dirty="0">
                <a:solidFill>
                  <a:srgbClr val="FFFFFF"/>
                </a:solidFill>
                <a:latin typeface="Childos Arabic"/>
              </a:rPr>
              <a:t> </a:t>
            </a:r>
            <a:r>
              <a:rPr lang="en-US" sz="3500" dirty="0" err="1">
                <a:solidFill>
                  <a:srgbClr val="FFFFFF"/>
                </a:solidFill>
                <a:latin typeface="Childos Arabic"/>
              </a:rPr>
              <a:t>termasuk</a:t>
            </a:r>
            <a:r>
              <a:rPr lang="en-US" sz="3500" dirty="0">
                <a:solidFill>
                  <a:srgbClr val="FFFFFF"/>
                </a:solidFill>
                <a:latin typeface="Childos Arabic"/>
              </a:rPr>
              <a:t> </a:t>
            </a:r>
            <a:r>
              <a:rPr lang="en-US" sz="3500" dirty="0" err="1">
                <a:solidFill>
                  <a:srgbClr val="FFFFFF"/>
                </a:solidFill>
                <a:latin typeface="Childos Arabic"/>
              </a:rPr>
              <a:t>dalam</a:t>
            </a:r>
            <a:r>
              <a:rPr lang="en-US" sz="3500" dirty="0">
                <a:solidFill>
                  <a:srgbClr val="FFFFFF"/>
                </a:solidFill>
                <a:latin typeface="Childos Arabic"/>
              </a:rPr>
              <a:t> </a:t>
            </a:r>
            <a:r>
              <a:rPr lang="en-US" sz="3500" dirty="0" err="1">
                <a:solidFill>
                  <a:srgbClr val="FFFFFF"/>
                </a:solidFill>
                <a:latin typeface="Childos Arabic"/>
              </a:rPr>
              <a:t>algoritma</a:t>
            </a:r>
            <a:r>
              <a:rPr lang="en-US" sz="3500" dirty="0">
                <a:solidFill>
                  <a:srgbClr val="FFFFFF"/>
                </a:solidFill>
                <a:latin typeface="Childos Arabic"/>
              </a:rPr>
              <a:t> </a:t>
            </a:r>
            <a:r>
              <a:rPr lang="en-US" sz="3500" dirty="0" err="1">
                <a:solidFill>
                  <a:srgbClr val="FFFFFF"/>
                </a:solidFill>
                <a:latin typeface="Childos Arabic"/>
              </a:rPr>
              <a:t>evolusi</a:t>
            </a:r>
            <a:r>
              <a:rPr lang="en-US" sz="3500" dirty="0">
                <a:solidFill>
                  <a:srgbClr val="FFFFFF"/>
                </a:solidFill>
                <a:latin typeface="Childos Arabic"/>
              </a:rPr>
              <a:t> yang paling </a:t>
            </a:r>
            <a:r>
              <a:rPr lang="en-US" sz="3500" dirty="0" err="1">
                <a:solidFill>
                  <a:srgbClr val="FFFFFF"/>
                </a:solidFill>
                <a:latin typeface="Childos Arabic"/>
              </a:rPr>
              <a:t>populer</a:t>
            </a:r>
            <a:r>
              <a:rPr lang="en-US" sz="3500" dirty="0">
                <a:solidFill>
                  <a:srgbClr val="FFFFFF"/>
                </a:solidFill>
                <a:latin typeface="Childos Arabic"/>
              </a:rPr>
              <a:t> </a:t>
            </a:r>
            <a:r>
              <a:rPr lang="en-US" sz="3500" dirty="0" err="1">
                <a:solidFill>
                  <a:srgbClr val="FFFFFF"/>
                </a:solidFill>
                <a:latin typeface="Childos Arabic"/>
              </a:rPr>
              <a:t>dalam</a:t>
            </a:r>
            <a:r>
              <a:rPr lang="en-US" sz="3500" dirty="0">
                <a:solidFill>
                  <a:srgbClr val="FFFFFF"/>
                </a:solidFill>
                <a:latin typeface="Childos Arabic"/>
              </a:rPr>
              <a:t> </a:t>
            </a:r>
            <a:r>
              <a:rPr lang="en-US" sz="3500" dirty="0" err="1">
                <a:solidFill>
                  <a:srgbClr val="FFFFFF"/>
                </a:solidFill>
                <a:latin typeface="Childos Arabic"/>
              </a:rPr>
              <a:t>hal</a:t>
            </a:r>
            <a:r>
              <a:rPr lang="en-US" sz="3500" dirty="0">
                <a:solidFill>
                  <a:srgbClr val="FFFFFF"/>
                </a:solidFill>
                <a:latin typeface="Childos Arabic"/>
              </a:rPr>
              <a:t> </a:t>
            </a:r>
            <a:r>
              <a:rPr lang="en-US" sz="3500" dirty="0" err="1">
                <a:solidFill>
                  <a:srgbClr val="FFFFFF"/>
                </a:solidFill>
                <a:latin typeface="Childos Arabic"/>
              </a:rPr>
              <a:t>keragaman</a:t>
            </a:r>
            <a:r>
              <a:rPr lang="en-US" sz="3500" dirty="0">
                <a:solidFill>
                  <a:srgbClr val="FFFFFF"/>
                </a:solidFill>
                <a:latin typeface="Childos Arabic"/>
              </a:rPr>
              <a:t> </a:t>
            </a:r>
            <a:r>
              <a:rPr lang="en-US" sz="3500" dirty="0" err="1">
                <a:solidFill>
                  <a:srgbClr val="FFFFFF"/>
                </a:solidFill>
                <a:latin typeface="Childos Arabic"/>
              </a:rPr>
              <a:t>aplikasinya</a:t>
            </a:r>
            <a:r>
              <a:rPr lang="en-US" sz="3500" dirty="0">
                <a:solidFill>
                  <a:srgbClr val="FFFFFF"/>
                </a:solidFill>
                <a:latin typeface="Childos Arabic"/>
              </a:rPr>
              <a:t>. Sebagian </a:t>
            </a:r>
            <a:r>
              <a:rPr lang="en-US" sz="3500" dirty="0" err="1">
                <a:solidFill>
                  <a:srgbClr val="FFFFFF"/>
                </a:solidFill>
                <a:latin typeface="Childos Arabic"/>
              </a:rPr>
              <a:t>besar</a:t>
            </a:r>
            <a:r>
              <a:rPr lang="en-US" sz="3500" dirty="0">
                <a:solidFill>
                  <a:srgbClr val="FFFFFF"/>
                </a:solidFill>
                <a:latin typeface="Childos Arabic"/>
              </a:rPr>
              <a:t> </a:t>
            </a:r>
            <a:r>
              <a:rPr lang="en-US" sz="3500" dirty="0" err="1">
                <a:solidFill>
                  <a:srgbClr val="FFFFFF"/>
                </a:solidFill>
                <a:latin typeface="Childos Arabic"/>
              </a:rPr>
              <a:t>masalah</a:t>
            </a:r>
            <a:r>
              <a:rPr lang="en-US" sz="3500" dirty="0">
                <a:solidFill>
                  <a:srgbClr val="FFFFFF"/>
                </a:solidFill>
                <a:latin typeface="Childos Arabic"/>
              </a:rPr>
              <a:t> </a:t>
            </a:r>
            <a:r>
              <a:rPr lang="en-US" sz="3500" dirty="0" err="1">
                <a:solidFill>
                  <a:srgbClr val="FFFFFF"/>
                </a:solidFill>
                <a:latin typeface="Childos Arabic"/>
              </a:rPr>
              <a:t>optimasi</a:t>
            </a:r>
            <a:r>
              <a:rPr lang="en-US" sz="3500" dirty="0">
                <a:solidFill>
                  <a:srgbClr val="FFFFFF"/>
                </a:solidFill>
                <a:latin typeface="Childos Arabic"/>
              </a:rPr>
              <a:t> </a:t>
            </a:r>
            <a:r>
              <a:rPr lang="en-US" sz="3500" dirty="0" err="1">
                <a:solidFill>
                  <a:srgbClr val="FFFFFF"/>
                </a:solidFill>
                <a:latin typeface="Childos Arabic"/>
              </a:rPr>
              <a:t>terkenal</a:t>
            </a:r>
            <a:r>
              <a:rPr lang="en-US" sz="3500" dirty="0">
                <a:solidFill>
                  <a:srgbClr val="FFFFFF"/>
                </a:solidFill>
                <a:latin typeface="Childos Arabic"/>
              </a:rPr>
              <a:t> </a:t>
            </a:r>
            <a:r>
              <a:rPr lang="en-US" sz="3500" dirty="0" err="1">
                <a:solidFill>
                  <a:srgbClr val="FFFFFF"/>
                </a:solidFill>
                <a:latin typeface="Childos Arabic"/>
              </a:rPr>
              <a:t>telah</a:t>
            </a:r>
            <a:r>
              <a:rPr lang="en-US" sz="3500" dirty="0">
                <a:solidFill>
                  <a:srgbClr val="FFFFFF"/>
                </a:solidFill>
                <a:latin typeface="Childos Arabic"/>
              </a:rPr>
              <a:t> </a:t>
            </a:r>
            <a:r>
              <a:rPr lang="en-US" sz="3500" dirty="0" err="1">
                <a:solidFill>
                  <a:srgbClr val="FFFFFF"/>
                </a:solidFill>
                <a:latin typeface="Childos Arabic"/>
              </a:rPr>
              <a:t>diuji</a:t>
            </a:r>
            <a:r>
              <a:rPr lang="en-US" sz="3500" dirty="0">
                <a:solidFill>
                  <a:srgbClr val="FFFFFF"/>
                </a:solidFill>
                <a:latin typeface="Childos Arabic"/>
              </a:rPr>
              <a:t> </a:t>
            </a:r>
            <a:r>
              <a:rPr lang="en-US" sz="3500" dirty="0" err="1">
                <a:solidFill>
                  <a:srgbClr val="FFFFFF"/>
                </a:solidFill>
                <a:latin typeface="Childos Arabic"/>
              </a:rPr>
              <a:t>menggunakan</a:t>
            </a:r>
            <a:r>
              <a:rPr lang="en-US" sz="3500" dirty="0">
                <a:solidFill>
                  <a:srgbClr val="FFFFFF"/>
                </a:solidFill>
                <a:latin typeface="Childos Arabic"/>
              </a:rPr>
              <a:t> </a:t>
            </a:r>
            <a:r>
              <a:rPr lang="en-US" sz="3500" dirty="0" err="1">
                <a:solidFill>
                  <a:srgbClr val="FFFFFF"/>
                </a:solidFill>
                <a:latin typeface="Childos Arabic"/>
              </a:rPr>
              <a:t>algoritma</a:t>
            </a:r>
            <a:r>
              <a:rPr lang="en-US" sz="3500" dirty="0">
                <a:solidFill>
                  <a:srgbClr val="FFFFFF"/>
                </a:solidFill>
                <a:latin typeface="Childos Arabic"/>
              </a:rPr>
              <a:t> </a:t>
            </a:r>
            <a:r>
              <a:rPr lang="en-US" sz="3500" dirty="0" err="1">
                <a:solidFill>
                  <a:srgbClr val="FFFFFF"/>
                </a:solidFill>
                <a:latin typeface="Childos Arabic"/>
              </a:rPr>
              <a:t>genetika</a:t>
            </a:r>
            <a:r>
              <a:rPr lang="en-US" sz="3500" dirty="0">
                <a:solidFill>
                  <a:srgbClr val="FFFFFF"/>
                </a:solidFill>
                <a:latin typeface="Childos Arabic"/>
              </a:rPr>
              <a:t>. </a:t>
            </a:r>
            <a:r>
              <a:rPr lang="en-US" sz="3500" dirty="0" err="1">
                <a:solidFill>
                  <a:srgbClr val="FFFFFF"/>
                </a:solidFill>
                <a:latin typeface="Childos Arabic"/>
              </a:rPr>
              <a:t>Algoritma</a:t>
            </a:r>
            <a:r>
              <a:rPr lang="en-US" sz="3500" dirty="0">
                <a:solidFill>
                  <a:srgbClr val="FFFFFF"/>
                </a:solidFill>
                <a:latin typeface="Childos Arabic"/>
              </a:rPr>
              <a:t> </a:t>
            </a:r>
            <a:r>
              <a:rPr lang="en-US" sz="3500" dirty="0" err="1">
                <a:solidFill>
                  <a:srgbClr val="FFFFFF"/>
                </a:solidFill>
                <a:latin typeface="Childos Arabic"/>
              </a:rPr>
              <a:t>genetika</a:t>
            </a:r>
            <a:r>
              <a:rPr lang="en-US" sz="3500" dirty="0">
                <a:solidFill>
                  <a:srgbClr val="FFFFFF"/>
                </a:solidFill>
                <a:latin typeface="Childos Arabic"/>
              </a:rPr>
              <a:t> </a:t>
            </a:r>
            <a:r>
              <a:rPr lang="en-US" sz="3500" dirty="0" err="1">
                <a:solidFill>
                  <a:srgbClr val="FFFFFF"/>
                </a:solidFill>
                <a:latin typeface="Childos Arabic"/>
              </a:rPr>
              <a:t>bersifat</a:t>
            </a:r>
            <a:r>
              <a:rPr lang="en-US" sz="3500" dirty="0">
                <a:solidFill>
                  <a:srgbClr val="FFFFFF"/>
                </a:solidFill>
                <a:latin typeface="Childos Arabic"/>
              </a:rPr>
              <a:t> </a:t>
            </a:r>
            <a:r>
              <a:rPr lang="en-US" sz="3500" dirty="0" err="1">
                <a:solidFill>
                  <a:srgbClr val="FFFFFF"/>
                </a:solidFill>
                <a:latin typeface="Childos Arabic"/>
              </a:rPr>
              <a:t>berbasis</a:t>
            </a:r>
            <a:r>
              <a:rPr lang="en-US" sz="3500" dirty="0">
                <a:solidFill>
                  <a:srgbClr val="FFFFFF"/>
                </a:solidFill>
                <a:latin typeface="Childos Arabic"/>
              </a:rPr>
              <a:t> </a:t>
            </a:r>
            <a:r>
              <a:rPr lang="en-US" sz="3500" dirty="0" err="1">
                <a:solidFill>
                  <a:srgbClr val="FFFFFF"/>
                </a:solidFill>
                <a:latin typeface="Childos Arabic"/>
              </a:rPr>
              <a:t>populasi</a:t>
            </a:r>
            <a:r>
              <a:rPr lang="en-US" sz="3500" dirty="0">
                <a:solidFill>
                  <a:srgbClr val="FFFFFF"/>
                </a:solidFill>
                <a:latin typeface="Childos Arabic"/>
              </a:rPr>
              <a:t>, dan </a:t>
            </a:r>
            <a:r>
              <a:rPr lang="en-US" sz="3500" dirty="0" err="1">
                <a:solidFill>
                  <a:srgbClr val="FFFFFF"/>
                </a:solidFill>
                <a:latin typeface="Childos Arabic"/>
              </a:rPr>
              <a:t>banyak</a:t>
            </a:r>
            <a:r>
              <a:rPr lang="en-US" sz="3500" dirty="0">
                <a:solidFill>
                  <a:srgbClr val="FFFFFF"/>
                </a:solidFill>
                <a:latin typeface="Childos Arabic"/>
              </a:rPr>
              <a:t> </a:t>
            </a:r>
            <a:r>
              <a:rPr lang="en-US" sz="3500" dirty="0" err="1">
                <a:solidFill>
                  <a:srgbClr val="FFFFFF"/>
                </a:solidFill>
                <a:latin typeface="Childos Arabic"/>
              </a:rPr>
              <a:t>algoritma</a:t>
            </a:r>
            <a:r>
              <a:rPr lang="en-US" sz="3500" dirty="0">
                <a:solidFill>
                  <a:srgbClr val="FFFFFF"/>
                </a:solidFill>
                <a:latin typeface="Childos Arabic"/>
              </a:rPr>
              <a:t> </a:t>
            </a:r>
            <a:r>
              <a:rPr lang="en-US" sz="3500" dirty="0" err="1">
                <a:solidFill>
                  <a:srgbClr val="FFFFFF"/>
                </a:solidFill>
                <a:latin typeface="Childos Arabic"/>
              </a:rPr>
              <a:t>evolusi</a:t>
            </a:r>
            <a:r>
              <a:rPr lang="en-US" sz="3500" dirty="0">
                <a:solidFill>
                  <a:srgbClr val="FFFFFF"/>
                </a:solidFill>
                <a:latin typeface="Childos Arabic"/>
              </a:rPr>
              <a:t> modern </a:t>
            </a:r>
            <a:r>
              <a:rPr lang="en-US" sz="3500" dirty="0" err="1">
                <a:solidFill>
                  <a:srgbClr val="FFFFFF"/>
                </a:solidFill>
                <a:latin typeface="Childos Arabic"/>
              </a:rPr>
              <a:t>secara</a:t>
            </a:r>
            <a:r>
              <a:rPr lang="en-US" sz="3500" dirty="0">
                <a:solidFill>
                  <a:srgbClr val="FFFFFF"/>
                </a:solidFill>
                <a:latin typeface="Childos Arabic"/>
              </a:rPr>
              <a:t> </a:t>
            </a:r>
            <a:r>
              <a:rPr lang="en-US" sz="3500" dirty="0" err="1">
                <a:solidFill>
                  <a:srgbClr val="FFFFFF"/>
                </a:solidFill>
                <a:latin typeface="Childos Arabic"/>
              </a:rPr>
              <a:t>langsung</a:t>
            </a:r>
            <a:r>
              <a:rPr lang="en-US" sz="3500" dirty="0">
                <a:solidFill>
                  <a:srgbClr val="FFFFFF"/>
                </a:solidFill>
                <a:latin typeface="Childos Arabic"/>
              </a:rPr>
              <a:t> </a:t>
            </a:r>
            <a:r>
              <a:rPr lang="en-US" sz="3500" dirty="0" err="1">
                <a:solidFill>
                  <a:srgbClr val="FFFFFF"/>
                </a:solidFill>
                <a:latin typeface="Childos Arabic"/>
              </a:rPr>
              <a:t>berdasarkan</a:t>
            </a:r>
            <a:r>
              <a:rPr lang="en-US" sz="3500" dirty="0">
                <a:solidFill>
                  <a:srgbClr val="FFFFFF"/>
                </a:solidFill>
                <a:latin typeface="Childos Arabic"/>
              </a:rPr>
              <a:t> </a:t>
            </a:r>
            <a:r>
              <a:rPr lang="en-US" sz="3500" dirty="0" err="1">
                <a:solidFill>
                  <a:srgbClr val="FFFFFF"/>
                </a:solidFill>
                <a:latin typeface="Childos Arabic"/>
              </a:rPr>
              <a:t>algoritma</a:t>
            </a:r>
            <a:r>
              <a:rPr lang="en-US" sz="3500" dirty="0">
                <a:solidFill>
                  <a:srgbClr val="FFFFFF"/>
                </a:solidFill>
                <a:latin typeface="Childos Arabic"/>
              </a:rPr>
              <a:t> </a:t>
            </a:r>
            <a:r>
              <a:rPr lang="en-US" sz="3500" dirty="0" err="1">
                <a:solidFill>
                  <a:srgbClr val="FFFFFF"/>
                </a:solidFill>
                <a:latin typeface="Childos Arabic"/>
              </a:rPr>
              <a:t>genetika</a:t>
            </a:r>
            <a:r>
              <a:rPr lang="en-US" sz="3500" dirty="0">
                <a:solidFill>
                  <a:srgbClr val="FFFFFF"/>
                </a:solidFill>
                <a:latin typeface="Childos Arabic"/>
              </a:rPr>
              <a:t> </a:t>
            </a:r>
            <a:r>
              <a:rPr lang="en-US" sz="3500" dirty="0" err="1">
                <a:solidFill>
                  <a:srgbClr val="FFFFFF"/>
                </a:solidFill>
                <a:latin typeface="Childos Arabic"/>
              </a:rPr>
              <a:t>atau</a:t>
            </a:r>
            <a:r>
              <a:rPr lang="en-US" sz="3500" dirty="0">
                <a:solidFill>
                  <a:srgbClr val="FFFFFF"/>
                </a:solidFill>
                <a:latin typeface="Childos Arabic"/>
              </a:rPr>
              <a:t> </a:t>
            </a:r>
            <a:r>
              <a:rPr lang="en-US" sz="3500" dirty="0" err="1">
                <a:solidFill>
                  <a:srgbClr val="FFFFFF"/>
                </a:solidFill>
                <a:latin typeface="Childos Arabic"/>
              </a:rPr>
              <a:t>memiliki</a:t>
            </a:r>
            <a:r>
              <a:rPr lang="en-US" sz="3500" dirty="0">
                <a:solidFill>
                  <a:srgbClr val="FFFFFF"/>
                </a:solidFill>
                <a:latin typeface="Childos Arabic"/>
              </a:rPr>
              <a:t> </a:t>
            </a:r>
            <a:r>
              <a:rPr lang="en-US" sz="3500" dirty="0" err="1">
                <a:solidFill>
                  <a:srgbClr val="FFFFFF"/>
                </a:solidFill>
                <a:latin typeface="Childos Arabic"/>
              </a:rPr>
              <a:t>beberapa</a:t>
            </a:r>
            <a:r>
              <a:rPr lang="en-US" sz="3500" dirty="0">
                <a:solidFill>
                  <a:srgbClr val="FFFFFF"/>
                </a:solidFill>
                <a:latin typeface="Childos Arabic"/>
              </a:rPr>
              <a:t> </a:t>
            </a:r>
            <a:r>
              <a:rPr lang="en-US" sz="3500" dirty="0" err="1">
                <a:solidFill>
                  <a:srgbClr val="FFFFFF"/>
                </a:solidFill>
                <a:latin typeface="Childos Arabic"/>
              </a:rPr>
              <a:t>kemiripan</a:t>
            </a:r>
            <a:r>
              <a:rPr lang="en-US" sz="3500" dirty="0">
                <a:solidFill>
                  <a:srgbClr val="FFFFFF"/>
                </a:solidFill>
                <a:latin typeface="Childos Arabic"/>
              </a:rPr>
              <a:t> yang </a:t>
            </a:r>
            <a:r>
              <a:rPr lang="en-US" sz="3500" dirty="0" err="1">
                <a:solidFill>
                  <a:srgbClr val="FFFFFF"/>
                </a:solidFill>
                <a:latin typeface="Childos Arabic"/>
              </a:rPr>
              <a:t>kuat</a:t>
            </a:r>
            <a:r>
              <a:rPr lang="en-US" sz="3500" dirty="0">
                <a:solidFill>
                  <a:srgbClr val="FFFFFF"/>
                </a:solidFill>
                <a:latin typeface="Childos Arabic"/>
              </a:rPr>
              <a:t>.</a:t>
            </a:r>
          </a:p>
        </p:txBody>
      </p:sp>
      <p:sp>
        <p:nvSpPr>
          <p:cNvPr id="8" name="Freeform 8"/>
          <p:cNvSpPr/>
          <p:nvPr/>
        </p:nvSpPr>
        <p:spPr>
          <a:xfrm>
            <a:off x="454318" y="4624279"/>
            <a:ext cx="2789495" cy="4114800"/>
          </a:xfrm>
          <a:custGeom>
            <a:avLst/>
            <a:gdLst/>
            <a:ahLst/>
            <a:cxnLst/>
            <a:rect l="l" t="t" r="r" b="b"/>
            <a:pathLst>
              <a:path w="2789495" h="4114800">
                <a:moveTo>
                  <a:pt x="0" y="0"/>
                </a:moveTo>
                <a:lnTo>
                  <a:pt x="2789496" y="0"/>
                </a:lnTo>
                <a:lnTo>
                  <a:pt x="27894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5556799" y="610393"/>
            <a:ext cx="2112799" cy="2589215"/>
          </a:xfrm>
          <a:custGeom>
            <a:avLst/>
            <a:gdLst/>
            <a:ahLst/>
            <a:cxnLst/>
            <a:rect l="l" t="t" r="r" b="b"/>
            <a:pathLst>
              <a:path w="2112799" h="2589215">
                <a:moveTo>
                  <a:pt x="0" y="0"/>
                </a:moveTo>
                <a:lnTo>
                  <a:pt x="2112799" y="0"/>
                </a:lnTo>
                <a:lnTo>
                  <a:pt x="2112799" y="2589214"/>
                </a:lnTo>
                <a:lnTo>
                  <a:pt x="0" y="258921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sp>
        <p:nvSpPr>
          <p:cNvPr id="2" name="Freeform 2"/>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grpSp>
        <p:nvGrpSpPr>
          <p:cNvPr id="3" name="Group 3"/>
          <p:cNvGrpSpPr/>
          <p:nvPr/>
        </p:nvGrpSpPr>
        <p:grpSpPr>
          <a:xfrm>
            <a:off x="3990037" y="1733668"/>
            <a:ext cx="10913069" cy="1406292"/>
            <a:chOff x="0" y="0"/>
            <a:chExt cx="2874224" cy="370382"/>
          </a:xfrm>
        </p:grpSpPr>
        <p:sp>
          <p:nvSpPr>
            <p:cNvPr id="4" name="Freeform 4"/>
            <p:cNvSpPr/>
            <p:nvPr/>
          </p:nvSpPr>
          <p:spPr>
            <a:xfrm>
              <a:off x="0" y="0"/>
              <a:ext cx="2874224" cy="370382"/>
            </a:xfrm>
            <a:custGeom>
              <a:avLst/>
              <a:gdLst/>
              <a:ahLst/>
              <a:cxnLst/>
              <a:rect l="l" t="t" r="r" b="b"/>
              <a:pathLst>
                <a:path w="2874224" h="370382">
                  <a:moveTo>
                    <a:pt x="36180" y="0"/>
                  </a:moveTo>
                  <a:lnTo>
                    <a:pt x="2838044" y="0"/>
                  </a:lnTo>
                  <a:cubicBezTo>
                    <a:pt x="2858026" y="0"/>
                    <a:pt x="2874224" y="16198"/>
                    <a:pt x="2874224" y="36180"/>
                  </a:cubicBezTo>
                  <a:lnTo>
                    <a:pt x="2874224" y="334201"/>
                  </a:lnTo>
                  <a:cubicBezTo>
                    <a:pt x="2874224" y="343797"/>
                    <a:pt x="2870412" y="352999"/>
                    <a:pt x="2863627" y="359785"/>
                  </a:cubicBezTo>
                  <a:cubicBezTo>
                    <a:pt x="2856842" y="366570"/>
                    <a:pt x="2847639" y="370382"/>
                    <a:pt x="2838044" y="370382"/>
                  </a:cubicBezTo>
                  <a:lnTo>
                    <a:pt x="36180" y="370382"/>
                  </a:lnTo>
                  <a:cubicBezTo>
                    <a:pt x="26585" y="370382"/>
                    <a:pt x="17382" y="366570"/>
                    <a:pt x="10597" y="359785"/>
                  </a:cubicBezTo>
                  <a:cubicBezTo>
                    <a:pt x="3812" y="352999"/>
                    <a:pt x="0" y="343797"/>
                    <a:pt x="0" y="334201"/>
                  </a:cubicBezTo>
                  <a:lnTo>
                    <a:pt x="0" y="36180"/>
                  </a:lnTo>
                  <a:cubicBezTo>
                    <a:pt x="0" y="26585"/>
                    <a:pt x="3812" y="17382"/>
                    <a:pt x="10597" y="10597"/>
                  </a:cubicBezTo>
                  <a:cubicBezTo>
                    <a:pt x="17382" y="3812"/>
                    <a:pt x="26585" y="0"/>
                    <a:pt x="36180" y="0"/>
                  </a:cubicBezTo>
                  <a:close/>
                </a:path>
              </a:pathLst>
            </a:custGeom>
            <a:solidFill>
              <a:srgbClr val="72C0A7"/>
            </a:solidFill>
          </p:spPr>
        </p:sp>
        <p:sp>
          <p:nvSpPr>
            <p:cNvPr id="5" name="TextBox 5"/>
            <p:cNvSpPr txBox="1"/>
            <p:nvPr/>
          </p:nvSpPr>
          <p:spPr>
            <a:xfrm>
              <a:off x="0" y="-38100"/>
              <a:ext cx="2874224" cy="408482"/>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858085" y="1905000"/>
            <a:ext cx="11045021" cy="1063629"/>
          </a:xfrm>
          <a:prstGeom prst="rect">
            <a:avLst/>
          </a:prstGeom>
        </p:spPr>
        <p:txBody>
          <a:bodyPr lIns="0" tIns="0" rIns="0" bIns="0" rtlCol="0" anchor="t">
            <a:spAutoFit/>
          </a:bodyPr>
          <a:lstStyle/>
          <a:p>
            <a:pPr algn="ctr">
              <a:lnSpc>
                <a:spcPts val="7000"/>
              </a:lnSpc>
            </a:pPr>
            <a:r>
              <a:rPr lang="en-US" sz="7000">
                <a:solidFill>
                  <a:srgbClr val="49444B"/>
                </a:solidFill>
                <a:latin typeface="Bugaki"/>
              </a:rPr>
              <a:t>Genetic Algorithms</a:t>
            </a:r>
          </a:p>
        </p:txBody>
      </p:sp>
      <p:sp>
        <p:nvSpPr>
          <p:cNvPr id="7" name="TextBox 7"/>
          <p:cNvSpPr txBox="1"/>
          <p:nvPr/>
        </p:nvSpPr>
        <p:spPr>
          <a:xfrm>
            <a:off x="3691989" y="4427104"/>
            <a:ext cx="11864810" cy="3238500"/>
          </a:xfrm>
          <a:prstGeom prst="rect">
            <a:avLst/>
          </a:prstGeom>
        </p:spPr>
        <p:txBody>
          <a:bodyPr lIns="0" tIns="0" rIns="0" bIns="0" rtlCol="0" anchor="t">
            <a:spAutoFit/>
          </a:bodyPr>
          <a:lstStyle/>
          <a:p>
            <a:pPr algn="ctr">
              <a:lnSpc>
                <a:spcPts val="4200"/>
              </a:lnSpc>
            </a:pPr>
            <a:r>
              <a:rPr lang="en-US" sz="3500">
                <a:solidFill>
                  <a:srgbClr val="FFFFFF"/>
                </a:solidFill>
                <a:latin typeface="Childos Arabic"/>
              </a:rPr>
              <a:t>Algoritma genetika telah dikenal sejak tahun 1960-an dan masih luas digunakan hingga saat ini. Algoritma genetika adalah algoritma berbasis populasi yang menggunakan seleksi, crossover, dan mutasi untuk membentuk populasi baru yang lebih baik.  Istilah lain yang digunakan dalam algoritma genetika: gen, kromosom, populasi, fungsi kecocokan.</a:t>
            </a:r>
          </a:p>
        </p:txBody>
      </p:sp>
      <p:sp>
        <p:nvSpPr>
          <p:cNvPr id="8" name="Freeform 8"/>
          <p:cNvSpPr/>
          <p:nvPr/>
        </p:nvSpPr>
        <p:spPr>
          <a:xfrm>
            <a:off x="454318" y="4624279"/>
            <a:ext cx="2789495" cy="4114800"/>
          </a:xfrm>
          <a:custGeom>
            <a:avLst/>
            <a:gdLst/>
            <a:ahLst/>
            <a:cxnLst/>
            <a:rect l="l" t="t" r="r" b="b"/>
            <a:pathLst>
              <a:path w="2789495" h="4114800">
                <a:moveTo>
                  <a:pt x="0" y="0"/>
                </a:moveTo>
                <a:lnTo>
                  <a:pt x="2789496" y="0"/>
                </a:lnTo>
                <a:lnTo>
                  <a:pt x="27894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5556799" y="610393"/>
            <a:ext cx="2112799" cy="2589215"/>
          </a:xfrm>
          <a:custGeom>
            <a:avLst/>
            <a:gdLst/>
            <a:ahLst/>
            <a:cxnLst/>
            <a:rect l="l" t="t" r="r" b="b"/>
            <a:pathLst>
              <a:path w="2112799" h="2589215">
                <a:moveTo>
                  <a:pt x="0" y="0"/>
                </a:moveTo>
                <a:lnTo>
                  <a:pt x="2112799" y="0"/>
                </a:lnTo>
                <a:lnTo>
                  <a:pt x="2112799" y="2589214"/>
                </a:lnTo>
                <a:lnTo>
                  <a:pt x="0" y="258921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sp>
        <p:nvSpPr>
          <p:cNvPr id="2" name="Freeform 2"/>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sp>
        <p:nvSpPr>
          <p:cNvPr id="3" name="Freeform 3"/>
          <p:cNvSpPr/>
          <p:nvPr/>
        </p:nvSpPr>
        <p:spPr>
          <a:xfrm>
            <a:off x="607350" y="2493718"/>
            <a:ext cx="2789495" cy="4114800"/>
          </a:xfrm>
          <a:custGeom>
            <a:avLst/>
            <a:gdLst/>
            <a:ahLst/>
            <a:cxnLst/>
            <a:rect l="l" t="t" r="r" b="b"/>
            <a:pathLst>
              <a:path w="2789495" h="4114800">
                <a:moveTo>
                  <a:pt x="0" y="0"/>
                </a:moveTo>
                <a:lnTo>
                  <a:pt x="2789495" y="0"/>
                </a:lnTo>
                <a:lnTo>
                  <a:pt x="27894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354936" y="2905878"/>
            <a:ext cx="12159633" cy="5364860"/>
          </a:xfrm>
          <a:custGeom>
            <a:avLst/>
            <a:gdLst/>
            <a:ahLst/>
            <a:cxnLst/>
            <a:rect l="l" t="t" r="r" b="b"/>
            <a:pathLst>
              <a:path w="12159633" h="5364860">
                <a:moveTo>
                  <a:pt x="0" y="0"/>
                </a:moveTo>
                <a:lnTo>
                  <a:pt x="12159633" y="0"/>
                </a:lnTo>
                <a:lnTo>
                  <a:pt x="12159633" y="5364860"/>
                </a:lnTo>
                <a:lnTo>
                  <a:pt x="0" y="5364860"/>
                </a:lnTo>
                <a:lnTo>
                  <a:pt x="0" y="0"/>
                </a:lnTo>
                <a:close/>
              </a:path>
            </a:pathLst>
          </a:custGeom>
          <a:blipFill>
            <a:blip r:embed="rId5"/>
            <a:stretch>
              <a:fillRect/>
            </a:stretch>
          </a:blipFill>
        </p:spPr>
      </p:sp>
      <p:grpSp>
        <p:nvGrpSpPr>
          <p:cNvPr id="5" name="Group 5"/>
          <p:cNvGrpSpPr/>
          <p:nvPr/>
        </p:nvGrpSpPr>
        <p:grpSpPr>
          <a:xfrm>
            <a:off x="5044194" y="1028700"/>
            <a:ext cx="10913069" cy="1406292"/>
            <a:chOff x="0" y="0"/>
            <a:chExt cx="2874224" cy="370382"/>
          </a:xfrm>
        </p:grpSpPr>
        <p:sp>
          <p:nvSpPr>
            <p:cNvPr id="6" name="Freeform 6"/>
            <p:cNvSpPr/>
            <p:nvPr/>
          </p:nvSpPr>
          <p:spPr>
            <a:xfrm>
              <a:off x="0" y="0"/>
              <a:ext cx="2874224" cy="370382"/>
            </a:xfrm>
            <a:custGeom>
              <a:avLst/>
              <a:gdLst/>
              <a:ahLst/>
              <a:cxnLst/>
              <a:rect l="l" t="t" r="r" b="b"/>
              <a:pathLst>
                <a:path w="2874224" h="370382">
                  <a:moveTo>
                    <a:pt x="36180" y="0"/>
                  </a:moveTo>
                  <a:lnTo>
                    <a:pt x="2838044" y="0"/>
                  </a:lnTo>
                  <a:cubicBezTo>
                    <a:pt x="2858026" y="0"/>
                    <a:pt x="2874224" y="16198"/>
                    <a:pt x="2874224" y="36180"/>
                  </a:cubicBezTo>
                  <a:lnTo>
                    <a:pt x="2874224" y="334201"/>
                  </a:lnTo>
                  <a:cubicBezTo>
                    <a:pt x="2874224" y="343797"/>
                    <a:pt x="2870412" y="352999"/>
                    <a:pt x="2863627" y="359785"/>
                  </a:cubicBezTo>
                  <a:cubicBezTo>
                    <a:pt x="2856842" y="366570"/>
                    <a:pt x="2847639" y="370382"/>
                    <a:pt x="2838044" y="370382"/>
                  </a:cubicBezTo>
                  <a:lnTo>
                    <a:pt x="36180" y="370382"/>
                  </a:lnTo>
                  <a:cubicBezTo>
                    <a:pt x="26585" y="370382"/>
                    <a:pt x="17382" y="366570"/>
                    <a:pt x="10597" y="359785"/>
                  </a:cubicBezTo>
                  <a:cubicBezTo>
                    <a:pt x="3812" y="352999"/>
                    <a:pt x="0" y="343797"/>
                    <a:pt x="0" y="334201"/>
                  </a:cubicBezTo>
                  <a:lnTo>
                    <a:pt x="0" y="36180"/>
                  </a:lnTo>
                  <a:cubicBezTo>
                    <a:pt x="0" y="26585"/>
                    <a:pt x="3812" y="17382"/>
                    <a:pt x="10597" y="10597"/>
                  </a:cubicBezTo>
                  <a:cubicBezTo>
                    <a:pt x="17382" y="3812"/>
                    <a:pt x="26585" y="0"/>
                    <a:pt x="36180" y="0"/>
                  </a:cubicBezTo>
                  <a:close/>
                </a:path>
              </a:pathLst>
            </a:custGeom>
            <a:solidFill>
              <a:srgbClr val="72C0A7"/>
            </a:solidFill>
          </p:spPr>
        </p:sp>
        <p:sp>
          <p:nvSpPr>
            <p:cNvPr id="7" name="TextBox 7"/>
            <p:cNvSpPr txBox="1"/>
            <p:nvPr/>
          </p:nvSpPr>
          <p:spPr>
            <a:xfrm>
              <a:off x="0" y="-38100"/>
              <a:ext cx="2874224" cy="40848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912242" y="1200032"/>
            <a:ext cx="11045021" cy="1063629"/>
          </a:xfrm>
          <a:prstGeom prst="rect">
            <a:avLst/>
          </a:prstGeom>
        </p:spPr>
        <p:txBody>
          <a:bodyPr lIns="0" tIns="0" rIns="0" bIns="0" rtlCol="0" anchor="t">
            <a:spAutoFit/>
          </a:bodyPr>
          <a:lstStyle/>
          <a:p>
            <a:pPr algn="ctr">
              <a:lnSpc>
                <a:spcPts val="7000"/>
              </a:lnSpc>
            </a:pPr>
            <a:r>
              <a:rPr lang="en-US" sz="7000">
                <a:solidFill>
                  <a:srgbClr val="49444B"/>
                </a:solidFill>
                <a:latin typeface="Bugaki"/>
              </a:rPr>
              <a:t>Genetic Algorithms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grpSp>
        <p:nvGrpSpPr>
          <p:cNvPr id="2" name="Group 2"/>
          <p:cNvGrpSpPr/>
          <p:nvPr/>
        </p:nvGrpSpPr>
        <p:grpSpPr>
          <a:xfrm>
            <a:off x="2643863" y="1028700"/>
            <a:ext cx="13000274" cy="6938340"/>
            <a:chOff x="0" y="0"/>
            <a:chExt cx="3423941" cy="1827382"/>
          </a:xfrm>
        </p:grpSpPr>
        <p:sp>
          <p:nvSpPr>
            <p:cNvPr id="3" name="Freeform 3"/>
            <p:cNvSpPr/>
            <p:nvPr/>
          </p:nvSpPr>
          <p:spPr>
            <a:xfrm>
              <a:off x="0" y="0"/>
              <a:ext cx="3423941" cy="1827382"/>
            </a:xfrm>
            <a:custGeom>
              <a:avLst/>
              <a:gdLst/>
              <a:ahLst/>
              <a:cxnLst/>
              <a:rect l="l" t="t" r="r" b="b"/>
              <a:pathLst>
                <a:path w="3423941" h="1827382">
                  <a:moveTo>
                    <a:pt x="30372" y="0"/>
                  </a:moveTo>
                  <a:lnTo>
                    <a:pt x="3393569" y="0"/>
                  </a:lnTo>
                  <a:cubicBezTo>
                    <a:pt x="3401624" y="0"/>
                    <a:pt x="3409349" y="3200"/>
                    <a:pt x="3415045" y="8896"/>
                  </a:cubicBezTo>
                  <a:cubicBezTo>
                    <a:pt x="3420741" y="14591"/>
                    <a:pt x="3423941" y="22316"/>
                    <a:pt x="3423941" y="30372"/>
                  </a:cubicBezTo>
                  <a:lnTo>
                    <a:pt x="3423941" y="1797010"/>
                  </a:lnTo>
                  <a:cubicBezTo>
                    <a:pt x="3423941" y="1805065"/>
                    <a:pt x="3420741" y="1812790"/>
                    <a:pt x="3415045" y="1818486"/>
                  </a:cubicBezTo>
                  <a:cubicBezTo>
                    <a:pt x="3409349" y="1824182"/>
                    <a:pt x="3401624" y="1827382"/>
                    <a:pt x="3393569" y="1827382"/>
                  </a:cubicBezTo>
                  <a:lnTo>
                    <a:pt x="30372" y="1827382"/>
                  </a:lnTo>
                  <a:cubicBezTo>
                    <a:pt x="22316" y="1827382"/>
                    <a:pt x="14591" y="1824182"/>
                    <a:pt x="8896" y="1818486"/>
                  </a:cubicBezTo>
                  <a:cubicBezTo>
                    <a:pt x="3200" y="1812790"/>
                    <a:pt x="0" y="1805065"/>
                    <a:pt x="0" y="1797010"/>
                  </a:cubicBezTo>
                  <a:lnTo>
                    <a:pt x="0" y="30372"/>
                  </a:lnTo>
                  <a:cubicBezTo>
                    <a:pt x="0" y="22316"/>
                    <a:pt x="3200" y="14591"/>
                    <a:pt x="8896" y="8896"/>
                  </a:cubicBezTo>
                  <a:cubicBezTo>
                    <a:pt x="14591" y="3200"/>
                    <a:pt x="22316" y="0"/>
                    <a:pt x="30372" y="0"/>
                  </a:cubicBezTo>
                  <a:close/>
                </a:path>
              </a:pathLst>
            </a:custGeom>
            <a:solidFill>
              <a:srgbClr val="72C0A7"/>
            </a:solidFill>
          </p:spPr>
        </p:sp>
        <p:sp>
          <p:nvSpPr>
            <p:cNvPr id="4" name="TextBox 4"/>
            <p:cNvSpPr txBox="1"/>
            <p:nvPr/>
          </p:nvSpPr>
          <p:spPr>
            <a:xfrm>
              <a:off x="0" y="-38100"/>
              <a:ext cx="3423941" cy="186548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sp>
        <p:nvSpPr>
          <p:cNvPr id="6" name="TextBox 6"/>
          <p:cNvSpPr txBox="1"/>
          <p:nvPr/>
        </p:nvSpPr>
        <p:spPr>
          <a:xfrm>
            <a:off x="4136193" y="2149186"/>
            <a:ext cx="10015614" cy="1063629"/>
          </a:xfrm>
          <a:prstGeom prst="rect">
            <a:avLst/>
          </a:prstGeom>
        </p:spPr>
        <p:txBody>
          <a:bodyPr lIns="0" tIns="0" rIns="0" bIns="0" rtlCol="0" anchor="t">
            <a:spAutoFit/>
          </a:bodyPr>
          <a:lstStyle/>
          <a:p>
            <a:pPr algn="ctr">
              <a:lnSpc>
                <a:spcPts val="7000"/>
              </a:lnSpc>
            </a:pPr>
            <a:r>
              <a:rPr lang="en-US" sz="7000">
                <a:solidFill>
                  <a:srgbClr val="49444B"/>
                </a:solidFill>
                <a:latin typeface="Bugaki"/>
              </a:rPr>
              <a:t>Kanker Payudara</a:t>
            </a:r>
          </a:p>
        </p:txBody>
      </p:sp>
      <p:sp>
        <p:nvSpPr>
          <p:cNvPr id="7" name="Freeform 7"/>
          <p:cNvSpPr/>
          <p:nvPr/>
        </p:nvSpPr>
        <p:spPr>
          <a:xfrm>
            <a:off x="14151807" y="4358272"/>
            <a:ext cx="2955543" cy="4114800"/>
          </a:xfrm>
          <a:custGeom>
            <a:avLst/>
            <a:gdLst/>
            <a:ahLst/>
            <a:cxnLst/>
            <a:rect l="l" t="t" r="r" b="b"/>
            <a:pathLst>
              <a:path w="2955543" h="4114800">
                <a:moveTo>
                  <a:pt x="0" y="0"/>
                </a:moveTo>
                <a:lnTo>
                  <a:pt x="2955543" y="0"/>
                </a:lnTo>
                <a:lnTo>
                  <a:pt x="295554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930520" y="3174715"/>
            <a:ext cx="9968996" cy="3771900"/>
          </a:xfrm>
          <a:prstGeom prst="rect">
            <a:avLst/>
          </a:prstGeom>
        </p:spPr>
        <p:txBody>
          <a:bodyPr lIns="0" tIns="0" rIns="0" bIns="0" rtlCol="0" anchor="t">
            <a:spAutoFit/>
          </a:bodyPr>
          <a:lstStyle/>
          <a:p>
            <a:pPr algn="ctr">
              <a:lnSpc>
                <a:spcPts val="4200"/>
              </a:lnSpc>
            </a:pPr>
            <a:endParaRPr/>
          </a:p>
          <a:p>
            <a:pPr algn="ctr">
              <a:lnSpc>
                <a:spcPts val="4200"/>
              </a:lnSpc>
            </a:pPr>
            <a:r>
              <a:rPr lang="en-US" sz="3500">
                <a:solidFill>
                  <a:srgbClr val="49444B"/>
                </a:solidFill>
                <a:latin typeface="Childos Arabic"/>
              </a:rPr>
              <a:t>Kanker payudara merupakanjenis kanker yang terjadi ketika sel-sel di dalam jaringan payudara mengalami pertumbuhan yang tidak terkendali. Pertumbuhan sel yang tidak normal ini dapat membentuk massa atau benjolan yang disebut tumor. Tumor ini bisa menjadi ganas (kanker) atau jinak (tidak kanker).</a:t>
            </a:r>
          </a:p>
        </p:txBody>
      </p:sp>
      <p:sp>
        <p:nvSpPr>
          <p:cNvPr id="9" name="Freeform 9"/>
          <p:cNvSpPr/>
          <p:nvPr/>
        </p:nvSpPr>
        <p:spPr>
          <a:xfrm>
            <a:off x="1960506" y="476789"/>
            <a:ext cx="1970014" cy="2204212"/>
          </a:xfrm>
          <a:custGeom>
            <a:avLst/>
            <a:gdLst/>
            <a:ahLst/>
            <a:cxnLst/>
            <a:rect l="l" t="t" r="r" b="b"/>
            <a:pathLst>
              <a:path w="1970014" h="2204212">
                <a:moveTo>
                  <a:pt x="0" y="0"/>
                </a:moveTo>
                <a:lnTo>
                  <a:pt x="1970014" y="0"/>
                </a:lnTo>
                <a:lnTo>
                  <a:pt x="1970014" y="2204211"/>
                </a:lnTo>
                <a:lnTo>
                  <a:pt x="0" y="22042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grpSp>
        <p:nvGrpSpPr>
          <p:cNvPr id="2" name="Group 2"/>
          <p:cNvGrpSpPr/>
          <p:nvPr/>
        </p:nvGrpSpPr>
        <p:grpSpPr>
          <a:xfrm>
            <a:off x="2643863" y="1028700"/>
            <a:ext cx="13000274" cy="6938340"/>
            <a:chOff x="0" y="0"/>
            <a:chExt cx="3423941" cy="1827382"/>
          </a:xfrm>
        </p:grpSpPr>
        <p:sp>
          <p:nvSpPr>
            <p:cNvPr id="3" name="Freeform 3"/>
            <p:cNvSpPr/>
            <p:nvPr/>
          </p:nvSpPr>
          <p:spPr>
            <a:xfrm>
              <a:off x="0" y="0"/>
              <a:ext cx="3423941" cy="1827382"/>
            </a:xfrm>
            <a:custGeom>
              <a:avLst/>
              <a:gdLst/>
              <a:ahLst/>
              <a:cxnLst/>
              <a:rect l="l" t="t" r="r" b="b"/>
              <a:pathLst>
                <a:path w="3423941" h="1827382">
                  <a:moveTo>
                    <a:pt x="30372" y="0"/>
                  </a:moveTo>
                  <a:lnTo>
                    <a:pt x="3393569" y="0"/>
                  </a:lnTo>
                  <a:cubicBezTo>
                    <a:pt x="3401624" y="0"/>
                    <a:pt x="3409349" y="3200"/>
                    <a:pt x="3415045" y="8896"/>
                  </a:cubicBezTo>
                  <a:cubicBezTo>
                    <a:pt x="3420741" y="14591"/>
                    <a:pt x="3423941" y="22316"/>
                    <a:pt x="3423941" y="30372"/>
                  </a:cubicBezTo>
                  <a:lnTo>
                    <a:pt x="3423941" y="1797010"/>
                  </a:lnTo>
                  <a:cubicBezTo>
                    <a:pt x="3423941" y="1805065"/>
                    <a:pt x="3420741" y="1812790"/>
                    <a:pt x="3415045" y="1818486"/>
                  </a:cubicBezTo>
                  <a:cubicBezTo>
                    <a:pt x="3409349" y="1824182"/>
                    <a:pt x="3401624" y="1827382"/>
                    <a:pt x="3393569" y="1827382"/>
                  </a:cubicBezTo>
                  <a:lnTo>
                    <a:pt x="30372" y="1827382"/>
                  </a:lnTo>
                  <a:cubicBezTo>
                    <a:pt x="22316" y="1827382"/>
                    <a:pt x="14591" y="1824182"/>
                    <a:pt x="8896" y="1818486"/>
                  </a:cubicBezTo>
                  <a:cubicBezTo>
                    <a:pt x="3200" y="1812790"/>
                    <a:pt x="0" y="1805065"/>
                    <a:pt x="0" y="1797010"/>
                  </a:cubicBezTo>
                  <a:lnTo>
                    <a:pt x="0" y="30372"/>
                  </a:lnTo>
                  <a:cubicBezTo>
                    <a:pt x="0" y="22316"/>
                    <a:pt x="3200" y="14591"/>
                    <a:pt x="8896" y="8896"/>
                  </a:cubicBezTo>
                  <a:cubicBezTo>
                    <a:pt x="14591" y="3200"/>
                    <a:pt x="22316" y="0"/>
                    <a:pt x="30372" y="0"/>
                  </a:cubicBezTo>
                  <a:close/>
                </a:path>
              </a:pathLst>
            </a:custGeom>
            <a:solidFill>
              <a:srgbClr val="72C0A7"/>
            </a:solidFill>
          </p:spPr>
        </p:sp>
        <p:sp>
          <p:nvSpPr>
            <p:cNvPr id="4" name="TextBox 4"/>
            <p:cNvSpPr txBox="1"/>
            <p:nvPr/>
          </p:nvSpPr>
          <p:spPr>
            <a:xfrm>
              <a:off x="0" y="-38100"/>
              <a:ext cx="3423941" cy="186548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sp>
        <p:nvSpPr>
          <p:cNvPr id="6" name="TextBox 6"/>
          <p:cNvSpPr txBox="1"/>
          <p:nvPr/>
        </p:nvSpPr>
        <p:spPr>
          <a:xfrm>
            <a:off x="2582446" y="1580438"/>
            <a:ext cx="13123107" cy="1017909"/>
          </a:xfrm>
          <a:prstGeom prst="rect">
            <a:avLst/>
          </a:prstGeom>
        </p:spPr>
        <p:txBody>
          <a:bodyPr lIns="0" tIns="0" rIns="0" bIns="0" rtlCol="0" anchor="t">
            <a:spAutoFit/>
          </a:bodyPr>
          <a:lstStyle/>
          <a:p>
            <a:pPr algn="ctr">
              <a:lnSpc>
                <a:spcPts val="6700"/>
              </a:lnSpc>
            </a:pPr>
            <a:r>
              <a:rPr lang="en-US" sz="6700">
                <a:solidFill>
                  <a:srgbClr val="49444B"/>
                </a:solidFill>
                <a:latin typeface="Bugaki"/>
              </a:rPr>
              <a:t>Data Kanker Payudara</a:t>
            </a:r>
          </a:p>
        </p:txBody>
      </p:sp>
      <p:sp>
        <p:nvSpPr>
          <p:cNvPr id="7" name="TextBox 7"/>
          <p:cNvSpPr txBox="1"/>
          <p:nvPr/>
        </p:nvSpPr>
        <p:spPr>
          <a:xfrm>
            <a:off x="4004108" y="3073610"/>
            <a:ext cx="10279785" cy="3771900"/>
          </a:xfrm>
          <a:prstGeom prst="rect">
            <a:avLst/>
          </a:prstGeom>
        </p:spPr>
        <p:txBody>
          <a:bodyPr lIns="0" tIns="0" rIns="0" bIns="0" rtlCol="0" anchor="t">
            <a:spAutoFit/>
          </a:bodyPr>
          <a:lstStyle/>
          <a:p>
            <a:pPr algn="ctr">
              <a:lnSpc>
                <a:spcPts val="4200"/>
              </a:lnSpc>
            </a:pPr>
            <a:r>
              <a:rPr lang="en-US" sz="3500">
                <a:solidFill>
                  <a:srgbClr val="FFFFFF"/>
                </a:solidFill>
                <a:latin typeface="Childos Arabic"/>
              </a:rPr>
              <a:t>Dataset mengenai Kanker Payudara (Breast Cancer) yang bersumber daeri Kaggle, berisi dataset mengenai informasi diagnosis tumor payudara, yang terdiri dari 569 data dan 30 fitur numerik. Dataset ini dikumpulkan dari gambar mikroskopis sel-sel payudara yang diambil dari pasien dengan diagnosis tumor jinak dan ganas.</a:t>
            </a:r>
          </a:p>
          <a:p>
            <a:pPr algn="ctr">
              <a:lnSpc>
                <a:spcPts val="4200"/>
              </a:lnSpc>
            </a:pPr>
            <a:endParaRPr lang="en-US" sz="3500">
              <a:solidFill>
                <a:srgbClr val="FFFFFF"/>
              </a:solidFill>
              <a:latin typeface="Childos Arabic"/>
            </a:endParaRPr>
          </a:p>
        </p:txBody>
      </p:sp>
      <p:sp>
        <p:nvSpPr>
          <p:cNvPr id="8" name="Freeform 8"/>
          <p:cNvSpPr/>
          <p:nvPr/>
        </p:nvSpPr>
        <p:spPr>
          <a:xfrm>
            <a:off x="896802" y="4083692"/>
            <a:ext cx="2789495" cy="4114800"/>
          </a:xfrm>
          <a:custGeom>
            <a:avLst/>
            <a:gdLst/>
            <a:ahLst/>
            <a:cxnLst/>
            <a:rect l="l" t="t" r="r" b="b"/>
            <a:pathLst>
              <a:path w="2789495" h="4114800">
                <a:moveTo>
                  <a:pt x="0" y="0"/>
                </a:moveTo>
                <a:lnTo>
                  <a:pt x="2789495" y="0"/>
                </a:lnTo>
                <a:lnTo>
                  <a:pt x="27894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4283892" y="478332"/>
            <a:ext cx="1970014" cy="2204212"/>
          </a:xfrm>
          <a:custGeom>
            <a:avLst/>
            <a:gdLst/>
            <a:ahLst/>
            <a:cxnLst/>
            <a:rect l="l" t="t" r="r" b="b"/>
            <a:pathLst>
              <a:path w="1970014" h="2204212">
                <a:moveTo>
                  <a:pt x="0" y="0"/>
                </a:moveTo>
                <a:lnTo>
                  <a:pt x="1970015" y="0"/>
                </a:lnTo>
                <a:lnTo>
                  <a:pt x="1970015" y="2204211"/>
                </a:lnTo>
                <a:lnTo>
                  <a:pt x="0" y="22042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9444B"/>
        </a:solidFill>
        <a:effectLst/>
      </p:bgPr>
    </p:bg>
    <p:spTree>
      <p:nvGrpSpPr>
        <p:cNvPr id="1" name=""/>
        <p:cNvGrpSpPr/>
        <p:nvPr/>
      </p:nvGrpSpPr>
      <p:grpSpPr>
        <a:xfrm>
          <a:off x="0" y="0"/>
          <a:ext cx="0" cy="0"/>
          <a:chOff x="0" y="0"/>
          <a:chExt cx="0" cy="0"/>
        </a:xfrm>
      </p:grpSpPr>
      <p:grpSp>
        <p:nvGrpSpPr>
          <p:cNvPr id="2" name="Group 2"/>
          <p:cNvGrpSpPr/>
          <p:nvPr/>
        </p:nvGrpSpPr>
        <p:grpSpPr>
          <a:xfrm>
            <a:off x="2643863" y="1028700"/>
            <a:ext cx="13000274" cy="6938340"/>
            <a:chOff x="0" y="0"/>
            <a:chExt cx="3423941" cy="1827382"/>
          </a:xfrm>
        </p:grpSpPr>
        <p:sp>
          <p:nvSpPr>
            <p:cNvPr id="3" name="Freeform 3"/>
            <p:cNvSpPr/>
            <p:nvPr/>
          </p:nvSpPr>
          <p:spPr>
            <a:xfrm>
              <a:off x="0" y="0"/>
              <a:ext cx="3423941" cy="1827382"/>
            </a:xfrm>
            <a:custGeom>
              <a:avLst/>
              <a:gdLst/>
              <a:ahLst/>
              <a:cxnLst/>
              <a:rect l="l" t="t" r="r" b="b"/>
              <a:pathLst>
                <a:path w="3423941" h="1827382">
                  <a:moveTo>
                    <a:pt x="30372" y="0"/>
                  </a:moveTo>
                  <a:lnTo>
                    <a:pt x="3393569" y="0"/>
                  </a:lnTo>
                  <a:cubicBezTo>
                    <a:pt x="3401624" y="0"/>
                    <a:pt x="3409349" y="3200"/>
                    <a:pt x="3415045" y="8896"/>
                  </a:cubicBezTo>
                  <a:cubicBezTo>
                    <a:pt x="3420741" y="14591"/>
                    <a:pt x="3423941" y="22316"/>
                    <a:pt x="3423941" y="30372"/>
                  </a:cubicBezTo>
                  <a:lnTo>
                    <a:pt x="3423941" y="1797010"/>
                  </a:lnTo>
                  <a:cubicBezTo>
                    <a:pt x="3423941" y="1805065"/>
                    <a:pt x="3420741" y="1812790"/>
                    <a:pt x="3415045" y="1818486"/>
                  </a:cubicBezTo>
                  <a:cubicBezTo>
                    <a:pt x="3409349" y="1824182"/>
                    <a:pt x="3401624" y="1827382"/>
                    <a:pt x="3393569" y="1827382"/>
                  </a:cubicBezTo>
                  <a:lnTo>
                    <a:pt x="30372" y="1827382"/>
                  </a:lnTo>
                  <a:cubicBezTo>
                    <a:pt x="22316" y="1827382"/>
                    <a:pt x="14591" y="1824182"/>
                    <a:pt x="8896" y="1818486"/>
                  </a:cubicBezTo>
                  <a:cubicBezTo>
                    <a:pt x="3200" y="1812790"/>
                    <a:pt x="0" y="1805065"/>
                    <a:pt x="0" y="1797010"/>
                  </a:cubicBezTo>
                  <a:lnTo>
                    <a:pt x="0" y="30372"/>
                  </a:lnTo>
                  <a:cubicBezTo>
                    <a:pt x="0" y="22316"/>
                    <a:pt x="3200" y="14591"/>
                    <a:pt x="8896" y="8896"/>
                  </a:cubicBezTo>
                  <a:cubicBezTo>
                    <a:pt x="14591" y="3200"/>
                    <a:pt x="22316" y="0"/>
                    <a:pt x="30372" y="0"/>
                  </a:cubicBezTo>
                  <a:close/>
                </a:path>
              </a:pathLst>
            </a:custGeom>
            <a:solidFill>
              <a:srgbClr val="72C0A7"/>
            </a:solidFill>
          </p:spPr>
        </p:sp>
        <p:sp>
          <p:nvSpPr>
            <p:cNvPr id="4" name="TextBox 4"/>
            <p:cNvSpPr txBox="1"/>
            <p:nvPr/>
          </p:nvSpPr>
          <p:spPr>
            <a:xfrm>
              <a:off x="0" y="-38100"/>
              <a:ext cx="3423941" cy="186548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248722" y="8473072"/>
            <a:ext cx="20019460" cy="3860896"/>
          </a:xfrm>
          <a:custGeom>
            <a:avLst/>
            <a:gdLst/>
            <a:ahLst/>
            <a:cxnLst/>
            <a:rect l="l" t="t" r="r" b="b"/>
            <a:pathLst>
              <a:path w="20019460" h="3860896">
                <a:moveTo>
                  <a:pt x="0" y="0"/>
                </a:moveTo>
                <a:lnTo>
                  <a:pt x="20019460" y="0"/>
                </a:lnTo>
                <a:lnTo>
                  <a:pt x="20019460" y="3860896"/>
                </a:lnTo>
                <a:lnTo>
                  <a:pt x="0" y="3860896"/>
                </a:lnTo>
                <a:lnTo>
                  <a:pt x="0" y="0"/>
                </a:lnTo>
                <a:close/>
              </a:path>
            </a:pathLst>
          </a:custGeom>
          <a:blipFill>
            <a:blip r:embed="rId2"/>
            <a:stretch>
              <a:fillRect/>
            </a:stretch>
          </a:blipFill>
        </p:spPr>
      </p:sp>
      <p:sp>
        <p:nvSpPr>
          <p:cNvPr id="6" name="TextBox 6"/>
          <p:cNvSpPr txBox="1"/>
          <p:nvPr/>
        </p:nvSpPr>
        <p:spPr>
          <a:xfrm>
            <a:off x="2582446" y="1580438"/>
            <a:ext cx="13123107" cy="1017909"/>
          </a:xfrm>
          <a:prstGeom prst="rect">
            <a:avLst/>
          </a:prstGeom>
        </p:spPr>
        <p:txBody>
          <a:bodyPr lIns="0" tIns="0" rIns="0" bIns="0" rtlCol="0" anchor="t">
            <a:spAutoFit/>
          </a:bodyPr>
          <a:lstStyle/>
          <a:p>
            <a:pPr algn="ctr">
              <a:lnSpc>
                <a:spcPts val="6700"/>
              </a:lnSpc>
            </a:pPr>
            <a:r>
              <a:rPr lang="en-US" sz="6700">
                <a:solidFill>
                  <a:srgbClr val="49444B"/>
                </a:solidFill>
                <a:latin typeface="Bugaki"/>
              </a:rPr>
              <a:t>Data Kanker Payudara</a:t>
            </a:r>
          </a:p>
        </p:txBody>
      </p:sp>
      <p:sp>
        <p:nvSpPr>
          <p:cNvPr id="7" name="TextBox 7"/>
          <p:cNvSpPr txBox="1"/>
          <p:nvPr/>
        </p:nvSpPr>
        <p:spPr>
          <a:xfrm>
            <a:off x="3641409" y="2973347"/>
            <a:ext cx="11005182" cy="4838700"/>
          </a:xfrm>
          <a:prstGeom prst="rect">
            <a:avLst/>
          </a:prstGeom>
        </p:spPr>
        <p:txBody>
          <a:bodyPr lIns="0" tIns="0" rIns="0" bIns="0" rtlCol="0" anchor="t">
            <a:spAutoFit/>
          </a:bodyPr>
          <a:lstStyle/>
          <a:p>
            <a:pPr algn="ctr">
              <a:lnSpc>
                <a:spcPts val="4200"/>
              </a:lnSpc>
            </a:pPr>
            <a:r>
              <a:rPr lang="en-US" sz="3500">
                <a:solidFill>
                  <a:srgbClr val="FFFFFF"/>
                </a:solidFill>
                <a:latin typeface="Childos Arabic"/>
              </a:rPr>
              <a:t>Dataset kanker payudara (breast cancer) untuk mengklasifikasikan pasien dengan kanker payudara menjadi dua kategori, yaitu pasien dengan kanker payudara jinak (benign = B) dan pasien dengan kanker payudara ganas (malignant = M) yang berdasarkan berdasarkan fitur-fitur data klinis yang telah dikumpulkan dari dataset. Fitur-fitur ini dapat termasuk usia pasien, ukuran tumor, karakter sel, dan hasil tes diagnostik lainnya. </a:t>
            </a:r>
          </a:p>
          <a:p>
            <a:pPr algn="ctr">
              <a:lnSpc>
                <a:spcPts val="4200"/>
              </a:lnSpc>
            </a:pPr>
            <a:endParaRPr lang="en-US" sz="3500">
              <a:solidFill>
                <a:srgbClr val="FFFFFF"/>
              </a:solidFill>
              <a:latin typeface="Childos Arabic"/>
            </a:endParaRPr>
          </a:p>
        </p:txBody>
      </p:sp>
      <p:sp>
        <p:nvSpPr>
          <p:cNvPr id="8" name="Freeform 8"/>
          <p:cNvSpPr/>
          <p:nvPr/>
        </p:nvSpPr>
        <p:spPr>
          <a:xfrm>
            <a:off x="896802" y="4083692"/>
            <a:ext cx="2789495" cy="4114800"/>
          </a:xfrm>
          <a:custGeom>
            <a:avLst/>
            <a:gdLst/>
            <a:ahLst/>
            <a:cxnLst/>
            <a:rect l="l" t="t" r="r" b="b"/>
            <a:pathLst>
              <a:path w="2789495" h="4114800">
                <a:moveTo>
                  <a:pt x="0" y="0"/>
                </a:moveTo>
                <a:lnTo>
                  <a:pt x="2789495" y="0"/>
                </a:lnTo>
                <a:lnTo>
                  <a:pt x="27894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4283892" y="478332"/>
            <a:ext cx="1970014" cy="2204212"/>
          </a:xfrm>
          <a:custGeom>
            <a:avLst/>
            <a:gdLst/>
            <a:ahLst/>
            <a:cxnLst/>
            <a:rect l="l" t="t" r="r" b="b"/>
            <a:pathLst>
              <a:path w="1970014" h="2204212">
                <a:moveTo>
                  <a:pt x="0" y="0"/>
                </a:moveTo>
                <a:lnTo>
                  <a:pt x="1970015" y="0"/>
                </a:lnTo>
                <a:lnTo>
                  <a:pt x="1970015" y="2204211"/>
                </a:lnTo>
                <a:lnTo>
                  <a:pt x="0" y="22042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640</Words>
  <Application>Microsoft Office PowerPoint</Application>
  <PresentationFormat>Custom</PresentationFormat>
  <Paragraphs>33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Bugaki</vt:lpstr>
      <vt:lpstr>Calibri</vt:lpstr>
      <vt:lpstr>Arial</vt:lpstr>
      <vt:lpstr>Glacial Indifference</vt:lpstr>
      <vt:lpstr>Childos Arabic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 dan Hijau Estetik Lucu Tugas Kelompok Presentasi</dc:title>
  <cp:lastModifiedBy>Riska Dwi Astia Ningrum</cp:lastModifiedBy>
  <cp:revision>1</cp:revision>
  <dcterms:created xsi:type="dcterms:W3CDTF">2006-08-16T00:00:00Z</dcterms:created>
  <dcterms:modified xsi:type="dcterms:W3CDTF">2023-11-29T19:14:15Z</dcterms:modified>
  <dc:identifier>DAF1kZkijEQ</dc:identifier>
</cp:coreProperties>
</file>