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137" d="100"/>
          <a:sy n="137" d="100"/>
        </p:scale>
        <p:origin x="23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399-2FD8-BC41-9AE2-A90521C09CBF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CC2-F355-204F-B847-BE33BEE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2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399-2FD8-BC41-9AE2-A90521C09CBF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CC2-F355-204F-B847-BE33BEE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399-2FD8-BC41-9AE2-A90521C09CBF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CC2-F355-204F-B847-BE33BEE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399-2FD8-BC41-9AE2-A90521C09CBF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CC2-F355-204F-B847-BE33BEE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399-2FD8-BC41-9AE2-A90521C09CBF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CC2-F355-204F-B847-BE33BEE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399-2FD8-BC41-9AE2-A90521C09CBF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CC2-F355-204F-B847-BE33BEE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399-2FD8-BC41-9AE2-A90521C09CBF}" type="datetimeFigureOut">
              <a:rPr lang="en-US" smtClean="0"/>
              <a:t>7/28/24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CC2-F355-204F-B847-BE33BEE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5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399-2FD8-BC41-9AE2-A90521C09CBF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CC2-F355-204F-B847-BE33BEE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399-2FD8-BC41-9AE2-A90521C09CBF}" type="datetimeFigureOut">
              <a:rPr lang="en-US" smtClean="0"/>
              <a:t>7/28/24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CC2-F355-204F-B847-BE33BEE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399-2FD8-BC41-9AE2-A90521C09CBF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CC2-F355-204F-B847-BE33BEE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0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399-2FD8-BC41-9AE2-A90521C09CBF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CC2-F355-204F-B847-BE33BEE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2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AF399-2FD8-BC41-9AE2-A90521C09CBF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07CC2-F355-204F-B847-BE33BEEE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2B924F-2993-84C6-0DD7-27BD4EEF33C8}"/>
              </a:ext>
            </a:extLst>
          </p:cNvPr>
          <p:cNvSpPr txBox="1"/>
          <p:nvPr/>
        </p:nvSpPr>
        <p:spPr>
          <a:xfrm>
            <a:off x="857250" y="2470917"/>
            <a:ext cx="5143500" cy="191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Disaggregation of Rwandan</a:t>
            </a:r>
          </a:p>
          <a:p>
            <a:pPr algn="ctr">
              <a:lnSpc>
                <a:spcPts val="2400"/>
              </a:lnSpc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Exposure &amp; Vulnerability via </a:t>
            </a:r>
            <a:b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Census-Constrained Clustering (C4)</a:t>
            </a:r>
          </a:p>
          <a:p>
            <a:pPr algn="ctr">
              <a:lnSpc>
                <a:spcPts val="2400"/>
              </a:lnSpc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Earth Observation Data:</a:t>
            </a:r>
            <a:b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Preliminary Result</a:t>
            </a:r>
            <a:b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July 2024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0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B1777C-8413-A8D2-A60D-F15E4B8B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E12CD-5572-B0BF-6396-FF7481E211AE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Median Sentinel-2 MSI SWIR2 Band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6284C-EFC3-EEA7-FD2F-CB2D2A62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76999"/>
            <a:ext cx="5638800" cy="1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5E802-A409-575D-45A6-081D96D8DE67}"/>
              </a:ext>
            </a:extLst>
          </p:cNvPr>
          <p:cNvSpPr txBox="1"/>
          <p:nvPr/>
        </p:nvSpPr>
        <p:spPr>
          <a:xfrm>
            <a:off x="195943" y="6355714"/>
            <a:ext cx="413657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91CBB-74C9-C413-FD52-F55FA9193DE0}"/>
              </a:ext>
            </a:extLst>
          </p:cNvPr>
          <p:cNvSpPr txBox="1"/>
          <p:nvPr/>
        </p:nvSpPr>
        <p:spPr>
          <a:xfrm>
            <a:off x="6248400" y="6329151"/>
            <a:ext cx="609600" cy="3652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6,200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6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5772C0-51EA-E77F-E2DA-754CEAAA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04ABE8-B4C3-ED29-8C9A-1F7AA7045C0A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Median Sentinel-2 MSI NIR Band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9D17-C477-0EFE-16D0-43DC8B7A9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76999"/>
            <a:ext cx="5638800" cy="1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6926A-2347-1293-B5AF-D99E9EAC50E1}"/>
              </a:ext>
            </a:extLst>
          </p:cNvPr>
          <p:cNvSpPr txBox="1"/>
          <p:nvPr/>
        </p:nvSpPr>
        <p:spPr>
          <a:xfrm>
            <a:off x="195943" y="6355714"/>
            <a:ext cx="413657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23927-8D1E-B687-363A-A073E8ABA337}"/>
              </a:ext>
            </a:extLst>
          </p:cNvPr>
          <p:cNvSpPr txBox="1"/>
          <p:nvPr/>
        </p:nvSpPr>
        <p:spPr>
          <a:xfrm>
            <a:off x="6248400" y="6329151"/>
            <a:ext cx="609600" cy="3652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7,300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6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9918A3-8EB0-2740-2877-EB048AEE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3A95EE-EFAF-5CF2-1F21-BC43AFA1AEA0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Mean Probability of Dynamic World Land Cover being “Built”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71BF4-1257-B858-7BF1-03C6C3F2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76999"/>
            <a:ext cx="5638800" cy="173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482043-699A-F1F0-C74A-633DEDB9D93C}"/>
              </a:ext>
            </a:extLst>
          </p:cNvPr>
          <p:cNvSpPr txBox="1"/>
          <p:nvPr/>
        </p:nvSpPr>
        <p:spPr>
          <a:xfrm>
            <a:off x="195943" y="6355714"/>
            <a:ext cx="413657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9DA2C-E6A4-D077-990C-989BF5F4CB72}"/>
              </a:ext>
            </a:extLst>
          </p:cNvPr>
          <p:cNvSpPr txBox="1"/>
          <p:nvPr/>
        </p:nvSpPr>
        <p:spPr>
          <a:xfrm>
            <a:off x="6248400" y="6329151"/>
            <a:ext cx="609600" cy="3652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4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6E3716-742D-1221-EB94-DCC80738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95A841-5C0A-26AC-E432-739EB8BFE491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Locations of Most Frequent Dynamic World Land Cover being “Built”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7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404364-73A9-2593-954D-C149C70C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514370-7B9C-476D-9423-97DA5EECC22A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2014-2021 Microsoft Rwandan Building Footprint (Rasterized at 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97AB8-DEEC-A3DD-0C7E-BA4CDBD4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E52662-D85E-3974-DC9F-7CEF074BBE19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 Output: 2022 Building Height Map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number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5BD9C5C5-5E83-7218-7893-0CBB83F43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33"/>
          <a:stretch/>
        </p:blipFill>
        <p:spPr>
          <a:xfrm>
            <a:off x="5159829" y="2795309"/>
            <a:ext cx="1422400" cy="1165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62C96F-4F16-DF98-A188-85A1EA2D0D28}"/>
              </a:ext>
            </a:extLst>
          </p:cNvPr>
          <p:cNvSpPr txBox="1"/>
          <p:nvPr/>
        </p:nvSpPr>
        <p:spPr>
          <a:xfrm>
            <a:off x="1903445" y="6177643"/>
            <a:ext cx="481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we do not have predictions here. In fact, Microsoft Rwanda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Bldg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Footprint 2014-2021 (as shown) is not our “ground truth” as it just serves as a mere reinforcing belief to our approach whether a building could probably be in this location. When you check the Slide 12 and 13, the near-real-time Dynamic World Map even confirms the low likelihood of building presence here.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27B680-A87C-6743-B150-C4107305B845}"/>
              </a:ext>
            </a:extLst>
          </p:cNvPr>
          <p:cNvSpPr/>
          <p:nvPr/>
        </p:nvSpPr>
        <p:spPr>
          <a:xfrm>
            <a:off x="4725955" y="4273421"/>
            <a:ext cx="867747" cy="86774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8A40-9374-1C01-69B6-7B14AA4FE77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309966" y="5001208"/>
            <a:ext cx="551283" cy="117643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0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530C3-2153-3A55-2215-9A9C6D38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A6FCCD-6DB8-9517-EB18-57B9D445FC34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 Output: 2022 Building Roof Material Map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D0DCB13-BDE7-4BB7-FF80-CA9C9AE5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543" y="2827216"/>
            <a:ext cx="1657350" cy="109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2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FC16A7-24BB-9E3A-D4FC-82B84942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150FE8-A952-C4B5-29CF-5EB2E353C624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 Output: 2022 Building Wall Material Map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list of different colored bricks&#10;&#10;Description automatically generated">
            <a:extLst>
              <a:ext uri="{FF2B5EF4-FFF2-40B4-BE49-F238E27FC236}">
                <a16:creationId xmlns:a16="http://schemas.microsoft.com/office/drawing/2014/main" id="{E148A686-9C05-2C29-D3DD-079D42E1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114" y="2711636"/>
            <a:ext cx="1752601" cy="14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6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6607EF-B9BB-EC89-0F14-2CFB7768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B17FC7-60F5-9266-7CAC-90B316EA2336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 Output: 2022 Building Macro-Taxonomy Map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oup of colorful squares with black text&#10;&#10;Description automatically generated">
            <a:extLst>
              <a:ext uri="{FF2B5EF4-FFF2-40B4-BE49-F238E27FC236}">
                <a16:creationId xmlns:a16="http://schemas.microsoft.com/office/drawing/2014/main" id="{A1023866-D67D-0F6B-D2D2-DA285723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471" y="2737349"/>
            <a:ext cx="1663700" cy="13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9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0D957E-7F6C-ABD7-9EB2-1ADCFF5F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495F9B-D515-A311-57D8-26BBEEA073E0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Mean Sentinel-1 SAR GRD VV Band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B6A82-493C-0041-3AD3-2CB6E831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76999"/>
            <a:ext cx="5638800" cy="156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99E3E4-B1D8-1CBE-0B7E-9AD491BE78D6}"/>
              </a:ext>
            </a:extLst>
          </p:cNvPr>
          <p:cNvSpPr txBox="1"/>
          <p:nvPr/>
        </p:nvSpPr>
        <p:spPr>
          <a:xfrm>
            <a:off x="195943" y="6355714"/>
            <a:ext cx="413657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020A2-A71E-CA61-939F-AFF9A3678DCC}"/>
              </a:ext>
            </a:extLst>
          </p:cNvPr>
          <p:cNvSpPr txBox="1"/>
          <p:nvPr/>
        </p:nvSpPr>
        <p:spPr>
          <a:xfrm>
            <a:off x="6248400" y="6329119"/>
            <a:ext cx="413657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7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C25C66-6724-5397-5027-063481810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0618C4-A617-3BBD-8D07-E467CF4749E4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Mean Sentinel-1 SAR GRD VH Band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42F6D-4855-3AC7-31FF-513533EE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76999"/>
            <a:ext cx="5638800" cy="1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17A62D-35BA-ADC8-67DC-6C4742B431B2}"/>
              </a:ext>
            </a:extLst>
          </p:cNvPr>
          <p:cNvSpPr txBox="1"/>
          <p:nvPr/>
        </p:nvSpPr>
        <p:spPr>
          <a:xfrm>
            <a:off x="195943" y="6355714"/>
            <a:ext cx="413657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5EE2E-F9CE-9502-C780-E3AB42E1E6C7}"/>
              </a:ext>
            </a:extLst>
          </p:cNvPr>
          <p:cNvSpPr txBox="1"/>
          <p:nvPr/>
        </p:nvSpPr>
        <p:spPr>
          <a:xfrm>
            <a:off x="6248400" y="6329119"/>
            <a:ext cx="413657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9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B63A9F-DD16-76DF-6044-BAD7CAEC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9532B6-6A21-0D70-66AA-098B34F8EA5D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Median Sentinel-2 MSI Red, Green, Blue (RGB) Bands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7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95CB65-E316-F0F1-5063-8FDC5C44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FC294B-4CBE-8BDE-8DCC-140CA5A5984C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Median Sentinel-2 MSI Red1 Band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AAB7A-4C7B-B7A9-1D5C-5F42F67A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76999"/>
            <a:ext cx="5638800" cy="1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5551BE-97E8-65BF-EBA1-BB496EDE0918}"/>
              </a:ext>
            </a:extLst>
          </p:cNvPr>
          <p:cNvSpPr txBox="1"/>
          <p:nvPr/>
        </p:nvSpPr>
        <p:spPr>
          <a:xfrm>
            <a:off x="195943" y="6355714"/>
            <a:ext cx="413657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360D9-C736-BBD4-1E5B-0ABAA44BEBAA}"/>
              </a:ext>
            </a:extLst>
          </p:cNvPr>
          <p:cNvSpPr txBox="1"/>
          <p:nvPr/>
        </p:nvSpPr>
        <p:spPr>
          <a:xfrm>
            <a:off x="6248400" y="6329151"/>
            <a:ext cx="609600" cy="3652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3,500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3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F64441-3617-367B-33AE-693A7F20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3A3F84-9E74-FFE6-E357-AF9E80C7E42E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Median Sentinel-2 MSI Red2 Band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FAE46-ACD8-54C6-06B8-18309BCE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76999"/>
            <a:ext cx="5638800" cy="1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921335-640F-18FA-A608-91FDADE9C895}"/>
              </a:ext>
            </a:extLst>
          </p:cNvPr>
          <p:cNvSpPr txBox="1"/>
          <p:nvPr/>
        </p:nvSpPr>
        <p:spPr>
          <a:xfrm>
            <a:off x="195943" y="6355714"/>
            <a:ext cx="413657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AA730-F0A9-5F9D-F0AA-275941F69460}"/>
              </a:ext>
            </a:extLst>
          </p:cNvPr>
          <p:cNvSpPr txBox="1"/>
          <p:nvPr/>
        </p:nvSpPr>
        <p:spPr>
          <a:xfrm>
            <a:off x="6248400" y="6329151"/>
            <a:ext cx="609600" cy="3652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3,500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9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FF86F8-DA52-1869-9590-133FB1A0D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377C3E-611B-3C34-B892-2D75492CB6BD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Median Sentinel-2 MSI Red3 Band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DDE52-C487-30F5-D8FA-A16F4B2B9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76999"/>
            <a:ext cx="5638800" cy="156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ECFAF-C697-C4C9-6231-F9EF7D9D7772}"/>
              </a:ext>
            </a:extLst>
          </p:cNvPr>
          <p:cNvSpPr txBox="1"/>
          <p:nvPr/>
        </p:nvSpPr>
        <p:spPr>
          <a:xfrm>
            <a:off x="195943" y="6355714"/>
            <a:ext cx="413657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EA903-08C5-E518-2D5E-10CB29D3F294}"/>
              </a:ext>
            </a:extLst>
          </p:cNvPr>
          <p:cNvSpPr txBox="1"/>
          <p:nvPr/>
        </p:nvSpPr>
        <p:spPr>
          <a:xfrm>
            <a:off x="6248400" y="6329151"/>
            <a:ext cx="609600" cy="3652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4,000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3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6C230F-12C3-1A74-5A5D-ECECE15A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52E30D-5F05-6F8C-3C9C-D21CD8BD3405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Median Sentinel-2 MSI Red4 Band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FA65E-CB08-7E61-AB3E-0201A78DC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76999"/>
            <a:ext cx="5638800" cy="1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C324D6-2FAC-CD38-F89B-FD176D3A9BB8}"/>
              </a:ext>
            </a:extLst>
          </p:cNvPr>
          <p:cNvSpPr txBox="1"/>
          <p:nvPr/>
        </p:nvSpPr>
        <p:spPr>
          <a:xfrm>
            <a:off x="195943" y="6355714"/>
            <a:ext cx="413657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4636E-C331-4DA8-2708-91835A5C81F9}"/>
              </a:ext>
            </a:extLst>
          </p:cNvPr>
          <p:cNvSpPr txBox="1"/>
          <p:nvPr/>
        </p:nvSpPr>
        <p:spPr>
          <a:xfrm>
            <a:off x="6248400" y="6329151"/>
            <a:ext cx="609600" cy="3652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3,500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93ED76-9094-9F18-0368-8F54B5F5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8650"/>
            <a:ext cx="5638800" cy="560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7D25AF-F117-9FC5-B02E-3530A25252F5}"/>
              </a:ext>
            </a:extLst>
          </p:cNvPr>
          <p:cNvSpPr txBox="1"/>
          <p:nvPr/>
        </p:nvSpPr>
        <p:spPr>
          <a:xfrm>
            <a:off x="0" y="136993"/>
            <a:ext cx="6858000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Median Sentinel-2 MSI SWIR1 Band (10-meter)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9A225-4400-BFCB-B610-45E764019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76999"/>
            <a:ext cx="5638800" cy="1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505B5-808C-9592-EBA1-84C4E76F09B8}"/>
              </a:ext>
            </a:extLst>
          </p:cNvPr>
          <p:cNvSpPr txBox="1"/>
          <p:nvPr/>
        </p:nvSpPr>
        <p:spPr>
          <a:xfrm>
            <a:off x="195943" y="6355714"/>
            <a:ext cx="413657" cy="3652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0A95C-8CA0-E876-572C-0F043B39CAE1}"/>
              </a:ext>
            </a:extLst>
          </p:cNvPr>
          <p:cNvSpPr txBox="1"/>
          <p:nvPr/>
        </p:nvSpPr>
        <p:spPr>
          <a:xfrm>
            <a:off x="6248400" y="6329151"/>
            <a:ext cx="609600" cy="3652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4,000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7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305</Words>
  <Application>Microsoft Macintosh PowerPoint</Application>
  <PresentationFormat>Custom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Dimasaka</dc:creator>
  <cp:lastModifiedBy>Joshua Dimasaka</cp:lastModifiedBy>
  <cp:revision>2</cp:revision>
  <dcterms:created xsi:type="dcterms:W3CDTF">2024-07-28T07:16:14Z</dcterms:created>
  <dcterms:modified xsi:type="dcterms:W3CDTF">2024-07-28T08:17:58Z</dcterms:modified>
</cp:coreProperties>
</file>