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1AEED4-C7A3-471F-BB41-CC52D80DF8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9F0E24-E931-4F11-8B5A-508366766C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1170FB-4242-4A2D-BFDD-19E75CB4D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2C3A1E-CC87-4675-AFCE-CF87B3C592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7AA716-DBB0-4530-BDE5-9C2B4216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46139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C978A-0D70-4956-846A-06CC5124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5F632-3302-4FE8-81A2-9F86FA238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AE6E2-0889-4D46-AD77-7D88399C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B6BC14-0203-4DE8-8734-A005643E4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80BBF-924B-4A80-BD10-B2C88983D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29171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9023AAF-B3FC-483C-A2DC-5F6683206D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2797F18-BFC9-4C98-8997-230765B1AA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4529E-1CAF-42AE-B85C-9B04C7677B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E641A-0B4F-4DE4-B7C9-E8FB00B8B5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3C9872-6F9A-44B4-BB67-DF6BA73A4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147249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27D-2038-4EED-B328-848506950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B1C6-8C41-44F0-A0D1-96566D8B5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B963DD-31AD-463A-80B7-75FEB51C9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09875-8B8B-4856-BA9D-6344517CB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28535-3E24-40E9-92AD-076C6AF7F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10094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E524F-CCAC-431B-95D9-EB138606D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E9B8B1-F118-45C9-A8FB-4FF51DD786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A8AF9-CDCC-4AAE-AE84-339A80FE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AB2C32-2281-45F0-BA38-7F6D4CCB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16D22F-0186-4364-8501-8F1CD3E7D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242407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F8683-9DD7-4120-BEB9-34E9BB2A0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E6268-5A3D-43B8-B084-F88FEB8930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F8F268-A180-4FEE-AAB5-5640FD024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7C39E0-8747-4686-AC8F-13E211AB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0181C-01D3-4529-9BEE-52AD77B0F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FD0F13-77E5-401E-AEC5-C87F944C3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106298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D9684-0F6F-4D7E-93E8-A71B5918C0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DDF1D-A3CB-45AB-8779-DAF29F16A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56ABE3-126F-483A-90C0-C34E14000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7A9114-9828-4DE0-A7C2-04DCEFED5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F3E117-3C05-498C-A1C4-2D1543144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5AB184-6AE3-468D-8FE0-FBA8A372B1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99FF29-9DAD-4A20-83BF-2001D6359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3D8936-C8E9-4FE3-850B-3290A8544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4277606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BD7358-AD79-4FFF-AB89-FCC5C8125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6A76E8-30F7-407A-9CF9-6FAB350B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47898C-A195-422A-86CD-87D7B7D1D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D37D6F-EA62-49FC-990A-EFE54A294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964041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EDC458-269F-42C8-90DA-5680198F2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59CE3B-7F1B-4245-A05F-1983C517E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74606-BECB-46C7-8637-0C91F8D11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340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EF146-750E-48C2-912B-86CBC83CB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53A51-4BB5-4B96-B579-D450586B04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470C92-A132-48C3-879C-D9B88466C4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1179F4-568B-49C9-B6B1-CFB809235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3C1C13-3087-40AC-8717-E3DEFE247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BAD20-AE65-4BF7-8AD6-C6B44D071E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907266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00681-10D4-4E64-A0BB-5F87376FDD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B10E1B-66B1-45B3-B3BC-752E034B65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803897-71E0-40CB-844C-10ECE7B74E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51744-031A-49A4-BFFE-933145388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FA17A-5F02-45E1-BBCE-D938E2CF5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6A25BF-1666-49EC-834E-C1A8F6D76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097833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E73C64-83C8-45BD-9101-67ADB0786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731C61-E9DA-480F-B77C-CD10CFC103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9488D-1DB7-4027-8D64-FFEB831017B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4CEF4D-04D0-4835-935F-C93528F335C9}" type="datetimeFigureOut">
              <a:rPr lang="en-ID" smtClean="0"/>
              <a:t>06/03/2025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F9A5C-FFD9-4DE4-B9D2-C0DE50DC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1F456-8881-4310-801F-5B5A2572B4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B7B7B5-011E-47BF-BB79-050FB907D46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8354676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75CDA-2C24-46D1-AD1F-D022F3A28C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0A4996-148C-4E9C-B5C0-F69DA8D7FC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1162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19A04C-81EC-4491-892F-3DBF58B1C2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2471219"/>
              </p:ext>
            </p:extLst>
          </p:nvPr>
        </p:nvGraphicFramePr>
        <p:xfrm>
          <a:off x="197225" y="242048"/>
          <a:ext cx="11743764" cy="645390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201485">
                  <a:extLst>
                    <a:ext uri="{9D8B030D-6E8A-4147-A177-3AD203B41FA5}">
                      <a16:colId xmlns:a16="http://schemas.microsoft.com/office/drawing/2014/main" val="505327193"/>
                    </a:ext>
                  </a:extLst>
                </a:gridCol>
                <a:gridCol w="5340794">
                  <a:extLst>
                    <a:ext uri="{9D8B030D-6E8A-4147-A177-3AD203B41FA5}">
                      <a16:colId xmlns:a16="http://schemas.microsoft.com/office/drawing/2014/main" val="1132354591"/>
                    </a:ext>
                  </a:extLst>
                </a:gridCol>
                <a:gridCol w="3201485">
                  <a:extLst>
                    <a:ext uri="{9D8B030D-6E8A-4147-A177-3AD203B41FA5}">
                      <a16:colId xmlns:a16="http://schemas.microsoft.com/office/drawing/2014/main" val="839263296"/>
                    </a:ext>
                  </a:extLst>
                </a:gridCol>
              </a:tblGrid>
              <a:tr h="253394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D" sz="1800" b="0" u="none" strike="noStrike">
                          <a:effectLst/>
                        </a:rPr>
                        <a:t>Tabel Unsur Akar Kata, Definisi dan Istilah Terkait Sistem Kardiovaskular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8935" marR="8935" marT="89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445358"/>
                  </a:ext>
                </a:extLst>
              </a:tr>
              <a:tr h="194919"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5" marR="8935" marT="89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5" marR="8935" marT="89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ID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8935" marR="8935" marT="893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7130216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AKAR KATA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DEFINISI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ISTILAH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56006319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aneurysm/o-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aneurism, </a:t>
                      </a:r>
                      <a:r>
                        <a:rPr lang="en-ID" sz="1800" b="0" u="none" strike="noStrike" dirty="0" err="1">
                          <a:effectLst/>
                        </a:rPr>
                        <a:t>aneurisma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aneurismectomy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8142555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angi/o-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vessels, </a:t>
                      </a:r>
                      <a:r>
                        <a:rPr lang="en-ID" sz="1800" b="0" u="none" strike="noStrike" dirty="0" err="1">
                          <a:effectLst/>
                        </a:rPr>
                        <a:t>pembuluh</a:t>
                      </a:r>
                      <a:r>
                        <a:rPr lang="en-ID" sz="1800" b="0" u="none" strike="noStrike" dirty="0">
                          <a:effectLst/>
                        </a:rPr>
                        <a:t> </a:t>
                      </a:r>
                      <a:r>
                        <a:rPr lang="en-ID" sz="1800" b="0" u="none" strike="noStrike" dirty="0" err="1">
                          <a:effectLst/>
                        </a:rPr>
                        <a:t>darah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angiografi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016755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aorta-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aorta, pembuluh darah aorta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aortic arch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07204905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arter/o-; arteri/o-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artery, </a:t>
                      </a:r>
                      <a:r>
                        <a:rPr lang="en-ID" sz="1800" b="0" u="none" strike="noStrike" dirty="0" err="1">
                          <a:effectLst/>
                        </a:rPr>
                        <a:t>arteri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arteriosklerosis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333556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arteriol/o-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arteriole, </a:t>
                      </a:r>
                      <a:r>
                        <a:rPr lang="en-ID" sz="1800" b="0" u="none" strike="noStrike" dirty="0" err="1">
                          <a:effectLst/>
                        </a:rPr>
                        <a:t>arteriol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arteriolitis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85028625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ather/o-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plaque, </a:t>
                      </a:r>
                      <a:r>
                        <a:rPr lang="en-ID" sz="1800" b="0" u="none" strike="noStrike" dirty="0" err="1">
                          <a:effectLst/>
                        </a:rPr>
                        <a:t>plak</a:t>
                      </a:r>
                      <a:r>
                        <a:rPr lang="en-ID" sz="1800" b="0" u="none" strike="noStrike" dirty="0">
                          <a:effectLst/>
                        </a:rPr>
                        <a:t> lemak </a:t>
                      </a:r>
                      <a:r>
                        <a:rPr lang="en-ID" sz="1800" b="0" u="none" strike="noStrike" dirty="0" err="1">
                          <a:effectLst/>
                        </a:rPr>
                        <a:t>kekuningan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atherosklerosis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0104627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atri/o-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heart atrium, atrium </a:t>
                      </a:r>
                      <a:r>
                        <a:rPr lang="en-ID" sz="1800" b="0" u="none" strike="noStrike" dirty="0" err="1">
                          <a:effectLst/>
                        </a:rPr>
                        <a:t>jantung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atrioventrikularis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22074260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cardi/o-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heart, </a:t>
                      </a:r>
                      <a:r>
                        <a:rPr lang="en-ID" sz="1800" b="0" u="none" strike="noStrike" dirty="0" err="1">
                          <a:effectLst/>
                        </a:rPr>
                        <a:t>jantung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kardiomegali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01780030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coron/o-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heart coronary, </a:t>
                      </a:r>
                      <a:r>
                        <a:rPr lang="en-ID" sz="1800" b="0" u="none" strike="noStrike" dirty="0" err="1">
                          <a:effectLst/>
                        </a:rPr>
                        <a:t>arteri</a:t>
                      </a:r>
                      <a:r>
                        <a:rPr lang="en-ID" sz="1800" b="0" u="none" strike="noStrike" dirty="0">
                          <a:effectLst/>
                        </a:rPr>
                        <a:t> </a:t>
                      </a:r>
                      <a:r>
                        <a:rPr lang="en-ID" sz="1800" b="0" u="none" strike="noStrike" dirty="0" err="1">
                          <a:effectLst/>
                        </a:rPr>
                        <a:t>koroner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coronaria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40464023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ech/o-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sound wave, </a:t>
                      </a:r>
                      <a:r>
                        <a:rPr lang="en-ID" sz="1800" b="0" u="none" strike="noStrike" dirty="0" err="1">
                          <a:effectLst/>
                        </a:rPr>
                        <a:t>gelombang</a:t>
                      </a:r>
                      <a:r>
                        <a:rPr lang="en-ID" sz="1800" b="0" u="none" strike="noStrike" dirty="0">
                          <a:effectLst/>
                        </a:rPr>
                        <a:t> </a:t>
                      </a:r>
                      <a:r>
                        <a:rPr lang="en-ID" sz="1800" b="0" u="none" strike="noStrike" dirty="0" err="1">
                          <a:effectLst/>
                        </a:rPr>
                        <a:t>suara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echocardiography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2038427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electr/o-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electric, </a:t>
                      </a:r>
                      <a:r>
                        <a:rPr lang="en-ID" sz="1800" b="0" u="none" strike="noStrike" dirty="0" err="1">
                          <a:effectLst/>
                        </a:rPr>
                        <a:t>listrik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elektrografi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78248195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my/o-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muscle, </a:t>
                      </a:r>
                      <a:r>
                        <a:rPr lang="en-ID" sz="1800" b="0" u="none" strike="noStrike" dirty="0" err="1">
                          <a:effectLst/>
                        </a:rPr>
                        <a:t>otot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myocardium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40465025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phleb/o-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vein, vena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phlebitis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51969571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sphygm/o-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pulse, detak nadi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 err="1">
                          <a:effectLst/>
                        </a:rPr>
                        <a:t>sphygmometer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80139097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steth/o-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chest, dada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 err="1">
                          <a:effectLst/>
                        </a:rPr>
                        <a:t>stetoskop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61057730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-tensi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blood pressure, tekanan darah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 err="1">
                          <a:effectLst/>
                        </a:rPr>
                        <a:t>hipertensi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3459825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thromb/o-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clot, bekuan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thrombosis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35985843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vas/o-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vessels, pembuluh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 err="1">
                          <a:effectLst/>
                        </a:rPr>
                        <a:t>vasokonstriksi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9621680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ven/o-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vein, vena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venotomy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3240442"/>
                  </a:ext>
                </a:extLst>
              </a:tr>
              <a:tr h="242470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ventricul/o-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>
                          <a:effectLst/>
                        </a:rPr>
                        <a:t>heart ventricle, ventrikel jantung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0" u="none" strike="noStrike" dirty="0">
                          <a:effectLst/>
                        </a:rPr>
                        <a:t>interventricular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8935" marR="8935" marT="893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5965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1235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F91FFC5-CEBD-4D34-9AE5-E3E756133A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7868644"/>
              </p:ext>
            </p:extLst>
          </p:nvPr>
        </p:nvGraphicFramePr>
        <p:xfrm>
          <a:off x="224118" y="251012"/>
          <a:ext cx="11716870" cy="632908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197315">
                  <a:extLst>
                    <a:ext uri="{9D8B030D-6E8A-4147-A177-3AD203B41FA5}">
                      <a16:colId xmlns:a16="http://schemas.microsoft.com/office/drawing/2014/main" val="1662330741"/>
                    </a:ext>
                  </a:extLst>
                </a:gridCol>
                <a:gridCol w="5322240">
                  <a:extLst>
                    <a:ext uri="{9D8B030D-6E8A-4147-A177-3AD203B41FA5}">
                      <a16:colId xmlns:a16="http://schemas.microsoft.com/office/drawing/2014/main" val="194277048"/>
                    </a:ext>
                  </a:extLst>
                </a:gridCol>
                <a:gridCol w="3197315">
                  <a:extLst>
                    <a:ext uri="{9D8B030D-6E8A-4147-A177-3AD203B41FA5}">
                      <a16:colId xmlns:a16="http://schemas.microsoft.com/office/drawing/2014/main" val="2942636777"/>
                    </a:ext>
                  </a:extLst>
                </a:gridCol>
              </a:tblGrid>
              <a:tr h="391039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>
                          <a:effectLst/>
                        </a:rPr>
                        <a:t>Tabel Unsur Kata Depan, Definisi dan  Istilah Terkait Sistem Kardiovaskular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1124370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PREFIKS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DEFINISI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CONTOH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7325563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brady-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slow, </a:t>
                      </a:r>
                      <a:r>
                        <a:rPr lang="en-ID" sz="1800" u="none" strike="noStrike" dirty="0" err="1">
                          <a:effectLst/>
                        </a:rPr>
                        <a:t>lambat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bradikardi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34121870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tachy-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fast, </a:t>
                      </a:r>
                      <a:r>
                        <a:rPr lang="en-ID" sz="1800" u="none" strike="noStrike" dirty="0" err="1">
                          <a:effectLst/>
                        </a:rPr>
                        <a:t>cepat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takikardi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91308278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poly-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many, </a:t>
                      </a:r>
                      <a:r>
                        <a:rPr lang="en-ID" sz="1800" u="none" strike="noStrike" dirty="0" err="1">
                          <a:effectLst/>
                        </a:rPr>
                        <a:t>banyak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poliartritis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9278552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hyper-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above, beyond, </a:t>
                      </a:r>
                      <a:r>
                        <a:rPr lang="en-US" sz="1800" u="none" strike="noStrike" dirty="0" err="1">
                          <a:effectLst/>
                        </a:rPr>
                        <a:t>diatas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berlebihan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melewati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 err="1">
                          <a:effectLst/>
                        </a:rPr>
                        <a:t>hipertensi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5071649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hypo-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below, dibawah, kekurangan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 err="1">
                          <a:effectLst/>
                        </a:rPr>
                        <a:t>hipotensi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65685"/>
                  </a:ext>
                </a:extLst>
              </a:tr>
              <a:tr h="592575">
                <a:tc gridSpan="3">
                  <a:txBody>
                    <a:bodyPr/>
                    <a:lstStyle/>
                    <a:p>
                      <a:pPr algn="l" fontAlgn="b"/>
                      <a:r>
                        <a:rPr lang="en-ID" sz="1800" u="none" strike="noStrike" dirty="0" err="1">
                          <a:effectLst/>
                        </a:rPr>
                        <a:t>Tabel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Unsur</a:t>
                      </a:r>
                      <a:r>
                        <a:rPr lang="en-ID" sz="1800" u="none" strike="noStrike" dirty="0">
                          <a:effectLst/>
                        </a:rPr>
                        <a:t> Kata </a:t>
                      </a:r>
                      <a:r>
                        <a:rPr lang="en-ID" sz="1800" u="none" strike="noStrike" dirty="0" err="1">
                          <a:effectLst/>
                        </a:rPr>
                        <a:t>Akhiran</a:t>
                      </a:r>
                      <a:r>
                        <a:rPr lang="en-ID" sz="1800" u="none" strike="noStrike" dirty="0">
                          <a:effectLst/>
                        </a:rPr>
                        <a:t>, </a:t>
                      </a:r>
                      <a:r>
                        <a:rPr lang="en-ID" sz="1800" u="none" strike="noStrike" dirty="0" err="1">
                          <a:effectLst/>
                        </a:rPr>
                        <a:t>Definisi</a:t>
                      </a:r>
                      <a:r>
                        <a:rPr lang="en-ID" sz="1800" u="none" strike="noStrike" dirty="0">
                          <a:effectLst/>
                        </a:rPr>
                        <a:t> dan </a:t>
                      </a:r>
                      <a:r>
                        <a:rPr lang="en-ID" sz="1800" u="none" strike="noStrike" dirty="0" err="1">
                          <a:effectLst/>
                        </a:rPr>
                        <a:t>Istilah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Terkait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Sistem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Kardiovaskular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Arial Black" panose="020B0A04020102020204" pitchFamily="34" charset="0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D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8414564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SUFFIKS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DEFINISI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b="1" u="none" strike="noStrike" dirty="0">
                          <a:effectLst/>
                        </a:rPr>
                        <a:t>CONTOH</a:t>
                      </a:r>
                      <a:endParaRPr lang="en-ID" sz="18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25717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6387156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-graph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tools for recording, </a:t>
                      </a:r>
                      <a:r>
                        <a:rPr lang="en-US" sz="1800" u="none" strike="noStrike" dirty="0" err="1">
                          <a:effectLst/>
                        </a:rPr>
                        <a:t>alat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untuk</a:t>
                      </a:r>
                      <a:r>
                        <a:rPr lang="en-US" sz="1800" u="none" strike="noStrike" dirty="0">
                          <a:effectLst/>
                        </a:rPr>
                        <a:t> </a:t>
                      </a:r>
                      <a:r>
                        <a:rPr lang="en-US" sz="1800" u="none" strike="noStrike" dirty="0" err="1">
                          <a:effectLst/>
                        </a:rPr>
                        <a:t>merekam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echocardiograph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9318155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-graphy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recording process, proses </a:t>
                      </a:r>
                      <a:r>
                        <a:rPr lang="en-ID" sz="1800" u="none" strike="noStrike" dirty="0" err="1">
                          <a:effectLst/>
                        </a:rPr>
                        <a:t>merekam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echocardiography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8123776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-gram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recording result, </a:t>
                      </a:r>
                      <a:r>
                        <a:rPr lang="en-ID" sz="1800" u="none" strike="noStrike" dirty="0" err="1">
                          <a:effectLst/>
                        </a:rPr>
                        <a:t>hasil</a:t>
                      </a:r>
                      <a:r>
                        <a:rPr lang="en-ID" sz="1800" u="none" strike="noStrike" dirty="0">
                          <a:effectLst/>
                        </a:rPr>
                        <a:t> </a:t>
                      </a:r>
                      <a:r>
                        <a:rPr lang="en-ID" sz="1800" u="none" strike="noStrike" dirty="0" err="1">
                          <a:effectLst/>
                        </a:rPr>
                        <a:t>rekaman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echocardiogram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417293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-megaly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expand, swell, </a:t>
                      </a:r>
                      <a:r>
                        <a:rPr lang="en-ID" sz="1800" u="none" strike="noStrike" dirty="0" err="1">
                          <a:effectLst/>
                        </a:rPr>
                        <a:t>membesar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cardiomegaly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54226236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-pathy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disease, obstruction, </a:t>
                      </a:r>
                      <a:r>
                        <a:rPr lang="en-ID" sz="1800" u="none" strike="noStrike" dirty="0" err="1">
                          <a:effectLst/>
                        </a:rPr>
                        <a:t>penyakit</a:t>
                      </a:r>
                      <a:r>
                        <a:rPr lang="en-ID" sz="1800" u="none" strike="noStrike" dirty="0">
                          <a:effectLst/>
                        </a:rPr>
                        <a:t>, </a:t>
                      </a:r>
                      <a:r>
                        <a:rPr lang="en-ID" sz="1800" u="none" strike="noStrike" dirty="0" err="1">
                          <a:effectLst/>
                        </a:rPr>
                        <a:t>gangguan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cardiopathy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320919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-sclerosis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harden, </a:t>
                      </a:r>
                      <a:r>
                        <a:rPr lang="en-ID" sz="1800" u="none" strike="noStrike" dirty="0" err="1">
                          <a:effectLst/>
                        </a:rPr>
                        <a:t>mengeras</a:t>
                      </a:r>
                      <a:endParaRPr lang="en-ID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arteriosclerosis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5356079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-stenosis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</a:rPr>
                        <a:t>come closer, shrink, </a:t>
                      </a:r>
                      <a:r>
                        <a:rPr lang="en-US" sz="1800" u="none" strike="noStrike" dirty="0" err="1">
                          <a:effectLst/>
                        </a:rPr>
                        <a:t>mendekat</a:t>
                      </a:r>
                      <a:r>
                        <a:rPr lang="en-US" sz="1800" u="none" strike="noStrike" dirty="0">
                          <a:effectLst/>
                        </a:rPr>
                        <a:t>, </a:t>
                      </a:r>
                      <a:r>
                        <a:rPr lang="en-US" sz="1800" u="none" strike="noStrike" dirty="0" err="1">
                          <a:effectLst/>
                        </a:rPr>
                        <a:t>mengecil</a:t>
                      </a:r>
                      <a:endParaRPr lang="en-US" sz="1800" b="0" i="1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 err="1">
                          <a:effectLst/>
                        </a:rPr>
                        <a:t>angiostenosis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4527144"/>
                  </a:ext>
                </a:extLst>
              </a:tr>
              <a:tr h="356365"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-tension</a:t>
                      </a:r>
                      <a:endParaRPr lang="en-ID" sz="18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>
                          <a:effectLst/>
                        </a:rPr>
                        <a:t>blood pressure, tekanan darah</a:t>
                      </a:r>
                      <a:endParaRPr lang="en-ID" sz="1800" b="0" i="1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D" sz="1800" u="none" strike="noStrike" dirty="0">
                          <a:effectLst/>
                        </a:rPr>
                        <a:t>hypotension</a:t>
                      </a:r>
                      <a:endParaRPr lang="en-ID" sz="18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4512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40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E9D6F37-ACBD-4F46-9A00-A1C5DF64B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2756"/>
              </p:ext>
            </p:extLst>
          </p:nvPr>
        </p:nvGraphicFramePr>
        <p:xfrm>
          <a:off x="2187388" y="113851"/>
          <a:ext cx="7270377" cy="663029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9024">
                  <a:extLst>
                    <a:ext uri="{9D8B030D-6E8A-4147-A177-3AD203B41FA5}">
                      <a16:colId xmlns:a16="http://schemas.microsoft.com/office/drawing/2014/main" val="1604020807"/>
                    </a:ext>
                  </a:extLst>
                </a:gridCol>
                <a:gridCol w="6311353">
                  <a:extLst>
                    <a:ext uri="{9D8B030D-6E8A-4147-A177-3AD203B41FA5}">
                      <a16:colId xmlns:a16="http://schemas.microsoft.com/office/drawing/2014/main" val="1361548192"/>
                    </a:ext>
                  </a:extLst>
                </a:gridCol>
              </a:tblGrid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A.F</a:t>
                      </a:r>
                      <a:endParaRPr lang="en-ID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Atrial Fibrillation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772386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A.S.D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Atrial Septal Defect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36382440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A.S.H.D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Arteriosclerotic Heart Disease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2818636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C.A.B.G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Coronary Artery Bypass Graft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2922623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C.A.D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Coronary Artery Disease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0849499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C.H.F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Congestive Heart Failure</a:t>
                      </a:r>
                      <a:endParaRPr lang="en-ID" sz="1600" b="0" i="1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8282204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C.P.R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Cardio-Pulmonary Resuscitation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8697050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D.V.T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Deep Vein Thrombosis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0780626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E.C.G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Electrocardiogram</a:t>
                      </a:r>
                      <a:endParaRPr lang="en-ID" sz="1600" b="0" i="1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103087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H.H.D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Hypertensive Heart Disease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5205204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L.B.B.B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Left Bundle Branch Block.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3068792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M.I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Myocardial Infarction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0906212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M.V.P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Mitral Valve Prolapse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40712735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P.A.C</a:t>
                      </a:r>
                      <a:endParaRPr lang="en-ID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Premature Atrial Contraction</a:t>
                      </a:r>
                      <a:endParaRPr lang="en-ID" sz="1600" b="0" i="1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9314065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P.A.T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Paroxysmal Atrial Tachycardia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086184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P.D.A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Patent Ductus Arteriosus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3127279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P.J.K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Penyakit Jantung Coroner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60482492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P.T.C.A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Percutaneous Transluminal Coronary Angioplasty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5720823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P.V.C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Premature Ventricular Contraction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51771454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R.B.B.B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Right Bundle Branch Block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0700254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R.H.D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Rheumatic Heart Disease</a:t>
                      </a:r>
                      <a:endParaRPr lang="en-ID" sz="1600" b="0" i="1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6540810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R.J.P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Resusitasi</a:t>
                      </a:r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Jantung</a:t>
                      </a:r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r>
                        <a:rPr lang="en-ID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Paru</a:t>
                      </a:r>
                      <a:endParaRPr lang="en-ID" sz="1600" b="0" i="0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0378123"/>
                  </a:ext>
                </a:extLst>
              </a:tr>
              <a:tr h="285168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T.E.E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Trans-</a:t>
                      </a:r>
                      <a:r>
                        <a:rPr lang="en-ID" sz="1600" u="none" strike="noStrike" dirty="0" err="1">
                          <a:solidFill>
                            <a:schemeClr val="tx1"/>
                          </a:solidFill>
                          <a:effectLst/>
                        </a:rPr>
                        <a:t>Esophageal</a:t>
                      </a:r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 Echocardiography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2973494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V.F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Ventricular Fibrillation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772098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V.S.D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Ventricular Septal Defect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077011"/>
                  </a:ext>
                </a:extLst>
              </a:tr>
              <a:tr h="151993">
                <a:tc>
                  <a:txBody>
                    <a:bodyPr/>
                    <a:lstStyle/>
                    <a:p>
                      <a:pPr algn="l" fontAlgn="t"/>
                      <a:r>
                        <a:rPr lang="en-ID" sz="1600" u="none" strike="noStrike">
                          <a:solidFill>
                            <a:schemeClr val="tx1"/>
                          </a:solidFill>
                          <a:effectLst/>
                        </a:rPr>
                        <a:t>VT</a:t>
                      </a:r>
                      <a:endParaRPr lang="en-ID" sz="1600" b="0" i="0" u="none" strike="noStrike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D" sz="1600" u="none" strike="noStrike" dirty="0">
                          <a:solidFill>
                            <a:schemeClr val="tx1"/>
                          </a:solidFill>
                          <a:effectLst/>
                        </a:rPr>
                        <a:t>Ventricular Tachycardia</a:t>
                      </a:r>
                      <a:endParaRPr lang="en-ID" sz="1600" b="0" i="1" u="none" strike="noStrike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marL="7238" marR="7238" marT="7238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58659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408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A491F-87D5-41F5-82AD-EE1E363D0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753F6-84BA-4137-9643-D34486457A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891495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</TotalTime>
  <Words>508</Words>
  <Application>Microsoft Office PowerPoint</Application>
  <PresentationFormat>Layar Lebar</PresentationFormat>
  <Paragraphs>163</Paragraphs>
  <Slides>5</Slides>
  <Notes>0</Notes>
  <HiddenSlides>0</HiddenSlides>
  <MMClips>0</MMClips>
  <ScaleCrop>false</ScaleCrop>
  <HeadingPairs>
    <vt:vector size="6" baseType="variant">
      <vt:variant>
        <vt:lpstr>Font Dipakai</vt:lpstr>
      </vt:variant>
      <vt:variant>
        <vt:i4>5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5</vt:i4>
      </vt:variant>
    </vt:vector>
  </HeadingPairs>
  <TitlesOfParts>
    <vt:vector size="11" baseType="lpstr">
      <vt:lpstr>Arial</vt:lpstr>
      <vt:lpstr>Arial Black</vt:lpstr>
      <vt:lpstr>Calibri</vt:lpstr>
      <vt:lpstr>Calibri Light</vt:lpstr>
      <vt:lpstr>Times New Roman</vt:lpstr>
      <vt:lpstr>Office Theme</vt:lpstr>
      <vt:lpstr>Presentasi PowerPoint</vt:lpstr>
      <vt:lpstr>Presentasi PowerPoint</vt:lpstr>
      <vt:lpstr>Presentasi PowerPoint</vt:lpstr>
      <vt:lpstr>Presentasi PowerPoint</vt:lpstr>
      <vt:lpstr>Presentasi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Risdiyanto Amiseno</dc:creator>
  <cp:lastModifiedBy>office27941</cp:lastModifiedBy>
  <cp:revision>4</cp:revision>
  <dcterms:created xsi:type="dcterms:W3CDTF">2025-03-04T06:32:16Z</dcterms:created>
  <dcterms:modified xsi:type="dcterms:W3CDTF">2025-03-06T10:38:10Z</dcterms:modified>
</cp:coreProperties>
</file>