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8" r:id="rId5"/>
    <p:sldId id="262" r:id="rId6"/>
    <p:sldId id="263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1901" y="3632607"/>
            <a:ext cx="834787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4C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2818180"/>
            <a:ext cx="1079115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FCE0218-EA4D-4289-AB96-22F1BB1B6E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0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6"/>
            <a:ext cx="10994760" cy="4479340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8" y="1596541"/>
            <a:ext cx="8347873" cy="4477808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1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2853-A35F-409C-ADB6-148829B0D699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358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8B14D4F-F95A-4A27-93E3-BC0F60621C6A}"/>
              </a:ext>
            </a:extLst>
          </p:cNvPr>
          <p:cNvSpPr txBox="1">
            <a:spLocks/>
          </p:cNvSpPr>
          <p:nvPr/>
        </p:nvSpPr>
        <p:spPr>
          <a:xfrm>
            <a:off x="-10626352" y="1076378"/>
            <a:ext cx="11880103" cy="101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>
                <a:cs typeface="Times New Roman" panose="02020603050405020304" pitchFamily="18" charset="0"/>
              </a:rPr>
              <a:t>PENJUALAN KUE PADA TOKO ABC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8CA08B-A791-4365-8EA6-1D3ADE740F1B}"/>
              </a:ext>
            </a:extLst>
          </p:cNvPr>
          <p:cNvSpPr txBox="1">
            <a:spLocks/>
          </p:cNvSpPr>
          <p:nvPr/>
        </p:nvSpPr>
        <p:spPr>
          <a:xfrm>
            <a:off x="6694620" y="2946488"/>
            <a:ext cx="10994760" cy="101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>
                <a:cs typeface="Times New Roman" panose="02020603050405020304" pitchFamily="18" charset="0"/>
              </a:rPr>
              <a:t>KELOMPOK</a:t>
            </a:r>
            <a:r>
              <a:rPr lang="id-ID" dirty="0"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45F1366A-FC5B-4767-8FAF-F99A6AC10449}"/>
              </a:ext>
            </a:extLst>
          </p:cNvPr>
          <p:cNvSpPr txBox="1">
            <a:spLocks/>
          </p:cNvSpPr>
          <p:nvPr/>
        </p:nvSpPr>
        <p:spPr>
          <a:xfrm>
            <a:off x="10134739" y="-1290578"/>
            <a:ext cx="1856061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17312123</a:t>
            </a:r>
          </a:p>
        </p:txBody>
      </p:sp>
      <p:sp>
        <p:nvSpPr>
          <p:cNvPr id="16" name="Subtitle 7">
            <a:extLst>
              <a:ext uri="{FF2B5EF4-FFF2-40B4-BE49-F238E27FC236}">
                <a16:creationId xmlns:a16="http://schemas.microsoft.com/office/drawing/2014/main" id="{70C96FBF-1038-4EFF-ADA7-43F9E495309E}"/>
              </a:ext>
            </a:extLst>
          </p:cNvPr>
          <p:cNvSpPr txBox="1">
            <a:spLocks/>
          </p:cNvSpPr>
          <p:nvPr/>
        </p:nvSpPr>
        <p:spPr>
          <a:xfrm>
            <a:off x="10120451" y="7405967"/>
            <a:ext cx="1856061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17312003</a:t>
            </a: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724971E2-40CC-47D8-978C-DB7E4B0E99D6}"/>
              </a:ext>
            </a:extLst>
          </p:cNvPr>
          <p:cNvSpPr txBox="1">
            <a:spLocks/>
          </p:cNvSpPr>
          <p:nvPr/>
        </p:nvSpPr>
        <p:spPr>
          <a:xfrm>
            <a:off x="-2413534" y="4083884"/>
            <a:ext cx="1856061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RISKI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9036CA3D-673F-4EBE-B87B-6EAD5556F849}"/>
              </a:ext>
            </a:extLst>
          </p:cNvPr>
          <p:cNvSpPr txBox="1">
            <a:spLocks/>
          </p:cNvSpPr>
          <p:nvPr/>
        </p:nvSpPr>
        <p:spPr>
          <a:xfrm>
            <a:off x="5144622" y="-1231067"/>
            <a:ext cx="951378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AJI</a:t>
            </a:r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9FEEAE3B-C07D-451A-9507-848F48475607}"/>
              </a:ext>
            </a:extLst>
          </p:cNvPr>
          <p:cNvSpPr txBox="1">
            <a:spLocks/>
          </p:cNvSpPr>
          <p:nvPr/>
        </p:nvSpPr>
        <p:spPr>
          <a:xfrm>
            <a:off x="11969369" y="4510147"/>
            <a:ext cx="1856061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PANJI</a:t>
            </a:r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EFF0ED13-E813-4265-ABFF-35C7E9708047}"/>
              </a:ext>
            </a:extLst>
          </p:cNvPr>
          <p:cNvSpPr txBox="1">
            <a:spLocks/>
          </p:cNvSpPr>
          <p:nvPr/>
        </p:nvSpPr>
        <p:spPr>
          <a:xfrm>
            <a:off x="12284569" y="4083884"/>
            <a:ext cx="1856061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KUSUMA</a:t>
            </a:r>
          </a:p>
        </p:txBody>
      </p:sp>
      <p:sp>
        <p:nvSpPr>
          <p:cNvPr id="23" name="Subtitle 7">
            <a:extLst>
              <a:ext uri="{FF2B5EF4-FFF2-40B4-BE49-F238E27FC236}">
                <a16:creationId xmlns:a16="http://schemas.microsoft.com/office/drawing/2014/main" id="{62BE235D-2D8F-42BB-A281-92C15A9E5A02}"/>
              </a:ext>
            </a:extLst>
          </p:cNvPr>
          <p:cNvSpPr txBox="1">
            <a:spLocks/>
          </p:cNvSpPr>
          <p:nvPr/>
        </p:nvSpPr>
        <p:spPr>
          <a:xfrm>
            <a:off x="5002394" y="7691098"/>
            <a:ext cx="2397025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SETIAWAN</a:t>
            </a:r>
            <a:endParaRPr lang="id-ID" sz="2000" dirty="0">
              <a:solidFill>
                <a:srgbClr val="4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Subtitle 7">
            <a:extLst>
              <a:ext uri="{FF2B5EF4-FFF2-40B4-BE49-F238E27FC236}">
                <a16:creationId xmlns:a16="http://schemas.microsoft.com/office/drawing/2014/main" id="{22BFE8DC-4EE5-4C71-94F5-CAC07BBB399F}"/>
              </a:ext>
            </a:extLst>
          </p:cNvPr>
          <p:cNvSpPr txBox="1">
            <a:spLocks/>
          </p:cNvSpPr>
          <p:nvPr/>
        </p:nvSpPr>
        <p:spPr>
          <a:xfrm>
            <a:off x="-2475482" y="4500622"/>
            <a:ext cx="2475967" cy="81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4C0000"/>
                </a:solidFill>
                <a:cs typeface="Times New Roman" panose="02020603050405020304" pitchFamily="18" charset="0"/>
              </a:rPr>
              <a:t>MUNANDAR</a:t>
            </a:r>
          </a:p>
        </p:txBody>
      </p:sp>
    </p:spTree>
    <p:extLst>
      <p:ext uri="{BB962C8B-B14F-4D97-AF65-F5344CB8AC3E}">
        <p14:creationId xmlns:p14="http://schemas.microsoft.com/office/powerpoint/2010/main" val="243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48148E-6 L 0.8843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1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1667 -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3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49726 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7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68099 -0.0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52682 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41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78372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776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0182 -0.466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0065 0.843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0091 -0.482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6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5EAA-C07E-4E09-B88F-15208976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1" y="763525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id-ID" dirty="0"/>
              <a:t>Proses Bisnis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D52-4798-4F01-A85A-6B10DF41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508" y="763525"/>
            <a:ext cx="8347873" cy="5971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d-ID" sz="3200" dirty="0"/>
          </a:p>
          <a:p>
            <a:pPr marL="0" indent="0" algn="just">
              <a:buNone/>
            </a:pPr>
            <a:endParaRPr lang="id-ID" sz="3200" dirty="0"/>
          </a:p>
          <a:p>
            <a:pPr marL="0" indent="0" algn="just">
              <a:buNone/>
            </a:pPr>
            <a:r>
              <a:rPr lang="id-ID" sz="3200" dirty="0"/>
              <a:t>      Dalam studi kasus ini, aplikasi yang dibuat berbasis desktop. Aplikasi yang dibuat </a:t>
            </a:r>
            <a:r>
              <a:rPr lang="id-ID" sz="3200" b="1" dirty="0"/>
              <a:t>tidak membahas </a:t>
            </a:r>
            <a:r>
              <a:rPr lang="id-ID" sz="3200" dirty="0"/>
              <a:t>bagaimana proses pembuatan kue pada toko ABC. Jadi</a:t>
            </a:r>
            <a:r>
              <a:rPr lang="id-ID" sz="3200" b="1" dirty="0"/>
              <a:t>, hanya membahas </a:t>
            </a:r>
            <a:r>
              <a:rPr lang="id-ID" sz="3200" dirty="0"/>
              <a:t>bagaimana proses penjualan kue yang disuplai oleh supplier.</a:t>
            </a:r>
          </a:p>
        </p:txBody>
      </p:sp>
    </p:spTree>
    <p:extLst>
      <p:ext uri="{BB962C8B-B14F-4D97-AF65-F5344CB8AC3E}">
        <p14:creationId xmlns:p14="http://schemas.microsoft.com/office/powerpoint/2010/main" val="41064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F5DF-3A54-4FD3-B6AD-F166A6DB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630" y="159656"/>
            <a:ext cx="8922752" cy="654594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d-ID" sz="3200" dirty="0"/>
              <a:t>Ketentuan proses bisnisnya, sebagai berikut :</a:t>
            </a:r>
          </a:p>
          <a:p>
            <a:pPr marL="0" indent="0" algn="just">
              <a:buNone/>
            </a:pPr>
            <a:endParaRPr lang="id-ID" sz="2400" dirty="0"/>
          </a:p>
          <a:p>
            <a:pPr marL="0" indent="0" algn="just">
              <a:buNone/>
            </a:pPr>
            <a:r>
              <a:rPr lang="id-ID" sz="2800" dirty="0"/>
              <a:t>Transaksi penyuplaian antara supplier dengan kasir :</a:t>
            </a:r>
          </a:p>
          <a:p>
            <a:pPr marL="0" indent="0" algn="just">
              <a:buNone/>
            </a:pPr>
            <a:r>
              <a:rPr lang="id-ID" sz="2800" dirty="0"/>
              <a:t>1. Supplier akan datang ke toko untuk melakukan transaksi penyuplaian.</a:t>
            </a:r>
          </a:p>
          <a:p>
            <a:pPr marL="0" indent="0" algn="just">
              <a:buNone/>
            </a:pPr>
            <a:r>
              <a:rPr lang="id-ID" sz="2800" dirty="0"/>
              <a:t>2. Kasir akan menginputkan data supplier dengan data berupa id supplier, nama supplier, alamat, dan nomor telepon.</a:t>
            </a:r>
          </a:p>
          <a:p>
            <a:pPr marL="0" indent="0" algn="just">
              <a:buNone/>
            </a:pPr>
            <a:r>
              <a:rPr lang="id-ID" sz="2800" dirty="0"/>
              <a:t>3. Selanjutnya kasir menginputkan semua data kue yang telah dibawa supplier dengan data berupa  kode kue, nama kue, harga kue, dan stok.</a:t>
            </a:r>
          </a:p>
          <a:p>
            <a:pPr marL="0" indent="0" algn="just">
              <a:buNone/>
            </a:pPr>
            <a:r>
              <a:rPr lang="id-ID" sz="2800" dirty="0"/>
              <a:t>4. Satu supplier boleh melakukan banyak transaksi penyuplaian.</a:t>
            </a:r>
          </a:p>
          <a:p>
            <a:pPr marL="0" indent="0" algn="just">
              <a:buNone/>
            </a:pPr>
            <a:r>
              <a:rPr lang="id-ID" sz="2800" dirty="0"/>
              <a:t>5. Satu transaksi penyuplaian dilakukan oleh satu supplier.</a:t>
            </a:r>
          </a:p>
          <a:p>
            <a:pPr marL="0" indent="0" algn="just">
              <a:buNone/>
            </a:pPr>
            <a:r>
              <a:rPr lang="id-ID" sz="2800" dirty="0"/>
              <a:t>6. Satu transaksi penyuplaian boleh terdiri dari banyak kue.</a:t>
            </a:r>
          </a:p>
          <a:p>
            <a:pPr marL="0" indent="0" algn="just">
              <a:buNone/>
            </a:pPr>
            <a:r>
              <a:rPr lang="id-ID" sz="2800" dirty="0"/>
              <a:t>7. Satu kue boleh terdapat pada beberapa transaksi penyuplaian.</a:t>
            </a:r>
          </a:p>
          <a:p>
            <a:pPr marL="0" indent="0" algn="just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1224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F5DF-3A54-4FD3-B6AD-F166A6DB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630" y="159656"/>
            <a:ext cx="8922752" cy="654594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id-ID" sz="2800" dirty="0"/>
          </a:p>
          <a:p>
            <a:pPr marL="0" indent="0" algn="just">
              <a:buNone/>
            </a:pPr>
            <a:r>
              <a:rPr lang="id-ID" sz="2800" dirty="0"/>
              <a:t>Transaksi pembelian antara pelanggan dengan kasir :</a:t>
            </a:r>
          </a:p>
          <a:p>
            <a:pPr marL="0" indent="0" algn="just">
              <a:buNone/>
            </a:pPr>
            <a:r>
              <a:rPr lang="id-ID" sz="2800" dirty="0"/>
              <a:t>1. Pelanggan akan datang ke toko untuk melakukan transaksi pembelian.</a:t>
            </a:r>
          </a:p>
          <a:p>
            <a:pPr marL="0" indent="0" algn="just">
              <a:buNone/>
            </a:pPr>
            <a:r>
              <a:rPr lang="id-ID" sz="2800" dirty="0"/>
              <a:t>2. Kasir akan menginputkan data pelanggan. Pelanggan memiliki data berupa id pelanggan, nama pelanggan, alamat, dan nomor telepon.</a:t>
            </a:r>
          </a:p>
          <a:p>
            <a:pPr marL="0" indent="0" algn="just">
              <a:buNone/>
            </a:pPr>
            <a:r>
              <a:rPr lang="id-ID" sz="2800" dirty="0"/>
              <a:t>3. Satu pelanggan boleh melakukan beberapa transaksi pembelian.</a:t>
            </a:r>
          </a:p>
          <a:p>
            <a:pPr marL="0" indent="0" algn="just">
              <a:buNone/>
            </a:pPr>
            <a:r>
              <a:rPr lang="id-ID" sz="2800" dirty="0"/>
              <a:t>4. Satu transaksi pembelian dilakukan oleh satu pelanggan. </a:t>
            </a:r>
          </a:p>
          <a:p>
            <a:pPr marL="0" indent="0" algn="just">
              <a:buNone/>
            </a:pPr>
            <a:r>
              <a:rPr lang="id-ID" sz="2800" dirty="0"/>
              <a:t>5. Selanjutnya pelanggan akan memilih kue yang ingin dibeli. </a:t>
            </a:r>
          </a:p>
          <a:p>
            <a:pPr marL="0" indent="0" algn="just">
              <a:buNone/>
            </a:pPr>
            <a:r>
              <a:rPr lang="id-ID" sz="2800" dirty="0"/>
              <a:t>6. Kasir akan menginputkan data kue yang ingin dibeli berdasarkan kode kue.</a:t>
            </a:r>
          </a:p>
          <a:p>
            <a:pPr marL="0" indent="0" algn="just">
              <a:buNone/>
            </a:pPr>
            <a:r>
              <a:rPr lang="id-ID" sz="2800" dirty="0"/>
              <a:t>7. Satu transaksi pembelian boleh terdiri dari banyak kue.</a:t>
            </a:r>
          </a:p>
          <a:p>
            <a:pPr marL="0" indent="0" algn="just">
              <a:buNone/>
            </a:pPr>
            <a:r>
              <a:rPr lang="id-ID" sz="2800" dirty="0"/>
              <a:t>8. Satu kue boleh terdapat pada beberapa transaksi pembelian.</a:t>
            </a:r>
          </a:p>
          <a:p>
            <a:pPr marL="0" indent="0" algn="just">
              <a:buNone/>
            </a:pPr>
            <a:r>
              <a:rPr lang="id-ID" sz="2800" dirty="0"/>
              <a:t>9. Kemudian mesin secara otomatis mencetak bukti pembayaran.</a:t>
            </a:r>
          </a:p>
          <a:p>
            <a:pPr marL="0" indent="0" algn="just">
              <a:buNone/>
            </a:pPr>
            <a:r>
              <a:rPr lang="id-ID" sz="2800" dirty="0"/>
              <a:t>10. Satu transaksi pembelian memiliki satu bukti pembayaran.</a:t>
            </a:r>
          </a:p>
          <a:p>
            <a:pPr marL="0" indent="0" algn="just">
              <a:buNone/>
            </a:pPr>
            <a:r>
              <a:rPr lang="id-ID" sz="2800" dirty="0"/>
              <a:t>11. Satu bukti pembayaran dimiliki satu transaksi pembelian.</a:t>
            </a:r>
          </a:p>
        </p:txBody>
      </p:sp>
    </p:spTree>
    <p:extLst>
      <p:ext uri="{BB962C8B-B14F-4D97-AF65-F5344CB8AC3E}">
        <p14:creationId xmlns:p14="http://schemas.microsoft.com/office/powerpoint/2010/main" val="5642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B458F8-7FC1-438A-90BB-3282B01C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192" y="-44602"/>
            <a:ext cx="2313464" cy="763525"/>
          </a:xfrm>
        </p:spPr>
        <p:txBody>
          <a:bodyPr>
            <a:normAutofit fontScale="90000"/>
          </a:bodyPr>
          <a:lstStyle/>
          <a:p>
            <a:r>
              <a:rPr lang="id-ID" dirty="0"/>
              <a:t>ERD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5C2021-6474-4A12-89CB-8831F3448C8F}"/>
              </a:ext>
            </a:extLst>
          </p:cNvPr>
          <p:cNvGrpSpPr/>
          <p:nvPr/>
        </p:nvGrpSpPr>
        <p:grpSpPr>
          <a:xfrm>
            <a:off x="19050" y="323850"/>
            <a:ext cx="2134793" cy="1974531"/>
            <a:chOff x="238539" y="582898"/>
            <a:chExt cx="1881808" cy="19745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29FC05-5B53-48B5-9253-4AA766D4CC12}"/>
                </a:ext>
              </a:extLst>
            </p:cNvPr>
            <p:cNvSpPr/>
            <p:nvPr/>
          </p:nvSpPr>
          <p:spPr>
            <a:xfrm>
              <a:off x="238539" y="582898"/>
              <a:ext cx="1742661" cy="1974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F4ECFD-58FD-4F98-B2F8-334EC8486A3A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EECF47-2092-4983-B28D-9C96086B4BF8}"/>
                </a:ext>
              </a:extLst>
            </p:cNvPr>
            <p:cNvSpPr txBox="1"/>
            <p:nvPr/>
          </p:nvSpPr>
          <p:spPr>
            <a:xfrm>
              <a:off x="318053" y="654768"/>
              <a:ext cx="1603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Supplier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473DFA-E0E1-4BA5-B4CA-C41B81E487EA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Id_supplier</a:t>
              </a:r>
            </a:p>
            <a:p>
              <a:r>
                <a:rPr lang="id-ID" sz="1600" dirty="0"/>
                <a:t>* Nama_supplier</a:t>
              </a:r>
            </a:p>
            <a:p>
              <a:r>
                <a:rPr lang="id-ID" sz="1600" dirty="0"/>
                <a:t>* Alamat</a:t>
              </a:r>
            </a:p>
            <a:p>
              <a:r>
                <a:rPr lang="id-ID" sz="1600" dirty="0"/>
                <a:t>o No_telp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8F3CE1-FA4A-4253-99DD-2A58E67CFDF0}"/>
              </a:ext>
            </a:extLst>
          </p:cNvPr>
          <p:cNvGrpSpPr/>
          <p:nvPr/>
        </p:nvGrpSpPr>
        <p:grpSpPr>
          <a:xfrm>
            <a:off x="3532354" y="468799"/>
            <a:ext cx="2134793" cy="1444645"/>
            <a:chOff x="238539" y="582898"/>
            <a:chExt cx="1881808" cy="144467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CD81511-E496-4854-9257-73BCDA3909ED}"/>
                </a:ext>
              </a:extLst>
            </p:cNvPr>
            <p:cNvSpPr/>
            <p:nvPr/>
          </p:nvSpPr>
          <p:spPr>
            <a:xfrm>
              <a:off x="238539" y="582898"/>
              <a:ext cx="1742661" cy="14446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FFD9D9-8A4C-4235-BF4F-3180FD30CCD0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B6F10D-9E78-4B4A-8AD1-30A5BA43AFBB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Penyuplaian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5F776-ED79-48E4-B223-F4B8CB7AF64D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Kd_suplai</a:t>
              </a:r>
            </a:p>
            <a:p>
              <a:r>
                <a:rPr lang="id-ID" sz="1600" dirty="0"/>
                <a:t>* Tgl_suplai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AF6087-A001-4985-ABD6-CB87AFDAC209}"/>
              </a:ext>
            </a:extLst>
          </p:cNvPr>
          <p:cNvGrpSpPr/>
          <p:nvPr/>
        </p:nvGrpSpPr>
        <p:grpSpPr>
          <a:xfrm>
            <a:off x="10179757" y="1998672"/>
            <a:ext cx="2134793" cy="2297497"/>
            <a:chOff x="238539" y="582898"/>
            <a:chExt cx="1881808" cy="229754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FDC72F9-1632-4AD7-8A91-F073650FAB84}"/>
                </a:ext>
              </a:extLst>
            </p:cNvPr>
            <p:cNvSpPr/>
            <p:nvPr/>
          </p:nvSpPr>
          <p:spPr>
            <a:xfrm>
              <a:off x="238539" y="582898"/>
              <a:ext cx="1742661" cy="2109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DA86F7-89FB-4A52-8858-3722ACA8CD62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92D319-3BAE-4C07-810F-244F20C5596E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Kue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A95338-4188-466C-8907-66201D8C0B1E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56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Kd_kue</a:t>
              </a:r>
            </a:p>
            <a:p>
              <a:r>
                <a:rPr lang="id-ID" sz="1600" dirty="0"/>
                <a:t>* Nama_kue</a:t>
              </a:r>
            </a:p>
            <a:p>
              <a:r>
                <a:rPr lang="id-ID" sz="1600" dirty="0"/>
                <a:t>* Harga_kue</a:t>
              </a:r>
            </a:p>
            <a:p>
              <a:r>
                <a:rPr lang="id-ID" sz="1600" dirty="0"/>
                <a:t>* Jenis_kue</a:t>
              </a:r>
            </a:p>
            <a:p>
              <a:r>
                <a:rPr lang="id-ID" sz="1600" dirty="0"/>
                <a:t>* Stok</a:t>
              </a:r>
            </a:p>
            <a:p>
              <a:endParaRPr lang="id-ID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3CC35-9E94-46DA-A9F1-29DCAD11666F}"/>
              </a:ext>
            </a:extLst>
          </p:cNvPr>
          <p:cNvGrpSpPr/>
          <p:nvPr/>
        </p:nvGrpSpPr>
        <p:grpSpPr>
          <a:xfrm>
            <a:off x="3798121" y="3847908"/>
            <a:ext cx="2134793" cy="1649946"/>
            <a:chOff x="238539" y="582898"/>
            <a:chExt cx="1881808" cy="164998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52FF08A-9902-4F2C-BC2A-A188FF1085CA}"/>
                </a:ext>
              </a:extLst>
            </p:cNvPr>
            <p:cNvSpPr/>
            <p:nvPr/>
          </p:nvSpPr>
          <p:spPr>
            <a:xfrm>
              <a:off x="238539" y="582898"/>
              <a:ext cx="1875656" cy="1649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CF1FA3-C3BB-4686-A64D-CCB15EE2D701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8756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1C88EE-AE87-4EF7-AD43-F0971866153B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Pembelian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2AA29E-F22B-4D55-BE1C-DBE46407B041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831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Kd_beli</a:t>
              </a:r>
            </a:p>
            <a:p>
              <a:r>
                <a:rPr lang="id-ID" sz="1600" dirty="0"/>
                <a:t>* Tgl_beli</a:t>
              </a:r>
            </a:p>
            <a:p>
              <a:r>
                <a:rPr lang="id-ID" sz="1600" dirty="0"/>
                <a:t>* Total_pembayaran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7EC73-994E-4E8A-97B6-2EFAAA25066C}"/>
              </a:ext>
            </a:extLst>
          </p:cNvPr>
          <p:cNvGrpSpPr/>
          <p:nvPr/>
        </p:nvGrpSpPr>
        <p:grpSpPr>
          <a:xfrm>
            <a:off x="81070" y="2532195"/>
            <a:ext cx="2134793" cy="1838555"/>
            <a:chOff x="238539" y="582897"/>
            <a:chExt cx="1881808" cy="183859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051FE51-0F4C-480A-A615-EFB2AC3CE0AE}"/>
                </a:ext>
              </a:extLst>
            </p:cNvPr>
            <p:cNvSpPr/>
            <p:nvPr/>
          </p:nvSpPr>
          <p:spPr>
            <a:xfrm>
              <a:off x="238539" y="582897"/>
              <a:ext cx="1742661" cy="18385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6A6DBB-BD15-40B6-A004-4B7F74DC2A50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A3E32E-B3E0-4613-B97D-7E23FAC504CA}"/>
                </a:ext>
              </a:extLst>
            </p:cNvPr>
            <p:cNvSpPr txBox="1"/>
            <p:nvPr/>
          </p:nvSpPr>
          <p:spPr>
            <a:xfrm>
              <a:off x="251793" y="694524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Kasir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17A171-E2F4-4C21-B896-2F3DF5D7D2BC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Id_kasir</a:t>
              </a:r>
            </a:p>
            <a:p>
              <a:r>
                <a:rPr lang="id-ID" sz="1600" dirty="0"/>
                <a:t>* Nama_kasir</a:t>
              </a:r>
            </a:p>
            <a:p>
              <a:r>
                <a:rPr lang="id-ID" sz="1600" dirty="0"/>
                <a:t>* Alamat</a:t>
              </a:r>
            </a:p>
            <a:p>
              <a:r>
                <a:rPr lang="id-ID" sz="1600" dirty="0"/>
                <a:t>o No_telp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213EEB-4EFD-4A9E-A429-190ACDDFD762}"/>
              </a:ext>
            </a:extLst>
          </p:cNvPr>
          <p:cNvGrpSpPr/>
          <p:nvPr/>
        </p:nvGrpSpPr>
        <p:grpSpPr>
          <a:xfrm>
            <a:off x="7058313" y="484819"/>
            <a:ext cx="3089435" cy="1216081"/>
            <a:chOff x="238539" y="582899"/>
            <a:chExt cx="2723319" cy="121610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FDAD5BA-7B0C-4282-A12B-AEFF32EB9BF6}"/>
                </a:ext>
              </a:extLst>
            </p:cNvPr>
            <p:cNvSpPr/>
            <p:nvPr/>
          </p:nvSpPr>
          <p:spPr>
            <a:xfrm>
              <a:off x="238539" y="582899"/>
              <a:ext cx="2569508" cy="12161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755F4C-5057-492C-97E1-ED480778B09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25695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BAB26-9C02-45DE-930D-B17E00125EE9}"/>
                </a:ext>
              </a:extLst>
            </p:cNvPr>
            <p:cNvSpPr txBox="1"/>
            <p:nvPr/>
          </p:nvSpPr>
          <p:spPr>
            <a:xfrm>
              <a:off x="251793" y="654768"/>
              <a:ext cx="2710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Detail_Penyuplaian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2ABB0B-752C-495D-A87F-2699BE10DE4C}"/>
                </a:ext>
              </a:extLst>
            </p:cNvPr>
            <p:cNvSpPr txBox="1"/>
            <p:nvPr/>
          </p:nvSpPr>
          <p:spPr>
            <a:xfrm>
              <a:off x="377686" y="1310750"/>
              <a:ext cx="2292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* Jml_suplai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801155-B936-4405-9031-C700B9621E76}"/>
              </a:ext>
            </a:extLst>
          </p:cNvPr>
          <p:cNvGrpSpPr/>
          <p:nvPr/>
        </p:nvGrpSpPr>
        <p:grpSpPr>
          <a:xfrm>
            <a:off x="6002063" y="2539142"/>
            <a:ext cx="2725419" cy="1241467"/>
            <a:chOff x="238539" y="582899"/>
            <a:chExt cx="2402441" cy="124149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CCEE9760-89DB-4010-B3EC-7631147DA0A3}"/>
                </a:ext>
              </a:extLst>
            </p:cNvPr>
            <p:cNvSpPr/>
            <p:nvPr/>
          </p:nvSpPr>
          <p:spPr>
            <a:xfrm>
              <a:off x="238539" y="582899"/>
              <a:ext cx="2389187" cy="12414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83105FA-2B9E-40C4-9780-7E6B9A7F6B5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24024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68DCCD-2C33-4F8F-8327-C7FBBC58F4FA}"/>
                </a:ext>
              </a:extLst>
            </p:cNvPr>
            <p:cNvSpPr txBox="1"/>
            <p:nvPr/>
          </p:nvSpPr>
          <p:spPr>
            <a:xfrm>
              <a:off x="251793" y="654768"/>
              <a:ext cx="2389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Detail_Pembelian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757C768-1B47-4B4C-8387-6EA5F5A82C21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* Jml_beli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B4FFF7B-EE61-43AA-9087-290D37819048}"/>
              </a:ext>
            </a:extLst>
          </p:cNvPr>
          <p:cNvCxnSpPr/>
          <p:nvPr/>
        </p:nvCxnSpPr>
        <p:spPr>
          <a:xfrm>
            <a:off x="1995990" y="1190853"/>
            <a:ext cx="82821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2C07551-91F9-453F-A7EE-430341DC36C8}"/>
              </a:ext>
            </a:extLst>
          </p:cNvPr>
          <p:cNvGrpSpPr/>
          <p:nvPr/>
        </p:nvGrpSpPr>
        <p:grpSpPr>
          <a:xfrm>
            <a:off x="2820184" y="913411"/>
            <a:ext cx="718559" cy="558678"/>
            <a:chOff x="2597659" y="1441927"/>
            <a:chExt cx="633406" cy="5586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2077F3-00EC-48F6-8EB3-DEFAF94706A9}"/>
                </a:ext>
              </a:extLst>
            </p:cNvPr>
            <p:cNvCxnSpPr>
              <a:cxnSpLocks/>
            </p:cNvCxnSpPr>
            <p:nvPr/>
          </p:nvCxnSpPr>
          <p:spPr>
            <a:xfrm>
              <a:off x="2597659" y="1719644"/>
              <a:ext cx="633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AD7C251-5DE2-44E7-997F-EFDFBB88F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496" y="144192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AB8F86-A8BB-4434-BA08-9E708BBE9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872" y="171359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D7AFB2-1B7D-4868-8385-994B987F371B}"/>
              </a:ext>
            </a:extLst>
          </p:cNvPr>
          <p:cNvCxnSpPr/>
          <p:nvPr/>
        </p:nvCxnSpPr>
        <p:spPr>
          <a:xfrm>
            <a:off x="5515685" y="1177455"/>
            <a:ext cx="82821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D49980-FBA4-4341-A44C-C907B7456B5F}"/>
              </a:ext>
            </a:extLst>
          </p:cNvPr>
          <p:cNvGrpSpPr/>
          <p:nvPr/>
        </p:nvGrpSpPr>
        <p:grpSpPr>
          <a:xfrm rot="5400000">
            <a:off x="10053200" y="743309"/>
            <a:ext cx="558678" cy="718559"/>
            <a:chOff x="10902177" y="1518494"/>
            <a:chExt cx="558690" cy="63340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1C66BA1-F784-402C-BE52-28F43FA72197}"/>
                </a:ext>
              </a:extLst>
            </p:cNvPr>
            <p:cNvGrpSpPr/>
            <p:nvPr/>
          </p:nvGrpSpPr>
          <p:grpSpPr>
            <a:xfrm rot="5400000">
              <a:off x="10864819" y="1555852"/>
              <a:ext cx="633406" cy="558690"/>
              <a:chOff x="2597659" y="1441927"/>
              <a:chExt cx="633406" cy="55869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BD25D53-7146-42C9-97B3-681B3E361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659" y="1719644"/>
                <a:ext cx="63340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4DD4B1C-F409-4C11-8273-BC0F971A4D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2496" y="144192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DC7F174-B106-44F0-B244-43A3A608F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5872" y="171359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EB96A92-EEEE-4255-A3C2-979E2DE3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040" y="1790951"/>
              <a:ext cx="426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E81A6F-BE32-4662-87CC-723AAE4D2459}"/>
              </a:ext>
            </a:extLst>
          </p:cNvPr>
          <p:cNvCxnSpPr>
            <a:cxnSpLocks/>
          </p:cNvCxnSpPr>
          <p:nvPr/>
        </p:nvCxnSpPr>
        <p:spPr>
          <a:xfrm>
            <a:off x="10643782" y="1104216"/>
            <a:ext cx="60554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47D32C-7AEA-4945-813A-4E57FE392BCD}"/>
              </a:ext>
            </a:extLst>
          </p:cNvPr>
          <p:cNvCxnSpPr>
            <a:cxnSpLocks/>
          </p:cNvCxnSpPr>
          <p:nvPr/>
        </p:nvCxnSpPr>
        <p:spPr>
          <a:xfrm flipV="1">
            <a:off x="11248603" y="1058507"/>
            <a:ext cx="0" cy="93912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531D42B-C638-4289-87BF-0014DA5902CB}"/>
              </a:ext>
            </a:extLst>
          </p:cNvPr>
          <p:cNvGrpSpPr/>
          <p:nvPr/>
        </p:nvGrpSpPr>
        <p:grpSpPr>
          <a:xfrm>
            <a:off x="186596" y="4832792"/>
            <a:ext cx="2285668" cy="1838555"/>
            <a:chOff x="238539" y="582897"/>
            <a:chExt cx="2014803" cy="183859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0F328B8-5F4D-485F-B996-27920444B274}"/>
                </a:ext>
              </a:extLst>
            </p:cNvPr>
            <p:cNvSpPr/>
            <p:nvPr/>
          </p:nvSpPr>
          <p:spPr>
            <a:xfrm>
              <a:off x="238539" y="582897"/>
              <a:ext cx="1875656" cy="18385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B498C45-FA69-4732-B352-4AEA40540A13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8756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6369791-2E43-4C95-8C5F-B0B92385BC22}"/>
                </a:ext>
              </a:extLst>
            </p:cNvPr>
            <p:cNvSpPr txBox="1"/>
            <p:nvPr/>
          </p:nvSpPr>
          <p:spPr>
            <a:xfrm>
              <a:off x="251793" y="694524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Pelanggan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8BCC248-33CD-4D2B-93B4-2A18DDD24BE6}"/>
                </a:ext>
              </a:extLst>
            </p:cNvPr>
            <p:cNvSpPr txBox="1"/>
            <p:nvPr/>
          </p:nvSpPr>
          <p:spPr>
            <a:xfrm>
              <a:off x="377686" y="1310750"/>
              <a:ext cx="18756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Id_pelanggan</a:t>
              </a:r>
            </a:p>
            <a:p>
              <a:r>
                <a:rPr lang="id-ID" sz="1600" dirty="0"/>
                <a:t>* Nama_pelanggan</a:t>
              </a:r>
            </a:p>
            <a:p>
              <a:r>
                <a:rPr lang="id-ID" sz="1600" dirty="0"/>
                <a:t>* Alamat</a:t>
              </a:r>
            </a:p>
            <a:p>
              <a:r>
                <a:rPr lang="id-ID" sz="1600" dirty="0"/>
                <a:t>o No_telp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F1DE21E-E00E-4B06-9C7C-3F229266DA7D}"/>
              </a:ext>
            </a:extLst>
          </p:cNvPr>
          <p:cNvCxnSpPr>
            <a:cxnSpLocks/>
          </p:cNvCxnSpPr>
          <p:nvPr/>
        </p:nvCxnSpPr>
        <p:spPr>
          <a:xfrm>
            <a:off x="2058009" y="3815873"/>
            <a:ext cx="1023412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2464830-34BA-4F1E-A052-EC639BB61A1B}"/>
              </a:ext>
            </a:extLst>
          </p:cNvPr>
          <p:cNvGrpSpPr/>
          <p:nvPr/>
        </p:nvGrpSpPr>
        <p:grpSpPr>
          <a:xfrm>
            <a:off x="3072047" y="4484002"/>
            <a:ext cx="718559" cy="558678"/>
            <a:chOff x="2597659" y="1441927"/>
            <a:chExt cx="633406" cy="55869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4BADDE-4612-4DBD-B2BF-6309F021A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7659" y="1719644"/>
              <a:ext cx="633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713497-FEF0-4BDE-B03B-DB5CA8947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496" y="144192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D202B6E-13E0-4414-A674-6B32FDFA2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872" y="171359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8161F03-D4CF-49CA-AA2C-D0207879B0AD}"/>
              </a:ext>
            </a:extLst>
          </p:cNvPr>
          <p:cNvCxnSpPr>
            <a:cxnSpLocks/>
          </p:cNvCxnSpPr>
          <p:nvPr/>
        </p:nvCxnSpPr>
        <p:spPr>
          <a:xfrm flipV="1">
            <a:off x="4938622" y="3121904"/>
            <a:ext cx="0" cy="68520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09D76A8-5E37-46A2-92E6-7A7A08C923A3}"/>
              </a:ext>
            </a:extLst>
          </p:cNvPr>
          <p:cNvGrpSpPr/>
          <p:nvPr/>
        </p:nvGrpSpPr>
        <p:grpSpPr>
          <a:xfrm rot="16200000" flipV="1">
            <a:off x="4361980" y="5487752"/>
            <a:ext cx="633392" cy="633799"/>
            <a:chOff x="2597659" y="1441927"/>
            <a:chExt cx="633406" cy="55869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E1B6DE-E560-46A2-A787-D536E49F7C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7659" y="1719644"/>
              <a:ext cx="633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D4ABE0F-133D-45B2-B5C8-3E74E06AF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496" y="144192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AA56C9-ABE1-44F2-961E-852685DFB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872" y="171359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C580CAF-FEB3-4156-A478-24159BF55732}"/>
              </a:ext>
            </a:extLst>
          </p:cNvPr>
          <p:cNvGrpSpPr/>
          <p:nvPr/>
        </p:nvGrpSpPr>
        <p:grpSpPr>
          <a:xfrm rot="16200000">
            <a:off x="4158015" y="1912716"/>
            <a:ext cx="633392" cy="633799"/>
            <a:chOff x="2597659" y="1441927"/>
            <a:chExt cx="633406" cy="55869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F6B337F-32D9-43CF-A466-91B96567CB67}"/>
                </a:ext>
              </a:extLst>
            </p:cNvPr>
            <p:cNvCxnSpPr>
              <a:cxnSpLocks/>
            </p:cNvCxnSpPr>
            <p:nvPr/>
          </p:nvCxnSpPr>
          <p:spPr>
            <a:xfrm>
              <a:off x="2597659" y="1719644"/>
              <a:ext cx="6334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EB7F0C0-0015-4DA5-AE03-8F6A72F2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496" y="144192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E4E59E2-93DD-4F60-B5FB-48086CE504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872" y="1713597"/>
              <a:ext cx="368569" cy="28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DA1326-F1DB-4761-9A5F-E77D2ABD0465}"/>
              </a:ext>
            </a:extLst>
          </p:cNvPr>
          <p:cNvCxnSpPr>
            <a:cxnSpLocks/>
          </p:cNvCxnSpPr>
          <p:nvPr/>
        </p:nvCxnSpPr>
        <p:spPr>
          <a:xfrm>
            <a:off x="2073045" y="3290514"/>
            <a:ext cx="242307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C8DBF4B-EF1B-41FB-A2D2-14645C1F623F}"/>
              </a:ext>
            </a:extLst>
          </p:cNvPr>
          <p:cNvCxnSpPr>
            <a:cxnSpLocks/>
          </p:cNvCxnSpPr>
          <p:nvPr/>
        </p:nvCxnSpPr>
        <p:spPr>
          <a:xfrm flipV="1">
            <a:off x="4474130" y="2517667"/>
            <a:ext cx="0" cy="780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E0AAF23-10FE-4DF5-9E58-D4BB0ABF6058}"/>
              </a:ext>
            </a:extLst>
          </p:cNvPr>
          <p:cNvGrpSpPr/>
          <p:nvPr/>
        </p:nvGrpSpPr>
        <p:grpSpPr>
          <a:xfrm rot="16200000" flipH="1">
            <a:off x="6418364" y="822226"/>
            <a:ext cx="558678" cy="718559"/>
            <a:chOff x="10902177" y="1518494"/>
            <a:chExt cx="558690" cy="633406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FA914A3-0EAA-4CB1-BA81-669AA92C5B54}"/>
                </a:ext>
              </a:extLst>
            </p:cNvPr>
            <p:cNvGrpSpPr/>
            <p:nvPr/>
          </p:nvGrpSpPr>
          <p:grpSpPr>
            <a:xfrm rot="5400000">
              <a:off x="10864819" y="1555852"/>
              <a:ext cx="633406" cy="558690"/>
              <a:chOff x="2597659" y="1441927"/>
              <a:chExt cx="633406" cy="558690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A044409-4D4B-4B98-B762-1FAAAB25E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659" y="1719644"/>
                <a:ext cx="63340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D53B6E3-5E3C-4049-9F44-0191D9FF4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2496" y="144192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1DFB92C-B6E0-4B73-BB57-05733D65B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5872" y="171359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C29680C-45FF-4B6D-8B4F-225278E74887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040" y="1790951"/>
              <a:ext cx="426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F881294-D2EA-4F10-B481-C3D64653E6F2}"/>
              </a:ext>
            </a:extLst>
          </p:cNvPr>
          <p:cNvGrpSpPr/>
          <p:nvPr/>
        </p:nvGrpSpPr>
        <p:grpSpPr>
          <a:xfrm rot="16200000" flipH="1">
            <a:off x="5359844" y="2776587"/>
            <a:ext cx="558678" cy="718559"/>
            <a:chOff x="10902177" y="1518494"/>
            <a:chExt cx="558690" cy="63340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54FE472-F424-432B-AEC9-1151E2606A8D}"/>
                </a:ext>
              </a:extLst>
            </p:cNvPr>
            <p:cNvGrpSpPr/>
            <p:nvPr/>
          </p:nvGrpSpPr>
          <p:grpSpPr>
            <a:xfrm rot="5400000">
              <a:off x="10864819" y="1555852"/>
              <a:ext cx="633406" cy="558690"/>
              <a:chOff x="2597659" y="1441927"/>
              <a:chExt cx="633406" cy="558690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8AB983D-E43A-43F8-BBB3-E054C4770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659" y="1719644"/>
                <a:ext cx="63340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2240771-337F-4D36-9A23-2F6F0391B6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2496" y="144192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B0E008E-8BEF-4091-BE5A-852309D71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5872" y="171359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01FAC6-EBF5-4548-8E69-E934A12C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040" y="1790951"/>
              <a:ext cx="426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82D77F0-0E55-4682-8981-03CCC428EA47}"/>
              </a:ext>
            </a:extLst>
          </p:cNvPr>
          <p:cNvGrpSpPr/>
          <p:nvPr/>
        </p:nvGrpSpPr>
        <p:grpSpPr>
          <a:xfrm rot="5400000" flipH="1">
            <a:off x="8701933" y="2761485"/>
            <a:ext cx="633799" cy="633392"/>
            <a:chOff x="10902177" y="1518494"/>
            <a:chExt cx="558690" cy="633406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88FE0AF-A557-480B-83FE-9A632E1726E8}"/>
                </a:ext>
              </a:extLst>
            </p:cNvPr>
            <p:cNvGrpSpPr/>
            <p:nvPr/>
          </p:nvGrpSpPr>
          <p:grpSpPr>
            <a:xfrm rot="5400000">
              <a:off x="10864819" y="1555852"/>
              <a:ext cx="633406" cy="558690"/>
              <a:chOff x="2597659" y="1441927"/>
              <a:chExt cx="633406" cy="55869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E09BA5-0859-441C-B8B7-434396F5A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659" y="1719644"/>
                <a:ext cx="63340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17A79BB-7BE2-49BA-8159-7FD2DC6CF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2496" y="144192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320D2AB-EFB0-4D5D-AC82-B4FC46704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5872" y="1713597"/>
                <a:ext cx="368569" cy="2870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3E5BEE3-527D-4B87-A3D4-44BBB37FF8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182474" y="1596516"/>
              <a:ext cx="0" cy="388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C26CC8E-F102-4AFC-AFFB-9CE1D39A5E8F}"/>
              </a:ext>
            </a:extLst>
          </p:cNvPr>
          <p:cNvCxnSpPr>
            <a:cxnSpLocks/>
          </p:cNvCxnSpPr>
          <p:nvPr/>
        </p:nvCxnSpPr>
        <p:spPr>
          <a:xfrm>
            <a:off x="9369596" y="3078352"/>
            <a:ext cx="778152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A5FFEF4-AA79-47BD-8F45-F9CE1757E325}"/>
              </a:ext>
            </a:extLst>
          </p:cNvPr>
          <p:cNvCxnSpPr>
            <a:cxnSpLocks/>
          </p:cNvCxnSpPr>
          <p:nvPr/>
        </p:nvCxnSpPr>
        <p:spPr>
          <a:xfrm>
            <a:off x="4925370" y="3137495"/>
            <a:ext cx="5839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E342896-7389-4B5B-86A7-B4595CE5DCB6}"/>
              </a:ext>
            </a:extLst>
          </p:cNvPr>
          <p:cNvCxnSpPr>
            <a:cxnSpLocks/>
          </p:cNvCxnSpPr>
          <p:nvPr/>
        </p:nvCxnSpPr>
        <p:spPr>
          <a:xfrm flipH="1">
            <a:off x="2314410" y="6136781"/>
            <a:ext cx="237297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B67CB6-C3B9-4272-A73C-9DBCB8AF92A5}"/>
              </a:ext>
            </a:extLst>
          </p:cNvPr>
          <p:cNvCxnSpPr>
            <a:cxnSpLocks/>
          </p:cNvCxnSpPr>
          <p:nvPr/>
        </p:nvCxnSpPr>
        <p:spPr>
          <a:xfrm>
            <a:off x="3081421" y="3807113"/>
            <a:ext cx="0" cy="948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6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B458F8-7FC1-438A-90BB-3282B01C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586" y="2299673"/>
            <a:ext cx="2452244" cy="1215217"/>
          </a:xfrm>
        </p:spPr>
        <p:txBody>
          <a:bodyPr>
            <a:noAutofit/>
          </a:bodyPr>
          <a:lstStyle/>
          <a:p>
            <a:r>
              <a:rPr lang="id-ID" sz="3200" dirty="0"/>
              <a:t>MODEL</a:t>
            </a:r>
            <a:br>
              <a:rPr lang="id-ID" sz="3200" dirty="0"/>
            </a:br>
            <a:r>
              <a:rPr lang="id-ID" sz="3200" dirty="0"/>
              <a:t>RELASI TABEL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489B9B-A40B-4395-9ACD-2654EA9DFFCF}"/>
              </a:ext>
            </a:extLst>
          </p:cNvPr>
          <p:cNvGrpSpPr/>
          <p:nvPr/>
        </p:nvGrpSpPr>
        <p:grpSpPr>
          <a:xfrm>
            <a:off x="106016" y="0"/>
            <a:ext cx="2098416" cy="2082699"/>
            <a:chOff x="238539" y="582898"/>
            <a:chExt cx="1881808" cy="197457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4483D8E-8401-4C6A-AB32-18D90E6843A8}"/>
                </a:ext>
              </a:extLst>
            </p:cNvPr>
            <p:cNvSpPr/>
            <p:nvPr/>
          </p:nvSpPr>
          <p:spPr>
            <a:xfrm>
              <a:off x="238539" y="582898"/>
              <a:ext cx="1742661" cy="1974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C33FA6-0C32-4029-9B44-D1984234E5F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9C6F885-7334-4A62-A1E8-28488B626735}"/>
                </a:ext>
              </a:extLst>
            </p:cNvPr>
            <p:cNvSpPr txBox="1"/>
            <p:nvPr/>
          </p:nvSpPr>
          <p:spPr>
            <a:xfrm>
              <a:off x="318053" y="654768"/>
              <a:ext cx="1603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Supplier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4CBCC7-02A3-43F2-BDE7-CDDADEC658EE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02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Id_supplier</a:t>
              </a:r>
            </a:p>
            <a:p>
              <a:r>
                <a:rPr lang="id-ID" sz="1600" dirty="0"/>
                <a:t>Nama_supplier</a:t>
              </a:r>
            </a:p>
            <a:p>
              <a:r>
                <a:rPr lang="id-ID" sz="1600" dirty="0"/>
                <a:t>Alamat</a:t>
              </a:r>
            </a:p>
            <a:p>
              <a:r>
                <a:rPr lang="id-ID" sz="1600" dirty="0"/>
                <a:t>No_telp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512F7F-5916-477A-95C1-1C07EC3C5D7F}"/>
              </a:ext>
            </a:extLst>
          </p:cNvPr>
          <p:cNvGrpSpPr/>
          <p:nvPr/>
        </p:nvGrpSpPr>
        <p:grpSpPr>
          <a:xfrm>
            <a:off x="3559453" y="152890"/>
            <a:ext cx="2098416" cy="1998564"/>
            <a:chOff x="238539" y="582898"/>
            <a:chExt cx="1881808" cy="189480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FA9BC8DB-AB16-4337-BD9D-0EA8F9242280}"/>
                </a:ext>
              </a:extLst>
            </p:cNvPr>
            <p:cNvSpPr/>
            <p:nvPr/>
          </p:nvSpPr>
          <p:spPr>
            <a:xfrm>
              <a:off x="238539" y="582898"/>
              <a:ext cx="1742661" cy="1894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942E45-E4E7-490A-8712-08140D2B362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68F4A33-612C-42A0-913A-B0FAB11C020C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Penyuplaian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03F6A0-E0DD-4DD0-B1BF-8EE40DCC5E9C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02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Kd_suplai</a:t>
              </a:r>
            </a:p>
            <a:p>
              <a:r>
                <a:rPr lang="id-ID" sz="1600" dirty="0"/>
                <a:t>Tgl_suplai</a:t>
              </a:r>
            </a:p>
            <a:p>
              <a:r>
                <a:rPr lang="id-ID" sz="1600" dirty="0"/>
                <a:t>Id_supplier</a:t>
              </a:r>
            </a:p>
            <a:p>
              <a:r>
                <a:rPr lang="id-ID" sz="1600" dirty="0"/>
                <a:t>Id_kasir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E949F-979C-47CA-8D70-DDBAF78A0214}"/>
              </a:ext>
            </a:extLst>
          </p:cNvPr>
          <p:cNvGrpSpPr/>
          <p:nvPr/>
        </p:nvGrpSpPr>
        <p:grpSpPr>
          <a:xfrm>
            <a:off x="9828839" y="1913038"/>
            <a:ext cx="2098416" cy="2102308"/>
            <a:chOff x="238539" y="582898"/>
            <a:chExt cx="1881808" cy="1993165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B3524EB-E1C7-44B2-8C78-80171032E707}"/>
                </a:ext>
              </a:extLst>
            </p:cNvPr>
            <p:cNvSpPr/>
            <p:nvPr/>
          </p:nvSpPr>
          <p:spPr>
            <a:xfrm>
              <a:off x="238539" y="582898"/>
              <a:ext cx="1742661" cy="19931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4672FD-ED82-4869-B265-0429B58A6F44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E99A75-A63C-4D22-BF98-C8148856CEEF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Kue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360FF4-47CE-4F59-B162-EE1B26886A70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2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Kd_kue</a:t>
              </a:r>
            </a:p>
            <a:p>
              <a:r>
                <a:rPr lang="id-ID" sz="1600" dirty="0"/>
                <a:t>Nama_kue</a:t>
              </a:r>
            </a:p>
            <a:p>
              <a:r>
                <a:rPr lang="id-ID" sz="1600" dirty="0"/>
                <a:t>Harga_kue</a:t>
              </a:r>
            </a:p>
            <a:p>
              <a:r>
                <a:rPr lang="id-ID" sz="1600" dirty="0"/>
                <a:t>Jenis_kue</a:t>
              </a:r>
            </a:p>
            <a:p>
              <a:r>
                <a:rPr lang="id-ID" sz="1600" dirty="0"/>
                <a:t>Stok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104C4-CA21-44A1-A073-56AFC2CF977E}"/>
              </a:ext>
            </a:extLst>
          </p:cNvPr>
          <p:cNvGrpSpPr/>
          <p:nvPr/>
        </p:nvGrpSpPr>
        <p:grpSpPr>
          <a:xfrm>
            <a:off x="3496651" y="4015348"/>
            <a:ext cx="2098416" cy="2128222"/>
            <a:chOff x="238539" y="582896"/>
            <a:chExt cx="1881808" cy="201773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65B060-1619-48B0-AC5F-920F96C367C7}"/>
                </a:ext>
              </a:extLst>
            </p:cNvPr>
            <p:cNvSpPr/>
            <p:nvPr/>
          </p:nvSpPr>
          <p:spPr>
            <a:xfrm>
              <a:off x="238539" y="582896"/>
              <a:ext cx="1742661" cy="20177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5EB7A0-129A-4ED9-B669-8FF7CD38983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EC4261C-EF8E-41C2-BDF2-86A0A9013F84}"/>
                </a:ext>
              </a:extLst>
            </p:cNvPr>
            <p:cNvSpPr txBox="1"/>
            <p:nvPr/>
          </p:nvSpPr>
          <p:spPr>
            <a:xfrm>
              <a:off x="251793" y="654768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Pembelian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EEDF62-E1EA-415A-A7CF-E905E0788EE2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2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Kd_beli</a:t>
              </a:r>
            </a:p>
            <a:p>
              <a:r>
                <a:rPr lang="id-ID" sz="1600" dirty="0"/>
                <a:t>Tgl_beli</a:t>
              </a:r>
            </a:p>
            <a:p>
              <a:r>
                <a:rPr lang="id-ID" sz="1600" dirty="0"/>
                <a:t>Total_pembayaran</a:t>
              </a:r>
            </a:p>
            <a:p>
              <a:r>
                <a:rPr lang="id-ID" sz="1600" dirty="0"/>
                <a:t>Id_kasir</a:t>
              </a:r>
            </a:p>
            <a:p>
              <a:r>
                <a:rPr lang="id-ID" sz="1600" dirty="0"/>
                <a:t>Id_pelanggan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6F28C-020D-4171-A540-2BC4923E8CCB}"/>
              </a:ext>
            </a:extLst>
          </p:cNvPr>
          <p:cNvGrpSpPr/>
          <p:nvPr/>
        </p:nvGrpSpPr>
        <p:grpSpPr>
          <a:xfrm>
            <a:off x="356409" y="2497619"/>
            <a:ext cx="2098416" cy="1939274"/>
            <a:chOff x="238539" y="582897"/>
            <a:chExt cx="1881808" cy="183859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72B93DA6-7D9C-4623-8021-C759C1F1069E}"/>
                </a:ext>
              </a:extLst>
            </p:cNvPr>
            <p:cNvSpPr/>
            <p:nvPr/>
          </p:nvSpPr>
          <p:spPr>
            <a:xfrm>
              <a:off x="238539" y="582897"/>
              <a:ext cx="1742661" cy="18385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FD236C8-A3E4-4B19-A1EF-0E9CF16B6FF1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742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73DD84-65DF-44B8-BBD7-C0E469434A62}"/>
                </a:ext>
              </a:extLst>
            </p:cNvPr>
            <p:cNvSpPr txBox="1"/>
            <p:nvPr/>
          </p:nvSpPr>
          <p:spPr>
            <a:xfrm>
              <a:off x="251793" y="694524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Kasir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595A9E9-A5D0-4BDA-A55D-7CF8B6D2420F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102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Id_kasir</a:t>
              </a:r>
            </a:p>
            <a:p>
              <a:r>
                <a:rPr lang="id-ID" sz="1600" dirty="0"/>
                <a:t>Nama_kasir</a:t>
              </a:r>
            </a:p>
            <a:p>
              <a:r>
                <a:rPr lang="id-ID" sz="1600" dirty="0"/>
                <a:t>Alamat</a:t>
              </a:r>
            </a:p>
            <a:p>
              <a:r>
                <a:rPr lang="id-ID" sz="1600" dirty="0"/>
                <a:t>No_telp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D985C-28F6-48B9-872F-EB11BD4FA0C7}"/>
              </a:ext>
            </a:extLst>
          </p:cNvPr>
          <p:cNvGrpSpPr/>
          <p:nvPr/>
        </p:nvGrpSpPr>
        <p:grpSpPr>
          <a:xfrm>
            <a:off x="7025330" y="169786"/>
            <a:ext cx="3036791" cy="1645594"/>
            <a:chOff x="238539" y="582898"/>
            <a:chExt cx="2723319" cy="1560162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F91A2C0-1D9C-428E-B407-74664980A334}"/>
                </a:ext>
              </a:extLst>
            </p:cNvPr>
            <p:cNvSpPr/>
            <p:nvPr/>
          </p:nvSpPr>
          <p:spPr>
            <a:xfrm>
              <a:off x="238539" y="582898"/>
              <a:ext cx="2569508" cy="15601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C41238-A6BE-43AD-9C07-A2290751ABE5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25695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5435D3-829B-4A4D-B7D0-8137AE08FDEB}"/>
                </a:ext>
              </a:extLst>
            </p:cNvPr>
            <p:cNvSpPr txBox="1"/>
            <p:nvPr/>
          </p:nvSpPr>
          <p:spPr>
            <a:xfrm>
              <a:off x="251793" y="654768"/>
              <a:ext cx="2710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Detail_Penyuplaian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9C87B4-BE9D-4D51-80A1-8085BB99E62D}"/>
                </a:ext>
              </a:extLst>
            </p:cNvPr>
            <p:cNvSpPr txBox="1"/>
            <p:nvPr/>
          </p:nvSpPr>
          <p:spPr>
            <a:xfrm>
              <a:off x="377686" y="1310750"/>
              <a:ext cx="2292624" cy="787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Jml_suplai</a:t>
              </a:r>
            </a:p>
            <a:p>
              <a:r>
                <a:rPr lang="id-ID" sz="1600" dirty="0"/>
                <a:t>Kd_suplai</a:t>
              </a:r>
            </a:p>
            <a:p>
              <a:r>
                <a:rPr lang="id-ID" sz="1600" dirty="0"/>
                <a:t>Kd_kue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1F204C-C1DE-4B7B-8715-CD9E4D45FD8D}"/>
              </a:ext>
            </a:extLst>
          </p:cNvPr>
          <p:cNvGrpSpPr/>
          <p:nvPr/>
        </p:nvGrpSpPr>
        <p:grpSpPr>
          <a:xfrm>
            <a:off x="6046099" y="2247674"/>
            <a:ext cx="2678978" cy="1626115"/>
            <a:chOff x="238539" y="582899"/>
            <a:chExt cx="2402441" cy="154169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2EDDCE5-2E4B-457A-9E3B-3D04EC617BAA}"/>
                </a:ext>
              </a:extLst>
            </p:cNvPr>
            <p:cNvSpPr/>
            <p:nvPr/>
          </p:nvSpPr>
          <p:spPr>
            <a:xfrm>
              <a:off x="238539" y="582899"/>
              <a:ext cx="2389187" cy="15416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7F46BAF-9273-444D-BA30-A81CCE62926D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24024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37D5A3-3F12-46E7-9B18-16A58E3476D7}"/>
                </a:ext>
              </a:extLst>
            </p:cNvPr>
            <p:cNvSpPr txBox="1"/>
            <p:nvPr/>
          </p:nvSpPr>
          <p:spPr>
            <a:xfrm>
              <a:off x="251793" y="654768"/>
              <a:ext cx="2389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Detail_Pembelian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E1CF9D-D593-4796-8054-CC96B789BEF9}"/>
                </a:ext>
              </a:extLst>
            </p:cNvPr>
            <p:cNvSpPr txBox="1"/>
            <p:nvPr/>
          </p:nvSpPr>
          <p:spPr>
            <a:xfrm>
              <a:off x="377686" y="1310750"/>
              <a:ext cx="1742661" cy="787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Jml_beli</a:t>
              </a:r>
            </a:p>
            <a:p>
              <a:r>
                <a:rPr lang="id-ID" sz="1600" dirty="0"/>
                <a:t>Kd_kue</a:t>
              </a:r>
            </a:p>
            <a:p>
              <a:r>
                <a:rPr lang="id-ID" sz="1600" dirty="0"/>
                <a:t>Kd_beli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9E25BC-5945-4580-B819-E0EDE40AF73C}"/>
              </a:ext>
            </a:extLst>
          </p:cNvPr>
          <p:cNvGrpSpPr/>
          <p:nvPr/>
        </p:nvGrpSpPr>
        <p:grpSpPr>
          <a:xfrm>
            <a:off x="315895" y="4798857"/>
            <a:ext cx="2246720" cy="1939274"/>
            <a:chOff x="238539" y="582897"/>
            <a:chExt cx="2014803" cy="183859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E8FCFC2-325F-441B-A4F2-AE8406C0C69B}"/>
                </a:ext>
              </a:extLst>
            </p:cNvPr>
            <p:cNvSpPr/>
            <p:nvPr/>
          </p:nvSpPr>
          <p:spPr>
            <a:xfrm>
              <a:off x="238539" y="582897"/>
              <a:ext cx="1875656" cy="18385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53377B-9141-4906-A9F0-8BEC3599B306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9" y="1172619"/>
              <a:ext cx="18756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95EF6-7533-4E32-8423-9D9DEEAAE64A}"/>
                </a:ext>
              </a:extLst>
            </p:cNvPr>
            <p:cNvSpPr txBox="1"/>
            <p:nvPr/>
          </p:nvSpPr>
          <p:spPr>
            <a:xfrm>
              <a:off x="251793" y="694524"/>
              <a:ext cx="1742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/>
                <a:t>Pelanggan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FF1E3B-AD25-4B7B-8CDD-4CD1634A9F5C}"/>
                </a:ext>
              </a:extLst>
            </p:cNvPr>
            <p:cNvSpPr txBox="1"/>
            <p:nvPr/>
          </p:nvSpPr>
          <p:spPr>
            <a:xfrm>
              <a:off x="377686" y="1310750"/>
              <a:ext cx="1875656" cy="102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# Id_pelanggan</a:t>
              </a:r>
            </a:p>
            <a:p>
              <a:r>
                <a:rPr lang="id-ID" sz="1600" dirty="0"/>
                <a:t>Nama_pelanggan</a:t>
              </a:r>
            </a:p>
            <a:p>
              <a:r>
                <a:rPr lang="id-ID" sz="1600" dirty="0"/>
                <a:t>Alamat</a:t>
              </a:r>
            </a:p>
            <a:p>
              <a:r>
                <a:rPr lang="id-ID" sz="1600" dirty="0"/>
                <a:t>No_telp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82CA2A-FE52-46E3-A62D-248D386CE6D6}"/>
              </a:ext>
            </a:extLst>
          </p:cNvPr>
          <p:cNvCxnSpPr>
            <a:cxnSpLocks/>
          </p:cNvCxnSpPr>
          <p:nvPr/>
        </p:nvCxnSpPr>
        <p:spPr>
          <a:xfrm>
            <a:off x="2071863" y="924241"/>
            <a:ext cx="6845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3974C23-17E0-44CC-B5FE-58F3371D4229}"/>
              </a:ext>
            </a:extLst>
          </p:cNvPr>
          <p:cNvCxnSpPr>
            <a:cxnSpLocks/>
          </p:cNvCxnSpPr>
          <p:nvPr/>
        </p:nvCxnSpPr>
        <p:spPr>
          <a:xfrm>
            <a:off x="2756452" y="1593476"/>
            <a:ext cx="803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44E92B0-DC4D-4440-8F1A-152D3483DEB5}"/>
              </a:ext>
            </a:extLst>
          </p:cNvPr>
          <p:cNvCxnSpPr>
            <a:cxnSpLocks/>
          </p:cNvCxnSpPr>
          <p:nvPr/>
        </p:nvCxnSpPr>
        <p:spPr>
          <a:xfrm rot="16200000">
            <a:off x="2427410" y="1262892"/>
            <a:ext cx="6845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C3CA1E-0EA5-427C-99D9-6AF786287F2B}"/>
              </a:ext>
            </a:extLst>
          </p:cNvPr>
          <p:cNvCxnSpPr>
            <a:cxnSpLocks/>
          </p:cNvCxnSpPr>
          <p:nvPr/>
        </p:nvCxnSpPr>
        <p:spPr>
          <a:xfrm>
            <a:off x="2412800" y="1842377"/>
            <a:ext cx="113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D9DB049-E43C-465C-BC20-28BA3DF91371}"/>
              </a:ext>
            </a:extLst>
          </p:cNvPr>
          <p:cNvCxnSpPr>
            <a:cxnSpLocks/>
          </p:cNvCxnSpPr>
          <p:nvPr/>
        </p:nvCxnSpPr>
        <p:spPr>
          <a:xfrm flipV="1">
            <a:off x="2418523" y="1838618"/>
            <a:ext cx="0" cy="469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39755A2-4748-465C-B9C5-C5BEC11AABBB}"/>
              </a:ext>
            </a:extLst>
          </p:cNvPr>
          <p:cNvCxnSpPr>
            <a:cxnSpLocks/>
          </p:cNvCxnSpPr>
          <p:nvPr/>
        </p:nvCxnSpPr>
        <p:spPr>
          <a:xfrm>
            <a:off x="106016" y="2302988"/>
            <a:ext cx="23178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EEC9527-4A33-47AA-8150-CB136998AB07}"/>
              </a:ext>
            </a:extLst>
          </p:cNvPr>
          <p:cNvCxnSpPr>
            <a:cxnSpLocks/>
          </p:cNvCxnSpPr>
          <p:nvPr/>
        </p:nvCxnSpPr>
        <p:spPr>
          <a:xfrm>
            <a:off x="2418523" y="5726876"/>
            <a:ext cx="1092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2BBD22-3EB9-496E-ACEF-1616BE7B5418}"/>
              </a:ext>
            </a:extLst>
          </p:cNvPr>
          <p:cNvCxnSpPr>
            <a:cxnSpLocks/>
          </p:cNvCxnSpPr>
          <p:nvPr/>
        </p:nvCxnSpPr>
        <p:spPr>
          <a:xfrm>
            <a:off x="2769704" y="5461971"/>
            <a:ext cx="7136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E96F567-CB3B-4550-891E-C47E169DEA45}"/>
              </a:ext>
            </a:extLst>
          </p:cNvPr>
          <p:cNvCxnSpPr>
            <a:cxnSpLocks/>
          </p:cNvCxnSpPr>
          <p:nvPr/>
        </p:nvCxnSpPr>
        <p:spPr>
          <a:xfrm>
            <a:off x="2314441" y="3403129"/>
            <a:ext cx="455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A64A48C-1E59-4EC9-A1A4-D04B0D16C42B}"/>
              </a:ext>
            </a:extLst>
          </p:cNvPr>
          <p:cNvCxnSpPr>
            <a:cxnSpLocks/>
          </p:cNvCxnSpPr>
          <p:nvPr/>
        </p:nvCxnSpPr>
        <p:spPr>
          <a:xfrm flipV="1">
            <a:off x="106016" y="2302988"/>
            <a:ext cx="0" cy="1126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8D7E358-4209-4C57-9453-2D2D7733C213}"/>
              </a:ext>
            </a:extLst>
          </p:cNvPr>
          <p:cNvCxnSpPr>
            <a:cxnSpLocks/>
          </p:cNvCxnSpPr>
          <p:nvPr/>
        </p:nvCxnSpPr>
        <p:spPr>
          <a:xfrm>
            <a:off x="106016" y="3429000"/>
            <a:ext cx="242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E7FB013-5EA4-4CA0-B59A-CF5E6E1363B4}"/>
              </a:ext>
            </a:extLst>
          </p:cNvPr>
          <p:cNvCxnSpPr>
            <a:cxnSpLocks/>
          </p:cNvCxnSpPr>
          <p:nvPr/>
        </p:nvCxnSpPr>
        <p:spPr>
          <a:xfrm flipV="1">
            <a:off x="2775590" y="3403130"/>
            <a:ext cx="0" cy="2058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A6A0E17-DA12-4B0C-A2BF-F8417EE8EAD9}"/>
              </a:ext>
            </a:extLst>
          </p:cNvPr>
          <p:cNvCxnSpPr>
            <a:cxnSpLocks/>
          </p:cNvCxnSpPr>
          <p:nvPr/>
        </p:nvCxnSpPr>
        <p:spPr>
          <a:xfrm>
            <a:off x="9266177" y="2850406"/>
            <a:ext cx="562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271F16A-C65A-4B82-AF3A-EB4FFB339CD6}"/>
              </a:ext>
            </a:extLst>
          </p:cNvPr>
          <p:cNvCxnSpPr>
            <a:cxnSpLocks/>
          </p:cNvCxnSpPr>
          <p:nvPr/>
        </p:nvCxnSpPr>
        <p:spPr>
          <a:xfrm flipV="1">
            <a:off x="12017643" y="1587514"/>
            <a:ext cx="0" cy="1215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10E0F1E-1005-486B-BD5F-AC78F52AA75F}"/>
              </a:ext>
            </a:extLst>
          </p:cNvPr>
          <p:cNvCxnSpPr>
            <a:cxnSpLocks/>
          </p:cNvCxnSpPr>
          <p:nvPr/>
        </p:nvCxnSpPr>
        <p:spPr>
          <a:xfrm>
            <a:off x="11772091" y="2801079"/>
            <a:ext cx="2455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4FAD58B-A2F1-45A0-ADBD-B8A7390DE3E9}"/>
              </a:ext>
            </a:extLst>
          </p:cNvPr>
          <p:cNvCxnSpPr>
            <a:cxnSpLocks/>
          </p:cNvCxnSpPr>
          <p:nvPr/>
        </p:nvCxnSpPr>
        <p:spPr>
          <a:xfrm>
            <a:off x="9890605" y="1587514"/>
            <a:ext cx="2127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2B45591-4B59-4E01-9412-C8785D1EBEBA}"/>
              </a:ext>
            </a:extLst>
          </p:cNvPr>
          <p:cNvCxnSpPr>
            <a:cxnSpLocks/>
          </p:cNvCxnSpPr>
          <p:nvPr/>
        </p:nvCxnSpPr>
        <p:spPr>
          <a:xfrm>
            <a:off x="5502705" y="1041349"/>
            <a:ext cx="790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E58294E-903A-491D-8809-2BFDCFA7816B}"/>
              </a:ext>
            </a:extLst>
          </p:cNvPr>
          <p:cNvCxnSpPr>
            <a:cxnSpLocks/>
          </p:cNvCxnSpPr>
          <p:nvPr/>
        </p:nvCxnSpPr>
        <p:spPr>
          <a:xfrm flipV="1">
            <a:off x="6300990" y="1031972"/>
            <a:ext cx="0" cy="321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FB014E5-0572-4507-AC5A-6F4D67938D8C}"/>
              </a:ext>
            </a:extLst>
          </p:cNvPr>
          <p:cNvCxnSpPr>
            <a:cxnSpLocks/>
          </p:cNvCxnSpPr>
          <p:nvPr/>
        </p:nvCxnSpPr>
        <p:spPr>
          <a:xfrm>
            <a:off x="6300990" y="1342055"/>
            <a:ext cx="739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79AB887-64BB-4ACB-9582-9CD4E1FA1A2F}"/>
              </a:ext>
            </a:extLst>
          </p:cNvPr>
          <p:cNvCxnSpPr>
            <a:cxnSpLocks/>
          </p:cNvCxnSpPr>
          <p:nvPr/>
        </p:nvCxnSpPr>
        <p:spPr>
          <a:xfrm>
            <a:off x="8725077" y="3399128"/>
            <a:ext cx="541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0560C39-7BA4-49E5-9822-8F6BB4FF8775}"/>
              </a:ext>
            </a:extLst>
          </p:cNvPr>
          <p:cNvCxnSpPr>
            <a:cxnSpLocks/>
          </p:cNvCxnSpPr>
          <p:nvPr/>
        </p:nvCxnSpPr>
        <p:spPr>
          <a:xfrm flipV="1">
            <a:off x="9266177" y="2850406"/>
            <a:ext cx="0" cy="552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5BCF99F-2CFD-466F-B080-81267D70DF5E}"/>
              </a:ext>
            </a:extLst>
          </p:cNvPr>
          <p:cNvCxnSpPr>
            <a:cxnSpLocks/>
          </p:cNvCxnSpPr>
          <p:nvPr/>
        </p:nvCxnSpPr>
        <p:spPr>
          <a:xfrm flipV="1">
            <a:off x="5724470" y="3642253"/>
            <a:ext cx="0" cy="1274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A292A52-BC2F-43B2-9DF9-84FF21406BE4}"/>
              </a:ext>
            </a:extLst>
          </p:cNvPr>
          <p:cNvCxnSpPr>
            <a:cxnSpLocks/>
          </p:cNvCxnSpPr>
          <p:nvPr/>
        </p:nvCxnSpPr>
        <p:spPr>
          <a:xfrm>
            <a:off x="5421933" y="4916597"/>
            <a:ext cx="302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D3B7A13-032D-426F-A9B6-156F6867EEBC}"/>
              </a:ext>
            </a:extLst>
          </p:cNvPr>
          <p:cNvCxnSpPr>
            <a:cxnSpLocks/>
          </p:cNvCxnSpPr>
          <p:nvPr/>
        </p:nvCxnSpPr>
        <p:spPr>
          <a:xfrm>
            <a:off x="5711218" y="3643527"/>
            <a:ext cx="333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4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520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1_Office Theme</vt:lpstr>
      <vt:lpstr>PowerPoint Presentation</vt:lpstr>
      <vt:lpstr>Proses Bisnis</vt:lpstr>
      <vt:lpstr>PowerPoint Presentation</vt:lpstr>
      <vt:lpstr>PowerPoint Presentation</vt:lpstr>
      <vt:lpstr>ERD</vt:lpstr>
      <vt:lpstr>MODEL RELASI TABEL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RISKI AJI KUSUMA                           17312003 PANJI SETIAWAN MUNANDAR           17312123</dc:title>
  <dc:creator>ajik</dc:creator>
  <cp:lastModifiedBy>ajik</cp:lastModifiedBy>
  <cp:revision>91</cp:revision>
  <dcterms:created xsi:type="dcterms:W3CDTF">2018-07-31T19:45:34Z</dcterms:created>
  <dcterms:modified xsi:type="dcterms:W3CDTF">2018-08-14T09:49:36Z</dcterms:modified>
</cp:coreProperties>
</file>