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1" r:id="rId9"/>
    <p:sldId id="262" r:id="rId10"/>
    <p:sldId id="305" r:id="rId11"/>
    <p:sldId id="263" r:id="rId12"/>
    <p:sldId id="264" r:id="rId13"/>
    <p:sldId id="265" r:id="rId14"/>
    <p:sldId id="266" r:id="rId15"/>
    <p:sldId id="267" r:id="rId16"/>
    <p:sldId id="306" r:id="rId17"/>
    <p:sldId id="268" r:id="rId18"/>
    <p:sldId id="269" r:id="rId19"/>
    <p:sldId id="280" r:id="rId20"/>
    <p:sldId id="271" r:id="rId21"/>
    <p:sldId id="272" r:id="rId22"/>
    <p:sldId id="277" r:id="rId23"/>
    <p:sldId id="319" r:id="rId24"/>
    <p:sldId id="273" r:id="rId25"/>
    <p:sldId id="274" r:id="rId26"/>
    <p:sldId id="276" r:id="rId27"/>
    <p:sldId id="278" r:id="rId28"/>
    <p:sldId id="307" r:id="rId29"/>
    <p:sldId id="279" r:id="rId30"/>
    <p:sldId id="281" r:id="rId31"/>
    <p:sldId id="309" r:id="rId32"/>
    <p:sldId id="282" r:id="rId33"/>
    <p:sldId id="283" r:id="rId34"/>
    <p:sldId id="284" r:id="rId35"/>
    <p:sldId id="285" r:id="rId36"/>
    <p:sldId id="286" r:id="rId37"/>
    <p:sldId id="310" r:id="rId38"/>
    <p:sldId id="311" r:id="rId39"/>
    <p:sldId id="312" r:id="rId40"/>
    <p:sldId id="287" r:id="rId41"/>
    <p:sldId id="295" r:id="rId42"/>
    <p:sldId id="296" r:id="rId43"/>
    <p:sldId id="297" r:id="rId44"/>
    <p:sldId id="298" r:id="rId45"/>
    <p:sldId id="313" r:id="rId46"/>
    <p:sldId id="299" r:id="rId47"/>
    <p:sldId id="300" r:id="rId48"/>
    <p:sldId id="301" r:id="rId49"/>
    <p:sldId id="314" r:id="rId50"/>
    <p:sldId id="302" r:id="rId51"/>
    <p:sldId id="303" r:id="rId52"/>
    <p:sldId id="315" r:id="rId53"/>
    <p:sldId id="320" r:id="rId54"/>
    <p:sldId id="316" r:id="rId55"/>
    <p:sldId id="317" r:id="rId56"/>
    <p:sldId id="318" r:id="rId5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tableStyles" Target="tableStyles.xml"/><Relationship Id="rId6" Type="http://schemas.openxmlformats.org/officeDocument/2006/relationships/notesMaster" Target="notesMasters/notesMaster1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Shell Sort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38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26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23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46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20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13" name="Text Box 12"/>
          <p:cNvSpPr txBox="1"/>
          <p:nvPr/>
        </p:nvSpPr>
        <p:spPr>
          <a:xfrm>
            <a:off x="4011930" y="4619625"/>
            <a:ext cx="41687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buNone/>
            </a:pPr>
            <a:r>
              <a:rPr lang="" altLang="en-US" sz="3200">
                <a:sym typeface="+mn-ea"/>
              </a:rPr>
              <a:t>27 &lt; 11 ?</a:t>
            </a:r>
            <a:endParaRPr lang="" altLang="en-US" sz="3200">
              <a:sym typeface="+mn-ea"/>
            </a:endParaRPr>
          </a:p>
          <a:p>
            <a:pPr marL="0" indent="0" algn="ctr">
              <a:buNone/>
            </a:pPr>
            <a:r>
              <a:rPr lang="" altLang="en-US" sz="3200">
                <a:sym typeface="+mn-ea"/>
              </a:rPr>
              <a:t>Ya, tukar, geser</a:t>
            </a:r>
            <a:endParaRPr lang="" altLang="en-US" sz="3200">
              <a:sym typeface="+mn-ea"/>
            </a:endParaRPr>
          </a:p>
          <a:p>
            <a:pPr marL="0" indent="0" algn="ctr">
              <a:buNone/>
            </a:pPr>
            <a:r>
              <a:rPr lang="" altLang="en-US" sz="3200">
                <a:sym typeface="+mn-ea"/>
              </a:rPr>
              <a:t>Tidak, geser</a:t>
            </a:r>
            <a:endParaRPr lang="" altLang="en-US" sz="3200">
              <a:sym typeface="+mn-ea"/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16200000">
            <a:off x="6094730" y="563245"/>
            <a:ext cx="3175" cy="4582160"/>
          </a:xfrm>
          <a:prstGeom prst="curvedConnector3">
            <a:avLst>
              <a:gd name="adj1" fmla="val 123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38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26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23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46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20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cxnSp>
        <p:nvCxnSpPr>
          <p:cNvPr id="24" name="Curved Connector 23"/>
          <p:cNvCxnSpPr/>
          <p:nvPr/>
        </p:nvCxnSpPr>
        <p:spPr>
          <a:xfrm rot="16200000">
            <a:off x="7239635" y="566420"/>
            <a:ext cx="3175" cy="4582160"/>
          </a:xfrm>
          <a:prstGeom prst="curvedConnector3">
            <a:avLst>
              <a:gd name="adj1" fmla="val 123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38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26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23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46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20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13" name="Text Box 12"/>
          <p:cNvSpPr txBox="1"/>
          <p:nvPr/>
        </p:nvSpPr>
        <p:spPr>
          <a:xfrm>
            <a:off x="4011930" y="4619625"/>
            <a:ext cx="41687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buNone/>
            </a:pPr>
            <a:r>
              <a:rPr lang="" altLang="en-US" sz="3200">
                <a:sym typeface="+mn-ea"/>
              </a:rPr>
              <a:t>20 &lt; 26 ?</a:t>
            </a:r>
            <a:endParaRPr lang="" altLang="en-US" sz="3200">
              <a:sym typeface="+mn-ea"/>
            </a:endParaRPr>
          </a:p>
          <a:p>
            <a:pPr marL="0" indent="0" algn="ctr">
              <a:buNone/>
            </a:pPr>
            <a:r>
              <a:rPr lang="" altLang="en-US" sz="3200">
                <a:sym typeface="+mn-ea"/>
              </a:rPr>
              <a:t>Ya, tukar, geser</a:t>
            </a:r>
            <a:endParaRPr lang="" altLang="en-US" sz="3200">
              <a:sym typeface="+mn-ea"/>
            </a:endParaRPr>
          </a:p>
          <a:p>
            <a:pPr marL="0" indent="0" algn="ctr">
              <a:buNone/>
            </a:pPr>
            <a:r>
              <a:rPr lang="" altLang="en-US" sz="3200">
                <a:sym typeface="+mn-ea"/>
              </a:rPr>
              <a:t>TIdak, geser</a:t>
            </a:r>
            <a:endParaRPr lang="" altLang="en-US" sz="3200">
              <a:sym typeface="+mn-ea"/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16200000">
            <a:off x="7239635" y="563245"/>
            <a:ext cx="3175" cy="4582160"/>
          </a:xfrm>
          <a:prstGeom prst="curvedConnector3">
            <a:avLst>
              <a:gd name="adj1" fmla="val 123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38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2</a:t>
            </a:r>
            <a:r>
              <a:rPr lang="" altLang="en-US" sz="2800"/>
              <a:t>0</a:t>
            </a:r>
            <a:endParaRPr lang="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23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46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2</a:t>
            </a:r>
            <a:r>
              <a:rPr lang="" altLang="en-US" sz="2800"/>
              <a:t>6</a:t>
            </a:r>
            <a:endParaRPr lang="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cxnSp>
        <p:nvCxnSpPr>
          <p:cNvPr id="24" name="Curved Connector 23"/>
          <p:cNvCxnSpPr/>
          <p:nvPr/>
        </p:nvCxnSpPr>
        <p:spPr>
          <a:xfrm rot="16200000">
            <a:off x="7239635" y="563245"/>
            <a:ext cx="3175" cy="4582160"/>
          </a:xfrm>
          <a:prstGeom prst="curvedConnector3">
            <a:avLst>
              <a:gd name="adj1" fmla="val 123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38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20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23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46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26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cxnSp>
        <p:nvCxnSpPr>
          <p:cNvPr id="13" name="Curved Connector 12"/>
          <p:cNvCxnSpPr>
            <a:stCxn id="7" idx="0"/>
          </p:cNvCxnSpPr>
          <p:nvPr/>
        </p:nvCxnSpPr>
        <p:spPr>
          <a:xfrm rot="16200000" flipV="1">
            <a:off x="2353310" y="259080"/>
            <a:ext cx="752475" cy="444119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38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20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23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46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26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cxnSp>
        <p:nvCxnSpPr>
          <p:cNvPr id="24" name="Curved Connector 23"/>
          <p:cNvCxnSpPr/>
          <p:nvPr/>
        </p:nvCxnSpPr>
        <p:spPr>
          <a:xfrm rot="16200000">
            <a:off x="8385175" y="563245"/>
            <a:ext cx="3175" cy="4582160"/>
          </a:xfrm>
          <a:prstGeom prst="curvedConnector3">
            <a:avLst>
              <a:gd name="adj1" fmla="val 123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38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20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23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46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26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13" name="Text Box 12"/>
          <p:cNvSpPr txBox="1"/>
          <p:nvPr/>
        </p:nvSpPr>
        <p:spPr>
          <a:xfrm>
            <a:off x="4011930" y="4619625"/>
            <a:ext cx="41687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buNone/>
            </a:pPr>
            <a:r>
              <a:rPr lang="" altLang="en-US" sz="3200">
                <a:sym typeface="+mn-ea"/>
              </a:rPr>
              <a:t>17 &lt; 57 ?</a:t>
            </a:r>
            <a:endParaRPr lang="" altLang="en-US" sz="3200">
              <a:sym typeface="+mn-ea"/>
            </a:endParaRPr>
          </a:p>
          <a:p>
            <a:pPr marL="0" indent="0" algn="ctr">
              <a:buNone/>
            </a:pPr>
            <a:r>
              <a:rPr lang="" altLang="en-US" sz="3200">
                <a:sym typeface="+mn-ea"/>
              </a:rPr>
              <a:t>Ya, tukar, geser</a:t>
            </a:r>
            <a:endParaRPr lang="" altLang="en-US" sz="3200">
              <a:sym typeface="+mn-ea"/>
            </a:endParaRPr>
          </a:p>
          <a:p>
            <a:pPr marL="0" indent="0" algn="ctr">
              <a:buNone/>
            </a:pPr>
            <a:r>
              <a:rPr lang="" altLang="en-US" sz="3200">
                <a:sym typeface="+mn-ea"/>
              </a:rPr>
              <a:t>Tidak, geser</a:t>
            </a:r>
            <a:endParaRPr lang="" altLang="en-US" sz="3200">
              <a:sym typeface="+mn-ea"/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16200000">
            <a:off x="8491220" y="566420"/>
            <a:ext cx="3175" cy="4582160"/>
          </a:xfrm>
          <a:prstGeom prst="curvedConnector3">
            <a:avLst>
              <a:gd name="adj1" fmla="val 123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38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20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23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/>
              <a:t>17</a:t>
            </a:r>
            <a:endParaRPr lang="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46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26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/>
              <a:t>57</a:t>
            </a:r>
            <a:endParaRPr lang="" altLang="en-US" sz="2800"/>
          </a:p>
        </p:txBody>
      </p:sp>
      <p:cxnSp>
        <p:nvCxnSpPr>
          <p:cNvPr id="24" name="Curved Connector 23"/>
          <p:cNvCxnSpPr/>
          <p:nvPr/>
        </p:nvCxnSpPr>
        <p:spPr>
          <a:xfrm rot="16200000">
            <a:off x="8385175" y="563245"/>
            <a:ext cx="3175" cy="4582160"/>
          </a:xfrm>
          <a:prstGeom prst="curvedConnector3">
            <a:avLst>
              <a:gd name="adj1" fmla="val 123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38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20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23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46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26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cxnSp>
        <p:nvCxnSpPr>
          <p:cNvPr id="14" name="Curved Connector 13"/>
          <p:cNvCxnSpPr>
            <a:stCxn id="8" idx="0"/>
            <a:endCxn id="4" idx="0"/>
          </p:cNvCxnSpPr>
          <p:nvPr/>
        </p:nvCxnSpPr>
        <p:spPr>
          <a:xfrm rot="16200000" flipV="1">
            <a:off x="3804920" y="565150"/>
            <a:ext cx="3175" cy="4582160"/>
          </a:xfrm>
          <a:prstGeom prst="curved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38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20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23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46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26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sp>
        <p:nvSpPr>
          <p:cNvPr id="13" name="Text Box 12"/>
          <p:cNvSpPr txBox="1"/>
          <p:nvPr/>
        </p:nvSpPr>
        <p:spPr>
          <a:xfrm>
            <a:off x="4011930" y="4619625"/>
            <a:ext cx="416877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buNone/>
            </a:pPr>
            <a:r>
              <a:rPr lang="" altLang="en-US" sz="3200">
                <a:sym typeface="+mn-ea"/>
              </a:rPr>
              <a:t>17 &lt; 24</a:t>
            </a:r>
            <a:endParaRPr lang="" altLang="en-US" sz="3200">
              <a:sym typeface="+mn-ea"/>
            </a:endParaRPr>
          </a:p>
          <a:p>
            <a:pPr marL="0" indent="0" algn="ctr">
              <a:buNone/>
            </a:pPr>
            <a:r>
              <a:rPr lang="" altLang="en-US" sz="3200">
                <a:sym typeface="+mn-ea"/>
              </a:rPr>
              <a:t>Ya, tukar, geser</a:t>
            </a:r>
            <a:endParaRPr lang="" altLang="en-US" sz="3200">
              <a:sym typeface="+mn-ea"/>
            </a:endParaRPr>
          </a:p>
          <a:p>
            <a:pPr marL="0" indent="0" algn="ctr">
              <a:buNone/>
            </a:pPr>
            <a:r>
              <a:rPr lang="" altLang="en-US" sz="3200">
                <a:sym typeface="+mn-ea"/>
              </a:rPr>
              <a:t>Tidak, hitung jarak baru</a:t>
            </a:r>
            <a:endParaRPr lang="" altLang="en-US" sz="3200">
              <a:sym typeface="+mn-ea"/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16200000" flipV="1">
            <a:off x="3804920" y="565150"/>
            <a:ext cx="3175" cy="4582160"/>
          </a:xfrm>
          <a:prstGeom prst="curved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24</a:t>
            </a:r>
            <a:endParaRPr lang="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46</a:t>
            </a:r>
            <a:endParaRPr lang="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11</a:t>
            </a:r>
            <a:endParaRPr lang="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26</a:t>
            </a:r>
            <a:endParaRPr lang="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23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57</a:t>
            </a:r>
            <a:endParaRPr lang="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38</a:t>
            </a:r>
            <a:endParaRPr lang="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27</a:t>
            </a:r>
            <a:endParaRPr lang="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20</a:t>
            </a:r>
            <a:endParaRPr lang="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17</a:t>
            </a:r>
            <a:endParaRPr lang="" altLang="en-US"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/>
              <a:t>17</a:t>
            </a:r>
            <a:endParaRPr lang="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38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20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23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/>
              <a:t>24</a:t>
            </a:r>
            <a:endParaRPr lang="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46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26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cxnSp>
        <p:nvCxnSpPr>
          <p:cNvPr id="14" name="Curved Connector 13"/>
          <p:cNvCxnSpPr/>
          <p:nvPr/>
        </p:nvCxnSpPr>
        <p:spPr>
          <a:xfrm rot="16200000" flipV="1">
            <a:off x="3804920" y="565150"/>
            <a:ext cx="3175" cy="4582160"/>
          </a:xfrm>
          <a:prstGeom prst="curved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38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20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23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46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26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sp>
        <p:nvSpPr>
          <p:cNvPr id="13" name="Text Box 12"/>
          <p:cNvSpPr txBox="1"/>
          <p:nvPr/>
        </p:nvSpPr>
        <p:spPr>
          <a:xfrm>
            <a:off x="4011930" y="4619625"/>
            <a:ext cx="41687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buNone/>
            </a:pPr>
            <a:endParaRPr lang="en-US" altLang="en-US" sz="3200">
              <a:sym typeface="+mn-ea"/>
            </a:endParaRPr>
          </a:p>
        </p:txBody>
      </p:sp>
      <p:cxnSp>
        <p:nvCxnSpPr>
          <p:cNvPr id="14" name="Curved Connector 13"/>
          <p:cNvCxnSpPr>
            <a:stCxn id="4" idx="0"/>
          </p:cNvCxnSpPr>
          <p:nvPr/>
        </p:nvCxnSpPr>
        <p:spPr>
          <a:xfrm rot="16200000" flipV="1">
            <a:off x="847090" y="2189480"/>
            <a:ext cx="480695" cy="85217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17</a:t>
            </a:r>
            <a:endParaRPr lang="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38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20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23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24</a:t>
            </a:r>
            <a:endParaRPr lang="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46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26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sp>
        <p:nvSpPr>
          <p:cNvPr id="13" name="Text Box 12"/>
          <p:cNvSpPr txBox="1"/>
          <p:nvPr/>
        </p:nvSpPr>
        <p:spPr>
          <a:xfrm>
            <a:off x="4011930" y="4619625"/>
            <a:ext cx="41687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buNone/>
            </a:pPr>
            <a:r>
              <a:rPr lang="" altLang="en-US" sz="3200">
                <a:sym typeface="+mn-ea"/>
              </a:rPr>
              <a:t>jarak = jarak / 2</a:t>
            </a:r>
            <a:endParaRPr lang="" altLang="en-US" sz="3200">
              <a:sym typeface="+mn-ea"/>
            </a:endParaRPr>
          </a:p>
          <a:p>
            <a:pPr marL="0" indent="0" algn="l">
              <a:buNone/>
            </a:pPr>
            <a:r>
              <a:rPr lang="" altLang="en-US" sz="3200">
                <a:sym typeface="+mn-ea"/>
              </a:rPr>
              <a:t>              = 4 / 2</a:t>
            </a:r>
            <a:endParaRPr lang="" altLang="en-US" sz="3200">
              <a:sym typeface="+mn-ea"/>
            </a:endParaRPr>
          </a:p>
          <a:p>
            <a:pPr marL="0" indent="0" algn="l">
              <a:buNone/>
            </a:pPr>
            <a:r>
              <a:rPr lang="" altLang="en-US" sz="3200">
                <a:sym typeface="+mn-ea"/>
              </a:rPr>
              <a:t>              = 2</a:t>
            </a:r>
            <a:endParaRPr lang="" altLang="en-US" sz="3200"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/>
              <a:t>17</a:t>
            </a:r>
            <a:endParaRPr lang="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38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20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23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24</a:t>
            </a:r>
            <a:endParaRPr lang="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46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26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sp>
        <p:nvSpPr>
          <p:cNvPr id="13" name="Text Box 12"/>
          <p:cNvSpPr txBox="1"/>
          <p:nvPr/>
        </p:nvSpPr>
        <p:spPr>
          <a:xfrm>
            <a:off x="4011930" y="4619625"/>
            <a:ext cx="41687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buNone/>
            </a:pPr>
            <a:r>
              <a:rPr lang="" altLang="en-US" sz="3200">
                <a:sym typeface="+mn-ea"/>
              </a:rPr>
              <a:t>akhir </a:t>
            </a:r>
            <a:r>
              <a:rPr lang="en-US" altLang="en-US" sz="3200">
                <a:sym typeface="+mn-ea"/>
              </a:rPr>
              <a:t>= </a:t>
            </a:r>
            <a:r>
              <a:rPr lang="" altLang="en-US" sz="3200">
                <a:sym typeface="+mn-ea"/>
              </a:rPr>
              <a:t>awal + jarak</a:t>
            </a:r>
            <a:endParaRPr lang="en-US" altLang="en-US" sz="3200">
              <a:sym typeface="+mn-ea"/>
            </a:endParaRPr>
          </a:p>
          <a:p>
            <a:pPr marL="0" indent="0" algn="l">
              <a:buNone/>
            </a:pPr>
            <a:r>
              <a:rPr lang="en-US" altLang="en-US" sz="3200">
                <a:sym typeface="+mn-ea"/>
              </a:rPr>
              <a:t>           = </a:t>
            </a:r>
            <a:r>
              <a:rPr lang="" altLang="en-US" sz="3200">
                <a:sym typeface="+mn-ea"/>
              </a:rPr>
              <a:t>0 + 2</a:t>
            </a:r>
            <a:endParaRPr lang="en-US" altLang="en-US" sz="3200">
              <a:sym typeface="+mn-ea"/>
            </a:endParaRPr>
          </a:p>
          <a:p>
            <a:pPr marL="0" indent="0" algn="l">
              <a:buNone/>
            </a:pPr>
            <a:r>
              <a:rPr lang="en-US" altLang="en-US" sz="3200">
                <a:sym typeface="+mn-ea"/>
              </a:rPr>
              <a:t>           = 2</a:t>
            </a:r>
            <a:endParaRPr lang="en-US" altLang="en-US" sz="3200">
              <a:sym typeface="+mn-ea"/>
            </a:endParaRPr>
          </a:p>
        </p:txBody>
      </p:sp>
      <p:cxnSp>
        <p:nvCxnSpPr>
          <p:cNvPr id="14" name="Curved Connector 13"/>
          <p:cNvCxnSpPr>
            <a:stCxn id="4" idx="0"/>
            <a:endCxn id="6" idx="0"/>
          </p:cNvCxnSpPr>
          <p:nvPr/>
        </p:nvCxnSpPr>
        <p:spPr>
          <a:xfrm rot="16200000">
            <a:off x="2659380" y="1710690"/>
            <a:ext cx="3175" cy="2291080"/>
          </a:xfrm>
          <a:prstGeom prst="curved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/>
              <a:t>17</a:t>
            </a:r>
            <a:endParaRPr lang="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38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20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23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24</a:t>
            </a:r>
            <a:endParaRPr lang="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46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26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sp>
        <p:nvSpPr>
          <p:cNvPr id="13" name="Text Box 12"/>
          <p:cNvSpPr txBox="1"/>
          <p:nvPr/>
        </p:nvSpPr>
        <p:spPr>
          <a:xfrm>
            <a:off x="4011930" y="4603115"/>
            <a:ext cx="41687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buNone/>
            </a:pPr>
            <a:r>
              <a:rPr lang="" altLang="en-US" sz="3200">
                <a:sym typeface="+mn-ea"/>
              </a:rPr>
              <a:t>11 &lt; 17</a:t>
            </a:r>
            <a:endParaRPr lang="" altLang="en-US" sz="3200">
              <a:sym typeface="+mn-ea"/>
            </a:endParaRPr>
          </a:p>
          <a:p>
            <a:pPr marL="0" indent="0" algn="ctr">
              <a:buNone/>
            </a:pPr>
            <a:r>
              <a:rPr lang="" altLang="en-US" sz="3200">
                <a:sym typeface="+mn-ea"/>
              </a:rPr>
              <a:t>Ya, tukar</a:t>
            </a:r>
            <a:endParaRPr lang="" altLang="en-US" sz="3200">
              <a:sym typeface="+mn-ea"/>
            </a:endParaRPr>
          </a:p>
          <a:p>
            <a:pPr marL="0" indent="0" algn="ctr">
              <a:buNone/>
            </a:pPr>
            <a:r>
              <a:rPr lang="" altLang="en-US" sz="3200">
                <a:sym typeface="+mn-ea"/>
              </a:rPr>
              <a:t>Tidak, geser</a:t>
            </a:r>
            <a:endParaRPr lang="" altLang="en-US" sz="3200">
              <a:sym typeface="+mn-ea"/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16200000">
            <a:off x="2659380" y="1710690"/>
            <a:ext cx="3175" cy="2291080"/>
          </a:xfrm>
          <a:prstGeom prst="curved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1</a:t>
            </a:r>
            <a:r>
              <a:rPr lang="" altLang="en-US" sz="2800"/>
              <a:t>1</a:t>
            </a:r>
            <a:endParaRPr lang="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38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1</a:t>
            </a:r>
            <a:r>
              <a:rPr lang="" altLang="en-US" sz="2800"/>
              <a:t>7</a:t>
            </a:r>
            <a:endParaRPr lang="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20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23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46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26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cxnSp>
        <p:nvCxnSpPr>
          <p:cNvPr id="14" name="Curved Connector 13"/>
          <p:cNvCxnSpPr/>
          <p:nvPr/>
        </p:nvCxnSpPr>
        <p:spPr>
          <a:xfrm rot="16200000">
            <a:off x="2659380" y="1710690"/>
            <a:ext cx="3175" cy="2291080"/>
          </a:xfrm>
          <a:prstGeom prst="curved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38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20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23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46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26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cxnSp>
        <p:nvCxnSpPr>
          <p:cNvPr id="13" name="Curved Connector 12"/>
          <p:cNvCxnSpPr>
            <a:stCxn id="4" idx="0"/>
          </p:cNvCxnSpPr>
          <p:nvPr/>
        </p:nvCxnSpPr>
        <p:spPr>
          <a:xfrm rot="16200000" flipV="1">
            <a:off x="736600" y="2078990"/>
            <a:ext cx="429895" cy="112395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38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20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23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46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26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sp>
        <p:nvSpPr>
          <p:cNvPr id="14" name="Text Box 13"/>
          <p:cNvSpPr txBox="1"/>
          <p:nvPr/>
        </p:nvSpPr>
        <p:spPr>
          <a:xfrm>
            <a:off x="4011930" y="4603115"/>
            <a:ext cx="41687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buNone/>
            </a:pPr>
            <a:r>
              <a:rPr lang="" altLang="en-US" sz="3200">
                <a:sym typeface="+mn-ea"/>
              </a:rPr>
              <a:t>20 </a:t>
            </a:r>
            <a:r>
              <a:rPr lang="en-US" altLang="en-US" sz="3200">
                <a:sym typeface="+mn-ea"/>
              </a:rPr>
              <a:t>&lt; </a:t>
            </a:r>
            <a:r>
              <a:rPr lang="" altLang="en-US" sz="3200">
                <a:sym typeface="+mn-ea"/>
              </a:rPr>
              <a:t>38</a:t>
            </a:r>
            <a:endParaRPr lang="en-US" altLang="en-US" sz="3200">
              <a:sym typeface="+mn-ea"/>
            </a:endParaRPr>
          </a:p>
          <a:p>
            <a:pPr marL="0" indent="0" algn="ctr">
              <a:buNone/>
            </a:pPr>
            <a:r>
              <a:rPr lang="en-US" altLang="en-US" sz="3200">
                <a:sym typeface="+mn-ea"/>
              </a:rPr>
              <a:t>Ya, tukar</a:t>
            </a:r>
            <a:endParaRPr lang="en-US" altLang="en-US" sz="3200">
              <a:sym typeface="+mn-ea"/>
            </a:endParaRPr>
          </a:p>
          <a:p>
            <a:pPr marL="0" indent="0" algn="ctr">
              <a:buNone/>
            </a:pPr>
            <a:r>
              <a:rPr lang="en-US" altLang="en-US" sz="3200">
                <a:sym typeface="+mn-ea"/>
              </a:rPr>
              <a:t>Tidak, geser</a:t>
            </a:r>
            <a:endParaRPr lang="en-US" altLang="en-US" sz="3200">
              <a:sym typeface="+mn-ea"/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16200000">
            <a:off x="3803015" y="1708785"/>
            <a:ext cx="3175" cy="2291080"/>
          </a:xfrm>
          <a:prstGeom prst="curved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/>
              <a:t>20</a:t>
            </a:r>
            <a:endParaRPr lang="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/>
              <a:t>38</a:t>
            </a:r>
            <a:endParaRPr lang="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23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46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26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cxnSp>
        <p:nvCxnSpPr>
          <p:cNvPr id="13" name="Curved Connector 12"/>
          <p:cNvCxnSpPr/>
          <p:nvPr/>
        </p:nvCxnSpPr>
        <p:spPr>
          <a:xfrm rot="16200000">
            <a:off x="3803015" y="1711960"/>
            <a:ext cx="3175" cy="2291080"/>
          </a:xfrm>
          <a:prstGeom prst="curved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20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38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23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46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26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cxnSp>
        <p:nvCxnSpPr>
          <p:cNvPr id="13" name="Curved Connector 12"/>
          <p:cNvCxnSpPr>
            <a:stCxn id="5" idx="0"/>
          </p:cNvCxnSpPr>
          <p:nvPr/>
        </p:nvCxnSpPr>
        <p:spPr>
          <a:xfrm rot="16200000" flipV="1">
            <a:off x="1334770" y="1532255"/>
            <a:ext cx="429895" cy="221805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46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26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23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38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20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13" name="Text Box 12"/>
          <p:cNvSpPr txBox="1"/>
          <p:nvPr/>
        </p:nvSpPr>
        <p:spPr>
          <a:xfrm>
            <a:off x="2966720" y="4619625"/>
            <a:ext cx="67487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en-US" sz="3200">
                <a:sym typeface="+mn-ea"/>
              </a:rPr>
              <a:t>jarak = n / 2    </a:t>
            </a:r>
            <a:r>
              <a:rPr lang="" altLang="en-US" sz="3200">
                <a:sym typeface="+mn-ea"/>
              </a:rPr>
              <a:t>akhir = awal + jarak </a:t>
            </a:r>
            <a:endParaRPr lang="en-US" altLang="en-US" sz="3200"/>
          </a:p>
          <a:p>
            <a:pPr marL="0" indent="0">
              <a:buNone/>
            </a:pPr>
            <a:r>
              <a:rPr lang="en-US" altLang="en-US" sz="3200">
                <a:sym typeface="+mn-ea"/>
              </a:rPr>
              <a:t>         = 9 / 2             </a:t>
            </a:r>
            <a:r>
              <a:rPr lang="" altLang="en-US" sz="3200">
                <a:sym typeface="+mn-ea"/>
              </a:rPr>
              <a:t>= 0 + 4</a:t>
            </a:r>
            <a:endParaRPr lang="en-US" altLang="en-US" sz="3200">
              <a:sym typeface="+mn-ea"/>
            </a:endParaRPr>
          </a:p>
          <a:p>
            <a:pPr marL="0" indent="0">
              <a:buNone/>
            </a:pPr>
            <a:r>
              <a:rPr lang="en-US" altLang="en-US" sz="3200">
                <a:sym typeface="+mn-ea"/>
              </a:rPr>
              <a:t>         = 4                  </a:t>
            </a:r>
            <a:r>
              <a:rPr lang="" altLang="en-US" sz="3200">
                <a:sym typeface="+mn-ea"/>
              </a:rPr>
              <a:t>= 4</a:t>
            </a:r>
            <a:endParaRPr lang="" altLang="en-US" sz="3200">
              <a:sym typeface="+mn-ea"/>
            </a:endParaRPr>
          </a:p>
        </p:txBody>
      </p:sp>
      <p:cxnSp>
        <p:nvCxnSpPr>
          <p:cNvPr id="24" name="Curved Connector 23"/>
          <p:cNvCxnSpPr>
            <a:stCxn id="4" idx="0"/>
            <a:endCxn id="8" idx="0"/>
          </p:cNvCxnSpPr>
          <p:nvPr/>
        </p:nvCxnSpPr>
        <p:spPr>
          <a:xfrm rot="16200000">
            <a:off x="3804920" y="565150"/>
            <a:ext cx="3175" cy="4582160"/>
          </a:xfrm>
          <a:prstGeom prst="curvedConnector3">
            <a:avLst>
              <a:gd name="adj1" fmla="val 123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20</a:t>
            </a:r>
            <a:endParaRPr lang="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38</a:t>
            </a:r>
            <a:endParaRPr lang="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23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46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26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sp>
        <p:nvSpPr>
          <p:cNvPr id="14" name="Text Box 13"/>
          <p:cNvSpPr txBox="1"/>
          <p:nvPr/>
        </p:nvSpPr>
        <p:spPr>
          <a:xfrm>
            <a:off x="4011930" y="4603115"/>
            <a:ext cx="41687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buNone/>
            </a:pPr>
            <a:r>
              <a:rPr lang="" altLang="en-US" sz="3200">
                <a:sym typeface="+mn-ea"/>
              </a:rPr>
              <a:t>24 </a:t>
            </a:r>
            <a:r>
              <a:rPr lang="en-US" altLang="en-US" sz="3200">
                <a:sym typeface="+mn-ea"/>
              </a:rPr>
              <a:t>&lt; </a:t>
            </a:r>
            <a:r>
              <a:rPr lang="" altLang="en-US" sz="3200">
                <a:sym typeface="+mn-ea"/>
              </a:rPr>
              <a:t>1</a:t>
            </a:r>
            <a:r>
              <a:rPr lang="" altLang="en-US" sz="3200">
                <a:sym typeface="+mn-ea"/>
              </a:rPr>
              <a:t>7</a:t>
            </a:r>
            <a:endParaRPr lang="en-US" altLang="en-US" sz="3200">
              <a:sym typeface="+mn-ea"/>
            </a:endParaRPr>
          </a:p>
          <a:p>
            <a:pPr marL="0" indent="0" algn="ctr">
              <a:buNone/>
            </a:pPr>
            <a:r>
              <a:rPr lang="en-US" altLang="en-US" sz="3200">
                <a:sym typeface="+mn-ea"/>
              </a:rPr>
              <a:t>Ya, tukar</a:t>
            </a:r>
            <a:endParaRPr lang="en-US" altLang="en-US" sz="3200">
              <a:sym typeface="+mn-ea"/>
            </a:endParaRPr>
          </a:p>
          <a:p>
            <a:pPr marL="0" indent="0" algn="ctr">
              <a:buNone/>
            </a:pPr>
            <a:r>
              <a:rPr lang="en-US" altLang="en-US" sz="3200">
                <a:sym typeface="+mn-ea"/>
              </a:rPr>
              <a:t>Tidak, geser</a:t>
            </a:r>
            <a:endParaRPr lang="en-US" altLang="en-US" sz="3200">
              <a:sym typeface="+mn-ea"/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6200000">
            <a:off x="4948555" y="1711960"/>
            <a:ext cx="3175" cy="2291080"/>
          </a:xfrm>
          <a:prstGeom prst="curved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20</a:t>
            </a:r>
            <a:endParaRPr lang="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/>
              <a:t>38</a:t>
            </a:r>
            <a:endParaRPr lang="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23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46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26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sp>
        <p:nvSpPr>
          <p:cNvPr id="14" name="Text Box 13"/>
          <p:cNvSpPr txBox="1"/>
          <p:nvPr/>
        </p:nvSpPr>
        <p:spPr>
          <a:xfrm>
            <a:off x="4011930" y="4603115"/>
            <a:ext cx="41687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buNone/>
            </a:pPr>
            <a:r>
              <a:rPr lang="" altLang="en-US" sz="3200">
                <a:sym typeface="+mn-ea"/>
              </a:rPr>
              <a:t>46 </a:t>
            </a:r>
            <a:r>
              <a:rPr lang="en-US" altLang="en-US" sz="3200">
                <a:sym typeface="+mn-ea"/>
              </a:rPr>
              <a:t>&lt; </a:t>
            </a:r>
            <a:r>
              <a:rPr lang="" altLang="en-US" sz="3200">
                <a:sym typeface="+mn-ea"/>
              </a:rPr>
              <a:t>38</a:t>
            </a:r>
            <a:endParaRPr lang="en-US" altLang="en-US" sz="3200">
              <a:sym typeface="+mn-ea"/>
            </a:endParaRPr>
          </a:p>
          <a:p>
            <a:pPr marL="0" indent="0" algn="ctr">
              <a:buNone/>
            </a:pPr>
            <a:r>
              <a:rPr lang="en-US" altLang="en-US" sz="3200">
                <a:sym typeface="+mn-ea"/>
              </a:rPr>
              <a:t>Ya, tukar</a:t>
            </a:r>
            <a:endParaRPr lang="en-US" altLang="en-US" sz="3200">
              <a:sym typeface="+mn-ea"/>
            </a:endParaRPr>
          </a:p>
          <a:p>
            <a:pPr marL="0" indent="0" algn="ctr">
              <a:buNone/>
            </a:pPr>
            <a:r>
              <a:rPr lang="en-US" altLang="en-US" sz="3200">
                <a:sym typeface="+mn-ea"/>
              </a:rPr>
              <a:t>Tidak, geser</a:t>
            </a:r>
            <a:endParaRPr lang="en-US" altLang="en-US" sz="3200">
              <a:sym typeface="+mn-ea"/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6200000">
            <a:off x="6094730" y="1711960"/>
            <a:ext cx="3175" cy="2291080"/>
          </a:xfrm>
          <a:prstGeom prst="curved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20</a:t>
            </a:r>
            <a:endParaRPr lang="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>
                <a:sym typeface="+mn-ea"/>
              </a:rPr>
              <a:t>38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23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46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26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sp>
        <p:nvSpPr>
          <p:cNvPr id="14" name="Text Box 13"/>
          <p:cNvSpPr txBox="1"/>
          <p:nvPr/>
        </p:nvSpPr>
        <p:spPr>
          <a:xfrm>
            <a:off x="4011930" y="4603115"/>
            <a:ext cx="41687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buNone/>
            </a:pPr>
            <a:r>
              <a:rPr lang="" altLang="en-US" sz="3200">
                <a:sym typeface="+mn-ea"/>
              </a:rPr>
              <a:t>24 </a:t>
            </a:r>
            <a:r>
              <a:rPr lang="en-US" altLang="en-US" sz="3200">
                <a:sym typeface="+mn-ea"/>
              </a:rPr>
              <a:t>&lt; </a:t>
            </a:r>
            <a:r>
              <a:rPr lang="" altLang="en-US" sz="3200">
                <a:sym typeface="+mn-ea"/>
              </a:rPr>
              <a:t>27</a:t>
            </a:r>
            <a:endParaRPr lang="en-US" altLang="en-US" sz="3200">
              <a:sym typeface="+mn-ea"/>
            </a:endParaRPr>
          </a:p>
          <a:p>
            <a:pPr marL="0" indent="0" algn="ctr">
              <a:buNone/>
            </a:pPr>
            <a:r>
              <a:rPr lang="en-US" altLang="en-US" sz="3200">
                <a:sym typeface="+mn-ea"/>
              </a:rPr>
              <a:t>Ya, tukar</a:t>
            </a:r>
            <a:endParaRPr lang="en-US" altLang="en-US" sz="3200">
              <a:sym typeface="+mn-ea"/>
            </a:endParaRPr>
          </a:p>
          <a:p>
            <a:pPr marL="0" indent="0" algn="ctr">
              <a:buNone/>
            </a:pPr>
            <a:r>
              <a:rPr lang="en-US" altLang="en-US" sz="3200">
                <a:sym typeface="+mn-ea"/>
              </a:rPr>
              <a:t>Tidak, geser</a:t>
            </a:r>
            <a:endParaRPr lang="en-US" altLang="en-US" sz="3200">
              <a:sym typeface="+mn-ea"/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6200000">
            <a:off x="7239635" y="1711960"/>
            <a:ext cx="3175" cy="2291080"/>
          </a:xfrm>
          <a:prstGeom prst="curved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20</a:t>
            </a:r>
            <a:endParaRPr lang="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>
                <a:sym typeface="+mn-ea"/>
              </a:rPr>
              <a:t>38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23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46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26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sp>
        <p:nvSpPr>
          <p:cNvPr id="14" name="Text Box 13"/>
          <p:cNvSpPr txBox="1"/>
          <p:nvPr/>
        </p:nvSpPr>
        <p:spPr>
          <a:xfrm>
            <a:off x="4011930" y="4603115"/>
            <a:ext cx="41687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buNone/>
            </a:pPr>
            <a:r>
              <a:rPr lang="" altLang="en-US" sz="3200">
                <a:sym typeface="+mn-ea"/>
              </a:rPr>
              <a:t>26 </a:t>
            </a:r>
            <a:r>
              <a:rPr lang="en-US" altLang="en-US" sz="3200">
                <a:sym typeface="+mn-ea"/>
              </a:rPr>
              <a:t>&lt; </a:t>
            </a:r>
            <a:r>
              <a:rPr lang="" altLang="en-US" sz="3200">
                <a:sym typeface="+mn-ea"/>
              </a:rPr>
              <a:t>46</a:t>
            </a:r>
            <a:endParaRPr lang="en-US" altLang="en-US" sz="3200">
              <a:sym typeface="+mn-ea"/>
            </a:endParaRPr>
          </a:p>
          <a:p>
            <a:pPr marL="0" indent="0" algn="ctr">
              <a:buNone/>
            </a:pPr>
            <a:r>
              <a:rPr lang="en-US" altLang="en-US" sz="3200">
                <a:sym typeface="+mn-ea"/>
              </a:rPr>
              <a:t>Ya, tukar</a:t>
            </a:r>
            <a:endParaRPr lang="en-US" altLang="en-US" sz="3200">
              <a:sym typeface="+mn-ea"/>
            </a:endParaRPr>
          </a:p>
          <a:p>
            <a:pPr marL="0" indent="0" algn="ctr">
              <a:buNone/>
            </a:pPr>
            <a:r>
              <a:rPr lang="en-US" altLang="en-US" sz="3200">
                <a:sym typeface="+mn-ea"/>
              </a:rPr>
              <a:t>Tidak, geser</a:t>
            </a:r>
            <a:endParaRPr lang="en-US" altLang="en-US" sz="3200">
              <a:sym typeface="+mn-ea"/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6200000">
            <a:off x="8385175" y="1711960"/>
            <a:ext cx="3175" cy="2291080"/>
          </a:xfrm>
          <a:prstGeom prst="curved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>
                <a:sym typeface="+mn-ea"/>
              </a:rPr>
              <a:t>20</a:t>
            </a:r>
            <a:endParaRPr lang="" altLang="en-US" sz="2800"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>
                <a:sym typeface="+mn-ea"/>
              </a:rPr>
              <a:t>38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23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/>
              <a:t>26</a:t>
            </a:r>
            <a:endParaRPr lang="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/>
              <a:t>46</a:t>
            </a:r>
            <a:endParaRPr lang="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cxnSp>
        <p:nvCxnSpPr>
          <p:cNvPr id="13" name="Curved Connector 12"/>
          <p:cNvCxnSpPr/>
          <p:nvPr/>
        </p:nvCxnSpPr>
        <p:spPr>
          <a:xfrm rot="16200000">
            <a:off x="8385175" y="1708785"/>
            <a:ext cx="3175" cy="2291080"/>
          </a:xfrm>
          <a:prstGeom prst="curved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20</a:t>
            </a:r>
            <a:endParaRPr lang="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>
                <a:sym typeface="+mn-ea"/>
              </a:rPr>
              <a:t>38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23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26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46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sp>
        <p:nvSpPr>
          <p:cNvPr id="14" name="Text Box 13"/>
          <p:cNvSpPr txBox="1"/>
          <p:nvPr/>
        </p:nvSpPr>
        <p:spPr>
          <a:xfrm>
            <a:off x="4011930" y="4603115"/>
            <a:ext cx="41687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buNone/>
            </a:pPr>
            <a:endParaRPr lang="en-US" altLang="en-US" sz="3200">
              <a:sym typeface="+mn-ea"/>
            </a:endParaRPr>
          </a:p>
        </p:txBody>
      </p:sp>
      <p:cxnSp>
        <p:nvCxnSpPr>
          <p:cNvPr id="13" name="Curved Connector 12"/>
          <p:cNvCxnSpPr>
            <a:stCxn id="9" idx="0"/>
            <a:endCxn id="7" idx="0"/>
          </p:cNvCxnSpPr>
          <p:nvPr/>
        </p:nvCxnSpPr>
        <p:spPr>
          <a:xfrm rot="16200000" flipV="1">
            <a:off x="6096000" y="1710690"/>
            <a:ext cx="3175" cy="2291080"/>
          </a:xfrm>
          <a:prstGeom prst="curved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4011930" y="4603115"/>
            <a:ext cx="41687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buNone/>
            </a:pPr>
            <a:r>
              <a:rPr lang="en-US" altLang="en-US" sz="3200">
                <a:sym typeface="+mn-ea"/>
              </a:rPr>
              <a:t>26 &lt; </a:t>
            </a:r>
            <a:r>
              <a:rPr lang="" altLang="en-US" sz="3200">
                <a:sym typeface="+mn-ea"/>
              </a:rPr>
              <a:t>38</a:t>
            </a:r>
            <a:endParaRPr lang="en-US" altLang="en-US" sz="3200">
              <a:sym typeface="+mn-ea"/>
            </a:endParaRPr>
          </a:p>
          <a:p>
            <a:pPr marL="0" indent="0" algn="ctr">
              <a:buNone/>
            </a:pPr>
            <a:r>
              <a:rPr lang="en-US" altLang="en-US" sz="3200">
                <a:sym typeface="+mn-ea"/>
              </a:rPr>
              <a:t>Ya, tukar</a:t>
            </a:r>
            <a:endParaRPr lang="en-US" altLang="en-US" sz="3200">
              <a:sym typeface="+mn-ea"/>
            </a:endParaRPr>
          </a:p>
          <a:p>
            <a:pPr marL="0" indent="0" algn="ctr">
              <a:buNone/>
            </a:pPr>
            <a:r>
              <a:rPr lang="en-US" altLang="en-US" sz="3200">
                <a:sym typeface="+mn-ea"/>
              </a:rPr>
              <a:t>Tidak, geser</a:t>
            </a:r>
            <a:endParaRPr lang="en-US" altLang="en-US" sz="3200"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20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>
                <a:sym typeface="+mn-ea"/>
              </a:rPr>
              <a:t>26</a:t>
            </a:r>
            <a:endParaRPr lang="" altLang="en-US" sz="2800"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2323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/>
              <a:t>38</a:t>
            </a:r>
            <a:endParaRPr lang="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46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sp>
        <p:nvSpPr>
          <p:cNvPr id="14" name="Text Box 13"/>
          <p:cNvSpPr txBox="1"/>
          <p:nvPr/>
        </p:nvSpPr>
        <p:spPr>
          <a:xfrm>
            <a:off x="4011930" y="4603115"/>
            <a:ext cx="41687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buNone/>
            </a:pPr>
            <a:endParaRPr lang="en-US" altLang="en-US" sz="3200">
              <a:sym typeface="+mn-ea"/>
            </a:endParaRPr>
          </a:p>
        </p:txBody>
      </p:sp>
      <p:cxnSp>
        <p:nvCxnSpPr>
          <p:cNvPr id="13" name="Curved Connector 12"/>
          <p:cNvCxnSpPr>
            <a:stCxn id="9" idx="0"/>
            <a:endCxn id="7" idx="0"/>
          </p:cNvCxnSpPr>
          <p:nvPr/>
        </p:nvCxnSpPr>
        <p:spPr>
          <a:xfrm rot="16200000" flipV="1">
            <a:off x="6096000" y="1710690"/>
            <a:ext cx="3175" cy="2291080"/>
          </a:xfrm>
          <a:prstGeom prst="curved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4011930" y="4603115"/>
            <a:ext cx="41687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buNone/>
            </a:pPr>
            <a:r>
              <a:rPr lang="en-US" altLang="en-US" sz="3200">
                <a:sym typeface="+mn-ea"/>
              </a:rPr>
              <a:t>26 &lt; 38</a:t>
            </a:r>
            <a:endParaRPr lang="en-US" altLang="en-US" sz="3200">
              <a:sym typeface="+mn-ea"/>
            </a:endParaRPr>
          </a:p>
          <a:p>
            <a:pPr marL="0" indent="0" algn="ctr">
              <a:buNone/>
            </a:pPr>
            <a:r>
              <a:rPr lang="en-US" altLang="en-US" sz="3200">
                <a:sym typeface="+mn-ea"/>
              </a:rPr>
              <a:t>Ya, tukar</a:t>
            </a:r>
            <a:endParaRPr lang="en-US" altLang="en-US" sz="3200">
              <a:sym typeface="+mn-ea"/>
            </a:endParaRPr>
          </a:p>
          <a:p>
            <a:pPr marL="0" indent="0" algn="ctr">
              <a:buNone/>
            </a:pPr>
            <a:r>
              <a:rPr lang="en-US" altLang="en-US" sz="3200">
                <a:sym typeface="+mn-ea"/>
              </a:rPr>
              <a:t>Tidak, geser</a:t>
            </a:r>
            <a:endParaRPr lang="en-US" altLang="en-US" sz="3200"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20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>
                <a:sym typeface="+mn-ea"/>
              </a:rPr>
              <a:t>26</a:t>
            </a:r>
            <a:endParaRPr lang="en-US" altLang="en-US" sz="2800"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2323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38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46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sp>
        <p:nvSpPr>
          <p:cNvPr id="14" name="Text Box 13"/>
          <p:cNvSpPr txBox="1"/>
          <p:nvPr/>
        </p:nvSpPr>
        <p:spPr>
          <a:xfrm>
            <a:off x="4011930" y="4603115"/>
            <a:ext cx="41687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buNone/>
            </a:pPr>
            <a:endParaRPr lang="en-US" altLang="en-US" sz="3200">
              <a:sym typeface="+mn-ea"/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6200000" flipV="1">
            <a:off x="3803015" y="1708785"/>
            <a:ext cx="3175" cy="2291080"/>
          </a:xfrm>
          <a:prstGeom prst="curved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4011930" y="4603115"/>
            <a:ext cx="41687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buNone/>
            </a:pPr>
            <a:r>
              <a:rPr lang="" altLang="en-US" sz="3200">
                <a:sym typeface="+mn-ea"/>
              </a:rPr>
              <a:t>26 </a:t>
            </a:r>
            <a:r>
              <a:rPr lang="en-US" altLang="en-US" sz="3200">
                <a:sym typeface="+mn-ea"/>
              </a:rPr>
              <a:t>&lt; </a:t>
            </a:r>
            <a:r>
              <a:rPr lang="" altLang="en-US" sz="3200">
                <a:sym typeface="+mn-ea"/>
              </a:rPr>
              <a:t>20</a:t>
            </a:r>
            <a:endParaRPr lang="en-US" altLang="en-US" sz="3200">
              <a:sym typeface="+mn-ea"/>
            </a:endParaRPr>
          </a:p>
          <a:p>
            <a:pPr marL="0" indent="0" algn="ctr">
              <a:buNone/>
            </a:pPr>
            <a:r>
              <a:rPr lang="en-US" altLang="en-US" sz="3200">
                <a:sym typeface="+mn-ea"/>
              </a:rPr>
              <a:t>Ya, tukar</a:t>
            </a:r>
            <a:endParaRPr lang="en-US" altLang="en-US" sz="3200">
              <a:sym typeface="+mn-ea"/>
            </a:endParaRPr>
          </a:p>
          <a:p>
            <a:pPr marL="0" indent="0" algn="ctr">
              <a:buNone/>
            </a:pPr>
            <a:r>
              <a:rPr lang="en-US" altLang="en-US" sz="3200">
                <a:sym typeface="+mn-ea"/>
              </a:rPr>
              <a:t>Tidak, geser</a:t>
            </a:r>
            <a:endParaRPr lang="en-US" altLang="en-US" sz="3200"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20</a:t>
            </a:r>
            <a:endParaRPr lang="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>
                <a:sym typeface="+mn-ea"/>
              </a:rPr>
              <a:t>26</a:t>
            </a:r>
            <a:endParaRPr lang="" altLang="en-US" sz="2800"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2323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38</a:t>
            </a:r>
            <a:endParaRPr lang="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46</a:t>
            </a:r>
            <a:endParaRPr lang="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sp>
        <p:nvSpPr>
          <p:cNvPr id="14" name="Text Box 13"/>
          <p:cNvSpPr txBox="1"/>
          <p:nvPr/>
        </p:nvSpPr>
        <p:spPr>
          <a:xfrm>
            <a:off x="4011930" y="4603115"/>
            <a:ext cx="41687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buNone/>
            </a:pPr>
            <a:r>
              <a:rPr lang="" altLang="en-US" sz="3200">
                <a:sym typeface="+mn-ea"/>
              </a:rPr>
              <a:t>57 </a:t>
            </a:r>
            <a:r>
              <a:rPr lang="en-US" altLang="en-US" sz="3200">
                <a:sym typeface="+mn-ea"/>
              </a:rPr>
              <a:t>&lt; </a:t>
            </a:r>
            <a:r>
              <a:rPr lang="" altLang="en-US" sz="3200">
                <a:sym typeface="+mn-ea"/>
              </a:rPr>
              <a:t>27</a:t>
            </a:r>
            <a:endParaRPr lang="en-US" altLang="en-US" sz="3200">
              <a:sym typeface="+mn-ea"/>
            </a:endParaRPr>
          </a:p>
          <a:p>
            <a:pPr marL="0" indent="0" algn="ctr">
              <a:buNone/>
            </a:pPr>
            <a:r>
              <a:rPr lang="en-US" altLang="en-US" sz="3200">
                <a:sym typeface="+mn-ea"/>
              </a:rPr>
              <a:t>Ya, tukar</a:t>
            </a:r>
            <a:endParaRPr lang="en-US" altLang="en-US" sz="3200">
              <a:sym typeface="+mn-ea"/>
            </a:endParaRPr>
          </a:p>
          <a:p>
            <a:pPr marL="0" indent="0" algn="ctr">
              <a:buNone/>
            </a:pPr>
            <a:r>
              <a:rPr lang="en-US" altLang="en-US" sz="3200">
                <a:sym typeface="+mn-ea"/>
              </a:rPr>
              <a:t>Tidak, geser</a:t>
            </a:r>
            <a:endParaRPr lang="en-US" altLang="en-US" sz="3200">
              <a:sym typeface="+mn-ea"/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6200000">
            <a:off x="9530715" y="1708785"/>
            <a:ext cx="3175" cy="2291080"/>
          </a:xfrm>
          <a:prstGeom prst="curved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20</a:t>
            </a:r>
            <a:endParaRPr lang="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>
                <a:sym typeface="+mn-ea"/>
              </a:rPr>
              <a:t>26</a:t>
            </a:r>
            <a:endParaRPr lang="" altLang="en-US" sz="2800"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23865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38</a:t>
            </a:r>
            <a:endParaRPr lang="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4</a:t>
            </a:r>
            <a:r>
              <a:rPr lang="en-US" altLang="en-US" sz="2800"/>
              <a:t>6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sp>
        <p:nvSpPr>
          <p:cNvPr id="14" name="Text Box 13"/>
          <p:cNvSpPr txBox="1"/>
          <p:nvPr/>
        </p:nvSpPr>
        <p:spPr>
          <a:xfrm>
            <a:off x="4011930" y="4603115"/>
            <a:ext cx="41687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buNone/>
            </a:pPr>
            <a:r>
              <a:rPr lang="" altLang="en-US" sz="3200">
                <a:sym typeface="+mn-ea"/>
              </a:rPr>
              <a:t>jarak = jarak / 2</a:t>
            </a:r>
            <a:endParaRPr lang="" altLang="en-US" sz="3200">
              <a:sym typeface="+mn-ea"/>
            </a:endParaRPr>
          </a:p>
          <a:p>
            <a:pPr marL="0" indent="0" algn="l">
              <a:buNone/>
            </a:pPr>
            <a:r>
              <a:rPr lang="" altLang="en-US" sz="3200">
                <a:sym typeface="+mn-ea"/>
              </a:rPr>
              <a:t>              = 2 / 2</a:t>
            </a:r>
            <a:endParaRPr lang="" altLang="en-US" sz="3200">
              <a:sym typeface="+mn-ea"/>
            </a:endParaRPr>
          </a:p>
          <a:p>
            <a:pPr marL="0" indent="0" algn="l">
              <a:buNone/>
            </a:pPr>
            <a:r>
              <a:rPr lang="" altLang="en-US" sz="3200">
                <a:sym typeface="+mn-ea"/>
              </a:rPr>
              <a:t>              = 1</a:t>
            </a:r>
            <a:endParaRPr lang="" altLang="en-US" sz="32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46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26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23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38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20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13" name="Text Box 12"/>
          <p:cNvSpPr txBox="1"/>
          <p:nvPr/>
        </p:nvSpPr>
        <p:spPr>
          <a:xfrm>
            <a:off x="4052570" y="4619625"/>
            <a:ext cx="41687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buNone/>
            </a:pPr>
            <a:r>
              <a:rPr lang="" altLang="en-US" sz="3200">
                <a:sym typeface="+mn-ea"/>
              </a:rPr>
              <a:t>57 &lt; 24 ?</a:t>
            </a:r>
            <a:endParaRPr lang="" altLang="en-US" sz="3200">
              <a:sym typeface="+mn-ea"/>
            </a:endParaRPr>
          </a:p>
          <a:p>
            <a:pPr marL="0" indent="0" algn="ctr">
              <a:buNone/>
            </a:pPr>
            <a:r>
              <a:rPr lang="" altLang="en-US" sz="3200">
                <a:sym typeface="+mn-ea"/>
              </a:rPr>
              <a:t>Ya, tukar, geser</a:t>
            </a:r>
            <a:endParaRPr lang="" altLang="en-US" sz="3200">
              <a:sym typeface="+mn-ea"/>
            </a:endParaRPr>
          </a:p>
          <a:p>
            <a:pPr marL="0" indent="0" algn="ctr">
              <a:buNone/>
            </a:pPr>
            <a:r>
              <a:rPr lang="" altLang="en-US" sz="3200">
                <a:sym typeface="+mn-ea"/>
              </a:rPr>
              <a:t>Tidak, geser</a:t>
            </a:r>
            <a:endParaRPr lang="" altLang="en-US" sz="3200">
              <a:sym typeface="+mn-ea"/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16200000">
            <a:off x="3804920" y="565150"/>
            <a:ext cx="3175" cy="4582160"/>
          </a:xfrm>
          <a:prstGeom prst="curvedConnector3">
            <a:avLst>
              <a:gd name="adj1" fmla="val 123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20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26</a:t>
            </a:r>
            <a:endParaRPr lang="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865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38</a:t>
            </a:r>
            <a:endParaRPr lang="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4</a:t>
            </a:r>
            <a:r>
              <a:rPr lang="en-US" altLang="en-US" sz="2800"/>
              <a:t>6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sp>
        <p:nvSpPr>
          <p:cNvPr id="14" name="Text Box 13"/>
          <p:cNvSpPr txBox="1"/>
          <p:nvPr/>
        </p:nvSpPr>
        <p:spPr>
          <a:xfrm>
            <a:off x="4011930" y="4603115"/>
            <a:ext cx="41687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buNone/>
            </a:pPr>
            <a:r>
              <a:rPr lang="" altLang="en-US" sz="3200">
                <a:sym typeface="+mn-ea"/>
              </a:rPr>
              <a:t>20 &lt; 11</a:t>
            </a:r>
            <a:endParaRPr lang="" altLang="en-US" sz="3200">
              <a:sym typeface="+mn-ea"/>
            </a:endParaRPr>
          </a:p>
          <a:p>
            <a:pPr marL="0" indent="0" algn="ctr">
              <a:buNone/>
            </a:pPr>
            <a:r>
              <a:rPr lang="" altLang="en-US" sz="3200">
                <a:sym typeface="+mn-ea"/>
              </a:rPr>
              <a:t>Ya, tukar</a:t>
            </a:r>
            <a:endParaRPr lang="" altLang="en-US" sz="3200">
              <a:sym typeface="+mn-ea"/>
            </a:endParaRPr>
          </a:p>
          <a:p>
            <a:pPr marL="0" indent="0" algn="ctr">
              <a:buNone/>
            </a:pPr>
            <a:r>
              <a:rPr lang="" altLang="en-US" sz="3200">
                <a:sym typeface="+mn-ea"/>
              </a:rPr>
              <a:t>Tidak, geser</a:t>
            </a:r>
            <a:endParaRPr lang="" altLang="en-US" sz="3200">
              <a:sym typeface="+mn-ea"/>
            </a:endParaRPr>
          </a:p>
        </p:txBody>
      </p:sp>
      <p:cxnSp>
        <p:nvCxnSpPr>
          <p:cNvPr id="13" name="Curved Connector 12"/>
          <p:cNvCxnSpPr>
            <a:stCxn id="4" idx="0"/>
            <a:endCxn id="5" idx="0"/>
          </p:cNvCxnSpPr>
          <p:nvPr/>
        </p:nvCxnSpPr>
        <p:spPr>
          <a:xfrm rot="16200000">
            <a:off x="2086610" y="2283460"/>
            <a:ext cx="3175" cy="1145540"/>
          </a:xfrm>
          <a:prstGeom prst="curved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20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26</a:t>
            </a:r>
            <a:endParaRPr lang="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865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sz="2800"/>
              <a:t>38</a:t>
            </a:r>
            <a:endParaRPr lang="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4</a:t>
            </a:r>
            <a:r>
              <a:rPr lang="en-US" altLang="en-US" sz="2800"/>
              <a:t>6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sp>
        <p:nvSpPr>
          <p:cNvPr id="14" name="Text Box 13"/>
          <p:cNvSpPr txBox="1"/>
          <p:nvPr/>
        </p:nvSpPr>
        <p:spPr>
          <a:xfrm>
            <a:off x="4011930" y="4603115"/>
            <a:ext cx="41687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buNone/>
            </a:pPr>
            <a:r>
              <a:rPr lang="" altLang="en-US" sz="3200">
                <a:sym typeface="+mn-ea"/>
              </a:rPr>
              <a:t>17 </a:t>
            </a:r>
            <a:r>
              <a:rPr lang="en-US" altLang="en-US" sz="3200">
                <a:sym typeface="+mn-ea"/>
              </a:rPr>
              <a:t>&lt; </a:t>
            </a:r>
            <a:r>
              <a:rPr lang="" altLang="en-US" sz="3200">
                <a:sym typeface="+mn-ea"/>
              </a:rPr>
              <a:t>20</a:t>
            </a:r>
            <a:endParaRPr lang="en-US" altLang="en-US" sz="3200">
              <a:sym typeface="+mn-ea"/>
            </a:endParaRPr>
          </a:p>
          <a:p>
            <a:pPr marL="0" indent="0" algn="ctr">
              <a:buNone/>
            </a:pPr>
            <a:r>
              <a:rPr lang="en-US" altLang="en-US" sz="3200">
                <a:sym typeface="+mn-ea"/>
              </a:rPr>
              <a:t>Ya, tukar</a:t>
            </a:r>
            <a:endParaRPr lang="en-US" altLang="en-US" sz="3200">
              <a:sym typeface="+mn-ea"/>
            </a:endParaRPr>
          </a:p>
          <a:p>
            <a:pPr marL="0" indent="0" algn="ctr">
              <a:buNone/>
            </a:pPr>
            <a:r>
              <a:rPr lang="en-US" altLang="en-US" sz="3200">
                <a:sym typeface="+mn-ea"/>
              </a:rPr>
              <a:t>Tidak, geser</a:t>
            </a:r>
            <a:endParaRPr lang="en-US" altLang="en-US" sz="3200">
              <a:sym typeface="+mn-ea"/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6200000">
            <a:off x="3230245" y="2284730"/>
            <a:ext cx="3175" cy="1145540"/>
          </a:xfrm>
          <a:prstGeom prst="curved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/>
              <a:t>17</a:t>
            </a:r>
            <a:endParaRPr lang="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/>
              <a:t>20</a:t>
            </a:r>
            <a:endParaRPr lang="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26</a:t>
            </a:r>
            <a:endParaRPr lang="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865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sz="2800"/>
              <a:t>38</a:t>
            </a:r>
            <a:endParaRPr lang="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4</a:t>
            </a:r>
            <a:r>
              <a:rPr lang="en-US" altLang="en-US" sz="2800"/>
              <a:t>6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cxnSp>
        <p:nvCxnSpPr>
          <p:cNvPr id="13" name="Curved Connector 12"/>
          <p:cNvCxnSpPr/>
          <p:nvPr/>
        </p:nvCxnSpPr>
        <p:spPr>
          <a:xfrm rot="16200000">
            <a:off x="3230245" y="2284730"/>
            <a:ext cx="3175" cy="1145540"/>
          </a:xfrm>
          <a:prstGeom prst="curved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20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26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865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800"/>
              <a:t>38</a:t>
            </a:r>
            <a:endParaRPr 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46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cxnSp>
        <p:nvCxnSpPr>
          <p:cNvPr id="13" name="Curved Connector 12"/>
          <p:cNvCxnSpPr>
            <a:stCxn id="5" idx="0"/>
            <a:endCxn id="4" idx="0"/>
          </p:cNvCxnSpPr>
          <p:nvPr/>
        </p:nvCxnSpPr>
        <p:spPr>
          <a:xfrm rot="16200000" flipV="1">
            <a:off x="2086610" y="2283460"/>
            <a:ext cx="3175" cy="1145540"/>
          </a:xfrm>
          <a:prstGeom prst="curved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20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/>
              <a:t>26</a:t>
            </a:r>
            <a:endParaRPr lang="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865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sz="2800"/>
              <a:t>38</a:t>
            </a:r>
            <a:endParaRPr lang="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4</a:t>
            </a:r>
            <a:r>
              <a:rPr lang="en-US" altLang="en-US" sz="2800"/>
              <a:t>6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sp>
        <p:nvSpPr>
          <p:cNvPr id="14" name="Text Box 13"/>
          <p:cNvSpPr txBox="1"/>
          <p:nvPr/>
        </p:nvSpPr>
        <p:spPr>
          <a:xfrm>
            <a:off x="4011930" y="4603115"/>
            <a:ext cx="41687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buNone/>
            </a:pPr>
            <a:r>
              <a:rPr lang="" altLang="en-US" sz="3200">
                <a:sym typeface="+mn-ea"/>
              </a:rPr>
              <a:t>26 </a:t>
            </a:r>
            <a:r>
              <a:rPr lang="en-US" altLang="en-US" sz="3200">
                <a:sym typeface="+mn-ea"/>
              </a:rPr>
              <a:t>&lt; </a:t>
            </a:r>
            <a:r>
              <a:rPr lang="" altLang="en-US" sz="3200">
                <a:sym typeface="+mn-ea"/>
              </a:rPr>
              <a:t>20</a:t>
            </a:r>
            <a:endParaRPr lang="en-US" altLang="en-US" sz="3200">
              <a:sym typeface="+mn-ea"/>
            </a:endParaRPr>
          </a:p>
          <a:p>
            <a:pPr marL="0" indent="0" algn="ctr">
              <a:buNone/>
            </a:pPr>
            <a:r>
              <a:rPr lang="en-US" altLang="en-US" sz="3200">
                <a:sym typeface="+mn-ea"/>
              </a:rPr>
              <a:t>Ya, tukar</a:t>
            </a:r>
            <a:endParaRPr lang="en-US" altLang="en-US" sz="3200">
              <a:sym typeface="+mn-ea"/>
            </a:endParaRPr>
          </a:p>
          <a:p>
            <a:pPr marL="0" indent="0" algn="ctr">
              <a:buNone/>
            </a:pPr>
            <a:r>
              <a:rPr lang="en-US" altLang="en-US" sz="3200">
                <a:sym typeface="+mn-ea"/>
              </a:rPr>
              <a:t>Tidak, geser</a:t>
            </a:r>
            <a:endParaRPr lang="en-US" altLang="en-US" sz="3200">
              <a:sym typeface="+mn-ea"/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6200000">
            <a:off x="4375785" y="2284730"/>
            <a:ext cx="3175" cy="1145540"/>
          </a:xfrm>
          <a:prstGeom prst="curved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20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/>
              <a:t>26</a:t>
            </a:r>
            <a:endParaRPr lang="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865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sz="2800"/>
              <a:t>38</a:t>
            </a:r>
            <a:endParaRPr lang="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4</a:t>
            </a:r>
            <a:r>
              <a:rPr lang="en-US" altLang="en-US" sz="2800"/>
              <a:t>6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sp>
        <p:nvSpPr>
          <p:cNvPr id="14" name="Text Box 13"/>
          <p:cNvSpPr txBox="1"/>
          <p:nvPr/>
        </p:nvSpPr>
        <p:spPr>
          <a:xfrm>
            <a:off x="4011930" y="4603115"/>
            <a:ext cx="41687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buNone/>
            </a:pPr>
            <a:r>
              <a:rPr lang="" altLang="en-US" sz="3200">
                <a:sym typeface="+mn-ea"/>
              </a:rPr>
              <a:t>24 </a:t>
            </a:r>
            <a:r>
              <a:rPr lang="en-US" altLang="en-US" sz="3200">
                <a:sym typeface="+mn-ea"/>
              </a:rPr>
              <a:t>&lt; </a:t>
            </a:r>
            <a:r>
              <a:rPr lang="" altLang="en-US" sz="3200">
                <a:sym typeface="+mn-ea"/>
              </a:rPr>
              <a:t>26</a:t>
            </a:r>
            <a:endParaRPr lang="en-US" altLang="en-US" sz="3200">
              <a:sym typeface="+mn-ea"/>
            </a:endParaRPr>
          </a:p>
          <a:p>
            <a:pPr marL="0" indent="0" algn="ctr">
              <a:buNone/>
            </a:pPr>
            <a:r>
              <a:rPr lang="en-US" altLang="en-US" sz="3200">
                <a:sym typeface="+mn-ea"/>
              </a:rPr>
              <a:t>Ya, tukar</a:t>
            </a:r>
            <a:endParaRPr lang="en-US" altLang="en-US" sz="3200">
              <a:sym typeface="+mn-ea"/>
            </a:endParaRPr>
          </a:p>
          <a:p>
            <a:pPr marL="0" indent="0" algn="ctr">
              <a:buNone/>
            </a:pPr>
            <a:r>
              <a:rPr lang="en-US" altLang="en-US" sz="3200">
                <a:sym typeface="+mn-ea"/>
              </a:rPr>
              <a:t>Tidak, geser</a:t>
            </a:r>
            <a:endParaRPr lang="en-US" altLang="en-US" sz="3200">
              <a:sym typeface="+mn-ea"/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6200000">
            <a:off x="5521325" y="2284730"/>
            <a:ext cx="3175" cy="1145540"/>
          </a:xfrm>
          <a:prstGeom prst="curved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20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/>
              <a:t>24</a:t>
            </a:r>
            <a:endParaRPr lang="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865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/>
              <a:t>26</a:t>
            </a:r>
            <a:endParaRPr lang="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sz="2800"/>
              <a:t>38</a:t>
            </a:r>
            <a:endParaRPr lang="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4</a:t>
            </a:r>
            <a:r>
              <a:rPr lang="en-US" altLang="en-US" sz="2800"/>
              <a:t>6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cxnSp>
        <p:nvCxnSpPr>
          <p:cNvPr id="13" name="Curved Connector 12"/>
          <p:cNvCxnSpPr/>
          <p:nvPr/>
        </p:nvCxnSpPr>
        <p:spPr>
          <a:xfrm rot="16200000">
            <a:off x="5521325" y="2284730"/>
            <a:ext cx="3175" cy="1145540"/>
          </a:xfrm>
          <a:prstGeom prst="curved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20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865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26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800"/>
              <a:t>38</a:t>
            </a:r>
            <a:endParaRPr 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46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cxnSp>
        <p:nvCxnSpPr>
          <p:cNvPr id="13" name="Curved Connector 12"/>
          <p:cNvCxnSpPr>
            <a:stCxn id="7" idx="0"/>
            <a:endCxn id="6" idx="0"/>
          </p:cNvCxnSpPr>
          <p:nvPr/>
        </p:nvCxnSpPr>
        <p:spPr>
          <a:xfrm rot="16200000" flipV="1">
            <a:off x="4377690" y="2283460"/>
            <a:ext cx="3175" cy="1145540"/>
          </a:xfrm>
          <a:prstGeom prst="curved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20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865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/>
              <a:t>26</a:t>
            </a:r>
            <a:endParaRPr lang="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/>
              <a:t>38</a:t>
            </a:r>
            <a:endParaRPr lang="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46</a:t>
            </a:r>
            <a:endParaRPr lang="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sp>
        <p:nvSpPr>
          <p:cNvPr id="14" name="Text Box 13"/>
          <p:cNvSpPr txBox="1"/>
          <p:nvPr/>
        </p:nvSpPr>
        <p:spPr>
          <a:xfrm>
            <a:off x="4011930" y="4603115"/>
            <a:ext cx="41687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buNone/>
            </a:pPr>
            <a:r>
              <a:rPr lang="" altLang="en-US" sz="3200">
                <a:sym typeface="+mn-ea"/>
              </a:rPr>
              <a:t>38 </a:t>
            </a:r>
            <a:r>
              <a:rPr lang="en-US" altLang="en-US" sz="3200">
                <a:sym typeface="+mn-ea"/>
              </a:rPr>
              <a:t>&lt; </a:t>
            </a:r>
            <a:r>
              <a:rPr lang="" altLang="en-US" sz="3200">
                <a:sym typeface="+mn-ea"/>
              </a:rPr>
              <a:t>26</a:t>
            </a:r>
            <a:endParaRPr lang="en-US" altLang="en-US" sz="3200">
              <a:sym typeface="+mn-ea"/>
            </a:endParaRPr>
          </a:p>
          <a:p>
            <a:pPr marL="0" indent="0" algn="ctr">
              <a:buNone/>
            </a:pPr>
            <a:r>
              <a:rPr lang="en-US" altLang="en-US" sz="3200">
                <a:sym typeface="+mn-ea"/>
              </a:rPr>
              <a:t>Ya, tukar</a:t>
            </a:r>
            <a:endParaRPr lang="en-US" altLang="en-US" sz="3200">
              <a:sym typeface="+mn-ea"/>
            </a:endParaRPr>
          </a:p>
          <a:p>
            <a:pPr marL="0" indent="0" algn="ctr">
              <a:buNone/>
            </a:pPr>
            <a:r>
              <a:rPr lang="en-US" altLang="en-US" sz="3200">
                <a:sym typeface="+mn-ea"/>
              </a:rPr>
              <a:t>Tidak, geser</a:t>
            </a:r>
            <a:endParaRPr lang="en-US" altLang="en-US" sz="3200">
              <a:sym typeface="+mn-ea"/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6200000">
            <a:off x="6666865" y="2284730"/>
            <a:ext cx="3175" cy="1145540"/>
          </a:xfrm>
          <a:prstGeom prst="curved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20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865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26</a:t>
            </a:r>
            <a:endParaRPr lang="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/>
              <a:t>38</a:t>
            </a:r>
            <a:endParaRPr lang="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2800"/>
              <a:t>46</a:t>
            </a:r>
            <a:endParaRPr lang="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sp>
        <p:nvSpPr>
          <p:cNvPr id="14" name="Text Box 13"/>
          <p:cNvSpPr txBox="1"/>
          <p:nvPr/>
        </p:nvSpPr>
        <p:spPr>
          <a:xfrm>
            <a:off x="4011930" y="4603115"/>
            <a:ext cx="41687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buNone/>
            </a:pPr>
            <a:r>
              <a:rPr lang="" altLang="en-US" sz="3200">
                <a:sym typeface="+mn-ea"/>
              </a:rPr>
              <a:t>27 </a:t>
            </a:r>
            <a:r>
              <a:rPr lang="en-US" altLang="en-US" sz="3200">
                <a:sym typeface="+mn-ea"/>
              </a:rPr>
              <a:t>&lt; </a:t>
            </a:r>
            <a:r>
              <a:rPr lang="" altLang="en-US" sz="3200">
                <a:sym typeface="+mn-ea"/>
              </a:rPr>
              <a:t>38</a:t>
            </a:r>
            <a:endParaRPr lang="en-US" altLang="en-US" sz="3200">
              <a:sym typeface="+mn-ea"/>
            </a:endParaRPr>
          </a:p>
          <a:p>
            <a:pPr marL="0" indent="0" algn="ctr">
              <a:buNone/>
            </a:pPr>
            <a:r>
              <a:rPr lang="en-US" altLang="en-US" sz="3200">
                <a:sym typeface="+mn-ea"/>
              </a:rPr>
              <a:t>Ya, tukar</a:t>
            </a:r>
            <a:endParaRPr lang="en-US" altLang="en-US" sz="3200">
              <a:sym typeface="+mn-ea"/>
            </a:endParaRPr>
          </a:p>
          <a:p>
            <a:pPr marL="0" indent="0" algn="ctr">
              <a:buNone/>
            </a:pPr>
            <a:r>
              <a:rPr lang="en-US" altLang="en-US" sz="3200">
                <a:sym typeface="+mn-ea"/>
              </a:rPr>
              <a:t>Tidak, geser</a:t>
            </a:r>
            <a:endParaRPr lang="en-US" altLang="en-US" sz="3200">
              <a:sym typeface="+mn-ea"/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6200000">
            <a:off x="7813040" y="2284730"/>
            <a:ext cx="3175" cy="1145540"/>
          </a:xfrm>
          <a:prstGeom prst="curved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46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26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23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38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20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cxnSp>
        <p:nvCxnSpPr>
          <p:cNvPr id="24" name="Curved Connector 23"/>
          <p:cNvCxnSpPr/>
          <p:nvPr/>
        </p:nvCxnSpPr>
        <p:spPr>
          <a:xfrm rot="16200000">
            <a:off x="4948555" y="563245"/>
            <a:ext cx="3175" cy="4582160"/>
          </a:xfrm>
          <a:prstGeom prst="curvedConnector3">
            <a:avLst>
              <a:gd name="adj1" fmla="val 123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20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865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26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/>
              <a:t>27</a:t>
            </a:r>
            <a:endParaRPr lang="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/>
              <a:t>38</a:t>
            </a:r>
            <a:endParaRPr lang="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46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cxnSp>
        <p:nvCxnSpPr>
          <p:cNvPr id="13" name="Curved Connector 12"/>
          <p:cNvCxnSpPr/>
          <p:nvPr/>
        </p:nvCxnSpPr>
        <p:spPr>
          <a:xfrm rot="16200000">
            <a:off x="7812405" y="2281555"/>
            <a:ext cx="3175" cy="1145540"/>
          </a:xfrm>
          <a:prstGeom prst="curved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20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865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26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38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46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cxnSp>
        <p:nvCxnSpPr>
          <p:cNvPr id="13" name="Curved Connector 12"/>
          <p:cNvCxnSpPr>
            <a:stCxn id="9" idx="0"/>
            <a:endCxn id="8" idx="0"/>
          </p:cNvCxnSpPr>
          <p:nvPr/>
        </p:nvCxnSpPr>
        <p:spPr>
          <a:xfrm rot="16200000" flipV="1">
            <a:off x="6668770" y="2284095"/>
            <a:ext cx="3175" cy="1144905"/>
          </a:xfrm>
          <a:prstGeom prst="curvedConnector3">
            <a:avLst>
              <a:gd name="adj1" fmla="val 756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20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865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26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38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46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sp>
        <p:nvSpPr>
          <p:cNvPr id="14" name="Text Box 13"/>
          <p:cNvSpPr txBox="1"/>
          <p:nvPr/>
        </p:nvSpPr>
        <p:spPr>
          <a:xfrm>
            <a:off x="4011930" y="4603115"/>
            <a:ext cx="41687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buNone/>
            </a:pPr>
            <a:r>
              <a:rPr lang="" altLang="en-US" sz="3200">
                <a:sym typeface="+mn-ea"/>
              </a:rPr>
              <a:t>46 </a:t>
            </a:r>
            <a:r>
              <a:rPr lang="en-US" altLang="en-US" sz="3200">
                <a:sym typeface="+mn-ea"/>
              </a:rPr>
              <a:t>&lt; 38</a:t>
            </a:r>
            <a:endParaRPr lang="en-US" altLang="en-US" sz="3200">
              <a:sym typeface="+mn-ea"/>
            </a:endParaRPr>
          </a:p>
          <a:p>
            <a:pPr marL="0" indent="0" algn="ctr">
              <a:buNone/>
            </a:pPr>
            <a:r>
              <a:rPr lang="en-US" altLang="en-US" sz="3200">
                <a:sym typeface="+mn-ea"/>
              </a:rPr>
              <a:t>Ya, tukar</a:t>
            </a:r>
            <a:endParaRPr lang="en-US" altLang="en-US" sz="3200">
              <a:sym typeface="+mn-ea"/>
            </a:endParaRPr>
          </a:p>
          <a:p>
            <a:pPr marL="0" indent="0" algn="ctr">
              <a:buNone/>
            </a:pPr>
            <a:r>
              <a:rPr lang="en-US" altLang="en-US" sz="3200">
                <a:sym typeface="+mn-ea"/>
              </a:rPr>
              <a:t>Tidak, geser</a:t>
            </a:r>
            <a:endParaRPr lang="en-US" altLang="en-US" sz="3200">
              <a:sym typeface="+mn-ea"/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6200000">
            <a:off x="8957945" y="2281555"/>
            <a:ext cx="3175" cy="1145540"/>
          </a:xfrm>
          <a:prstGeom prst="curved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20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865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26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38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46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sp>
        <p:nvSpPr>
          <p:cNvPr id="14" name="Text Box 13"/>
          <p:cNvSpPr txBox="1"/>
          <p:nvPr/>
        </p:nvSpPr>
        <p:spPr>
          <a:xfrm>
            <a:off x="4011930" y="4603115"/>
            <a:ext cx="41687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buNone/>
            </a:pPr>
            <a:r>
              <a:rPr lang="" altLang="en-US" sz="3200">
                <a:sym typeface="+mn-ea"/>
              </a:rPr>
              <a:t>57 </a:t>
            </a:r>
            <a:r>
              <a:rPr lang="en-US" altLang="en-US" sz="3200">
                <a:sym typeface="+mn-ea"/>
              </a:rPr>
              <a:t>&lt; </a:t>
            </a:r>
            <a:r>
              <a:rPr lang="" altLang="en-US" sz="3200">
                <a:sym typeface="+mn-ea"/>
              </a:rPr>
              <a:t>46</a:t>
            </a:r>
            <a:endParaRPr lang="en-US" altLang="en-US" sz="3200">
              <a:sym typeface="+mn-ea"/>
            </a:endParaRPr>
          </a:p>
          <a:p>
            <a:pPr marL="0" indent="0" algn="ctr">
              <a:buNone/>
            </a:pPr>
            <a:r>
              <a:rPr lang="en-US" altLang="en-US" sz="3200">
                <a:sym typeface="+mn-ea"/>
              </a:rPr>
              <a:t>Ya, tukar</a:t>
            </a:r>
            <a:endParaRPr lang="en-US" altLang="en-US" sz="3200">
              <a:sym typeface="+mn-ea"/>
            </a:endParaRPr>
          </a:p>
          <a:p>
            <a:pPr marL="0" indent="0" algn="ctr">
              <a:buNone/>
            </a:pPr>
            <a:r>
              <a:rPr lang="en-US" altLang="en-US" sz="3200">
                <a:sym typeface="+mn-ea"/>
              </a:rPr>
              <a:t>Tidak, geser</a:t>
            </a:r>
            <a:endParaRPr lang="en-US" altLang="en-US" sz="3200">
              <a:sym typeface="+mn-ea"/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6200000">
            <a:off x="10186035" y="2281555"/>
            <a:ext cx="3175" cy="1145540"/>
          </a:xfrm>
          <a:prstGeom prst="curved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20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865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26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38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46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46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26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23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38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20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13" name="Text Box 12"/>
          <p:cNvSpPr txBox="1"/>
          <p:nvPr/>
        </p:nvSpPr>
        <p:spPr>
          <a:xfrm>
            <a:off x="4052570" y="4619625"/>
            <a:ext cx="41687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buNone/>
            </a:pPr>
            <a:r>
              <a:rPr lang="" altLang="en-US" sz="3200">
                <a:sym typeface="+mn-ea"/>
              </a:rPr>
              <a:t>38 &lt; 46</a:t>
            </a:r>
            <a:endParaRPr lang="" altLang="en-US" sz="3200">
              <a:sym typeface="+mn-ea"/>
            </a:endParaRPr>
          </a:p>
          <a:p>
            <a:pPr marL="0" indent="0" algn="ctr">
              <a:buNone/>
            </a:pPr>
            <a:r>
              <a:rPr lang="" altLang="en-US" sz="3200">
                <a:sym typeface="+mn-ea"/>
              </a:rPr>
              <a:t>Ya, tukar, geser</a:t>
            </a:r>
            <a:endParaRPr lang="" altLang="en-US" sz="3200">
              <a:sym typeface="+mn-ea"/>
            </a:endParaRPr>
          </a:p>
          <a:p>
            <a:pPr marL="0" indent="0" algn="ctr">
              <a:buNone/>
            </a:pPr>
            <a:r>
              <a:rPr lang="" altLang="en-US" sz="3200">
                <a:sym typeface="+mn-ea"/>
              </a:rPr>
              <a:t>Tidak, geser</a:t>
            </a:r>
            <a:endParaRPr lang="" altLang="en-US" sz="3200">
              <a:sym typeface="+mn-ea"/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16200000">
            <a:off x="4948555" y="563245"/>
            <a:ext cx="3175" cy="4582160"/>
          </a:xfrm>
          <a:prstGeom prst="curvedConnector3">
            <a:avLst>
              <a:gd name="adj1" fmla="val 123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/>
              <a:t>38</a:t>
            </a:r>
            <a:endParaRPr lang="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26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23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800"/>
              <a:t>46</a:t>
            </a:r>
            <a:endParaRPr lang="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20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cxnSp>
        <p:nvCxnSpPr>
          <p:cNvPr id="24" name="Curved Connector 23"/>
          <p:cNvCxnSpPr/>
          <p:nvPr/>
        </p:nvCxnSpPr>
        <p:spPr>
          <a:xfrm rot="16200000">
            <a:off x="4948555" y="563245"/>
            <a:ext cx="3175" cy="4582160"/>
          </a:xfrm>
          <a:prstGeom prst="curvedConnector3">
            <a:avLst>
              <a:gd name="adj1" fmla="val 123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38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26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23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46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20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sp>
        <p:nvSpPr>
          <p:cNvPr id="14" name="Text Box 13"/>
          <p:cNvSpPr txBox="1"/>
          <p:nvPr/>
        </p:nvSpPr>
        <p:spPr>
          <a:xfrm>
            <a:off x="4052570" y="4619625"/>
            <a:ext cx="41687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buNone/>
            </a:pPr>
            <a:r>
              <a:rPr lang="en-US" altLang="en-US" sz="3200">
                <a:sym typeface="+mn-ea"/>
              </a:rPr>
              <a:t>balik</a:t>
            </a:r>
            <a:endParaRPr lang="en-US" altLang="en-US" sz="3200">
              <a:sym typeface="+mn-ea"/>
            </a:endParaRPr>
          </a:p>
        </p:txBody>
      </p:sp>
      <p:cxnSp>
        <p:nvCxnSpPr>
          <p:cNvPr id="13" name="Curved Connector 12"/>
          <p:cNvCxnSpPr>
            <a:stCxn id="5" idx="0"/>
          </p:cNvCxnSpPr>
          <p:nvPr/>
        </p:nvCxnSpPr>
        <p:spPr>
          <a:xfrm rot="16200000" flipV="1">
            <a:off x="1309370" y="1506855"/>
            <a:ext cx="633730" cy="206565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605"/>
            <a:ext cx="10515600" cy="4351338"/>
          </a:xfrm>
        </p:spPr>
        <p:txBody>
          <a:bodyPr/>
          <a:p>
            <a:pPr marL="0" indent="0">
              <a:buNone/>
            </a:pP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9410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24</a:t>
            </a:r>
            <a:endParaRPr lang="en-US" altLang="en-US" sz="2800"/>
          </a:p>
        </p:txBody>
      </p:sp>
      <p:sp>
        <p:nvSpPr>
          <p:cNvPr id="5" name="Rectangle 4"/>
          <p:cNvSpPr/>
          <p:nvPr/>
        </p:nvSpPr>
        <p:spPr>
          <a:xfrm>
            <a:off x="208661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38</a:t>
            </a:r>
            <a:endParaRPr lang="en-US" altLang="en-US" sz="2800"/>
          </a:p>
        </p:txBody>
      </p:sp>
      <p:sp>
        <p:nvSpPr>
          <p:cNvPr id="6" name="Rectangle 5"/>
          <p:cNvSpPr/>
          <p:nvPr/>
        </p:nvSpPr>
        <p:spPr>
          <a:xfrm>
            <a:off x="323215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11</a:t>
            </a:r>
            <a:endParaRPr lang="en-US" altLang="en-US" sz="2800"/>
          </a:p>
        </p:txBody>
      </p:sp>
      <p:sp>
        <p:nvSpPr>
          <p:cNvPr id="7" name="Rectangle 6"/>
          <p:cNvSpPr/>
          <p:nvPr/>
        </p:nvSpPr>
        <p:spPr>
          <a:xfrm>
            <a:off x="43776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26</a:t>
            </a:r>
            <a:endParaRPr lang="en-US" altLang="en-US" sz="2800"/>
          </a:p>
        </p:txBody>
      </p:sp>
      <p:sp>
        <p:nvSpPr>
          <p:cNvPr id="8" name="Rectangle 7"/>
          <p:cNvSpPr/>
          <p:nvPr/>
        </p:nvSpPr>
        <p:spPr>
          <a:xfrm>
            <a:off x="552323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57</a:t>
            </a:r>
            <a:endParaRPr lang="en-US" altLang="en-US" sz="2800"/>
          </a:p>
        </p:txBody>
      </p:sp>
      <p:sp>
        <p:nvSpPr>
          <p:cNvPr id="9" name="Rectangle 8"/>
          <p:cNvSpPr/>
          <p:nvPr/>
        </p:nvSpPr>
        <p:spPr>
          <a:xfrm>
            <a:off x="666877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46</a:t>
            </a:r>
            <a:endParaRPr lang="en-US" altLang="en-US" sz="2800"/>
          </a:p>
        </p:txBody>
      </p:sp>
      <p:sp>
        <p:nvSpPr>
          <p:cNvPr id="10" name="Rectangle 9"/>
          <p:cNvSpPr/>
          <p:nvPr/>
        </p:nvSpPr>
        <p:spPr>
          <a:xfrm>
            <a:off x="7814310" y="2856230"/>
            <a:ext cx="1145540" cy="11455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27</a:t>
            </a:r>
            <a:endParaRPr lang="en-US" altLang="en-US" sz="2800"/>
          </a:p>
        </p:txBody>
      </p:sp>
      <p:sp>
        <p:nvSpPr>
          <p:cNvPr id="11" name="Rectangle 10"/>
          <p:cNvSpPr/>
          <p:nvPr/>
        </p:nvSpPr>
        <p:spPr>
          <a:xfrm>
            <a:off x="895985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20</a:t>
            </a:r>
            <a:endParaRPr lang="en-US" altLang="en-US" sz="2800"/>
          </a:p>
        </p:txBody>
      </p:sp>
      <p:sp>
        <p:nvSpPr>
          <p:cNvPr id="12" name="Rectangle 11"/>
          <p:cNvSpPr/>
          <p:nvPr/>
        </p:nvSpPr>
        <p:spPr>
          <a:xfrm>
            <a:off x="10105390" y="2856230"/>
            <a:ext cx="1145540" cy="114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800"/>
              <a:t>17</a:t>
            </a:r>
            <a:endParaRPr lang="en-US" altLang="en-US" sz="2800"/>
          </a:p>
        </p:txBody>
      </p:sp>
      <p:cxnSp>
        <p:nvCxnSpPr>
          <p:cNvPr id="24" name="Curved Connector 23"/>
          <p:cNvCxnSpPr/>
          <p:nvPr/>
        </p:nvCxnSpPr>
        <p:spPr>
          <a:xfrm rot="16200000">
            <a:off x="6094095" y="563245"/>
            <a:ext cx="3175" cy="4582160"/>
          </a:xfrm>
          <a:prstGeom prst="curvedConnector3">
            <a:avLst>
              <a:gd name="adj1" fmla="val 123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1972</Words>
  <Application>WPS Presentation</Application>
  <PresentationFormat>Widescreen</PresentationFormat>
  <Paragraphs>1070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7" baseType="lpstr">
      <vt:lpstr>Arial</vt:lpstr>
      <vt:lpstr>SimSun</vt:lpstr>
      <vt:lpstr>Wingdings</vt:lpstr>
      <vt:lpstr/>
      <vt:lpstr>Arial Unicode MS</vt:lpstr>
      <vt:lpstr>Calibri Light</vt:lpstr>
      <vt:lpstr>Calibri</vt:lpstr>
      <vt:lpstr>微软雅黑</vt:lpstr>
      <vt:lpstr>FZHei-B01</vt:lpstr>
      <vt:lpstr>FZShuSong-Z01</vt:lpstr>
      <vt:lpstr>Gubbi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Sort</dc:title>
  <dc:creator>riskimidiw</dc:creator>
  <cp:lastModifiedBy>riskimidiw</cp:lastModifiedBy>
  <cp:revision>21</cp:revision>
  <dcterms:created xsi:type="dcterms:W3CDTF">2019-04-04T03:00:31Z</dcterms:created>
  <dcterms:modified xsi:type="dcterms:W3CDTF">2019-04-04T03:00:31Z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1033-10.1.0.6758</vt:lpwstr>
  </property>
</Properties>
</file>