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7559675" cy="10691800"/>
  <p:embeddedFontLst>
    <p:embeddedFont>
      <p:font typeface="Roboto Slab"/>
      <p:regular r:id="rId36"/>
      <p:bold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4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Slab-bold.fntdata"/><Relationship Id="rId14" Type="http://schemas.openxmlformats.org/officeDocument/2006/relationships/slide" Target="slides/slide8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1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0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0642b7a56_1_9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40642b7a56_1_9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0642b7a56_1_1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0642b7a56_1_1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0642b7a56_1_1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40642b7a56_1_1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0642b7a56_1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40642b7a56_1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0642b7a56_1_1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40642b7a56_1_1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0642b7a56_1_10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40642b7a56_1_10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0642b7a56_1_1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40642b7a56_1_1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0642b7a56_1_1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40642b7a56_1_1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fd226859b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fd226859b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fd226859b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fd226859b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0642b7a56_1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40642b7a56_1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0642b7a56_1_1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40642b7a56_1_1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0642b7a56_1_1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40642b7a56_1_1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0642b7a56_1_1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40642b7a56_1_1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0642b7a56_1_1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40642b7a56_1_1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0642b7a56_1_1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40642b7a56_1_1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0642b7a56_1_17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40642b7a56_1_17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0642b7a56_1_1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40642b7a56_1_1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0642b7a56_1_1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40642b7a56_1_1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066bbe28b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4066bbe28b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0642b7a56_1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0642b7a56_1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642b7a56_1_5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40642b7a56_1_5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0642b7a56_1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0642b7a56_1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0642b7a56_1_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40642b7a56_1_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642b7a56_1_7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0642b7a56_1_7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0642b7a56_1_8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40642b7a56_1_8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Google Shape;136;p3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Google Shape;145;p3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Google Shape;149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Google Shape;150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Google Shape;155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Google Shape;158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Google Shape;162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3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9" name="Google Shape;169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0" name="Google Shape;170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Google Shape;171;p3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Google Shape;172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Google Shape;173;p3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897600" y="6199920"/>
            <a:ext cx="126360" cy="12636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7454520" y="5638680"/>
            <a:ext cx="126360" cy="12636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827560" y="4597560"/>
            <a:ext cx="75240" cy="7524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8677080" y="6577920"/>
            <a:ext cx="126360" cy="12636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2972160" y="633240"/>
            <a:ext cx="126360" cy="12636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579600" y="3373560"/>
            <a:ext cx="126360" cy="12636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311760" y="791640"/>
            <a:ext cx="126360" cy="12636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626400" y="1339920"/>
            <a:ext cx="253080" cy="253080"/>
          </a:xfrm>
          <a:prstGeom prst="ellipse">
            <a:avLst/>
          </a:prstGeom>
          <a:noFill/>
          <a:ln cap="flat" cmpd="sng" w="190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8104680" y="4962960"/>
            <a:ext cx="189360" cy="189720"/>
          </a:xfrm>
          <a:prstGeom prst="ellipse">
            <a:avLst/>
          </a:prstGeom>
          <a:noFill/>
          <a:ln cap="flat" cmpd="sng" w="190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803800" y="5654520"/>
            <a:ext cx="189360" cy="189720"/>
          </a:xfrm>
          <a:prstGeom prst="ellipse">
            <a:avLst/>
          </a:prstGeom>
          <a:noFill/>
          <a:ln cap="flat" cmpd="sng" w="190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96200" y="1990800"/>
            <a:ext cx="75240" cy="7524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1738080" y="271440"/>
            <a:ext cx="253080" cy="253080"/>
          </a:xfrm>
          <a:prstGeom prst="ellipse">
            <a:avLst/>
          </a:prstGeom>
          <a:noFill/>
          <a:ln cap="flat" cmpd="sng" w="190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771480" y="2504520"/>
            <a:ext cx="75240" cy="7524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4271760" y="474840"/>
            <a:ext cx="75240" cy="7524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7729200" y="6127560"/>
            <a:ext cx="253080" cy="253440"/>
          </a:xfrm>
          <a:prstGeom prst="ellipse">
            <a:avLst/>
          </a:prstGeom>
          <a:noFill/>
          <a:ln cap="flat" cmpd="sng" w="190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/>
          <p:nvPr/>
        </p:nvSpPr>
        <p:spPr>
          <a:xfrm>
            <a:off x="1854765" y="1410010"/>
            <a:ext cx="63183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Pertemuan 1</a:t>
            </a:r>
            <a:endParaRPr b="1" sz="6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</a:t>
            </a:r>
            <a:r>
              <a:rPr i="0" lang="en-US" sz="36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engantar</a:t>
            </a:r>
            <a:endParaRPr i="0" sz="36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Pemrograman C++,</a:t>
            </a:r>
            <a:endParaRPr sz="36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Data, Operator, dan Expresi</a:t>
            </a:r>
            <a:endParaRPr sz="36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Untuk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Bilangan Bulat</a:t>
            </a:r>
            <a:endParaRPr b="1" i="0" sz="3600" u="none" cap="none" strike="noStrike"/>
          </a:p>
        </p:txBody>
      </p:sp>
      <p:sp>
        <p:nvSpPr>
          <p:cNvPr id="262" name="Google Shape;262;p49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9"/>
          <p:cNvSpPr txBox="1"/>
          <p:nvPr/>
        </p:nvSpPr>
        <p:spPr>
          <a:xfrm>
            <a:off x="867475" y="1604025"/>
            <a:ext cx="78402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 = 33000;</a:t>
            </a:r>
            <a:endParaRPr i="1"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s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Untuk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Bilangan Bulat</a:t>
            </a:r>
            <a:endParaRPr b="1" i="0" sz="3600" u="none" cap="none" strike="noStrike"/>
          </a:p>
        </p:txBody>
      </p:sp>
      <p:sp>
        <p:nvSpPr>
          <p:cNvPr id="269" name="Google Shape;269;p50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0"/>
          <p:cNvSpPr txBox="1"/>
          <p:nvPr/>
        </p:nvSpPr>
        <p:spPr>
          <a:xfrm>
            <a:off x="867475" y="1604025"/>
            <a:ext cx="78402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Unsigned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misal :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unsigned</a:t>
            </a: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short</a:t>
            </a: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x;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maka x hanya bisa menyimpan nilai positif. 	akibatnya range dari x menjadi :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0 - 65,535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Untuk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Bilangan Bulat</a:t>
            </a:r>
            <a:endParaRPr b="1" i="0" sz="3600" u="none" cap="none" strike="noStrike"/>
          </a:p>
        </p:txBody>
      </p:sp>
      <p:sp>
        <p:nvSpPr>
          <p:cNvPr id="276" name="Google Shape;276;p51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1"/>
          <p:cNvSpPr txBox="1"/>
          <p:nvPr/>
        </p:nvSpPr>
        <p:spPr>
          <a:xfrm>
            <a:off x="867475" y="1604025"/>
            <a:ext cx="78402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 = 33000;</a:t>
            </a:r>
            <a:endParaRPr i="1"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s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Untuk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Bilangan Real</a:t>
            </a:r>
            <a:endParaRPr b="1" i="0" sz="3600" u="none" cap="none" strike="noStrike"/>
          </a:p>
        </p:txBody>
      </p:sp>
      <p:sp>
        <p:nvSpPr>
          <p:cNvPr id="283" name="Google Shape;283;p52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float</a:t>
            </a: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(4 byte)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1.234567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teliti sampai 7 digit desimal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double</a:t>
            </a: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(8 byte)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1.23456789012345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teliti sampai 15 digit desimal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Untuk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Bilangan Real</a:t>
            </a:r>
            <a:endParaRPr b="1" i="0" sz="3600" u="none" cap="none" strike="noStrike"/>
          </a:p>
        </p:txBody>
      </p:sp>
      <p:sp>
        <p:nvSpPr>
          <p:cNvPr id="290" name="Google Shape;290;p53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3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“size float: ” &lt;&lt; sizeof(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 &lt;&lt; “ Byte”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“size double: ”&lt;&lt; sizeof(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 &lt;&lt; “ Byte”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Untuk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Bilangan Real</a:t>
            </a:r>
            <a:endParaRPr b="1" i="0" sz="3600" u="none" cap="none" strike="noStrike"/>
          </a:p>
        </p:txBody>
      </p:sp>
      <p:sp>
        <p:nvSpPr>
          <p:cNvPr id="297" name="Google Shape;297;p54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4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f = 1.2345678f;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d = 1.234567890123456;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printf(“%.6f \n”, f);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printf(“%.14f \n”, d);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char</a:t>
            </a:r>
            <a:endParaRPr b="1" i="0" sz="3600" u="none" cap="none" strike="noStrike"/>
          </a:p>
        </p:txBody>
      </p:sp>
      <p:sp>
        <p:nvSpPr>
          <p:cNvPr id="304" name="Google Shape;304;p55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5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Tipe data untuk menyimpan 1 karakter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Setiap karakter memiliki nilai unik yang disebut ASCII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Besar ukuran memori 1 Byte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Range 256 nilai ASCII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Karakter</a:t>
            </a:r>
            <a:endParaRPr b="1" i="0" sz="3600" u="none" cap="none" strike="noStrike"/>
          </a:p>
        </p:txBody>
      </p:sp>
      <p:sp>
        <p:nvSpPr>
          <p:cNvPr id="311" name="Google Shape;311;p56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6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&lt;stdio.h&gt;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c = ‘a’;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c2 = ‘2’;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printf(“%c \n”, c);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printf(“%d \n”, c); // nilai ASCII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printf(“%c \n”, c+2); // nilai ASCII c+2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printf(“%c \n”, c2);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char[] dan string</a:t>
            </a:r>
            <a:endParaRPr b="1" i="0" sz="3600" u="none" cap="none" strike="noStrike"/>
          </a:p>
        </p:txBody>
      </p:sp>
      <p:sp>
        <p:nvSpPr>
          <p:cNvPr id="318" name="Google Shape;318;p57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7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Tipe data string dan char[] digunakan untuk menyimpan kumpulan karakter atau kata misal “Algoritma satu”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namaDepan[10] = “depan”;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namaBelakang = “belakang”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namaDepan &lt;&lt; “ ” 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  &lt;&lt; namaBelakang &lt;&lt; endl;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char[] dan string</a:t>
            </a:r>
            <a:endParaRPr b="1" i="0" sz="3600" u="none" cap="none" strike="noStrike"/>
          </a:p>
        </p:txBody>
      </p:sp>
      <p:sp>
        <p:nvSpPr>
          <p:cNvPr id="325" name="Google Shape;325;p58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8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char nim[9] = “123170035”;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nama = “Mahasiswa A”;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nim &lt;&lt; “ ” &lt;&lt; nama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nim[0]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nama[0]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/>
          <p:nvPr/>
        </p:nvSpPr>
        <p:spPr>
          <a:xfrm>
            <a:off x="786240" y="410760"/>
            <a:ext cx="7571160" cy="936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Program Hello World !</a:t>
            </a:r>
            <a:endParaRPr b="1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1"/>
          <p:cNvSpPr/>
          <p:nvPr/>
        </p:nvSpPr>
        <p:spPr>
          <a:xfrm>
            <a:off x="786250" y="1553048"/>
            <a:ext cx="76263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0" i="0" lang="en-US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Buka Geany / Code Block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0" i="0" lang="en-US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Buat file dengan nama hello.cpp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0" i="0" lang="en-US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Tulis code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r>
              <a:rPr b="1" i="0" lang="en-US" sz="2400" u="none" cap="none" strike="noStrike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i="0" lang="en-US" sz="2400" u="none" cap="none" strike="noStrike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i="0" sz="24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	using namespace</a:t>
            </a:r>
            <a:r>
              <a:rPr i="0" lang="en-US" sz="2400" u="none" cap="none" strike="noStrike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i="0" sz="24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	int</a:t>
            </a:r>
            <a:r>
              <a:rPr i="0" lang="en-US" sz="2400" u="none" cap="none" strike="noStrike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i="0" sz="24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		cout &lt;&lt; “Hello World !” &lt;&lt; endl;</a:t>
            </a:r>
            <a:endParaRPr i="0" sz="24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0" i="0" lang="en-US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 dan run program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1"/>
          <p:cNvSpPr/>
          <p:nvPr/>
        </p:nvSpPr>
        <p:spPr>
          <a:xfrm>
            <a:off x="8404560" y="633312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9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bool</a:t>
            </a:r>
            <a:endParaRPr b="1" i="0" sz="3600" u="none" cap="none" strike="noStrike"/>
          </a:p>
        </p:txBody>
      </p:sp>
      <p:sp>
        <p:nvSpPr>
          <p:cNvPr id="332" name="Google Shape;332;p59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9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Tipe data untuk menyimpan tipe boolean yaitu true(1) atau false(0)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bool</a:t>
            </a:r>
            <a:endParaRPr b="1" i="0" sz="3600" u="none" cap="none" strike="noStrike"/>
          </a:p>
        </p:txBody>
      </p:sp>
      <p:sp>
        <p:nvSpPr>
          <p:cNvPr id="339" name="Google Shape;339;p60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0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	b = false;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b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	b = 1;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b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	b = 20;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b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1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Variabel</a:t>
            </a:r>
            <a:endParaRPr b="1" i="0" sz="3600" u="none" cap="none" strike="noStrike"/>
          </a:p>
        </p:txBody>
      </p:sp>
      <p:sp>
        <p:nvSpPr>
          <p:cNvPr id="346" name="Google Shape;346;p61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1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Deklarasi variabel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 angka;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Assignment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angka = 10;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Inisialisasi variabel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 angka = 10;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Variabel</a:t>
            </a:r>
            <a:endParaRPr b="1" i="0" sz="3600" u="none" cap="none" strike="noStrike"/>
          </a:p>
        </p:txBody>
      </p:sp>
      <p:sp>
        <p:nvSpPr>
          <p:cNvPr id="353" name="Google Shape;353;p62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2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panjang = 10;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lebar = 2;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luas = p * 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luas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n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Variabel</a:t>
            </a:r>
            <a:endParaRPr b="1" i="0" sz="3600" u="none" cap="none" strike="noStrike"/>
          </a:p>
        </p:txBody>
      </p:sp>
      <p:sp>
        <p:nvSpPr>
          <p:cNvPr id="360" name="Google Shape;360;p63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3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x = 2;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y = 3;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x = y;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x = 4;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x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y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4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Konstanta</a:t>
            </a:r>
            <a:endParaRPr b="1" i="0" sz="3600" u="none" cap="none" strike="noStrike"/>
          </a:p>
        </p:txBody>
      </p:sp>
      <p:sp>
        <p:nvSpPr>
          <p:cNvPr id="367" name="Google Shape;367;p64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4"/>
          <p:cNvSpPr txBox="1"/>
          <p:nvPr/>
        </p:nvSpPr>
        <p:spPr>
          <a:xfrm>
            <a:off x="867475" y="1440350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PHI 3.14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PLUG ‘F’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double r = 5;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double luasLingkaran = PHI * r * r;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“Plug : ” &lt;&lt; PLUG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luasLingkaran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Konstanta</a:t>
            </a:r>
            <a:endParaRPr b="1" i="0" sz="3600" u="none" cap="none" strike="noStrike"/>
          </a:p>
        </p:txBody>
      </p:sp>
      <p:sp>
        <p:nvSpPr>
          <p:cNvPr id="374" name="Google Shape;374;p65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5"/>
          <p:cNvSpPr txBox="1"/>
          <p:nvPr/>
        </p:nvSpPr>
        <p:spPr>
          <a:xfrm>
            <a:off x="867475" y="1440350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PHI 3.14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PLUG ‘F’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PHI = 22/7;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PHI &lt;&lt; endl;	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Operator aritmatika</a:t>
            </a:r>
            <a:endParaRPr b="1" i="0" sz="3600" u="none" cap="none" strike="noStrike"/>
          </a:p>
        </p:txBody>
      </p:sp>
      <p:sp>
        <p:nvSpPr>
          <p:cNvPr id="381" name="Google Shape;381;p66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6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</a:t>
            </a: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=&gt; penjumlahan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 =&gt; pengurangan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=&gt; perkalian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 =&gt; pembagian 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% =&gt; sisa pembagian / modulo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Operator aritmatika</a:t>
            </a:r>
            <a:endParaRPr b="1" i="0" sz="3600" u="none" cap="none" strike="noStrike"/>
          </a:p>
        </p:txBody>
      </p:sp>
      <p:sp>
        <p:nvSpPr>
          <p:cNvPr id="388" name="Google Shape;388;p67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7"/>
          <p:cNvSpPr txBox="1"/>
          <p:nvPr/>
        </p:nvSpPr>
        <p:spPr>
          <a:xfrm>
            <a:off x="867475" y="1440350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5 + 2 : 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” &lt;&lt; 5 + 2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“5 - 2 : ” &lt;&lt; 5 - 2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“5 * 2 : ” &lt;&lt; 5 * 2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“5 / 2 : ” &lt;&lt; 5 / 2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“5.0 / 2 : ” &lt;&lt; 5.0 / 2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“5 % 2 : ” &lt;&lt; 5 % 2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“2 % 5 : ” &lt;&lt; 2 % 5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8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i++ dan ++i</a:t>
            </a:r>
            <a:endParaRPr b="1" i="0" sz="3600" u="none" cap="none" strike="noStrike"/>
          </a:p>
        </p:txBody>
      </p:sp>
      <p:sp>
        <p:nvSpPr>
          <p:cNvPr id="395" name="Google Shape;395;p68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8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i++ ⇔ i = i + 1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++</a:t>
            </a: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⇔ i = i + 1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i++ dan ++i sama sama merubah nilai i menjadi +1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yang membedakan yaitu nilai dari ++i dan i++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x = 1;				</a:t>
            </a: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x = 1;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x++; // 1		cout &lt;&lt; ++x; // 2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x; // 2 		cout &lt;&lt; x; // 2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/>
          <p:nvPr/>
        </p:nvSpPr>
        <p:spPr>
          <a:xfrm>
            <a:off x="641325" y="2383500"/>
            <a:ext cx="2110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 Code</a:t>
            </a:r>
            <a:endParaRPr b="1" sz="26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42"/>
          <p:cNvSpPr/>
          <p:nvPr/>
        </p:nvSpPr>
        <p:spPr>
          <a:xfrm>
            <a:off x="786240" y="410760"/>
            <a:ext cx="7571160" cy="936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Pembahasan</a:t>
            </a:r>
            <a:endParaRPr b="1" i="0" sz="3600" u="none" cap="none" strike="noStrike"/>
          </a:p>
        </p:txBody>
      </p:sp>
      <p:sp>
        <p:nvSpPr>
          <p:cNvPr id="192" name="Google Shape;192;p42"/>
          <p:cNvSpPr/>
          <p:nvPr/>
        </p:nvSpPr>
        <p:spPr>
          <a:xfrm>
            <a:off x="8404560" y="633312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42"/>
          <p:cNvGrpSpPr/>
          <p:nvPr/>
        </p:nvGrpSpPr>
        <p:grpSpPr>
          <a:xfrm>
            <a:off x="1374286" y="3420702"/>
            <a:ext cx="770940" cy="993203"/>
            <a:chOff x="430200" y="1818720"/>
            <a:chExt cx="342001" cy="417593"/>
          </a:xfrm>
        </p:grpSpPr>
        <p:sp>
          <p:nvSpPr>
            <p:cNvPr id="194" name="Google Shape;194;p42"/>
            <p:cNvSpPr/>
            <p:nvPr/>
          </p:nvSpPr>
          <p:spPr>
            <a:xfrm>
              <a:off x="430200" y="1839240"/>
              <a:ext cx="324709" cy="397073"/>
            </a:xfrm>
            <a:custGeom>
              <a:rect b="b" l="l" r="r" t="t"/>
              <a:pathLst>
                <a:path extrusionOk="0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5" name="Google Shape;195;p42"/>
            <p:cNvSpPr/>
            <p:nvPr/>
          </p:nvSpPr>
          <p:spPr>
            <a:xfrm>
              <a:off x="455760" y="1818720"/>
              <a:ext cx="316441" cy="388083"/>
            </a:xfrm>
            <a:custGeom>
              <a:rect b="b" l="l" r="r" t="t"/>
              <a:pathLst>
                <a:path extrusionOk="0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6" name="Google Shape;196;p42"/>
            <p:cNvSpPr/>
            <p:nvPr/>
          </p:nvSpPr>
          <p:spPr>
            <a:xfrm>
              <a:off x="507960" y="2093400"/>
              <a:ext cx="111963" cy="360"/>
            </a:xfrm>
            <a:custGeom>
              <a:rect b="b" l="l" r="r" t="t"/>
              <a:pathLst>
                <a:path extrusionOk="0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7" name="Google Shape;197;p42"/>
            <p:cNvSpPr/>
            <p:nvPr/>
          </p:nvSpPr>
          <p:spPr>
            <a:xfrm>
              <a:off x="507960" y="2047320"/>
              <a:ext cx="214191" cy="360"/>
            </a:xfrm>
            <a:custGeom>
              <a:rect b="b" l="l" r="r" t="t"/>
              <a:pathLst>
                <a:path extrusionOk="0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8" name="Google Shape;198;p42"/>
            <p:cNvSpPr/>
            <p:nvPr/>
          </p:nvSpPr>
          <p:spPr>
            <a:xfrm>
              <a:off x="507960" y="2000880"/>
              <a:ext cx="214191" cy="360"/>
            </a:xfrm>
            <a:custGeom>
              <a:rect b="b" l="l" r="r" t="t"/>
              <a:pathLst>
                <a:path extrusionOk="0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9" name="Google Shape;199;p42"/>
            <p:cNvSpPr/>
            <p:nvPr/>
          </p:nvSpPr>
          <p:spPr>
            <a:xfrm>
              <a:off x="507960" y="1954440"/>
              <a:ext cx="214191" cy="360"/>
            </a:xfrm>
            <a:custGeom>
              <a:rect b="b" l="l" r="r" t="t"/>
              <a:pathLst>
                <a:path extrusionOk="0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0" name="Google Shape;200;p42"/>
            <p:cNvSpPr/>
            <p:nvPr/>
          </p:nvSpPr>
          <p:spPr>
            <a:xfrm>
              <a:off x="702360" y="1818720"/>
              <a:ext cx="69837" cy="69837"/>
            </a:xfrm>
            <a:custGeom>
              <a:rect b="b" l="l" r="r" t="t"/>
              <a:pathLst>
                <a:path extrusionOk="0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01" name="Google Shape;201;p42"/>
          <p:cNvGrpSpPr/>
          <p:nvPr/>
        </p:nvGrpSpPr>
        <p:grpSpPr>
          <a:xfrm>
            <a:off x="3866490" y="3446146"/>
            <a:ext cx="983980" cy="942325"/>
            <a:chOff x="4339440" y="3565440"/>
            <a:chExt cx="434524" cy="322924"/>
          </a:xfrm>
        </p:grpSpPr>
        <p:sp>
          <p:nvSpPr>
            <p:cNvPr id="202" name="Google Shape;202;p42"/>
            <p:cNvSpPr/>
            <p:nvPr/>
          </p:nvSpPr>
          <p:spPr>
            <a:xfrm>
              <a:off x="4339440" y="3565440"/>
              <a:ext cx="292692" cy="292692"/>
            </a:xfrm>
            <a:custGeom>
              <a:rect b="b" l="l" r="r" t="t"/>
              <a:pathLst>
                <a:path extrusionOk="0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3" name="Google Shape;203;p42"/>
            <p:cNvSpPr/>
            <p:nvPr/>
          </p:nvSpPr>
          <p:spPr>
            <a:xfrm>
              <a:off x="4607640" y="3722040"/>
              <a:ext cx="166324" cy="166324"/>
            </a:xfrm>
            <a:custGeom>
              <a:rect b="b" l="l" r="r" t="t"/>
              <a:pathLst>
                <a:path extrusionOk="0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04" name="Google Shape;204;p42"/>
          <p:cNvSpPr/>
          <p:nvPr/>
        </p:nvSpPr>
        <p:spPr>
          <a:xfrm>
            <a:off x="2751524" y="4561200"/>
            <a:ext cx="33858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 Executable (.exe)</a:t>
            </a:r>
            <a:endParaRPr b="1" sz="26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5" name="Google Shape;205;p42"/>
          <p:cNvCxnSpPr/>
          <p:nvPr/>
        </p:nvCxnSpPr>
        <p:spPr>
          <a:xfrm>
            <a:off x="2356325" y="3895450"/>
            <a:ext cx="13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42"/>
          <p:cNvSpPr/>
          <p:nvPr/>
        </p:nvSpPr>
        <p:spPr>
          <a:xfrm>
            <a:off x="2062025" y="3095100"/>
            <a:ext cx="19470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endParaRPr sz="26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7" name="Google Shape;207;p42"/>
          <p:cNvCxnSpPr/>
          <p:nvPr/>
        </p:nvCxnSpPr>
        <p:spPr>
          <a:xfrm>
            <a:off x="4947500" y="3895450"/>
            <a:ext cx="13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8" name="Google Shape;208;p42"/>
          <p:cNvGrpSpPr/>
          <p:nvPr/>
        </p:nvGrpSpPr>
        <p:grpSpPr>
          <a:xfrm>
            <a:off x="6681676" y="3380328"/>
            <a:ext cx="896180" cy="1030244"/>
            <a:chOff x="413280" y="4668120"/>
            <a:chExt cx="370813" cy="370792"/>
          </a:xfrm>
        </p:grpSpPr>
        <p:sp>
          <p:nvSpPr>
            <p:cNvPr id="209" name="Google Shape;209;p42"/>
            <p:cNvSpPr/>
            <p:nvPr/>
          </p:nvSpPr>
          <p:spPr>
            <a:xfrm>
              <a:off x="413280" y="4668120"/>
              <a:ext cx="370813" cy="370792"/>
            </a:xfrm>
            <a:custGeom>
              <a:rect b="b" l="l" r="r" t="t"/>
              <a:pathLst>
                <a:path extrusionOk="0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0" name="Google Shape;210;p42"/>
            <p:cNvSpPr/>
            <p:nvPr/>
          </p:nvSpPr>
          <p:spPr>
            <a:xfrm>
              <a:off x="429480" y="4961880"/>
              <a:ext cx="60841" cy="60841"/>
            </a:xfrm>
            <a:custGeom>
              <a:rect b="b" l="l" r="r" t="t"/>
              <a:pathLst>
                <a:path extrusionOk="0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1" name="Google Shape;211;p42"/>
            <p:cNvSpPr/>
            <p:nvPr/>
          </p:nvSpPr>
          <p:spPr>
            <a:xfrm>
              <a:off x="477000" y="4997880"/>
              <a:ext cx="38882" cy="38882"/>
            </a:xfrm>
            <a:custGeom>
              <a:rect b="b" l="l" r="r" t="t"/>
              <a:pathLst>
                <a:path extrusionOk="0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" name="Google Shape;212;p42"/>
            <p:cNvSpPr/>
            <p:nvPr/>
          </p:nvSpPr>
          <p:spPr>
            <a:xfrm>
              <a:off x="415800" y="4936320"/>
              <a:ext cx="38519" cy="38519"/>
            </a:xfrm>
            <a:custGeom>
              <a:rect b="b" l="l" r="r" t="t"/>
              <a:pathLst>
                <a:path extrusionOk="0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flat" cmpd="sng" w="122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13" name="Google Shape;213;p42"/>
          <p:cNvSpPr/>
          <p:nvPr/>
        </p:nvSpPr>
        <p:spPr>
          <a:xfrm>
            <a:off x="4653200" y="3095100"/>
            <a:ext cx="19470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</a:t>
            </a:r>
            <a:endParaRPr sz="26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6600200" y="2383500"/>
            <a:ext cx="1358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</a:t>
            </a:r>
            <a:endParaRPr b="1" sz="26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Struktur Dasar C++</a:t>
            </a:r>
            <a:endParaRPr b="1" i="0" sz="3600" u="none" cap="none" strike="noStrike"/>
          </a:p>
        </p:txBody>
      </p:sp>
      <p:sp>
        <p:nvSpPr>
          <p:cNvPr id="220" name="Google Shape;220;p43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3"/>
          <p:cNvSpPr txBox="1"/>
          <p:nvPr/>
        </p:nvSpPr>
        <p:spPr>
          <a:xfrm>
            <a:off x="916575" y="1685875"/>
            <a:ext cx="75711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“Hello World ! ” &lt;&lt; endl;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“from C++” &lt;&lt; endl;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Komentar</a:t>
            </a:r>
            <a:endParaRPr b="1" i="0" sz="3600" u="none" cap="none" strike="noStrike"/>
          </a:p>
        </p:txBody>
      </p:sp>
      <p:sp>
        <p:nvSpPr>
          <p:cNvPr id="227" name="Google Shape;227;p44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4"/>
          <p:cNvSpPr txBox="1"/>
          <p:nvPr/>
        </p:nvSpPr>
        <p:spPr>
          <a:xfrm>
            <a:off x="916600" y="1604025"/>
            <a:ext cx="74406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Satu Baris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// ini komentar</a:t>
            </a:r>
            <a:endParaRPr sz="30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Lebih dari 1 baris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30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komentar 1</a:t>
            </a:r>
            <a:endParaRPr sz="30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komentar2</a:t>
            </a:r>
            <a:endParaRPr sz="30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30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Komentar</a:t>
            </a:r>
            <a:endParaRPr b="1" i="0" sz="3600" u="none" cap="none" strike="noStrike"/>
          </a:p>
        </p:txBody>
      </p:sp>
      <p:sp>
        <p:nvSpPr>
          <p:cNvPr id="234" name="Google Shape;234;p45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5"/>
          <p:cNvSpPr txBox="1"/>
          <p:nvPr/>
        </p:nvSpPr>
        <p:spPr>
          <a:xfrm>
            <a:off x="916575" y="1685875"/>
            <a:ext cx="75711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	// cout &lt;&lt; “ini komentar”;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	/*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“komentar1” &lt;&lt; endl;					cout &lt;&lt; “komentar1” &lt;&lt; endl;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	*/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“Hello World ! ” &lt;&lt; endl;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“from C++” &lt;&lt; endl;</a:t>
            </a:r>
            <a:endParaRPr sz="24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</a:t>
            </a:r>
            <a:endParaRPr b="1" i="0" sz="3600" u="none" cap="none" strike="noStrike"/>
          </a:p>
        </p:txBody>
      </p:sp>
      <p:sp>
        <p:nvSpPr>
          <p:cNvPr id="241" name="Google Shape;241;p46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916600" y="1604025"/>
            <a:ext cx="74406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Bilangan bulat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-1, -2, 3, 4, 5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Bilangan real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1.5, 2, 3.333, -2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Karakter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‘a’, ‘b’, ‘1’, ‘3’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Kumpulan Karakter / kata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“Algoritma”, “dan”, “Pemrograman”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Boolean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true, false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Untuk Bilangan Bulat</a:t>
            </a:r>
            <a:endParaRPr b="1" i="0" sz="3600" u="none" cap="none" strike="noStrike"/>
          </a:p>
        </p:txBody>
      </p:sp>
      <p:sp>
        <p:nvSpPr>
          <p:cNvPr id="248" name="Google Shape;248;p47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7"/>
          <p:cNvSpPr txBox="1"/>
          <p:nvPr/>
        </p:nvSpPr>
        <p:spPr>
          <a:xfrm>
            <a:off x="867475" y="1604025"/>
            <a:ext cx="784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hort (2 byte)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range = -32,768 sampai 32,767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 (4 byte)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range = -2,147,484,648 sampai  -2,147,484,647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Source Sans Pro"/>
              <a:buChar char="●"/>
            </a:pPr>
            <a:r>
              <a:rPr b="1"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long (8 byte)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range = -(2^63) sampai (2^63)-1</a:t>
            </a:r>
            <a:endParaRPr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786240" y="410760"/>
            <a:ext cx="7571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Tipe Data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Untuk </a:t>
            </a:r>
            <a:r>
              <a:rPr b="1" lang="en-US" sz="3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Bilangan Bulat</a:t>
            </a:r>
            <a:endParaRPr b="1" i="0" sz="3600" u="none" cap="none" strike="noStrike"/>
          </a:p>
        </p:txBody>
      </p:sp>
      <p:sp>
        <p:nvSpPr>
          <p:cNvPr id="255" name="Google Shape;255;p48"/>
          <p:cNvSpPr/>
          <p:nvPr/>
        </p:nvSpPr>
        <p:spPr>
          <a:xfrm>
            <a:off x="8404560" y="6333120"/>
            <a:ext cx="547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8"/>
          <p:cNvSpPr txBox="1"/>
          <p:nvPr/>
        </p:nvSpPr>
        <p:spPr>
          <a:xfrm>
            <a:off x="786250" y="1604025"/>
            <a:ext cx="7921200" cy="4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“size short : ” &lt;&lt;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sizeof(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 &lt;&lt; “ Byte”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“size int : ” &lt;&lt; sizeof(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 &lt;&lt; “ Byte”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“size long : ” &lt;&lt; sizeof(</a:t>
            </a:r>
            <a:r>
              <a:rPr b="1"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  &lt;&lt; “ Byte” &lt;&lt; endl;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32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2632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