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0" r:id="rId6"/>
    <p:sldId id="259" r:id="rId7"/>
    <p:sldId id="257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Fungsi Rekursi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2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1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0</a:t>
              </a:r>
              <a:endParaRPr lang="en-US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void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count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Up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0)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cout &lt;&lt; “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start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\n”;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count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Up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cout &lt;&lt; n &lt;&lt; endl;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49420" y="2225040"/>
            <a:ext cx="11182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main()</a:t>
            </a:r>
            <a:endParaRPr lang="en-US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8325" y="1007110"/>
            <a:ext cx="799465" cy="1759585"/>
          </a:xfrm>
          <a:prstGeom prst="curvedConnector3">
            <a:avLst>
              <a:gd name="adj1" fmla="val -29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7753" y="3703638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428" y="2859088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2"/>
          </p:cNvCxnSpPr>
          <p:nvPr/>
        </p:nvCxnSpPr>
        <p:spPr>
          <a:xfrm rot="5400000" flipH="1">
            <a:off x="5226368" y="2267903"/>
            <a:ext cx="689610" cy="1524635"/>
          </a:xfrm>
          <a:prstGeom prst="curvedConnector3">
            <a:avLst>
              <a:gd name="adj1" fmla="val -34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074150" y="456819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finish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320915" y="38017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1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2</a:t>
            </a:r>
            <a:endParaRPr lang="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150" y="641985"/>
            <a:ext cx="8522335" cy="5850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8410" y="922655"/>
            <a:ext cx="715518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780" y="789940"/>
            <a:ext cx="8572500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970" y="269875"/>
            <a:ext cx="9878060" cy="6318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Fakotorial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" altLang="en-US"/>
              <a:t>	</a:t>
            </a:r>
            <a:r>
              <a:rPr lang="" altLang="en-US" b="1"/>
              <a:t>f(n) = n! </a:t>
            </a:r>
            <a:endParaRPr lang="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5744845" y="1303655"/>
            <a:ext cx="200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 b="1"/>
              <a:t>Basis</a:t>
            </a:r>
            <a:endParaRPr lang="" altLang="en-US" sz="2800" b="1"/>
          </a:p>
        </p:txBody>
      </p:sp>
      <p:grpSp>
        <p:nvGrpSpPr>
          <p:cNvPr id="12" name="Group 11"/>
          <p:cNvGrpSpPr/>
          <p:nvPr/>
        </p:nvGrpSpPr>
        <p:grpSpPr>
          <a:xfrm>
            <a:off x="3242945" y="2038985"/>
            <a:ext cx="6040755" cy="3817620"/>
            <a:chOff x="3823" y="3185"/>
            <a:chExt cx="9513" cy="6012"/>
          </a:xfrm>
        </p:grpSpPr>
        <p:sp>
          <p:nvSpPr>
            <p:cNvPr id="9" name="Rectangle 8"/>
            <p:cNvSpPr/>
            <p:nvPr/>
          </p:nvSpPr>
          <p:spPr>
            <a:xfrm>
              <a:off x="6069" y="5767"/>
              <a:ext cx="6539" cy="2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69" y="3185"/>
              <a:ext cx="6540" cy="2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823" y="4526"/>
              <a:ext cx="1922" cy="11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823" y="5627"/>
              <a:ext cx="1856" cy="1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5"/>
            <p:cNvSpPr txBox="1"/>
            <p:nvPr/>
          </p:nvSpPr>
          <p:spPr>
            <a:xfrm>
              <a:off x="6512" y="3994"/>
              <a:ext cx="52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800"/>
                <a:t>n = 0, 1;  f(n) = 1</a:t>
              </a:r>
              <a:endParaRPr lang="" altLang="en-US" sz="28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512" y="6329"/>
              <a:ext cx="68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800"/>
                <a:t>n </a:t>
              </a:r>
              <a:r>
                <a:rPr lang="" altLang="en-US" sz="2800"/>
                <a:t>&gt; 1;</a:t>
              </a:r>
              <a:r>
                <a:rPr lang="en-US" altLang="en-US" sz="2800"/>
                <a:t>  f(n) = </a:t>
              </a:r>
              <a:r>
                <a:rPr lang="" altLang="en-US" sz="2800"/>
                <a:t>n * (n-1)!</a:t>
              </a:r>
              <a:endParaRPr lang="" altLang="en-US" sz="2800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7763" y="8375"/>
              <a:ext cx="315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2800" b="1"/>
                <a:t>Rekursi</a:t>
              </a:r>
              <a:endParaRPr lang="" altLang="en-US" sz="2800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    Iteratif					Rekursi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9795" y="1963420"/>
            <a:ext cx="50368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result = 1;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for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i=1; i&lt;=n; i++) {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       result *= i;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result;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16980" y="1963420"/>
            <a:ext cx="5036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(n == 1) {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	  </a:t>
            </a: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return 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1;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n * faktorial(n-1)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Execution flow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n = 3</a:t>
              </a:r>
              <a:endParaRPr lang="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</a:t>
              </a:r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</a:t>
              </a:r>
              <a:r>
                <a:rPr lang="" altLang="en-US"/>
                <a:t>1</a:t>
              </a:r>
              <a:endParaRPr lang="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faktorial(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1)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	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 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1;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 * faktorial(n-1);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61330" y="148717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3 * f(n-1)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0915" y="228663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2 * f(n-1)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81135" y="322961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1 * f(n-1)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074150" y="456819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1 </a:t>
            </a:r>
            <a:r>
              <a:rPr lang="" altLang="en-US" sz="2000">
                <a:solidFill>
                  <a:srgbClr val="FF0000"/>
                </a:solidFill>
              </a:rPr>
              <a:t>* 1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313930" y="38017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* 1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 3 * </a:t>
            </a: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465320" y="2225040"/>
            <a:ext cx="9023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400">
                <a:ln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endParaRPr lang="en-US" altLang="en-US" sz="2400">
              <a:ln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7690" y="1007110"/>
            <a:ext cx="799465" cy="1759585"/>
          </a:xfrm>
          <a:prstGeom prst="curvedConnector3">
            <a:avLst>
              <a:gd name="adj1" fmla="val -29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8070" y="3703320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110" y="2858770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6" idx="2"/>
          </p:cNvCxnSpPr>
          <p:nvPr/>
        </p:nvCxnSpPr>
        <p:spPr>
          <a:xfrm rot="10800000">
            <a:off x="4916805" y="2685415"/>
            <a:ext cx="1385570" cy="7067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Execution flow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53710" y="2096135"/>
            <a:ext cx="5280660" cy="2339340"/>
            <a:chOff x="4576" y="4502"/>
            <a:chExt cx="8316" cy="3684"/>
          </a:xfrm>
        </p:grpSpPr>
        <p:sp>
          <p:nvSpPr>
            <p:cNvPr id="5" name="Rectangle 4"/>
            <p:cNvSpPr/>
            <p:nvPr/>
          </p:nvSpPr>
          <p:spPr>
            <a:xfrm>
              <a:off x="4576" y="4502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</a:t>
              </a:r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8" y="5730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</a:t>
              </a:r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0" y="6958"/>
              <a:ext cx="2772" cy="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n = </a:t>
              </a:r>
              <a:r>
                <a:rPr lang="" altLang="en-US"/>
                <a:t>0</a:t>
              </a:r>
              <a:endParaRPr lang="" alt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419735" y="2832100"/>
            <a:ext cx="5036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" altLang="en-US" sz="2000" b="1">
                <a:latin typeface="Courier New" panose="02070309020205020404" charset="0"/>
                <a:cs typeface="Courier New" panose="02070309020205020404" charset="0"/>
              </a:rPr>
              <a:t>void 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countDown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n)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en-US" sz="2000" b="1">
                <a:latin typeface="Courier New" panose="02070309020205020404" charset="0"/>
                <a:cs typeface="Courier New" panose="02070309020205020404" charset="0"/>
              </a:rPr>
              <a:t>if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(n == 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) {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	  cout &lt;&lt; “finish\n”;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cout &lt;&lt; n &lt;&lt; endl;</a:t>
            </a:r>
            <a:endParaRPr lang="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" altLang="en-US" sz="2000">
                <a:latin typeface="Courier New" panose="02070309020205020404" charset="0"/>
                <a:cs typeface="Courier New" panose="02070309020205020404" charset="0"/>
              </a:rPr>
              <a:t>countDown(n-1);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61330" y="148717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2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0915" y="228663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1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81135" y="3229610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rgbClr val="FF0000"/>
                </a:solidFill>
              </a:rPr>
              <a:t>finish</a:t>
            </a:r>
            <a:endParaRPr lang="" altLang="en-US" sz="20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6555" y="297624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rgbClr val="FF0000"/>
                </a:solidFill>
              </a:rPr>
              <a:t> 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49420" y="2225040"/>
            <a:ext cx="11182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240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main()</a:t>
            </a:r>
            <a:endParaRPr lang="" altLang="en-US" sz="24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7" name="Curved Connector 16"/>
          <p:cNvCxnSpPr>
            <a:stCxn id="10" idx="0"/>
            <a:endCxn id="11" idx="0"/>
          </p:cNvCxnSpPr>
          <p:nvPr/>
        </p:nvCxnSpPr>
        <p:spPr>
          <a:xfrm rot="16200000" flipH="1">
            <a:off x="6918325" y="1007110"/>
            <a:ext cx="799465" cy="1759585"/>
          </a:xfrm>
          <a:prstGeom prst="curvedConnector3">
            <a:avLst>
              <a:gd name="adj1" fmla="val -29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4" idx="2"/>
          </p:cNvCxnSpPr>
          <p:nvPr/>
        </p:nvCxnSpPr>
        <p:spPr>
          <a:xfrm rot="5400000" flipH="1">
            <a:off x="8687753" y="3703638"/>
            <a:ext cx="766445" cy="1760220"/>
          </a:xfrm>
          <a:prstGeom prst="curvedConnector3">
            <a:avLst>
              <a:gd name="adj1" fmla="val -31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2"/>
            <a:endCxn id="15" idx="2"/>
          </p:cNvCxnSpPr>
          <p:nvPr/>
        </p:nvCxnSpPr>
        <p:spPr>
          <a:xfrm rot="5400000" flipH="1">
            <a:off x="6849428" y="2859088"/>
            <a:ext cx="825500" cy="1857375"/>
          </a:xfrm>
          <a:prstGeom prst="curvedConnector3">
            <a:avLst>
              <a:gd name="adj1" fmla="val -28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2"/>
          </p:cNvCxnSpPr>
          <p:nvPr/>
        </p:nvCxnSpPr>
        <p:spPr>
          <a:xfrm rot="5400000" flipH="1">
            <a:off x="5226368" y="2267903"/>
            <a:ext cx="689610" cy="1524635"/>
          </a:xfrm>
          <a:prstGeom prst="curvedConnector3">
            <a:avLst>
              <a:gd name="adj1" fmla="val -34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2" idx="0"/>
          </p:cNvCxnSpPr>
          <p:nvPr/>
        </p:nvCxnSpPr>
        <p:spPr>
          <a:xfrm>
            <a:off x="8191500" y="2286000"/>
            <a:ext cx="1766570" cy="943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Presentation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FZHei-B01</vt:lpstr>
      <vt:lpstr>FZShuSong-Z01</vt:lpstr>
      <vt:lpstr>Gubbi</vt:lpstr>
      <vt:lpstr>Times New Roman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Execution flow</vt:lpstr>
      <vt:lpstr>Execution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Rekursi</dc:title>
  <dc:creator>riskimidiw</dc:creator>
  <cp:lastModifiedBy>riskimidiw</cp:lastModifiedBy>
  <cp:revision>3</cp:revision>
  <dcterms:created xsi:type="dcterms:W3CDTF">2019-02-26T23:36:10Z</dcterms:created>
  <dcterms:modified xsi:type="dcterms:W3CDTF">2019-02-26T23:36:10Z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