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71" r:id="rId5"/>
    <p:sldId id="272" r:id="rId6"/>
    <p:sldId id="273" r:id="rId7"/>
    <p:sldId id="274" r:id="rId8"/>
    <p:sldId id="282" r:id="rId9"/>
    <p:sldId id="275" r:id="rId10"/>
    <p:sldId id="258" r:id="rId11"/>
    <p:sldId id="277" r:id="rId13"/>
    <p:sldId id="278" r:id="rId14"/>
    <p:sldId id="279" r:id="rId15"/>
    <p:sldId id="280" r:id="rId16"/>
    <p:sldId id="281" r:id="rId17"/>
    <p:sldId id="276" r:id="rId18"/>
    <p:sldId id="259" r:id="rId19"/>
    <p:sldId id="263" r:id="rId20"/>
    <p:sldId id="260" r:id="rId21"/>
    <p:sldId id="261" r:id="rId22"/>
    <p:sldId id="262" r:id="rId23"/>
    <p:sldId id="264" r:id="rId24"/>
    <p:sldId id="265" r:id="rId25"/>
    <p:sldId id="266" r:id="rId26"/>
    <p:sldId id="267" r:id="rId27"/>
    <p:sldId id="270" r:id="rId28"/>
    <p:sldId id="283" r:id="rId2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Pencarian (Searching)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" altLang="en-US" sz="2400" b="1">
                <a:solidFill>
                  <a:srgbClr val="FF0000"/>
                </a:solidFill>
              </a:rPr>
              <a:t>Cari == data tengah, selesai</a:t>
            </a:r>
            <a:endParaRPr lang="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" altLang="en-US" sz="2400" b="1">
                <a:solidFill>
                  <a:srgbClr val="FF0000"/>
                </a:solidFill>
              </a:rPr>
              <a:t>Cari &lt; data tengah, buang kanan</a:t>
            </a:r>
            <a:endParaRPr lang="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" altLang="en-US" sz="2400" b="1">
                <a:solidFill>
                  <a:srgbClr val="FF0000"/>
                </a:solidFill>
              </a:rPr>
              <a:t>Cari &gt; data tengah, buang kiri</a:t>
            </a:r>
            <a:endParaRPr lang="en-US" altLang="en-US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Cari : </a:t>
            </a:r>
            <a:r>
              <a:rPr lang="" altLang="en-US" sz="2400" b="1">
                <a:solidFill>
                  <a:schemeClr val="tx1"/>
                </a:solidFill>
              </a:rPr>
              <a:t>4</a:t>
            </a:r>
            <a:r>
              <a:rPr lang="en-US" altLang="en-US" sz="2400" b="1">
                <a:solidFill>
                  <a:schemeClr val="tx1"/>
                </a:solidFill>
              </a:rPr>
              <a:t>0</a:t>
            </a:r>
            <a:endParaRPr lang="en-US" altLang="en-US" sz="24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rgbClr val="FF0000"/>
                </a:solidFill>
                <a:sym typeface="+mn-ea"/>
              </a:rPr>
              <a:t>50</a:t>
            </a:r>
            <a:endParaRPr lang="en-US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== data tengah</a:t>
            </a:r>
            <a:r>
              <a:rPr lang="" altLang="en-US" sz="2400" b="1">
                <a:solidFill>
                  <a:srgbClr val="FF0000"/>
                </a:solidFill>
                <a:sym typeface="+mn-ea"/>
              </a:rPr>
              <a:t>, selesai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&lt; data t</a:t>
            </a:r>
            <a:r>
              <a:rPr lang="" altLang="en-US" sz="2400" b="1">
                <a:solidFill>
                  <a:srgbClr val="FF0000"/>
                </a:solidFill>
                <a:sym typeface="+mn-ea"/>
              </a:rPr>
              <a:t>e</a:t>
            </a:r>
            <a:r>
              <a:rPr lang="en-US" altLang="en-US" sz="2400" b="1">
                <a:solidFill>
                  <a:srgbClr val="FF0000"/>
                </a:solidFill>
                <a:sym typeface="+mn-ea"/>
              </a:rPr>
              <a:t>ngah, buang kanan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&gt; data tengah, buang kiri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ym typeface="+mn-ea"/>
              </a:rPr>
              <a:t>Cari : </a:t>
            </a:r>
            <a:r>
              <a:rPr lang="" altLang="en-US" sz="2400" b="1">
                <a:sym typeface="+mn-ea"/>
              </a:rPr>
              <a:t>4</a:t>
            </a:r>
            <a:r>
              <a:rPr lang="en-US" altLang="en-US" sz="2400" b="1">
                <a:sym typeface="+mn-ea"/>
              </a:rPr>
              <a:t>0</a:t>
            </a:r>
            <a:endParaRPr lang="en-US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== data tengah</a:t>
            </a:r>
            <a:r>
              <a:rPr lang="" altLang="en-US" sz="2400" b="1">
                <a:solidFill>
                  <a:srgbClr val="FF0000"/>
                </a:solidFill>
                <a:sym typeface="+mn-ea"/>
              </a:rPr>
              <a:t>, selesai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&lt; data t</a:t>
            </a:r>
            <a:r>
              <a:rPr lang="" altLang="en-US" sz="2400" b="1">
                <a:solidFill>
                  <a:srgbClr val="FF0000"/>
                </a:solidFill>
                <a:sym typeface="+mn-ea"/>
              </a:rPr>
              <a:t>e</a:t>
            </a:r>
            <a:r>
              <a:rPr lang="en-US" altLang="en-US" sz="2400" b="1">
                <a:solidFill>
                  <a:srgbClr val="FF0000"/>
                </a:solidFill>
                <a:sym typeface="+mn-ea"/>
              </a:rPr>
              <a:t>ngah, buang kanan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&gt; data tengah, buang kiri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ym typeface="+mn-ea"/>
              </a:rPr>
              <a:t>Cari : </a:t>
            </a:r>
            <a:r>
              <a:rPr lang="" altLang="en-US" sz="2400" b="1">
                <a:sym typeface="+mn-ea"/>
              </a:rPr>
              <a:t>4</a:t>
            </a:r>
            <a:r>
              <a:rPr lang="en-US" altLang="en-US" sz="2400" b="1">
                <a:sym typeface="+mn-ea"/>
              </a:rPr>
              <a:t>0</a:t>
            </a:r>
            <a:endParaRPr lang="en-US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rgbClr val="FF0000"/>
                </a:solidFill>
                <a:sym typeface="+mn-ea"/>
              </a:rPr>
              <a:t>30</a:t>
            </a:r>
            <a:endParaRPr lang="en-US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== data tengah</a:t>
            </a:r>
            <a:r>
              <a:rPr lang="" altLang="en-US" sz="2400" b="1">
                <a:solidFill>
                  <a:srgbClr val="FF0000"/>
                </a:solidFill>
                <a:sym typeface="+mn-ea"/>
              </a:rPr>
              <a:t>, selesai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&lt; data t</a:t>
            </a:r>
            <a:r>
              <a:rPr lang="" altLang="en-US" sz="2400" b="1">
                <a:solidFill>
                  <a:srgbClr val="FF0000"/>
                </a:solidFill>
                <a:sym typeface="+mn-ea"/>
              </a:rPr>
              <a:t>e</a:t>
            </a:r>
            <a:r>
              <a:rPr lang="en-US" altLang="en-US" sz="2400" b="1">
                <a:solidFill>
                  <a:srgbClr val="FF0000"/>
                </a:solidFill>
                <a:sym typeface="+mn-ea"/>
              </a:rPr>
              <a:t>ngah, buang kanan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&gt; data tengah, buang kiri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ym typeface="+mn-ea"/>
              </a:rPr>
              <a:t>Cari : </a:t>
            </a:r>
            <a:r>
              <a:rPr lang="" altLang="en-US" sz="2400" b="1">
                <a:sym typeface="+mn-ea"/>
              </a:rPr>
              <a:t>4</a:t>
            </a:r>
            <a:r>
              <a:rPr lang="en-US" altLang="en-US" sz="2400" b="1">
                <a:sym typeface="+mn-ea"/>
              </a:rPr>
              <a:t>0</a:t>
            </a:r>
            <a:endParaRPr lang="en-US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== data tengah</a:t>
            </a:r>
            <a:r>
              <a:rPr lang="" altLang="en-US" sz="2400" b="1">
                <a:solidFill>
                  <a:srgbClr val="FF0000"/>
                </a:solidFill>
                <a:sym typeface="+mn-ea"/>
              </a:rPr>
              <a:t>, selesai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&lt; data t</a:t>
            </a:r>
            <a:r>
              <a:rPr lang="" altLang="en-US" sz="2400" b="1">
                <a:solidFill>
                  <a:srgbClr val="FF0000"/>
                </a:solidFill>
                <a:sym typeface="+mn-ea"/>
              </a:rPr>
              <a:t>e</a:t>
            </a:r>
            <a:r>
              <a:rPr lang="en-US" altLang="en-US" sz="2400" b="1">
                <a:solidFill>
                  <a:srgbClr val="FF0000"/>
                </a:solidFill>
                <a:sym typeface="+mn-ea"/>
              </a:rPr>
              <a:t>ngah, buang kanan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rgbClr val="FF0000"/>
                </a:solidFill>
                <a:sym typeface="+mn-ea"/>
              </a:rPr>
              <a:t>Cari &gt; data tengah, buang kiri</a:t>
            </a:r>
            <a:endParaRPr lang="en-US" altLang="en-US" sz="2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2400" b="1">
                <a:sym typeface="+mn-ea"/>
              </a:rPr>
              <a:t>Cari : </a:t>
            </a:r>
            <a:r>
              <a:rPr lang="" altLang="en-US" sz="2400" b="1">
                <a:sym typeface="+mn-ea"/>
              </a:rPr>
              <a:t>4</a:t>
            </a:r>
            <a:r>
              <a:rPr lang="en-US" altLang="en-US" sz="2400" b="1">
                <a:sym typeface="+mn-ea"/>
              </a:rPr>
              <a:t>0</a:t>
            </a:r>
            <a:endParaRPr lang="en-US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rgbClr val="FF0000"/>
                </a:solidFill>
                <a:sym typeface="+mn-ea"/>
              </a:rPr>
              <a:t>40</a:t>
            </a:r>
            <a:endParaRPr lang="en-US" altLang="en-US" sz="28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60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100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914265" y="5082540"/>
            <a:ext cx="34747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Mid = (Low + High)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913630" y="5716905"/>
            <a:ext cx="33115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Mid = (0 + 10) / 2 = 5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</a:t>
            </a:r>
            <a:r>
              <a:rPr lang="" altLang="en-US" sz="2800" b="1">
                <a:solidFill>
                  <a:schemeClr val="bg1"/>
                </a:solidFill>
              </a:rPr>
              <a:t>0</a:t>
            </a:r>
            <a:endParaRPr lang="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2</a:t>
            </a:r>
            <a:r>
              <a:rPr lang="" altLang="en-US" sz="2800" b="1">
                <a:solidFill>
                  <a:schemeClr val="accent1"/>
                </a:solidFill>
                <a:sym typeface="+mn-ea"/>
              </a:rPr>
              <a:t>0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</a:t>
            </a:r>
            <a:r>
              <a:rPr lang="" altLang="en-US" sz="2800" b="1">
                <a:solidFill>
                  <a:schemeClr val="accent1"/>
                </a:solidFill>
                <a:sym typeface="+mn-ea"/>
              </a:rPr>
              <a:t>0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</a:t>
            </a:r>
            <a:r>
              <a:rPr lang="" altLang="en-US" sz="2800" b="1">
                <a:solidFill>
                  <a:schemeClr val="accent1"/>
                </a:solidFill>
                <a:sym typeface="+mn-ea"/>
              </a:rPr>
              <a:t>0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</a:t>
            </a:r>
            <a:r>
              <a:rPr lang="" altLang="en-US" sz="2800" b="1">
                <a:solidFill>
                  <a:schemeClr val="accent1"/>
                </a:solidFill>
                <a:sym typeface="+mn-ea"/>
              </a:rPr>
              <a:t>0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6</a:t>
            </a:r>
            <a:r>
              <a:rPr lang="" altLang="en-US" sz="2800" b="1">
                <a:solidFill>
                  <a:schemeClr val="bg1"/>
                </a:solidFill>
                <a:sym typeface="+mn-ea"/>
              </a:rPr>
              <a:t>0</a:t>
            </a:r>
            <a:endParaRPr lang="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</a:t>
            </a:r>
            <a:r>
              <a:rPr lang="" altLang="en-US" sz="2800" b="1">
                <a:solidFill>
                  <a:schemeClr val="accent1"/>
                </a:solidFill>
                <a:sym typeface="+mn-ea"/>
              </a:rPr>
              <a:t>0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</a:t>
            </a:r>
            <a:r>
              <a:rPr lang="" altLang="en-US" sz="2800" b="1">
                <a:solidFill>
                  <a:schemeClr val="accent1"/>
                </a:solidFill>
                <a:sym typeface="+mn-ea"/>
              </a:rPr>
              <a:t>0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</a:t>
            </a:r>
            <a:r>
              <a:rPr lang="" altLang="en-US" sz="2800" b="1">
                <a:solidFill>
                  <a:schemeClr val="accent1"/>
                </a:solidFill>
                <a:sym typeface="+mn-ea"/>
              </a:rPr>
              <a:t>0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10</a:t>
            </a:r>
            <a:r>
              <a:rPr lang="" altLang="en-US" sz="2800" b="1">
                <a:solidFill>
                  <a:schemeClr val="bg1"/>
                </a:solidFill>
                <a:sym typeface="+mn-ea"/>
              </a:rPr>
              <a:t>0</a:t>
            </a:r>
            <a:endParaRPr lang="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997450" y="5082540"/>
            <a:ext cx="34747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== 60 ?</a:t>
            </a:r>
            <a:endParaRPr lang="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997450" y="5542915"/>
            <a:ext cx="34747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&lt; 60 ?</a:t>
            </a:r>
            <a:endParaRPr lang="" altLang="en-US" sz="24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997450" y="6003290"/>
            <a:ext cx="34747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6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?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60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100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871720" y="5082540"/>
            <a:ext cx="223329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high = mid - 1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5 - 1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4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72540" y="5082540"/>
            <a:ext cx="322643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mid = (low + high)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(0 - 4)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</a:t>
            </a:r>
            <a:r>
              <a:rPr lang="" altLang="en-US" sz="2800" b="1">
                <a:solidFill>
                  <a:schemeClr val="bg1"/>
                </a:solidFill>
              </a:rPr>
              <a:t>0</a:t>
            </a:r>
            <a:endParaRPr lang="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2</a:t>
            </a:r>
            <a:r>
              <a:rPr lang="" altLang="en-US" sz="2800" b="1">
                <a:solidFill>
                  <a:schemeClr val="accent1"/>
                </a:solidFill>
                <a:sym typeface="+mn-ea"/>
              </a:rPr>
              <a:t>0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3</a:t>
            </a:r>
            <a:r>
              <a:rPr lang="" altLang="en-US" sz="2800" b="1">
                <a:solidFill>
                  <a:schemeClr val="bg1"/>
                </a:solidFill>
                <a:sym typeface="+mn-ea"/>
              </a:rPr>
              <a:t>0</a:t>
            </a:r>
            <a:endParaRPr lang="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</a:t>
            </a:r>
            <a:r>
              <a:rPr lang="" altLang="en-US" sz="2800" b="1">
                <a:solidFill>
                  <a:schemeClr val="accent1"/>
                </a:solidFill>
                <a:sym typeface="+mn-ea"/>
              </a:rPr>
              <a:t>0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5</a:t>
            </a:r>
            <a:r>
              <a:rPr lang="" altLang="en-US" sz="2800" b="1">
                <a:solidFill>
                  <a:schemeClr val="bg1"/>
                </a:solidFill>
                <a:sym typeface="+mn-ea"/>
              </a:rPr>
              <a:t>0</a:t>
            </a:r>
            <a:endParaRPr lang="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6</a:t>
            </a:r>
            <a:r>
              <a:rPr lang="" altLang="en-US" sz="2800" b="1">
                <a:solidFill>
                  <a:schemeClr val="accent1"/>
                </a:solidFill>
                <a:sym typeface="+mn-ea"/>
              </a:rPr>
              <a:t>0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</a:t>
            </a:r>
            <a:r>
              <a:rPr lang="" altLang="en-US" sz="2800" b="1">
                <a:solidFill>
                  <a:schemeClr val="accent1"/>
                </a:solidFill>
                <a:sym typeface="+mn-ea"/>
              </a:rPr>
              <a:t>0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</a:t>
            </a:r>
            <a:r>
              <a:rPr lang="" altLang="en-US" sz="2800" b="1">
                <a:solidFill>
                  <a:schemeClr val="accent1"/>
                </a:solidFill>
                <a:sym typeface="+mn-ea"/>
              </a:rPr>
              <a:t>0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</a:t>
            </a:r>
            <a:r>
              <a:rPr lang="" altLang="en-US" sz="2800" b="1">
                <a:solidFill>
                  <a:schemeClr val="accent1"/>
                </a:solidFill>
                <a:sym typeface="+mn-ea"/>
              </a:rPr>
              <a:t>0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</a:t>
            </a:r>
            <a:r>
              <a:rPr lang="" altLang="en-US" sz="2800" b="1">
                <a:solidFill>
                  <a:schemeClr val="accent1"/>
                </a:solidFill>
                <a:sym typeface="+mn-ea"/>
              </a:rPr>
              <a:t>0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871720" y="5082540"/>
            <a:ext cx="223329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high = mid - 1</a:t>
            </a:r>
            <a:endParaRPr lang="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5 - 1</a:t>
            </a:r>
            <a:endParaRPr lang="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4</a:t>
            </a:r>
            <a:endParaRPr lang="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72540" y="5082540"/>
            <a:ext cx="322643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mid</a:t>
            </a:r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low</a:t>
            </a:r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high)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50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60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72540" y="5082540"/>
            <a:ext cx="322643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== 30 ?</a:t>
            </a:r>
            <a:endParaRPr lang="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&lt; 30 ?</a:t>
            </a:r>
            <a:endParaRPr lang="" altLang="en-US" sz="24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&gt; 30 ?</a:t>
            </a:r>
            <a:endParaRPr lang="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Sequential Search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Data : [20, 30, 15, 12, 10, 5]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Cari  : 12</a:t>
            </a:r>
            <a:endParaRPr lang="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059430" y="3769360"/>
            <a:ext cx="5958840" cy="999490"/>
            <a:chOff x="1926" y="5832"/>
            <a:chExt cx="9384" cy="1574"/>
          </a:xfrm>
        </p:grpSpPr>
        <p:grpSp>
          <p:nvGrpSpPr>
            <p:cNvPr id="10" name="Group 9"/>
            <p:cNvGrpSpPr/>
            <p:nvPr/>
          </p:nvGrpSpPr>
          <p:grpSpPr>
            <a:xfrm>
              <a:off x="1926" y="5842"/>
              <a:ext cx="9384" cy="1564"/>
              <a:chOff x="1588" y="4826"/>
              <a:chExt cx="9384" cy="156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88" y="4826"/>
                <a:ext cx="1564" cy="15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" altLang="en-US" sz="2800" b="1">
                    <a:solidFill>
                      <a:schemeClr val="accent1"/>
                    </a:solidFill>
                  </a:rPr>
                  <a:t>20</a:t>
                </a:r>
                <a:endParaRPr lang="" altLang="en-US" sz="28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152" y="4826"/>
                <a:ext cx="1564" cy="15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" altLang="en-US" sz="2800" b="1">
                    <a:solidFill>
                      <a:schemeClr val="accent1"/>
                    </a:solidFill>
                    <a:sym typeface="+mn-ea"/>
                  </a:rPr>
                  <a:t>3</a:t>
                </a:r>
                <a:r>
                  <a:rPr lang="en-US" altLang="en-US" sz="2800" b="1">
                    <a:solidFill>
                      <a:schemeClr val="accent1"/>
                    </a:solidFill>
                    <a:sym typeface="+mn-ea"/>
                  </a:rPr>
                  <a:t>0</a:t>
                </a:r>
                <a:endParaRPr lang="en-US" altLang="en-US" sz="2800" b="1">
                  <a:solidFill>
                    <a:schemeClr val="accent1"/>
                  </a:solidFill>
                  <a:sym typeface="+mn-ea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716" y="4826"/>
                <a:ext cx="1564" cy="15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" altLang="en-US" sz="2800" b="1">
                    <a:solidFill>
                      <a:schemeClr val="accent1"/>
                    </a:solidFill>
                    <a:sym typeface="+mn-ea"/>
                  </a:rPr>
                  <a:t>15</a:t>
                </a:r>
                <a:endParaRPr lang="" altLang="en-US" sz="2800" b="1">
                  <a:solidFill>
                    <a:schemeClr val="accent1"/>
                  </a:solidFill>
                  <a:sym typeface="+mn-ea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280" y="4826"/>
                <a:ext cx="1564" cy="15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" altLang="en-US" sz="2800" b="1">
                    <a:solidFill>
                      <a:srgbClr val="FF0000"/>
                    </a:solidFill>
                    <a:sym typeface="+mn-ea"/>
                  </a:rPr>
                  <a:t>12</a:t>
                </a:r>
                <a:endParaRPr lang="" altLang="en-US" sz="2800" b="1">
                  <a:solidFill>
                    <a:srgbClr val="FF0000"/>
                  </a:solidFill>
                  <a:sym typeface="+mn-ea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844" y="4826"/>
                <a:ext cx="1564" cy="15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" altLang="en-US" sz="2800" b="1">
                    <a:solidFill>
                      <a:schemeClr val="accent1"/>
                    </a:solidFill>
                    <a:sym typeface="+mn-ea"/>
                  </a:rPr>
                  <a:t>1</a:t>
                </a:r>
                <a:r>
                  <a:rPr lang="en-US" altLang="en-US" sz="2800" b="1">
                    <a:solidFill>
                      <a:schemeClr val="accent1"/>
                    </a:solidFill>
                    <a:sym typeface="+mn-ea"/>
                  </a:rPr>
                  <a:t>0</a:t>
                </a:r>
                <a:endParaRPr lang="en-US" altLang="en-US" sz="2800" b="1">
                  <a:solidFill>
                    <a:schemeClr val="accent1"/>
                  </a:solidFill>
                  <a:sym typeface="+mn-ea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408" y="4826"/>
                <a:ext cx="1564" cy="15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" altLang="en-US" sz="2800" b="1">
                    <a:solidFill>
                      <a:schemeClr val="accent1"/>
                    </a:solidFill>
                    <a:sym typeface="+mn-ea"/>
                  </a:rPr>
                  <a:t>5</a:t>
                </a:r>
                <a:endParaRPr lang="" altLang="en-US" sz="2800" b="1">
                  <a:solidFill>
                    <a:schemeClr val="accent1"/>
                  </a:solidFill>
                  <a:sym typeface="+mn-ea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16200000">
              <a:off x="3516" y="5062"/>
              <a:ext cx="5" cy="1564"/>
            </a:xfrm>
            <a:prstGeom prst="curvedConnector3">
              <a:avLst>
                <a:gd name="adj1" fmla="val 75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>
              <a:off x="5080" y="5057"/>
              <a:ext cx="5" cy="1564"/>
            </a:xfrm>
            <a:prstGeom prst="curvedConnector3">
              <a:avLst>
                <a:gd name="adj1" fmla="val 75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rot="16200000">
              <a:off x="6644" y="5052"/>
              <a:ext cx="5" cy="1564"/>
            </a:xfrm>
            <a:prstGeom prst="curvedConnector3">
              <a:avLst>
                <a:gd name="adj1" fmla="val 75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50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60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871720" y="5082540"/>
            <a:ext cx="223329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high = mid - 1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72540" y="5082540"/>
            <a:ext cx="322643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mid = (low + high)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(0 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endParaRPr lang="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60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871720" y="5082540"/>
            <a:ext cx="223329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high = mid - 1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2 - 1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72540" y="5082540"/>
            <a:ext cx="322643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mid = (low + high)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(0 + 1)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0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60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72540" y="5082540"/>
            <a:ext cx="322643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== 10</a:t>
            </a:r>
            <a:endParaRPr lang="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&lt; 10</a:t>
            </a:r>
            <a:endParaRPr lang="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&gt; 10</a:t>
            </a:r>
            <a:endParaRPr lang="" altLang="en-US" sz="24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60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871720" y="5082540"/>
            <a:ext cx="223329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low </a:t>
            </a:r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mid 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72540" y="5082540"/>
            <a:ext cx="322643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mid = (low + high)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(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+ 1)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</a:t>
            </a:r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60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871720" y="5082540"/>
            <a:ext cx="223329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low = mid + 1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0 + 1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=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72540" y="5082540"/>
            <a:ext cx="322643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mid = (low + high)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(1 + 1) / 2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= 1</a:t>
            </a:r>
            <a:endParaRPr lang="en-US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Binary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Data : [10, 20, 30, 40, 50, 60, 70, 80, 90, 100]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Cari  : 20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72540" y="379222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10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20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60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176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08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72540" y="5082540"/>
            <a:ext cx="322643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== 20</a:t>
            </a:r>
            <a:endParaRPr lang="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&lt; 20</a:t>
            </a:r>
            <a:endParaRPr lang="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&gt; 20</a:t>
            </a:r>
            <a:endParaRPr lang="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Implementation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9230" cy="4351655"/>
          </a:xfrm>
          <a:ln>
            <a:solidFill>
              <a:schemeClr val="tx1"/>
            </a:solidFill>
          </a:ln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int binarySearch(int arr[], int data) {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    int low = 0, high = n;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    int mid = (low + high) / 2;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    while(low &lt;= high) {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" altLang="en-US" sz="2000" b="1">
                <a:latin typeface="Courier New" panose="02070309020205020404" charset="0"/>
                <a:cs typeface="Courier New" panose="02070309020205020404" charset="0"/>
              </a:rPr>
              <a:t>[logic]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return -1;</a:t>
            </a:r>
            <a:endParaRPr lang="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" alt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246495" y="1825625"/>
            <a:ext cx="5269230" cy="43516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" altLang="en-US" sz="2000" b="1">
                <a:latin typeface="Courier New" panose="02070309020205020404" charset="0"/>
                <a:cs typeface="Courier New" panose="02070309020205020404" charset="0"/>
                <a:sym typeface="+mn-ea"/>
              </a:rPr>
              <a:t>[logic]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if(arr[mid] == data) {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return mid;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} else if(data &lt; arr[mid]) {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high = mid - 1;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}else {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low = mid + 1;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mid = (low + high) / 2;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  <a:sym typeface="+mn-ea"/>
              </a:rPr>
              <a:t>[logic]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Sequential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Data : [</a:t>
            </a:r>
            <a:r>
              <a:rPr lang="" altLang="en-US"/>
              <a:t>2</a:t>
            </a:r>
            <a:r>
              <a:rPr lang="en-US" altLang="en-US"/>
              <a:t>0, 30, 15, 12, 10, 5]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Cari  : 12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059430" y="377571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20</a:t>
            </a:r>
            <a:endParaRPr lang="en-US" altLang="en-US" sz="28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257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571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15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12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3199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13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682240" y="5135245"/>
            <a:ext cx="1698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 b="1">
                <a:solidFill>
                  <a:schemeClr val="accent1"/>
                </a:solidFill>
              </a:rPr>
              <a:t>12 == 20 ?</a:t>
            </a:r>
            <a:endParaRPr lang="" altLang="en-US" sz="2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Sequential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Data : [</a:t>
            </a:r>
            <a:r>
              <a:rPr lang="" altLang="en-US"/>
              <a:t>2</a:t>
            </a:r>
            <a:r>
              <a:rPr lang="en-US" altLang="en-US"/>
              <a:t>0, 30, 15, 12, 10, 5]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Cari  : 12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05943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</a:rPr>
              <a:t>20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2570" y="377571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571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15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12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3199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13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699510" y="5118735"/>
            <a:ext cx="1698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chemeClr val="accent1"/>
                </a:solidFill>
              </a:rPr>
              <a:t>12 == </a:t>
            </a:r>
            <a:r>
              <a:rPr lang="" altLang="en-US" sz="2800" b="1">
                <a:solidFill>
                  <a:schemeClr val="accent1"/>
                </a:solidFill>
              </a:rPr>
              <a:t>3</a:t>
            </a:r>
            <a:r>
              <a:rPr lang="en-US" altLang="en-US" sz="2800" b="1">
                <a:solidFill>
                  <a:schemeClr val="accent1"/>
                </a:solidFill>
              </a:rPr>
              <a:t>0 ?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Sequential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Data : [</a:t>
            </a:r>
            <a:r>
              <a:rPr lang="" altLang="en-US"/>
              <a:t>2</a:t>
            </a:r>
            <a:r>
              <a:rPr lang="en-US" altLang="en-US"/>
              <a:t>0, 30, 15, 12, 10, 5]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Cari  : 12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05943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</a:rPr>
              <a:t>20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257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 b="1">
                <a:solidFill>
                  <a:schemeClr val="accent1"/>
                </a:solidFill>
                <a:sym typeface="+mn-ea"/>
              </a:rPr>
              <a:t>3</a:t>
            </a:r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5710" y="377571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 b="1">
                <a:solidFill>
                  <a:schemeClr val="bg1"/>
                </a:solidFill>
                <a:sym typeface="+mn-ea"/>
              </a:rPr>
              <a:t>15</a:t>
            </a:r>
            <a:endParaRPr lang="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12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3199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13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693285" y="5135880"/>
            <a:ext cx="1698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chemeClr val="accent1"/>
                </a:solidFill>
              </a:rPr>
              <a:t>1</a:t>
            </a:r>
            <a:r>
              <a:rPr lang="" altLang="en-US" sz="2800" b="1">
                <a:solidFill>
                  <a:schemeClr val="accent1"/>
                </a:solidFill>
              </a:rPr>
              <a:t>5</a:t>
            </a:r>
            <a:r>
              <a:rPr lang="en-US" altLang="en-US" sz="2800" b="1">
                <a:solidFill>
                  <a:schemeClr val="accent1"/>
                </a:solidFill>
              </a:rPr>
              <a:t> == 30 ?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Sequential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Data : [</a:t>
            </a:r>
            <a:r>
              <a:rPr lang="" altLang="en-US"/>
              <a:t>2</a:t>
            </a:r>
            <a:r>
              <a:rPr lang="en-US" altLang="en-US"/>
              <a:t>0, 30, 15, 12, 10, 5]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Cari  : 12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05943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</a:rPr>
              <a:t>20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257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571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 b="1">
                <a:solidFill>
                  <a:schemeClr val="accent1"/>
                </a:solidFill>
                <a:sym typeface="+mn-ea"/>
              </a:rPr>
              <a:t>15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3775710"/>
            <a:ext cx="993140" cy="99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1</a:t>
            </a:r>
            <a:r>
              <a:rPr lang="" altLang="en-US" sz="2800" b="1">
                <a:solidFill>
                  <a:schemeClr val="bg1"/>
                </a:solidFill>
                <a:sym typeface="+mn-ea"/>
              </a:rPr>
              <a:t>2</a:t>
            </a:r>
            <a:endParaRPr lang="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3199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13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685790" y="5203825"/>
            <a:ext cx="1698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chemeClr val="accent1"/>
                </a:solidFill>
              </a:rPr>
              <a:t>1</a:t>
            </a:r>
            <a:r>
              <a:rPr lang="" altLang="en-US" sz="2800" b="1">
                <a:solidFill>
                  <a:schemeClr val="accent1"/>
                </a:solidFill>
              </a:rPr>
              <a:t>2</a:t>
            </a:r>
            <a:r>
              <a:rPr lang="en-US" altLang="en-US" sz="2800" b="1">
                <a:solidFill>
                  <a:schemeClr val="accent1"/>
                </a:solidFill>
              </a:rPr>
              <a:t> == 30 ?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Implementation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linearSearch(</a:t>
            </a: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arr[], </a:t>
            </a: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data) {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" altLang="en-US">
                <a:solidFill>
                  <a:schemeClr val="bg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// Cari secara urut</a:t>
            </a:r>
            <a:endParaRPr lang="en-US">
              <a:solidFill>
                <a:schemeClr val="bg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for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i=0; i&lt;n; i++) {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" altLang="en-US">
                <a:solidFill>
                  <a:schemeClr val="bg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	   // Ketemu, return index.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if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(arr[i] == data) {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     </a:t>
            </a: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return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i;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 }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return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-1;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Sequential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Data : [</a:t>
            </a:r>
            <a:r>
              <a:rPr lang="" altLang="en-US"/>
              <a:t>2</a:t>
            </a:r>
            <a:r>
              <a:rPr lang="en-US" altLang="en-US"/>
              <a:t>0, 30, 15, 12, 10, 5]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Cari  : 12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05943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</a:rPr>
              <a:t>20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257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571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15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3775710"/>
            <a:ext cx="993140" cy="993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bg1"/>
                </a:solidFill>
                <a:sym typeface="+mn-ea"/>
              </a:rPr>
              <a:t>12</a:t>
            </a:r>
            <a:endParaRPr lang="en-US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3199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10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130" y="377571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accent1"/>
                </a:solidFill>
                <a:sym typeface="+mn-ea"/>
              </a:rPr>
              <a:t>5</a:t>
            </a:r>
            <a:endParaRPr lang="en-US" altLang="en-US" sz="2800" b="1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Binary</a:t>
            </a:r>
            <a:r>
              <a:rPr lang="en-US" altLang="en-US"/>
              <a:t> Search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" altLang="en-US" b="1">
                <a:solidFill>
                  <a:srgbClr val="FF0000"/>
                </a:solidFill>
              </a:rPr>
              <a:t>HARUS URUT</a:t>
            </a:r>
            <a:endParaRPr lang="" altLang="en-US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" altLang="en-US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" altLang="en-US" b="1">
                <a:solidFill>
                  <a:schemeClr val="tx1"/>
                </a:solidFill>
              </a:rPr>
              <a:t>Cari : 40</a:t>
            </a:r>
            <a:endParaRPr lang="" altLang="en-US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6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 b="1">
                <a:solidFill>
                  <a:schemeClr val="accent1"/>
                </a:solidFill>
                <a:sym typeface="+mn-ea"/>
              </a:rPr>
              <a:t>20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88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 b="1">
                <a:solidFill>
                  <a:schemeClr val="accent1"/>
                </a:solidFill>
                <a:sym typeface="+mn-ea"/>
              </a:rPr>
              <a:t>30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96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 b="1">
                <a:solidFill>
                  <a:schemeClr val="accent1"/>
                </a:solidFill>
                <a:sym typeface="+mn-ea"/>
              </a:rPr>
              <a:t>40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510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 b="1">
                <a:solidFill>
                  <a:schemeClr val="accent1"/>
                </a:solidFill>
                <a:sym typeface="+mn-ea"/>
              </a:rPr>
              <a:t>50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24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 b="1">
                <a:solidFill>
                  <a:schemeClr val="accent1"/>
                </a:solidFill>
                <a:sym typeface="+mn-ea"/>
              </a:rPr>
              <a:t>70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3138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 b="1">
                <a:solidFill>
                  <a:schemeClr val="accent1"/>
                </a:solidFill>
                <a:sym typeface="+mn-ea"/>
              </a:rPr>
              <a:t>80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24520" y="3792220"/>
            <a:ext cx="993140" cy="99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 b="1">
                <a:solidFill>
                  <a:schemeClr val="accent1"/>
                </a:solidFill>
                <a:sym typeface="+mn-ea"/>
              </a:rPr>
              <a:t>90</a:t>
            </a:r>
            <a:endParaRPr lang="" altLang="en-US" sz="2800" b="1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3332</Words>
  <Application>WPS Presentation</Application>
  <PresentationFormat>Widescreen</PresentationFormat>
  <Paragraphs>577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SimSun</vt:lpstr>
      <vt:lpstr>Wingdings</vt:lpstr>
      <vt:lpstr/>
      <vt:lpstr>Arial Unicode MS</vt:lpstr>
      <vt:lpstr>Calibri Light</vt:lpstr>
      <vt:lpstr>Calibri</vt:lpstr>
      <vt:lpstr>微软雅黑</vt:lpstr>
      <vt:lpstr>FZHei-B01</vt:lpstr>
      <vt:lpstr>FZShuSong-Z01</vt:lpstr>
      <vt:lpstr>Gubbi</vt:lpstr>
      <vt:lpstr>Times New Roman</vt:lpstr>
      <vt:lpstr>Courier New</vt:lpstr>
      <vt:lpstr>Office Theme</vt:lpstr>
      <vt:lpstr>PowerPoint 演示文稿</vt:lpstr>
      <vt:lpstr>PowerPoint 演示文稿</vt:lpstr>
      <vt:lpstr>Sequential Search</vt:lpstr>
      <vt:lpstr>Sequential Search</vt:lpstr>
      <vt:lpstr>Sequential Search</vt:lpstr>
      <vt:lpstr>Sequential Search</vt:lpstr>
      <vt:lpstr>PowerPoint 演示文稿</vt:lpstr>
      <vt:lpstr>Sequential Search</vt:lpstr>
      <vt:lpstr>Sequential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Pencarian (Searching)</dc:title>
  <dc:creator>riskimidiw</dc:creator>
  <cp:lastModifiedBy>riskimidiw</cp:lastModifiedBy>
  <cp:revision>7</cp:revision>
  <dcterms:created xsi:type="dcterms:W3CDTF">2019-03-05T17:39:42Z</dcterms:created>
  <dcterms:modified xsi:type="dcterms:W3CDTF">2019-03-05T17:39:42Z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