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0" r:id="rId8"/>
    <p:sldId id="262" r:id="rId9"/>
    <p:sldId id="263" r:id="rId10"/>
    <p:sldId id="264" r:id="rId11"/>
    <p:sldId id="271" r:id="rId12"/>
    <p:sldId id="267" r:id="rId13"/>
    <p:sldId id="272" r:id="rId14"/>
    <p:sldId id="268" r:id="rId15"/>
    <p:sldId id="273" r:id="rId16"/>
    <p:sldId id="270" r:id="rId17"/>
    <p:sldId id="274" r:id="rId18"/>
    <p:sldId id="278" r:id="rId19"/>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riskimidiw/praktiku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ltLang="en-US"/>
              <a:t>Algoritma dan Pemrograman Lanjut</a:t>
            </a:r>
            <a:endParaRPr lang="en-US" alt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54710" y="381635"/>
            <a:ext cx="10515600" cy="1325563"/>
          </a:xfrm>
        </p:spPr>
        <p:txBody>
          <a:bodyPr/>
          <a:p>
            <a:r>
              <a:rPr lang="en-US" altLang="en-US"/>
              <a:t>Game Level 1 (Bomber min)</a:t>
            </a:r>
            <a:endParaRPr lang="en-US" altLang="en-US"/>
          </a:p>
        </p:txBody>
      </p:sp>
      <p:sp>
        <p:nvSpPr>
          <p:cNvPr id="3" name="Content Placeholder 2"/>
          <p:cNvSpPr>
            <a:spLocks noGrp="1"/>
          </p:cNvSpPr>
          <p:nvPr>
            <p:ph idx="1"/>
          </p:nvPr>
        </p:nvSpPr>
        <p:spPr>
          <a:xfrm>
            <a:off x="854710" y="1842135"/>
            <a:ext cx="10515600" cy="4351338"/>
          </a:xfrm>
        </p:spPr>
        <p:txBody>
          <a:bodyPr/>
          <a:p>
            <a:pPr marL="0" indent="0">
              <a:buNone/>
            </a:pPr>
            <a:r>
              <a:rPr lang="en-US" altLang="en-US"/>
              <a:t>1. Cari banyaknya bom di arena 3x3</a:t>
            </a:r>
            <a:endParaRPr lang="en-US" altLang="en-US"/>
          </a:p>
        </p:txBody>
      </p:sp>
      <p:sp>
        <p:nvSpPr>
          <p:cNvPr id="4" name="Rectangle 3"/>
          <p:cNvSpPr/>
          <p:nvPr/>
        </p:nvSpPr>
        <p:spPr>
          <a:xfrm>
            <a:off x="1798955" y="2740025"/>
            <a:ext cx="815340" cy="8153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rPr>
              <a:t>X</a:t>
            </a:r>
            <a:endParaRPr lang="en-US" altLang="en-US" sz="2800" b="1">
              <a:solidFill>
                <a:srgbClr val="FF0000"/>
              </a:solidFill>
            </a:endParaRPr>
          </a:p>
        </p:txBody>
      </p:sp>
      <p:sp>
        <p:nvSpPr>
          <p:cNvPr id="5" name="Rectangle 4"/>
          <p:cNvSpPr/>
          <p:nvPr/>
        </p:nvSpPr>
        <p:spPr>
          <a:xfrm>
            <a:off x="2614295" y="3555365"/>
            <a:ext cx="815340" cy="8153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6" name="Rectangle 5"/>
          <p:cNvSpPr/>
          <p:nvPr/>
        </p:nvSpPr>
        <p:spPr>
          <a:xfrm>
            <a:off x="1798955" y="3555365"/>
            <a:ext cx="815340" cy="8153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7" name="Rectangle 6"/>
          <p:cNvSpPr/>
          <p:nvPr/>
        </p:nvSpPr>
        <p:spPr>
          <a:xfrm>
            <a:off x="2614295" y="2740025"/>
            <a:ext cx="815340" cy="8153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8" name="Rectangle 7"/>
          <p:cNvSpPr/>
          <p:nvPr/>
        </p:nvSpPr>
        <p:spPr>
          <a:xfrm>
            <a:off x="3429635" y="2740025"/>
            <a:ext cx="815340" cy="8153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 name="Rectangle 8"/>
          <p:cNvSpPr/>
          <p:nvPr/>
        </p:nvSpPr>
        <p:spPr>
          <a:xfrm>
            <a:off x="3429635" y="3555365"/>
            <a:ext cx="815340" cy="8153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0" name="Rectangle 9"/>
          <p:cNvSpPr/>
          <p:nvPr/>
        </p:nvSpPr>
        <p:spPr>
          <a:xfrm>
            <a:off x="1798955" y="4370705"/>
            <a:ext cx="815340" cy="8153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1" name="Rectangle 10"/>
          <p:cNvSpPr/>
          <p:nvPr/>
        </p:nvSpPr>
        <p:spPr>
          <a:xfrm>
            <a:off x="2614295" y="4370705"/>
            <a:ext cx="815340" cy="8153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rPr>
              <a:t>X</a:t>
            </a:r>
            <a:endParaRPr lang="en-US" altLang="en-US" sz="2800" b="1">
              <a:solidFill>
                <a:srgbClr val="FF0000"/>
              </a:solidFill>
            </a:endParaRPr>
          </a:p>
        </p:txBody>
      </p:sp>
      <p:sp>
        <p:nvSpPr>
          <p:cNvPr id="12" name="Rectangle 11"/>
          <p:cNvSpPr/>
          <p:nvPr/>
        </p:nvSpPr>
        <p:spPr>
          <a:xfrm>
            <a:off x="3429635" y="4370705"/>
            <a:ext cx="815340" cy="8153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grpSp>
        <p:nvGrpSpPr>
          <p:cNvPr id="22" name="Group 21"/>
          <p:cNvGrpSpPr/>
          <p:nvPr/>
        </p:nvGrpSpPr>
        <p:grpSpPr>
          <a:xfrm>
            <a:off x="7240905" y="2740025"/>
            <a:ext cx="2446020" cy="2446020"/>
            <a:chOff x="3033" y="4515"/>
            <a:chExt cx="3852" cy="3852"/>
          </a:xfrm>
        </p:grpSpPr>
        <p:sp>
          <p:nvSpPr>
            <p:cNvPr id="13" name="Rectangle 12"/>
            <p:cNvSpPr/>
            <p:nvPr/>
          </p:nvSpPr>
          <p:spPr>
            <a:xfrm>
              <a:off x="3033" y="4515"/>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rPr>
                <a:t>1</a:t>
              </a:r>
              <a:endParaRPr lang="en-US" altLang="en-US" sz="2800" b="1">
                <a:solidFill>
                  <a:srgbClr val="FF0000"/>
                </a:solidFill>
              </a:endParaRPr>
            </a:p>
          </p:txBody>
        </p:sp>
        <p:sp>
          <p:nvSpPr>
            <p:cNvPr id="14" name="Rectangle 13"/>
            <p:cNvSpPr/>
            <p:nvPr/>
          </p:nvSpPr>
          <p:spPr>
            <a:xfrm>
              <a:off x="4317" y="5799"/>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0</a:t>
              </a:r>
              <a:endParaRPr lang="en-US" altLang="en-US" sz="2800" b="1">
                <a:solidFill>
                  <a:srgbClr val="FF0000"/>
                </a:solidFill>
                <a:sym typeface="+mn-ea"/>
              </a:endParaRPr>
            </a:p>
          </p:txBody>
        </p:sp>
        <p:sp>
          <p:nvSpPr>
            <p:cNvPr id="15" name="Rectangle 14"/>
            <p:cNvSpPr/>
            <p:nvPr/>
          </p:nvSpPr>
          <p:spPr>
            <a:xfrm>
              <a:off x="3033" y="5799"/>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0</a:t>
              </a:r>
              <a:endParaRPr lang="en-US" altLang="en-US" sz="2800" b="1">
                <a:solidFill>
                  <a:srgbClr val="FF0000"/>
                </a:solidFill>
                <a:sym typeface="+mn-ea"/>
              </a:endParaRPr>
            </a:p>
          </p:txBody>
        </p:sp>
        <p:sp>
          <p:nvSpPr>
            <p:cNvPr id="16" name="Rectangle 15"/>
            <p:cNvSpPr/>
            <p:nvPr/>
          </p:nvSpPr>
          <p:spPr>
            <a:xfrm>
              <a:off x="4317" y="4515"/>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0</a:t>
              </a:r>
              <a:endParaRPr lang="en-US" altLang="en-US" sz="2800" b="1">
                <a:solidFill>
                  <a:srgbClr val="FF0000"/>
                </a:solidFill>
                <a:sym typeface="+mn-ea"/>
              </a:endParaRPr>
            </a:p>
          </p:txBody>
        </p:sp>
        <p:sp>
          <p:nvSpPr>
            <p:cNvPr id="17" name="Rectangle 16"/>
            <p:cNvSpPr/>
            <p:nvPr/>
          </p:nvSpPr>
          <p:spPr>
            <a:xfrm>
              <a:off x="5601" y="4515"/>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rPr>
                <a:t>0</a:t>
              </a:r>
              <a:endParaRPr lang="en-US" altLang="en-US" sz="2800" b="1">
                <a:solidFill>
                  <a:srgbClr val="FF0000"/>
                </a:solidFill>
              </a:endParaRPr>
            </a:p>
          </p:txBody>
        </p:sp>
        <p:sp>
          <p:nvSpPr>
            <p:cNvPr id="18" name="Rectangle 17"/>
            <p:cNvSpPr/>
            <p:nvPr/>
          </p:nvSpPr>
          <p:spPr>
            <a:xfrm>
              <a:off x="5601" y="5799"/>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0</a:t>
              </a:r>
              <a:endParaRPr lang="en-US" altLang="en-US" sz="2800" b="1">
                <a:solidFill>
                  <a:srgbClr val="FF0000"/>
                </a:solidFill>
                <a:sym typeface="+mn-ea"/>
              </a:endParaRPr>
            </a:p>
          </p:txBody>
        </p:sp>
        <p:sp>
          <p:nvSpPr>
            <p:cNvPr id="19" name="Rectangle 18"/>
            <p:cNvSpPr/>
            <p:nvPr/>
          </p:nvSpPr>
          <p:spPr>
            <a:xfrm>
              <a:off x="3033" y="7083"/>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0</a:t>
              </a:r>
              <a:endParaRPr lang="en-US" altLang="en-US" sz="2800" b="1">
                <a:solidFill>
                  <a:srgbClr val="FF0000"/>
                </a:solidFill>
                <a:sym typeface="+mn-ea"/>
              </a:endParaRPr>
            </a:p>
          </p:txBody>
        </p:sp>
        <p:sp>
          <p:nvSpPr>
            <p:cNvPr id="20" name="Rectangle 19"/>
            <p:cNvSpPr/>
            <p:nvPr/>
          </p:nvSpPr>
          <p:spPr>
            <a:xfrm>
              <a:off x="4317" y="7083"/>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rPr>
                <a:t>1</a:t>
              </a:r>
              <a:endParaRPr lang="en-US" altLang="en-US" sz="2800" b="1">
                <a:solidFill>
                  <a:srgbClr val="FF0000"/>
                </a:solidFill>
              </a:endParaRPr>
            </a:p>
          </p:txBody>
        </p:sp>
        <p:sp>
          <p:nvSpPr>
            <p:cNvPr id="21" name="Rectangle 20"/>
            <p:cNvSpPr/>
            <p:nvPr/>
          </p:nvSpPr>
          <p:spPr>
            <a:xfrm>
              <a:off x="5601" y="7083"/>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0</a:t>
              </a:r>
              <a:endParaRPr lang="en-US" altLang="en-US" sz="2800" b="1">
                <a:solidFill>
                  <a:srgbClr val="FF0000"/>
                </a:solidFill>
                <a:sym typeface="+mn-ea"/>
              </a:endParaRPr>
            </a:p>
          </p:txBody>
        </p:sp>
      </p:grpSp>
      <p:cxnSp>
        <p:nvCxnSpPr>
          <p:cNvPr id="23" name="Straight Arrow Connector 22"/>
          <p:cNvCxnSpPr>
            <a:stCxn id="9" idx="3"/>
          </p:cNvCxnSpPr>
          <p:nvPr/>
        </p:nvCxnSpPr>
        <p:spPr>
          <a:xfrm flipV="1">
            <a:off x="4244975" y="3954780"/>
            <a:ext cx="2995930" cy="8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 Box 23"/>
          <p:cNvSpPr txBox="1"/>
          <p:nvPr/>
        </p:nvSpPr>
        <p:spPr>
          <a:xfrm>
            <a:off x="4550410" y="3233420"/>
            <a:ext cx="2384425" cy="398780"/>
          </a:xfrm>
          <a:prstGeom prst="rect">
            <a:avLst/>
          </a:prstGeom>
          <a:noFill/>
        </p:spPr>
        <p:txBody>
          <a:bodyPr wrap="square" rtlCol="0">
            <a:spAutoFit/>
          </a:bodyPr>
          <a:p>
            <a:pPr algn="ctr"/>
            <a:r>
              <a:rPr lang="en-US" altLang="en-US" sz="2000"/>
              <a:t>Representasi Array</a:t>
            </a:r>
            <a:endParaRPr lang="en-US" alt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54710" y="381635"/>
            <a:ext cx="10515600" cy="1325563"/>
          </a:xfrm>
        </p:spPr>
        <p:txBody>
          <a:bodyPr/>
          <a:p>
            <a:r>
              <a:rPr lang="en-US" altLang="en-US"/>
              <a:t>Game Level 2 (Bomber min+)</a:t>
            </a:r>
            <a:endParaRPr lang="en-US" altLang="en-US"/>
          </a:p>
        </p:txBody>
      </p:sp>
      <p:sp>
        <p:nvSpPr>
          <p:cNvPr id="3" name="Content Placeholder 2"/>
          <p:cNvSpPr>
            <a:spLocks noGrp="1"/>
          </p:cNvSpPr>
          <p:nvPr>
            <p:ph idx="1"/>
          </p:nvPr>
        </p:nvSpPr>
        <p:spPr>
          <a:xfrm>
            <a:off x="854710" y="1842135"/>
            <a:ext cx="10515600" cy="4351338"/>
          </a:xfrm>
        </p:spPr>
        <p:txBody>
          <a:bodyPr/>
          <a:p>
            <a:pPr marL="0" indent="0">
              <a:buNone/>
            </a:pPr>
            <a:r>
              <a:rPr lang="en-US" altLang="en-US"/>
              <a:t>Setelah sukses dengan bomber min versi 1.0, game house informatika merilis bomber min versi 2.0 yang dinamakan bombermin+. Pada versi ini di tambahkan gameplay untuk mencari berapa damage bom terbesar pada suatu arena.</a:t>
            </a:r>
            <a:endParaRPr lang="en-US" altLang="en-US"/>
          </a:p>
          <a:p>
            <a:pPr marL="0" indent="0">
              <a:buNone/>
            </a:pPr>
            <a:r>
              <a:rPr lang="en-US" altLang="en-US"/>
              <a:t>Update pada versi ini, bom yang di pasang sudah memiliki damage masing masing. Nah tugas kamu adalah mencari berapa damage terbesar bom yang ada di arena</a:t>
            </a: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54710" y="381635"/>
            <a:ext cx="10515600" cy="1325563"/>
          </a:xfrm>
        </p:spPr>
        <p:txBody>
          <a:bodyPr/>
          <a:p>
            <a:r>
              <a:rPr lang="en-US" altLang="en-US"/>
              <a:t>Game Level 2 (Bomber min+)</a:t>
            </a:r>
            <a:endParaRPr lang="en-US" altLang="en-US"/>
          </a:p>
        </p:txBody>
      </p:sp>
      <p:sp>
        <p:nvSpPr>
          <p:cNvPr id="3" name="Content Placeholder 2"/>
          <p:cNvSpPr>
            <a:spLocks noGrp="1"/>
          </p:cNvSpPr>
          <p:nvPr>
            <p:ph idx="1"/>
          </p:nvPr>
        </p:nvSpPr>
        <p:spPr>
          <a:xfrm>
            <a:off x="854710" y="1842135"/>
            <a:ext cx="10515600" cy="4351338"/>
          </a:xfrm>
        </p:spPr>
        <p:txBody>
          <a:bodyPr/>
          <a:p>
            <a:pPr marL="0" indent="0">
              <a:buNone/>
            </a:pPr>
            <a:r>
              <a:rPr lang="en-US" altLang="en-US"/>
              <a:t>1. Berapa damage terbesar bom di arena 3x3</a:t>
            </a:r>
            <a:endParaRPr lang="en-US" altLang="en-US"/>
          </a:p>
        </p:txBody>
      </p:sp>
      <p:sp>
        <p:nvSpPr>
          <p:cNvPr id="4" name="Rectangle 3"/>
          <p:cNvSpPr/>
          <p:nvPr/>
        </p:nvSpPr>
        <p:spPr>
          <a:xfrm>
            <a:off x="1798955" y="2740025"/>
            <a:ext cx="815340" cy="8153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rPr>
              <a:t>89</a:t>
            </a:r>
            <a:endParaRPr lang="en-US" altLang="en-US" sz="2800" b="1">
              <a:solidFill>
                <a:srgbClr val="FF0000"/>
              </a:solidFill>
            </a:endParaRPr>
          </a:p>
        </p:txBody>
      </p:sp>
      <p:sp>
        <p:nvSpPr>
          <p:cNvPr id="5" name="Rectangle 4"/>
          <p:cNvSpPr/>
          <p:nvPr/>
        </p:nvSpPr>
        <p:spPr>
          <a:xfrm>
            <a:off x="2614295" y="3555365"/>
            <a:ext cx="815340" cy="8153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6" name="Rectangle 5"/>
          <p:cNvSpPr/>
          <p:nvPr/>
        </p:nvSpPr>
        <p:spPr>
          <a:xfrm>
            <a:off x="1798955" y="3555365"/>
            <a:ext cx="815340" cy="8153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7" name="Rectangle 6"/>
          <p:cNvSpPr/>
          <p:nvPr/>
        </p:nvSpPr>
        <p:spPr>
          <a:xfrm>
            <a:off x="2614295" y="2740025"/>
            <a:ext cx="815340" cy="8153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8" name="Rectangle 7"/>
          <p:cNvSpPr/>
          <p:nvPr/>
        </p:nvSpPr>
        <p:spPr>
          <a:xfrm>
            <a:off x="3429635" y="2740025"/>
            <a:ext cx="815340" cy="8153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 name="Rectangle 8"/>
          <p:cNvSpPr/>
          <p:nvPr/>
        </p:nvSpPr>
        <p:spPr>
          <a:xfrm>
            <a:off x="3429635" y="3555365"/>
            <a:ext cx="815340" cy="8153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90</a:t>
            </a:r>
            <a:endParaRPr lang="en-US" altLang="en-US" sz="2800" b="1">
              <a:solidFill>
                <a:srgbClr val="FF0000"/>
              </a:solidFill>
              <a:sym typeface="+mn-ea"/>
            </a:endParaRPr>
          </a:p>
        </p:txBody>
      </p:sp>
      <p:sp>
        <p:nvSpPr>
          <p:cNvPr id="10" name="Rectangle 9"/>
          <p:cNvSpPr/>
          <p:nvPr/>
        </p:nvSpPr>
        <p:spPr>
          <a:xfrm>
            <a:off x="1798955" y="4370705"/>
            <a:ext cx="815340" cy="8153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1" name="Rectangle 10"/>
          <p:cNvSpPr/>
          <p:nvPr/>
        </p:nvSpPr>
        <p:spPr>
          <a:xfrm>
            <a:off x="2614295" y="4370705"/>
            <a:ext cx="815340" cy="8153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rPr>
              <a:t>75</a:t>
            </a:r>
            <a:endParaRPr lang="en-US" altLang="en-US" sz="2800" b="1">
              <a:solidFill>
                <a:srgbClr val="FF0000"/>
              </a:solidFill>
            </a:endParaRPr>
          </a:p>
        </p:txBody>
      </p:sp>
      <p:sp>
        <p:nvSpPr>
          <p:cNvPr id="12" name="Rectangle 11"/>
          <p:cNvSpPr/>
          <p:nvPr/>
        </p:nvSpPr>
        <p:spPr>
          <a:xfrm>
            <a:off x="3429635" y="4370705"/>
            <a:ext cx="815340" cy="8153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grpSp>
        <p:nvGrpSpPr>
          <p:cNvPr id="22" name="Group 21"/>
          <p:cNvGrpSpPr/>
          <p:nvPr/>
        </p:nvGrpSpPr>
        <p:grpSpPr>
          <a:xfrm>
            <a:off x="7240905" y="2740025"/>
            <a:ext cx="2446020" cy="2446020"/>
            <a:chOff x="3033" y="4515"/>
            <a:chExt cx="3852" cy="3852"/>
          </a:xfrm>
        </p:grpSpPr>
        <p:sp>
          <p:nvSpPr>
            <p:cNvPr id="13" name="Rectangle 12"/>
            <p:cNvSpPr/>
            <p:nvPr/>
          </p:nvSpPr>
          <p:spPr>
            <a:xfrm>
              <a:off x="3033" y="4515"/>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rPr>
                <a:t>89</a:t>
              </a:r>
              <a:endParaRPr lang="en-US" altLang="en-US" sz="2800" b="1">
                <a:solidFill>
                  <a:srgbClr val="FF0000"/>
                </a:solidFill>
              </a:endParaRPr>
            </a:p>
          </p:txBody>
        </p:sp>
        <p:sp>
          <p:nvSpPr>
            <p:cNvPr id="14" name="Rectangle 13"/>
            <p:cNvSpPr/>
            <p:nvPr/>
          </p:nvSpPr>
          <p:spPr>
            <a:xfrm>
              <a:off x="4317" y="5799"/>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0</a:t>
              </a:r>
              <a:endParaRPr lang="en-US" altLang="en-US" sz="2800" b="1">
                <a:solidFill>
                  <a:srgbClr val="FF0000"/>
                </a:solidFill>
                <a:sym typeface="+mn-ea"/>
              </a:endParaRPr>
            </a:p>
          </p:txBody>
        </p:sp>
        <p:sp>
          <p:nvSpPr>
            <p:cNvPr id="15" name="Rectangle 14"/>
            <p:cNvSpPr/>
            <p:nvPr/>
          </p:nvSpPr>
          <p:spPr>
            <a:xfrm>
              <a:off x="3033" y="5799"/>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0</a:t>
              </a:r>
              <a:endParaRPr lang="en-US" altLang="en-US" sz="2800" b="1">
                <a:solidFill>
                  <a:srgbClr val="FF0000"/>
                </a:solidFill>
                <a:sym typeface="+mn-ea"/>
              </a:endParaRPr>
            </a:p>
          </p:txBody>
        </p:sp>
        <p:sp>
          <p:nvSpPr>
            <p:cNvPr id="16" name="Rectangle 15"/>
            <p:cNvSpPr/>
            <p:nvPr/>
          </p:nvSpPr>
          <p:spPr>
            <a:xfrm>
              <a:off x="4317" y="4515"/>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0</a:t>
              </a:r>
              <a:endParaRPr lang="en-US" altLang="en-US" sz="2800" b="1">
                <a:solidFill>
                  <a:srgbClr val="FF0000"/>
                </a:solidFill>
                <a:sym typeface="+mn-ea"/>
              </a:endParaRPr>
            </a:p>
          </p:txBody>
        </p:sp>
        <p:sp>
          <p:nvSpPr>
            <p:cNvPr id="17" name="Rectangle 16"/>
            <p:cNvSpPr/>
            <p:nvPr/>
          </p:nvSpPr>
          <p:spPr>
            <a:xfrm>
              <a:off x="5601" y="4515"/>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rPr>
                <a:t>0</a:t>
              </a:r>
              <a:endParaRPr lang="en-US" altLang="en-US" sz="2800" b="1">
                <a:solidFill>
                  <a:srgbClr val="FF0000"/>
                </a:solidFill>
              </a:endParaRPr>
            </a:p>
          </p:txBody>
        </p:sp>
        <p:sp>
          <p:nvSpPr>
            <p:cNvPr id="18" name="Rectangle 17"/>
            <p:cNvSpPr/>
            <p:nvPr/>
          </p:nvSpPr>
          <p:spPr>
            <a:xfrm>
              <a:off x="5601" y="5799"/>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90</a:t>
              </a:r>
              <a:endParaRPr lang="en-US" altLang="en-US" sz="2800" b="1">
                <a:solidFill>
                  <a:srgbClr val="FF0000"/>
                </a:solidFill>
                <a:sym typeface="+mn-ea"/>
              </a:endParaRPr>
            </a:p>
          </p:txBody>
        </p:sp>
        <p:sp>
          <p:nvSpPr>
            <p:cNvPr id="19" name="Rectangle 18"/>
            <p:cNvSpPr/>
            <p:nvPr/>
          </p:nvSpPr>
          <p:spPr>
            <a:xfrm>
              <a:off x="3033" y="7083"/>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0</a:t>
              </a:r>
              <a:endParaRPr lang="en-US" altLang="en-US" sz="2800" b="1">
                <a:solidFill>
                  <a:srgbClr val="FF0000"/>
                </a:solidFill>
                <a:sym typeface="+mn-ea"/>
              </a:endParaRPr>
            </a:p>
          </p:txBody>
        </p:sp>
        <p:sp>
          <p:nvSpPr>
            <p:cNvPr id="20" name="Rectangle 19"/>
            <p:cNvSpPr/>
            <p:nvPr/>
          </p:nvSpPr>
          <p:spPr>
            <a:xfrm>
              <a:off x="4317" y="7083"/>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rPr>
                <a:t>75</a:t>
              </a:r>
              <a:endParaRPr lang="en-US" altLang="en-US" sz="2800" b="1">
                <a:solidFill>
                  <a:srgbClr val="FF0000"/>
                </a:solidFill>
              </a:endParaRPr>
            </a:p>
          </p:txBody>
        </p:sp>
        <p:sp>
          <p:nvSpPr>
            <p:cNvPr id="21" name="Rectangle 20"/>
            <p:cNvSpPr/>
            <p:nvPr/>
          </p:nvSpPr>
          <p:spPr>
            <a:xfrm>
              <a:off x="5601" y="7083"/>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0</a:t>
              </a:r>
              <a:endParaRPr lang="en-US" altLang="en-US" sz="2800" b="1">
                <a:solidFill>
                  <a:srgbClr val="FF0000"/>
                </a:solidFill>
                <a:sym typeface="+mn-ea"/>
              </a:endParaRPr>
            </a:p>
          </p:txBody>
        </p:sp>
      </p:grpSp>
      <p:cxnSp>
        <p:nvCxnSpPr>
          <p:cNvPr id="23" name="Straight Arrow Connector 22"/>
          <p:cNvCxnSpPr>
            <a:stCxn id="9" idx="3"/>
          </p:cNvCxnSpPr>
          <p:nvPr/>
        </p:nvCxnSpPr>
        <p:spPr>
          <a:xfrm flipV="1">
            <a:off x="4244975" y="3954780"/>
            <a:ext cx="2995930" cy="8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 Box 23"/>
          <p:cNvSpPr txBox="1"/>
          <p:nvPr/>
        </p:nvSpPr>
        <p:spPr>
          <a:xfrm>
            <a:off x="4550410" y="3233420"/>
            <a:ext cx="2384425" cy="398780"/>
          </a:xfrm>
          <a:prstGeom prst="rect">
            <a:avLst/>
          </a:prstGeom>
          <a:noFill/>
        </p:spPr>
        <p:txBody>
          <a:bodyPr wrap="square" rtlCol="0">
            <a:spAutoFit/>
          </a:bodyPr>
          <a:p>
            <a:pPr algn="ctr"/>
            <a:r>
              <a:rPr lang="en-US" altLang="en-US" sz="2000"/>
              <a:t>Representasi Array</a:t>
            </a:r>
            <a:endParaRPr lang="en-US" alt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54710" y="381635"/>
            <a:ext cx="10515600" cy="1325563"/>
          </a:xfrm>
        </p:spPr>
        <p:txBody>
          <a:bodyPr/>
          <a:p>
            <a:r>
              <a:rPr lang="en-US" altLang="en-US"/>
              <a:t>Game Level 3 (Bomber min++)</a:t>
            </a:r>
            <a:endParaRPr lang="en-US" altLang="en-US"/>
          </a:p>
        </p:txBody>
      </p:sp>
      <p:sp>
        <p:nvSpPr>
          <p:cNvPr id="3" name="Content Placeholder 2"/>
          <p:cNvSpPr>
            <a:spLocks noGrp="1"/>
          </p:cNvSpPr>
          <p:nvPr>
            <p:ph idx="1"/>
          </p:nvPr>
        </p:nvSpPr>
        <p:spPr>
          <a:xfrm>
            <a:off x="854710" y="1842135"/>
            <a:ext cx="10515600" cy="4351338"/>
          </a:xfrm>
        </p:spPr>
        <p:txBody>
          <a:bodyPr>
            <a:normAutofit lnSpcReduction="10000"/>
          </a:bodyPr>
          <a:p>
            <a:pPr marL="0" indent="0">
              <a:buNone/>
            </a:pPr>
            <a:r>
              <a:rPr lang="en-US" altLang="en-US"/>
              <a:t>Ternyata game pada versi sebelumnya yaitu bombermin+ mendapat peringkat satu di pasarbermain(play store). Hal ini membuat developer bombermin untuk terus memberikan update kepada penggemarnya. Pada update versi terbaru, dinamakan bomberman++. Pada versi ini ada gameplay tambahan yaitu kalian di berikan HP(nyawa) sebanyak 100. Kemudian kalian di haruskan untuk menelusuri seluruh arena. pada arena tersebut sudah ada bom dengan damage masing-masing yang di sembunyikan, ketika melewati bom maka HP akah berkurang sesaui dengan damage bom. Tantangannya adalah kalian di suruh untuk menelusuri seluruh arena dan menentukan apakah mati apa tidak. Karakter akan mati jika HP &lt;= 0</a:t>
            </a:r>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54710" y="381635"/>
            <a:ext cx="10515600" cy="1325563"/>
          </a:xfrm>
        </p:spPr>
        <p:txBody>
          <a:bodyPr/>
          <a:p>
            <a:r>
              <a:rPr lang="en-US" altLang="en-US"/>
              <a:t>Game Level 3 (Bomber min++)</a:t>
            </a:r>
            <a:endParaRPr lang="en-US" altLang="en-US"/>
          </a:p>
        </p:txBody>
      </p:sp>
      <p:sp>
        <p:nvSpPr>
          <p:cNvPr id="3" name="Content Placeholder 2"/>
          <p:cNvSpPr>
            <a:spLocks noGrp="1"/>
          </p:cNvSpPr>
          <p:nvPr>
            <p:ph idx="1"/>
          </p:nvPr>
        </p:nvSpPr>
        <p:spPr>
          <a:xfrm>
            <a:off x="854710" y="1842135"/>
            <a:ext cx="10515600" cy="4351338"/>
          </a:xfrm>
        </p:spPr>
        <p:txBody>
          <a:bodyPr/>
          <a:p>
            <a:pPr marL="0" indent="0">
              <a:buNone/>
            </a:pPr>
            <a:r>
              <a:rPr lang="en-US" altLang="en-US"/>
              <a:t>1. HP : 100</a:t>
            </a:r>
            <a:endParaRPr lang="en-US" altLang="en-US"/>
          </a:p>
          <a:p>
            <a:pPr marL="0" indent="0">
              <a:buNone/>
            </a:pPr>
            <a:r>
              <a:rPr lang="en-US" altLang="en-US"/>
              <a:t>2. Ketika menelusuri seluruh arena, apakah mati ? </a:t>
            </a:r>
            <a:endParaRPr lang="en-US" altLang="en-US"/>
          </a:p>
        </p:txBody>
      </p:sp>
      <p:grpSp>
        <p:nvGrpSpPr>
          <p:cNvPr id="25" name="Group 24"/>
          <p:cNvGrpSpPr/>
          <p:nvPr/>
        </p:nvGrpSpPr>
        <p:grpSpPr>
          <a:xfrm>
            <a:off x="1849755" y="3300730"/>
            <a:ext cx="7887970" cy="2446020"/>
            <a:chOff x="2833" y="4315"/>
            <a:chExt cx="12422" cy="3852"/>
          </a:xfrm>
        </p:grpSpPr>
        <p:sp>
          <p:nvSpPr>
            <p:cNvPr id="4" name="Rectangle 3"/>
            <p:cNvSpPr/>
            <p:nvPr/>
          </p:nvSpPr>
          <p:spPr>
            <a:xfrm>
              <a:off x="2833" y="4315"/>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rPr>
                <a:t>20</a:t>
              </a:r>
              <a:endParaRPr lang="en-US" altLang="en-US" sz="2800" b="1">
                <a:solidFill>
                  <a:srgbClr val="FF0000"/>
                </a:solidFill>
              </a:endParaRPr>
            </a:p>
          </p:txBody>
        </p:sp>
        <p:sp>
          <p:nvSpPr>
            <p:cNvPr id="5" name="Rectangle 4"/>
            <p:cNvSpPr/>
            <p:nvPr/>
          </p:nvSpPr>
          <p:spPr>
            <a:xfrm>
              <a:off x="4117" y="5599"/>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6" name="Rectangle 5"/>
            <p:cNvSpPr/>
            <p:nvPr/>
          </p:nvSpPr>
          <p:spPr>
            <a:xfrm>
              <a:off x="2833" y="5599"/>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7" name="Rectangle 6"/>
            <p:cNvSpPr/>
            <p:nvPr/>
          </p:nvSpPr>
          <p:spPr>
            <a:xfrm>
              <a:off x="4117" y="4315"/>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8" name="Rectangle 7"/>
            <p:cNvSpPr/>
            <p:nvPr/>
          </p:nvSpPr>
          <p:spPr>
            <a:xfrm>
              <a:off x="5401" y="4315"/>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 name="Rectangle 8"/>
            <p:cNvSpPr/>
            <p:nvPr/>
          </p:nvSpPr>
          <p:spPr>
            <a:xfrm>
              <a:off x="5401" y="5599"/>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35</a:t>
              </a:r>
              <a:endParaRPr lang="en-US" altLang="en-US" sz="2800" b="1">
                <a:solidFill>
                  <a:srgbClr val="FF0000"/>
                </a:solidFill>
                <a:sym typeface="+mn-ea"/>
              </a:endParaRPr>
            </a:p>
          </p:txBody>
        </p:sp>
        <p:sp>
          <p:nvSpPr>
            <p:cNvPr id="10" name="Rectangle 9"/>
            <p:cNvSpPr/>
            <p:nvPr/>
          </p:nvSpPr>
          <p:spPr>
            <a:xfrm>
              <a:off x="2833" y="6883"/>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1" name="Rectangle 10"/>
            <p:cNvSpPr/>
            <p:nvPr/>
          </p:nvSpPr>
          <p:spPr>
            <a:xfrm>
              <a:off x="4117" y="6883"/>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rPr>
                <a:t>30</a:t>
              </a:r>
              <a:endParaRPr lang="en-US" altLang="en-US" sz="2800" b="1">
                <a:solidFill>
                  <a:srgbClr val="FF0000"/>
                </a:solidFill>
              </a:endParaRPr>
            </a:p>
          </p:txBody>
        </p:sp>
        <p:sp>
          <p:nvSpPr>
            <p:cNvPr id="12" name="Rectangle 11"/>
            <p:cNvSpPr/>
            <p:nvPr/>
          </p:nvSpPr>
          <p:spPr>
            <a:xfrm>
              <a:off x="5401" y="6883"/>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grpSp>
          <p:nvGrpSpPr>
            <p:cNvPr id="22" name="Group 21"/>
            <p:cNvGrpSpPr/>
            <p:nvPr/>
          </p:nvGrpSpPr>
          <p:grpSpPr>
            <a:xfrm>
              <a:off x="11403" y="4315"/>
              <a:ext cx="3852" cy="3852"/>
              <a:chOff x="3033" y="4515"/>
              <a:chExt cx="3852" cy="3852"/>
            </a:xfrm>
          </p:grpSpPr>
          <p:sp>
            <p:nvSpPr>
              <p:cNvPr id="13" name="Rectangle 12"/>
              <p:cNvSpPr/>
              <p:nvPr/>
            </p:nvSpPr>
            <p:spPr>
              <a:xfrm>
                <a:off x="3033" y="4515"/>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rPr>
                  <a:t>20</a:t>
                </a:r>
                <a:endParaRPr lang="en-US" altLang="en-US" sz="2800" b="1">
                  <a:solidFill>
                    <a:srgbClr val="FF0000"/>
                  </a:solidFill>
                </a:endParaRPr>
              </a:p>
            </p:txBody>
          </p:sp>
          <p:sp>
            <p:nvSpPr>
              <p:cNvPr id="14" name="Rectangle 13"/>
              <p:cNvSpPr/>
              <p:nvPr/>
            </p:nvSpPr>
            <p:spPr>
              <a:xfrm>
                <a:off x="4317" y="5799"/>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0</a:t>
                </a:r>
                <a:endParaRPr lang="en-US" altLang="en-US" sz="2800" b="1">
                  <a:solidFill>
                    <a:srgbClr val="FF0000"/>
                  </a:solidFill>
                  <a:sym typeface="+mn-ea"/>
                </a:endParaRPr>
              </a:p>
            </p:txBody>
          </p:sp>
          <p:sp>
            <p:nvSpPr>
              <p:cNvPr id="15" name="Rectangle 14"/>
              <p:cNvSpPr/>
              <p:nvPr/>
            </p:nvSpPr>
            <p:spPr>
              <a:xfrm>
                <a:off x="3033" y="5799"/>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0</a:t>
                </a:r>
                <a:endParaRPr lang="en-US" altLang="en-US" sz="2800" b="1">
                  <a:solidFill>
                    <a:srgbClr val="FF0000"/>
                  </a:solidFill>
                  <a:sym typeface="+mn-ea"/>
                </a:endParaRPr>
              </a:p>
            </p:txBody>
          </p:sp>
          <p:sp>
            <p:nvSpPr>
              <p:cNvPr id="16" name="Rectangle 15"/>
              <p:cNvSpPr/>
              <p:nvPr/>
            </p:nvSpPr>
            <p:spPr>
              <a:xfrm>
                <a:off x="4317" y="4515"/>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0</a:t>
                </a:r>
                <a:endParaRPr lang="en-US" altLang="en-US" sz="2800" b="1">
                  <a:solidFill>
                    <a:srgbClr val="FF0000"/>
                  </a:solidFill>
                  <a:sym typeface="+mn-ea"/>
                </a:endParaRPr>
              </a:p>
            </p:txBody>
          </p:sp>
          <p:sp>
            <p:nvSpPr>
              <p:cNvPr id="17" name="Rectangle 16"/>
              <p:cNvSpPr/>
              <p:nvPr/>
            </p:nvSpPr>
            <p:spPr>
              <a:xfrm>
                <a:off x="5601" y="4515"/>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rPr>
                  <a:t>0</a:t>
                </a:r>
                <a:endParaRPr lang="en-US" altLang="en-US" sz="2800" b="1">
                  <a:solidFill>
                    <a:srgbClr val="FF0000"/>
                  </a:solidFill>
                </a:endParaRPr>
              </a:p>
            </p:txBody>
          </p:sp>
          <p:sp>
            <p:nvSpPr>
              <p:cNvPr id="18" name="Rectangle 17"/>
              <p:cNvSpPr/>
              <p:nvPr/>
            </p:nvSpPr>
            <p:spPr>
              <a:xfrm>
                <a:off x="5601" y="5799"/>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35</a:t>
                </a:r>
                <a:endParaRPr lang="en-US" altLang="en-US" sz="2800" b="1">
                  <a:solidFill>
                    <a:srgbClr val="FF0000"/>
                  </a:solidFill>
                  <a:sym typeface="+mn-ea"/>
                </a:endParaRPr>
              </a:p>
            </p:txBody>
          </p:sp>
          <p:sp>
            <p:nvSpPr>
              <p:cNvPr id="19" name="Rectangle 18"/>
              <p:cNvSpPr/>
              <p:nvPr/>
            </p:nvSpPr>
            <p:spPr>
              <a:xfrm>
                <a:off x="3033" y="7083"/>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0</a:t>
                </a:r>
                <a:endParaRPr lang="en-US" altLang="en-US" sz="2800" b="1">
                  <a:solidFill>
                    <a:srgbClr val="FF0000"/>
                  </a:solidFill>
                  <a:sym typeface="+mn-ea"/>
                </a:endParaRPr>
              </a:p>
            </p:txBody>
          </p:sp>
          <p:sp>
            <p:nvSpPr>
              <p:cNvPr id="20" name="Rectangle 19"/>
              <p:cNvSpPr/>
              <p:nvPr/>
            </p:nvSpPr>
            <p:spPr>
              <a:xfrm>
                <a:off x="4317" y="7083"/>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rPr>
                  <a:t>30</a:t>
                </a:r>
                <a:endParaRPr lang="en-US" altLang="en-US" sz="2800" b="1">
                  <a:solidFill>
                    <a:srgbClr val="FF0000"/>
                  </a:solidFill>
                </a:endParaRPr>
              </a:p>
            </p:txBody>
          </p:sp>
          <p:sp>
            <p:nvSpPr>
              <p:cNvPr id="21" name="Rectangle 20"/>
              <p:cNvSpPr/>
              <p:nvPr/>
            </p:nvSpPr>
            <p:spPr>
              <a:xfrm>
                <a:off x="5601" y="7083"/>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0</a:t>
                </a:r>
                <a:endParaRPr lang="en-US" altLang="en-US" sz="2800" b="1">
                  <a:solidFill>
                    <a:srgbClr val="FF0000"/>
                  </a:solidFill>
                  <a:sym typeface="+mn-ea"/>
                </a:endParaRPr>
              </a:p>
            </p:txBody>
          </p:sp>
        </p:grpSp>
        <p:cxnSp>
          <p:nvCxnSpPr>
            <p:cNvPr id="23" name="Straight Arrow Connector 22"/>
            <p:cNvCxnSpPr>
              <a:stCxn id="9" idx="3"/>
            </p:cNvCxnSpPr>
            <p:nvPr/>
          </p:nvCxnSpPr>
          <p:spPr>
            <a:xfrm flipV="1">
              <a:off x="6685" y="6228"/>
              <a:ext cx="4718" cy="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 Box 23"/>
            <p:cNvSpPr txBox="1"/>
            <p:nvPr/>
          </p:nvSpPr>
          <p:spPr>
            <a:xfrm>
              <a:off x="7166" y="5092"/>
              <a:ext cx="3755" cy="628"/>
            </a:xfrm>
            <a:prstGeom prst="rect">
              <a:avLst/>
            </a:prstGeom>
            <a:noFill/>
          </p:spPr>
          <p:txBody>
            <a:bodyPr wrap="square" rtlCol="0">
              <a:spAutoFit/>
            </a:bodyPr>
            <a:p>
              <a:pPr algn="ctr"/>
              <a:r>
                <a:rPr lang="en-US" altLang="en-US" sz="2000"/>
                <a:t>Representasi Array</a:t>
              </a:r>
              <a:endParaRPr lang="en-US" altLang="en-US" sz="2000"/>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54710" y="381635"/>
            <a:ext cx="10515600" cy="1325563"/>
          </a:xfrm>
        </p:spPr>
        <p:txBody>
          <a:bodyPr/>
          <a:p>
            <a:r>
              <a:rPr lang="en-US" altLang="en-US"/>
              <a:t>Game Level 4 (Bomber min+++)</a:t>
            </a:r>
            <a:endParaRPr lang="en-US" altLang="en-US"/>
          </a:p>
        </p:txBody>
      </p:sp>
      <p:sp>
        <p:nvSpPr>
          <p:cNvPr id="3" name="Content Placeholder 2"/>
          <p:cNvSpPr>
            <a:spLocks noGrp="1"/>
          </p:cNvSpPr>
          <p:nvPr>
            <p:ph idx="1"/>
          </p:nvPr>
        </p:nvSpPr>
        <p:spPr>
          <a:xfrm>
            <a:off x="854710" y="1842135"/>
            <a:ext cx="10515600" cy="4351338"/>
          </a:xfrm>
        </p:spPr>
        <p:txBody>
          <a:bodyPr/>
          <a:p>
            <a:pPr marL="0" indent="0">
              <a:buNone/>
            </a:pPr>
            <a:r>
              <a:rPr lang="en-US" altLang="en-US"/>
              <a:t>Pada versi bomber min+++ tidak terjadi banyak perubahan dari versi sebelumnya. Kalian diberikan HP sejumlah 100 dan diharuskan untuk menelusuri seluruh areana. pada arena sudah terdapat bom yang di sembunyikan dengan damage masing-masing. Kalau pada game sebelumnya kalian di suruh untuk menentukan apakah karakter mati atau tidak. Pada versi ini kalian tidak hanya menentukan mati atau tidak, tetapi kalian juga disuruh menentukan lokasi kematian karakter tersebut. lokasi dalam bentuk indek, misalkan (0,1), (1,1), dll.</a:t>
            </a:r>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54710" y="381635"/>
            <a:ext cx="10515600" cy="1325563"/>
          </a:xfrm>
        </p:spPr>
        <p:txBody>
          <a:bodyPr/>
          <a:p>
            <a:r>
              <a:rPr lang="en-US" altLang="en-US"/>
              <a:t>Game Level 4 (Bomber min+++)</a:t>
            </a:r>
            <a:endParaRPr lang="en-US" altLang="en-US"/>
          </a:p>
        </p:txBody>
      </p:sp>
      <p:sp>
        <p:nvSpPr>
          <p:cNvPr id="3" name="Content Placeholder 2"/>
          <p:cNvSpPr>
            <a:spLocks noGrp="1"/>
          </p:cNvSpPr>
          <p:nvPr>
            <p:ph idx="1"/>
          </p:nvPr>
        </p:nvSpPr>
        <p:spPr>
          <a:xfrm>
            <a:off x="854710" y="1842135"/>
            <a:ext cx="10515600" cy="4351338"/>
          </a:xfrm>
        </p:spPr>
        <p:txBody>
          <a:bodyPr/>
          <a:p>
            <a:pPr marL="0" indent="0">
              <a:buNone/>
            </a:pPr>
            <a:r>
              <a:rPr lang="en-US" altLang="en-US"/>
              <a:t>1. HP : 100</a:t>
            </a:r>
            <a:endParaRPr lang="en-US" altLang="en-US"/>
          </a:p>
          <a:p>
            <a:pPr marL="0" indent="0">
              <a:buNone/>
            </a:pPr>
            <a:r>
              <a:rPr lang="en-US" altLang="en-US"/>
              <a:t>2. Ketika menelusuri seluruh arena, apakah mati ?</a:t>
            </a:r>
            <a:endParaRPr lang="en-US" altLang="en-US"/>
          </a:p>
          <a:p>
            <a:pPr marL="0" indent="0">
              <a:buNone/>
            </a:pPr>
            <a:r>
              <a:rPr lang="en-US" altLang="en-US"/>
              <a:t>3. Kalau mati, di index berapa dia mati ?</a:t>
            </a:r>
            <a:endParaRPr lang="en-US" altLang="en-US"/>
          </a:p>
        </p:txBody>
      </p:sp>
      <p:grpSp>
        <p:nvGrpSpPr>
          <p:cNvPr id="25" name="Group 24"/>
          <p:cNvGrpSpPr/>
          <p:nvPr/>
        </p:nvGrpSpPr>
        <p:grpSpPr>
          <a:xfrm>
            <a:off x="1782445" y="3747770"/>
            <a:ext cx="7887970" cy="2446020"/>
            <a:chOff x="2833" y="4315"/>
            <a:chExt cx="12422" cy="3852"/>
          </a:xfrm>
        </p:grpSpPr>
        <p:sp>
          <p:nvSpPr>
            <p:cNvPr id="4" name="Rectangle 3"/>
            <p:cNvSpPr/>
            <p:nvPr/>
          </p:nvSpPr>
          <p:spPr>
            <a:xfrm>
              <a:off x="2833" y="4315"/>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rPr>
                <a:t>20</a:t>
              </a:r>
              <a:endParaRPr lang="en-US" altLang="en-US" sz="2800" b="1">
                <a:solidFill>
                  <a:srgbClr val="FF0000"/>
                </a:solidFill>
              </a:endParaRPr>
            </a:p>
          </p:txBody>
        </p:sp>
        <p:sp>
          <p:nvSpPr>
            <p:cNvPr id="5" name="Rectangle 4"/>
            <p:cNvSpPr/>
            <p:nvPr/>
          </p:nvSpPr>
          <p:spPr>
            <a:xfrm>
              <a:off x="4117" y="5599"/>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6" name="Rectangle 5"/>
            <p:cNvSpPr/>
            <p:nvPr/>
          </p:nvSpPr>
          <p:spPr>
            <a:xfrm>
              <a:off x="2833" y="5599"/>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7" name="Rectangle 6"/>
            <p:cNvSpPr/>
            <p:nvPr/>
          </p:nvSpPr>
          <p:spPr>
            <a:xfrm>
              <a:off x="4117" y="4315"/>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8" name="Rectangle 7"/>
            <p:cNvSpPr/>
            <p:nvPr/>
          </p:nvSpPr>
          <p:spPr>
            <a:xfrm>
              <a:off x="5401" y="4315"/>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 name="Rectangle 8"/>
            <p:cNvSpPr/>
            <p:nvPr/>
          </p:nvSpPr>
          <p:spPr>
            <a:xfrm>
              <a:off x="5401" y="5599"/>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35</a:t>
              </a:r>
              <a:endParaRPr lang="en-US" altLang="en-US" sz="2800" b="1">
                <a:solidFill>
                  <a:srgbClr val="FF0000"/>
                </a:solidFill>
                <a:sym typeface="+mn-ea"/>
              </a:endParaRPr>
            </a:p>
          </p:txBody>
        </p:sp>
        <p:sp>
          <p:nvSpPr>
            <p:cNvPr id="10" name="Rectangle 9"/>
            <p:cNvSpPr/>
            <p:nvPr/>
          </p:nvSpPr>
          <p:spPr>
            <a:xfrm>
              <a:off x="2833" y="6883"/>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1" name="Rectangle 10"/>
            <p:cNvSpPr/>
            <p:nvPr/>
          </p:nvSpPr>
          <p:spPr>
            <a:xfrm>
              <a:off x="4117" y="6883"/>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rPr>
                <a:t>30</a:t>
              </a:r>
              <a:endParaRPr lang="en-US" altLang="en-US" sz="2800" b="1">
                <a:solidFill>
                  <a:srgbClr val="FF0000"/>
                </a:solidFill>
              </a:endParaRPr>
            </a:p>
          </p:txBody>
        </p:sp>
        <p:sp>
          <p:nvSpPr>
            <p:cNvPr id="12" name="Rectangle 11"/>
            <p:cNvSpPr/>
            <p:nvPr/>
          </p:nvSpPr>
          <p:spPr>
            <a:xfrm>
              <a:off x="5401" y="6883"/>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grpSp>
          <p:nvGrpSpPr>
            <p:cNvPr id="22" name="Group 21"/>
            <p:cNvGrpSpPr/>
            <p:nvPr/>
          </p:nvGrpSpPr>
          <p:grpSpPr>
            <a:xfrm>
              <a:off x="11403" y="4315"/>
              <a:ext cx="3852" cy="3852"/>
              <a:chOff x="3033" y="4515"/>
              <a:chExt cx="3852" cy="3852"/>
            </a:xfrm>
          </p:grpSpPr>
          <p:sp>
            <p:nvSpPr>
              <p:cNvPr id="13" name="Rectangle 12"/>
              <p:cNvSpPr/>
              <p:nvPr/>
            </p:nvSpPr>
            <p:spPr>
              <a:xfrm>
                <a:off x="3033" y="4515"/>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rPr>
                  <a:t>20</a:t>
                </a:r>
                <a:endParaRPr lang="en-US" altLang="en-US" sz="2800" b="1">
                  <a:solidFill>
                    <a:srgbClr val="FF0000"/>
                  </a:solidFill>
                </a:endParaRPr>
              </a:p>
            </p:txBody>
          </p:sp>
          <p:sp>
            <p:nvSpPr>
              <p:cNvPr id="14" name="Rectangle 13"/>
              <p:cNvSpPr/>
              <p:nvPr/>
            </p:nvSpPr>
            <p:spPr>
              <a:xfrm>
                <a:off x="4317" y="5799"/>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0</a:t>
                </a:r>
                <a:endParaRPr lang="en-US" altLang="en-US" sz="2800" b="1">
                  <a:solidFill>
                    <a:srgbClr val="FF0000"/>
                  </a:solidFill>
                  <a:sym typeface="+mn-ea"/>
                </a:endParaRPr>
              </a:p>
            </p:txBody>
          </p:sp>
          <p:sp>
            <p:nvSpPr>
              <p:cNvPr id="15" name="Rectangle 14"/>
              <p:cNvSpPr/>
              <p:nvPr/>
            </p:nvSpPr>
            <p:spPr>
              <a:xfrm>
                <a:off x="3033" y="5799"/>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0</a:t>
                </a:r>
                <a:endParaRPr lang="en-US" altLang="en-US" sz="2800" b="1">
                  <a:solidFill>
                    <a:srgbClr val="FF0000"/>
                  </a:solidFill>
                  <a:sym typeface="+mn-ea"/>
                </a:endParaRPr>
              </a:p>
            </p:txBody>
          </p:sp>
          <p:sp>
            <p:nvSpPr>
              <p:cNvPr id="16" name="Rectangle 15"/>
              <p:cNvSpPr/>
              <p:nvPr/>
            </p:nvSpPr>
            <p:spPr>
              <a:xfrm>
                <a:off x="4317" y="4515"/>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0</a:t>
                </a:r>
                <a:endParaRPr lang="en-US" altLang="en-US" sz="2800" b="1">
                  <a:solidFill>
                    <a:srgbClr val="FF0000"/>
                  </a:solidFill>
                  <a:sym typeface="+mn-ea"/>
                </a:endParaRPr>
              </a:p>
            </p:txBody>
          </p:sp>
          <p:sp>
            <p:nvSpPr>
              <p:cNvPr id="17" name="Rectangle 16"/>
              <p:cNvSpPr/>
              <p:nvPr/>
            </p:nvSpPr>
            <p:spPr>
              <a:xfrm>
                <a:off x="5601" y="4515"/>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rPr>
                  <a:t>0</a:t>
                </a:r>
                <a:endParaRPr lang="en-US" altLang="en-US" sz="2800" b="1">
                  <a:solidFill>
                    <a:srgbClr val="FF0000"/>
                  </a:solidFill>
                </a:endParaRPr>
              </a:p>
            </p:txBody>
          </p:sp>
          <p:sp>
            <p:nvSpPr>
              <p:cNvPr id="18" name="Rectangle 17"/>
              <p:cNvSpPr/>
              <p:nvPr/>
            </p:nvSpPr>
            <p:spPr>
              <a:xfrm>
                <a:off x="5601" y="5799"/>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35</a:t>
                </a:r>
                <a:endParaRPr lang="en-US" altLang="en-US" sz="2800" b="1">
                  <a:solidFill>
                    <a:srgbClr val="FF0000"/>
                  </a:solidFill>
                  <a:sym typeface="+mn-ea"/>
                </a:endParaRPr>
              </a:p>
            </p:txBody>
          </p:sp>
          <p:sp>
            <p:nvSpPr>
              <p:cNvPr id="19" name="Rectangle 18"/>
              <p:cNvSpPr/>
              <p:nvPr/>
            </p:nvSpPr>
            <p:spPr>
              <a:xfrm>
                <a:off x="3033" y="7083"/>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0</a:t>
                </a:r>
                <a:endParaRPr lang="en-US" altLang="en-US" sz="2800" b="1">
                  <a:solidFill>
                    <a:srgbClr val="FF0000"/>
                  </a:solidFill>
                  <a:sym typeface="+mn-ea"/>
                </a:endParaRPr>
              </a:p>
            </p:txBody>
          </p:sp>
          <p:sp>
            <p:nvSpPr>
              <p:cNvPr id="20" name="Rectangle 19"/>
              <p:cNvSpPr/>
              <p:nvPr/>
            </p:nvSpPr>
            <p:spPr>
              <a:xfrm>
                <a:off x="4317" y="7083"/>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rPr>
                  <a:t>30</a:t>
                </a:r>
                <a:endParaRPr lang="en-US" altLang="en-US" sz="2800" b="1">
                  <a:solidFill>
                    <a:srgbClr val="FF0000"/>
                  </a:solidFill>
                </a:endParaRPr>
              </a:p>
            </p:txBody>
          </p:sp>
          <p:sp>
            <p:nvSpPr>
              <p:cNvPr id="21" name="Rectangle 20"/>
              <p:cNvSpPr/>
              <p:nvPr/>
            </p:nvSpPr>
            <p:spPr>
              <a:xfrm>
                <a:off x="5601" y="7083"/>
                <a:ext cx="1284" cy="128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b="1">
                    <a:solidFill>
                      <a:srgbClr val="FF0000"/>
                    </a:solidFill>
                    <a:sym typeface="+mn-ea"/>
                  </a:rPr>
                  <a:t>0</a:t>
                </a:r>
                <a:endParaRPr lang="en-US" altLang="en-US" sz="2800" b="1">
                  <a:solidFill>
                    <a:srgbClr val="FF0000"/>
                  </a:solidFill>
                  <a:sym typeface="+mn-ea"/>
                </a:endParaRPr>
              </a:p>
            </p:txBody>
          </p:sp>
        </p:grpSp>
        <p:cxnSp>
          <p:nvCxnSpPr>
            <p:cNvPr id="23" name="Straight Arrow Connector 22"/>
            <p:cNvCxnSpPr>
              <a:stCxn id="9" idx="3"/>
            </p:cNvCxnSpPr>
            <p:nvPr/>
          </p:nvCxnSpPr>
          <p:spPr>
            <a:xfrm flipV="1">
              <a:off x="6685" y="6228"/>
              <a:ext cx="4718" cy="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 Box 23"/>
            <p:cNvSpPr txBox="1"/>
            <p:nvPr/>
          </p:nvSpPr>
          <p:spPr>
            <a:xfrm>
              <a:off x="7166" y="5092"/>
              <a:ext cx="3755" cy="628"/>
            </a:xfrm>
            <a:prstGeom prst="rect">
              <a:avLst/>
            </a:prstGeom>
            <a:noFill/>
          </p:spPr>
          <p:txBody>
            <a:bodyPr wrap="square" rtlCol="0">
              <a:spAutoFit/>
            </a:bodyPr>
            <a:p>
              <a:pPr algn="ctr"/>
              <a:r>
                <a:rPr lang="en-US" altLang="en-US" sz="2000"/>
                <a:t>Representasi Array</a:t>
              </a:r>
              <a:endParaRPr lang="en-US" altLang="en-US" sz="2000"/>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lnSpc>
                <a:spcPct val="110000"/>
              </a:lnSpc>
              <a:buNone/>
            </a:pPr>
            <a:r>
              <a:rPr lang="en-US" altLang="en-US" sz="6600"/>
              <a:t>riski.midi@yahoo.com</a:t>
            </a:r>
            <a:endParaRPr lang="en-US" altLang="en-US" sz="6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tLang="en-US"/>
              <a:t>Perkenalan</a:t>
            </a:r>
            <a:endParaRPr lang="en-US" altLang="en-US"/>
          </a:p>
        </p:txBody>
      </p:sp>
      <p:sp>
        <p:nvSpPr>
          <p:cNvPr id="3" name="Content Placeholder 2"/>
          <p:cNvSpPr>
            <a:spLocks noGrp="1"/>
          </p:cNvSpPr>
          <p:nvPr>
            <p:ph idx="1"/>
          </p:nvPr>
        </p:nvSpPr>
        <p:spPr/>
        <p:txBody>
          <a:bodyPr/>
          <a:p>
            <a:pPr marL="514350" indent="-514350">
              <a:lnSpc>
                <a:spcPct val="150000"/>
              </a:lnSpc>
              <a:buAutoNum type="arabicPeriod"/>
            </a:pPr>
            <a:r>
              <a:rPr lang="" altLang="en-US">
                <a:sym typeface="+mn-ea"/>
              </a:rPr>
              <a:t>Hamka Satria</a:t>
            </a:r>
            <a:r>
              <a:rPr lang="en-US" altLang="en-US">
                <a:sym typeface="+mn-ea"/>
              </a:rPr>
              <a:t> - IF 17</a:t>
            </a:r>
            <a:endParaRPr lang="en-US" altLang="en-US">
              <a:sym typeface="+mn-ea"/>
            </a:endParaRPr>
          </a:p>
          <a:p>
            <a:pPr marL="0" indent="0">
              <a:lnSpc>
                <a:spcPct val="150000"/>
              </a:lnSpc>
              <a:buNone/>
            </a:pPr>
            <a:r>
              <a:rPr lang="en-US" altLang="en-US">
                <a:sym typeface="+mn-ea"/>
              </a:rPr>
              <a:t>     </a:t>
            </a:r>
            <a:r>
              <a:rPr lang="" altLang="en-US">
                <a:sym typeface="+mn-ea"/>
              </a:rPr>
              <a:t>085602250837</a:t>
            </a:r>
            <a:endParaRPr lang="en-US" altLang="en-US">
              <a:sym typeface="+mn-ea"/>
            </a:endParaRPr>
          </a:p>
          <a:p>
            <a:pPr marL="0" indent="0">
              <a:lnSpc>
                <a:spcPct val="150000"/>
              </a:lnSpc>
              <a:buNone/>
            </a:pPr>
            <a:r>
              <a:rPr lang="en-US" altLang="en-US"/>
              <a:t>2.  Riski Midi Wardana - IF 17</a:t>
            </a:r>
            <a:endParaRPr lang="en-US" altLang="en-US"/>
          </a:p>
          <a:p>
            <a:pPr marL="0" indent="0">
              <a:lnSpc>
                <a:spcPct val="150000"/>
              </a:lnSpc>
              <a:buNone/>
            </a:pPr>
            <a:r>
              <a:rPr lang="en-US" altLang="en-US"/>
              <a:t>     087834425082</a:t>
            </a: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tLang="en-US"/>
              <a:t>Penilaian</a:t>
            </a:r>
            <a:endParaRPr lang="en-US" altLang="en-US"/>
          </a:p>
        </p:txBody>
      </p:sp>
      <p:sp>
        <p:nvSpPr>
          <p:cNvPr id="3" name="Content Placeholder 2"/>
          <p:cNvSpPr>
            <a:spLocks noGrp="1"/>
          </p:cNvSpPr>
          <p:nvPr>
            <p:ph idx="1"/>
          </p:nvPr>
        </p:nvSpPr>
        <p:spPr/>
        <p:txBody>
          <a:bodyPr/>
          <a:p>
            <a:pPr marL="514350" indent="-514350">
              <a:lnSpc>
                <a:spcPct val="110000"/>
              </a:lnSpc>
              <a:buAutoNum type="arabicPeriod"/>
            </a:pPr>
            <a:r>
              <a:rPr lang="en-US" altLang="en-US"/>
              <a:t>Harian       : 20%</a:t>
            </a:r>
            <a:endParaRPr lang="en-US" altLang="en-US"/>
          </a:p>
          <a:p>
            <a:pPr marL="514350" indent="-514350">
              <a:lnSpc>
                <a:spcPct val="110000"/>
              </a:lnSpc>
              <a:buAutoNum type="arabicPeriod"/>
            </a:pPr>
            <a:r>
              <a:rPr lang="en-US" altLang="en-US"/>
              <a:t>Kuis	    : 20%</a:t>
            </a:r>
            <a:endParaRPr lang="en-US" altLang="en-US"/>
          </a:p>
          <a:p>
            <a:pPr marL="514350" indent="-514350">
              <a:lnSpc>
                <a:spcPct val="110000"/>
              </a:lnSpc>
              <a:buAutoNum type="arabicPeriod"/>
            </a:pPr>
            <a:r>
              <a:rPr lang="en-US" altLang="en-US"/>
              <a:t>Responsi  : 25%</a:t>
            </a:r>
            <a:endParaRPr lang="en-US" altLang="en-US"/>
          </a:p>
          <a:p>
            <a:pPr marL="514350" indent="-514350">
              <a:lnSpc>
                <a:spcPct val="110000"/>
              </a:lnSpc>
              <a:buAutoNum type="arabicPeriod"/>
            </a:pPr>
            <a:r>
              <a:rPr lang="en-US" altLang="en-US"/>
              <a:t>Projek	    : 35%</a:t>
            </a:r>
            <a:endParaRPr lang="en-US" altLang="en-US"/>
          </a:p>
          <a:p>
            <a:pPr marL="0" indent="0">
              <a:lnSpc>
                <a:spcPct val="110000"/>
              </a:lnSpc>
              <a:buNone/>
            </a:pP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tLang="en-US"/>
              <a:t>Materi</a:t>
            </a:r>
            <a:endParaRPr lang="en-US" altLang="en-US"/>
          </a:p>
        </p:txBody>
      </p:sp>
      <p:sp>
        <p:nvSpPr>
          <p:cNvPr id="3" name="Content Placeholder 2"/>
          <p:cNvSpPr>
            <a:spLocks noGrp="1"/>
          </p:cNvSpPr>
          <p:nvPr>
            <p:ph idx="1"/>
          </p:nvPr>
        </p:nvSpPr>
        <p:spPr/>
        <p:txBody>
          <a:bodyPr>
            <a:normAutofit lnSpcReduction="10000"/>
          </a:bodyPr>
          <a:p>
            <a:pPr marL="514350" indent="-514350">
              <a:buAutoNum type="arabicPeriod"/>
            </a:pPr>
            <a:r>
              <a:rPr lang="en-US" altLang="en-US"/>
              <a:t>Array 2 Dimensi dan Multi Dimensi</a:t>
            </a:r>
            <a:endParaRPr lang="en-US" altLang="en-US"/>
          </a:p>
          <a:p>
            <a:pPr marL="514350" indent="-514350">
              <a:buAutoNum type="arabicPeriod"/>
            </a:pPr>
            <a:r>
              <a:rPr lang="en-US" altLang="en-US"/>
              <a:t>Record / Struct</a:t>
            </a:r>
            <a:endParaRPr lang="en-US" altLang="en-US"/>
          </a:p>
          <a:p>
            <a:pPr marL="514350" indent="-514350">
              <a:buAutoNum type="arabicPeriod"/>
            </a:pPr>
            <a:r>
              <a:rPr lang="en-US" altLang="en-US"/>
              <a:t>Fungsi Rekursif</a:t>
            </a:r>
            <a:endParaRPr lang="en-US" altLang="en-US"/>
          </a:p>
          <a:p>
            <a:pPr marL="514350" indent="-514350">
              <a:buAutoNum type="arabicPeriod"/>
            </a:pPr>
            <a:r>
              <a:rPr lang="en-US" altLang="en-US"/>
              <a:t>Pencarian (Searching)</a:t>
            </a:r>
            <a:endParaRPr lang="en-US" altLang="en-US"/>
          </a:p>
          <a:p>
            <a:pPr marL="514350" indent="-514350">
              <a:buAutoNum type="arabicPeriod"/>
            </a:pPr>
            <a:r>
              <a:rPr lang="en-US" altLang="en-US"/>
              <a:t>Pengurutan (Sorting)</a:t>
            </a:r>
            <a:endParaRPr lang="en-US" altLang="en-US"/>
          </a:p>
          <a:p>
            <a:pPr marL="514350" indent="-514350">
              <a:buAutoNum type="arabicPeriod"/>
            </a:pPr>
            <a:r>
              <a:rPr lang="en-US" altLang="en-US"/>
              <a:t>Pointer</a:t>
            </a:r>
            <a:endParaRPr lang="en-US" altLang="en-US"/>
          </a:p>
          <a:p>
            <a:pPr marL="514350" indent="-514350">
              <a:buAutoNum type="arabicPeriod"/>
            </a:pPr>
            <a:r>
              <a:rPr lang="en-US" altLang="en-US"/>
              <a:t>Operasi File</a:t>
            </a:r>
            <a:endParaRPr lang="en-US" altLang="en-US"/>
          </a:p>
          <a:p>
            <a:pPr marL="514350" indent="-514350">
              <a:buAutoNum type="arabicPeriod"/>
            </a:pPr>
            <a:endParaRPr lang="en-US" altLang="en-US"/>
          </a:p>
          <a:p>
            <a:pPr marL="0" indent="0">
              <a:buNone/>
            </a:pPr>
            <a:r>
              <a:rPr lang="en-US" altLang="en-US"/>
              <a:t>Code + PPT = </a:t>
            </a:r>
            <a:r>
              <a:rPr lang="en-US" altLang="en-US">
                <a:hlinkClick r:id="rId1" action="ppaction://hlinkfile"/>
              </a:rPr>
              <a:t>www.github.com/riskimidiw/praktikum</a:t>
            </a:r>
            <a:endParaRPr lang="en-US" altLang="en-US"/>
          </a:p>
          <a:p>
            <a:pPr marL="514350" indent="-514350">
              <a:buAutoNum type="arabicPeriod"/>
            </a:pP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ltLang="en-US"/>
              <a:t>Array 2 Dimensi dan Multi Dimensi</a:t>
            </a:r>
            <a:endParaRPr lang="en-US" alt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ltLang="en-US"/>
          </a:p>
        </p:txBody>
      </p:sp>
      <p:pic>
        <p:nvPicPr>
          <p:cNvPr id="8" name="Content Placeholder 7"/>
          <p:cNvPicPr>
            <a:picLocks noChangeAspect="1"/>
          </p:cNvPicPr>
          <p:nvPr>
            <p:ph idx="1"/>
          </p:nvPr>
        </p:nvPicPr>
        <p:blipFill>
          <a:blip r:embed="rId1"/>
          <a:stretch>
            <a:fillRect/>
          </a:stretch>
        </p:blipFill>
        <p:spPr>
          <a:xfrm>
            <a:off x="838200" y="365125"/>
            <a:ext cx="10516235" cy="58121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tLang="en-US"/>
              <a:t>Array Multi Dimensi</a:t>
            </a:r>
            <a:endParaRPr lang="en-US" altLang="en-US"/>
          </a:p>
        </p:txBody>
      </p:sp>
      <p:sp>
        <p:nvSpPr>
          <p:cNvPr id="3" name="Content Placeholder 2"/>
          <p:cNvSpPr>
            <a:spLocks noGrp="1"/>
          </p:cNvSpPr>
          <p:nvPr>
            <p:ph idx="1"/>
          </p:nvPr>
        </p:nvSpPr>
        <p:spPr>
          <a:xfrm>
            <a:off x="838200" y="1825625"/>
            <a:ext cx="10515600" cy="4351338"/>
          </a:xfrm>
        </p:spPr>
        <p:txBody>
          <a:bodyPr/>
          <a:p>
            <a:pPr marL="0" indent="0">
              <a:buNone/>
            </a:pPr>
            <a:endParaRPr lang="en-US"/>
          </a:p>
        </p:txBody>
      </p:sp>
      <p:grpSp>
        <p:nvGrpSpPr>
          <p:cNvPr id="16" name="Group 15"/>
          <p:cNvGrpSpPr/>
          <p:nvPr/>
        </p:nvGrpSpPr>
        <p:grpSpPr>
          <a:xfrm>
            <a:off x="1527175" y="1962785"/>
            <a:ext cx="899160" cy="3479800"/>
            <a:chOff x="2058" y="3674"/>
            <a:chExt cx="802" cy="3104"/>
          </a:xfrm>
        </p:grpSpPr>
        <p:sp>
          <p:nvSpPr>
            <p:cNvPr id="4" name="Rectangle 3"/>
            <p:cNvSpPr/>
            <p:nvPr/>
          </p:nvSpPr>
          <p:spPr>
            <a:xfrm>
              <a:off x="2058" y="3674"/>
              <a:ext cx="803" cy="776"/>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a:t>0</a:t>
              </a:r>
              <a:endParaRPr lang="en-US" altLang="en-US"/>
            </a:p>
          </p:txBody>
        </p:sp>
        <p:sp>
          <p:nvSpPr>
            <p:cNvPr id="5" name="Rectangle 4"/>
            <p:cNvSpPr/>
            <p:nvPr/>
          </p:nvSpPr>
          <p:spPr>
            <a:xfrm>
              <a:off x="2058" y="4450"/>
              <a:ext cx="803" cy="776"/>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a:t>1</a:t>
              </a:r>
              <a:endParaRPr lang="en-US" altLang="en-US"/>
            </a:p>
          </p:txBody>
        </p:sp>
        <p:sp>
          <p:nvSpPr>
            <p:cNvPr id="6" name="Rectangle 5"/>
            <p:cNvSpPr/>
            <p:nvPr/>
          </p:nvSpPr>
          <p:spPr>
            <a:xfrm>
              <a:off x="2058" y="5226"/>
              <a:ext cx="803" cy="776"/>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a:t>2</a:t>
              </a:r>
              <a:endParaRPr lang="en-US" altLang="en-US"/>
            </a:p>
          </p:txBody>
        </p:sp>
        <p:sp>
          <p:nvSpPr>
            <p:cNvPr id="7" name="Rectangle 6"/>
            <p:cNvSpPr/>
            <p:nvPr/>
          </p:nvSpPr>
          <p:spPr>
            <a:xfrm>
              <a:off x="2058" y="6002"/>
              <a:ext cx="803" cy="776"/>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a:t>3</a:t>
              </a:r>
              <a:endParaRPr lang="en-US" altLang="en-US"/>
            </a:p>
          </p:txBody>
        </p:sp>
      </p:grpSp>
      <p:grpSp>
        <p:nvGrpSpPr>
          <p:cNvPr id="17" name="Group 16"/>
          <p:cNvGrpSpPr/>
          <p:nvPr/>
        </p:nvGrpSpPr>
        <p:grpSpPr>
          <a:xfrm>
            <a:off x="4358640" y="1962785"/>
            <a:ext cx="899160" cy="3479800"/>
            <a:chOff x="2058" y="3674"/>
            <a:chExt cx="802" cy="3104"/>
          </a:xfrm>
        </p:grpSpPr>
        <p:sp>
          <p:nvSpPr>
            <p:cNvPr id="18" name="Rectangle 17"/>
            <p:cNvSpPr/>
            <p:nvPr/>
          </p:nvSpPr>
          <p:spPr>
            <a:xfrm>
              <a:off x="2058" y="3674"/>
              <a:ext cx="803" cy="776"/>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a:t>0</a:t>
              </a:r>
              <a:endParaRPr lang="en-US" altLang="en-US"/>
            </a:p>
          </p:txBody>
        </p:sp>
        <p:sp>
          <p:nvSpPr>
            <p:cNvPr id="19" name="Rectangle 18"/>
            <p:cNvSpPr/>
            <p:nvPr/>
          </p:nvSpPr>
          <p:spPr>
            <a:xfrm>
              <a:off x="2058" y="4450"/>
              <a:ext cx="803" cy="776"/>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a:t>1</a:t>
              </a:r>
              <a:endParaRPr lang="en-US" altLang="en-US"/>
            </a:p>
          </p:txBody>
        </p:sp>
        <p:sp>
          <p:nvSpPr>
            <p:cNvPr id="20" name="Rectangle 19"/>
            <p:cNvSpPr/>
            <p:nvPr/>
          </p:nvSpPr>
          <p:spPr>
            <a:xfrm>
              <a:off x="2058" y="5226"/>
              <a:ext cx="803" cy="776"/>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a:t>2</a:t>
              </a:r>
              <a:endParaRPr lang="en-US" altLang="en-US"/>
            </a:p>
          </p:txBody>
        </p:sp>
        <p:sp>
          <p:nvSpPr>
            <p:cNvPr id="21" name="Rectangle 20"/>
            <p:cNvSpPr/>
            <p:nvPr/>
          </p:nvSpPr>
          <p:spPr>
            <a:xfrm>
              <a:off x="2058" y="6002"/>
              <a:ext cx="803" cy="776"/>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a:t>3</a:t>
              </a:r>
              <a:endParaRPr lang="en-US" altLang="en-US"/>
            </a:p>
          </p:txBody>
        </p:sp>
      </p:grpSp>
      <p:grpSp>
        <p:nvGrpSpPr>
          <p:cNvPr id="22" name="Group 21"/>
          <p:cNvGrpSpPr/>
          <p:nvPr/>
        </p:nvGrpSpPr>
        <p:grpSpPr>
          <a:xfrm>
            <a:off x="7190105" y="1962785"/>
            <a:ext cx="899160" cy="3479800"/>
            <a:chOff x="2058" y="3674"/>
            <a:chExt cx="802" cy="3104"/>
          </a:xfrm>
        </p:grpSpPr>
        <p:sp>
          <p:nvSpPr>
            <p:cNvPr id="23" name="Rectangle 22"/>
            <p:cNvSpPr/>
            <p:nvPr/>
          </p:nvSpPr>
          <p:spPr>
            <a:xfrm>
              <a:off x="2058" y="3674"/>
              <a:ext cx="803" cy="776"/>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a:t>0</a:t>
              </a:r>
              <a:endParaRPr lang="en-US" altLang="en-US"/>
            </a:p>
          </p:txBody>
        </p:sp>
        <p:sp>
          <p:nvSpPr>
            <p:cNvPr id="24" name="Rectangle 23"/>
            <p:cNvSpPr/>
            <p:nvPr/>
          </p:nvSpPr>
          <p:spPr>
            <a:xfrm>
              <a:off x="2058" y="4450"/>
              <a:ext cx="803" cy="776"/>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a:t>1</a:t>
              </a:r>
              <a:endParaRPr lang="en-US" altLang="en-US"/>
            </a:p>
          </p:txBody>
        </p:sp>
        <p:sp>
          <p:nvSpPr>
            <p:cNvPr id="25" name="Rectangle 24"/>
            <p:cNvSpPr/>
            <p:nvPr/>
          </p:nvSpPr>
          <p:spPr>
            <a:xfrm>
              <a:off x="2058" y="5226"/>
              <a:ext cx="803" cy="776"/>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a:t>2</a:t>
              </a:r>
              <a:endParaRPr lang="en-US" altLang="en-US"/>
            </a:p>
          </p:txBody>
        </p:sp>
        <p:sp>
          <p:nvSpPr>
            <p:cNvPr id="26" name="Rectangle 25"/>
            <p:cNvSpPr/>
            <p:nvPr/>
          </p:nvSpPr>
          <p:spPr>
            <a:xfrm>
              <a:off x="2058" y="6002"/>
              <a:ext cx="803" cy="776"/>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a:t>3</a:t>
              </a:r>
              <a:endParaRPr lang="en-US" altLang="en-US"/>
            </a:p>
          </p:txBody>
        </p:sp>
      </p:grpSp>
      <p:cxnSp>
        <p:nvCxnSpPr>
          <p:cNvPr id="27" name="Straight Arrow Connector 26"/>
          <p:cNvCxnSpPr>
            <a:stCxn id="4" idx="3"/>
            <a:endCxn id="18" idx="1"/>
          </p:cNvCxnSpPr>
          <p:nvPr/>
        </p:nvCxnSpPr>
        <p:spPr>
          <a:xfrm>
            <a:off x="2427605" y="2397760"/>
            <a:ext cx="19310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8" idx="3"/>
            <a:endCxn id="23" idx="1"/>
          </p:cNvCxnSpPr>
          <p:nvPr/>
        </p:nvCxnSpPr>
        <p:spPr>
          <a:xfrm>
            <a:off x="5259070" y="2397760"/>
            <a:ext cx="19310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8" idx="3"/>
            <a:endCxn id="24" idx="1"/>
          </p:cNvCxnSpPr>
          <p:nvPr/>
        </p:nvCxnSpPr>
        <p:spPr>
          <a:xfrm>
            <a:off x="5259070" y="2397760"/>
            <a:ext cx="1931035" cy="869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5" idx="1"/>
          </p:cNvCxnSpPr>
          <p:nvPr/>
        </p:nvCxnSpPr>
        <p:spPr>
          <a:xfrm>
            <a:off x="5257800" y="2413000"/>
            <a:ext cx="1932305" cy="1724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8" idx="3"/>
            <a:endCxn id="26" idx="1"/>
          </p:cNvCxnSpPr>
          <p:nvPr/>
        </p:nvCxnSpPr>
        <p:spPr>
          <a:xfrm>
            <a:off x="5259070" y="2397760"/>
            <a:ext cx="1931035" cy="26098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9711690" y="1962785"/>
            <a:ext cx="899160" cy="3479800"/>
            <a:chOff x="2058" y="3674"/>
            <a:chExt cx="802" cy="3104"/>
          </a:xfrm>
        </p:grpSpPr>
        <p:sp>
          <p:nvSpPr>
            <p:cNvPr id="37" name="Rectangle 36"/>
            <p:cNvSpPr/>
            <p:nvPr/>
          </p:nvSpPr>
          <p:spPr>
            <a:xfrm>
              <a:off x="2058" y="3674"/>
              <a:ext cx="803" cy="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99</a:t>
              </a:r>
              <a:endParaRPr lang="en-US" altLang="en-US"/>
            </a:p>
          </p:txBody>
        </p:sp>
        <p:sp>
          <p:nvSpPr>
            <p:cNvPr id="38" name="Rectangle 37"/>
            <p:cNvSpPr/>
            <p:nvPr/>
          </p:nvSpPr>
          <p:spPr>
            <a:xfrm>
              <a:off x="2058" y="4450"/>
              <a:ext cx="803" cy="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80</a:t>
              </a:r>
              <a:endParaRPr lang="en-US" altLang="en-US"/>
            </a:p>
          </p:txBody>
        </p:sp>
        <p:sp>
          <p:nvSpPr>
            <p:cNvPr id="39" name="Rectangle 38"/>
            <p:cNvSpPr/>
            <p:nvPr/>
          </p:nvSpPr>
          <p:spPr>
            <a:xfrm>
              <a:off x="2058" y="5226"/>
              <a:ext cx="803" cy="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90</a:t>
              </a:r>
              <a:endParaRPr lang="en-US" altLang="en-US"/>
            </a:p>
          </p:txBody>
        </p:sp>
        <p:sp>
          <p:nvSpPr>
            <p:cNvPr id="40" name="Rectangle 39"/>
            <p:cNvSpPr/>
            <p:nvPr/>
          </p:nvSpPr>
          <p:spPr>
            <a:xfrm>
              <a:off x="2058" y="6002"/>
              <a:ext cx="803" cy="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11</a:t>
              </a:r>
              <a:endParaRPr lang="en-US" altLang="en-US"/>
            </a:p>
          </p:txBody>
        </p:sp>
      </p:grpSp>
      <p:sp>
        <p:nvSpPr>
          <p:cNvPr id="41" name="Equal 40"/>
          <p:cNvSpPr/>
          <p:nvPr/>
        </p:nvSpPr>
        <p:spPr>
          <a:xfrm>
            <a:off x="8595360" y="2104390"/>
            <a:ext cx="611505" cy="587375"/>
          </a:xfrm>
          <a:prstGeom prst="mathEqual">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tx1"/>
              </a:solidFill>
            </a:endParaRPr>
          </a:p>
        </p:txBody>
      </p:sp>
      <p:sp>
        <p:nvSpPr>
          <p:cNvPr id="42" name="Equal 41"/>
          <p:cNvSpPr/>
          <p:nvPr/>
        </p:nvSpPr>
        <p:spPr>
          <a:xfrm>
            <a:off x="8595360" y="2973705"/>
            <a:ext cx="611505" cy="587375"/>
          </a:xfrm>
          <a:prstGeom prst="mathEqual">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tx1"/>
              </a:solidFill>
            </a:endParaRPr>
          </a:p>
        </p:txBody>
      </p:sp>
      <p:sp>
        <p:nvSpPr>
          <p:cNvPr id="43" name="Equal 42"/>
          <p:cNvSpPr/>
          <p:nvPr/>
        </p:nvSpPr>
        <p:spPr>
          <a:xfrm>
            <a:off x="8595360" y="3844290"/>
            <a:ext cx="611505" cy="587375"/>
          </a:xfrm>
          <a:prstGeom prst="mathEqual">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tx1"/>
              </a:solidFill>
            </a:endParaRPr>
          </a:p>
        </p:txBody>
      </p:sp>
      <p:sp>
        <p:nvSpPr>
          <p:cNvPr id="44" name="Equal 43"/>
          <p:cNvSpPr/>
          <p:nvPr/>
        </p:nvSpPr>
        <p:spPr>
          <a:xfrm>
            <a:off x="8595360" y="4713605"/>
            <a:ext cx="611505" cy="587375"/>
          </a:xfrm>
          <a:prstGeom prst="mathEqual">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Ilustrasi Penjumlahan Matrik</a:t>
            </a:r>
            <a:endParaRPr lang="en-US" altLang="en-US"/>
          </a:p>
        </p:txBody>
      </p:sp>
      <p:sp>
        <p:nvSpPr>
          <p:cNvPr id="3" name="Content Placeholder 2"/>
          <p:cNvSpPr>
            <a:spLocks noGrp="1"/>
          </p:cNvSpPr>
          <p:nvPr>
            <p:ph idx="1"/>
          </p:nvPr>
        </p:nvSpPr>
        <p:spPr/>
        <p:txBody>
          <a:bodyPr/>
          <a:p>
            <a:pPr marL="0" indent="0">
              <a:buNone/>
            </a:pPr>
            <a:endParaRPr lang="en-US"/>
          </a:p>
        </p:txBody>
      </p:sp>
      <p:grpSp>
        <p:nvGrpSpPr>
          <p:cNvPr id="26" name="Group 25"/>
          <p:cNvGrpSpPr/>
          <p:nvPr/>
        </p:nvGrpSpPr>
        <p:grpSpPr>
          <a:xfrm>
            <a:off x="1311910" y="2409190"/>
            <a:ext cx="9568815" cy="2039620"/>
            <a:chOff x="1925" y="4154"/>
            <a:chExt cx="12564" cy="2678"/>
          </a:xfrm>
        </p:grpSpPr>
        <p:grpSp>
          <p:nvGrpSpPr>
            <p:cNvPr id="9" name="Group 8"/>
            <p:cNvGrpSpPr/>
            <p:nvPr/>
          </p:nvGrpSpPr>
          <p:grpSpPr>
            <a:xfrm>
              <a:off x="1925" y="4156"/>
              <a:ext cx="2673" cy="2673"/>
              <a:chOff x="1925" y="4156"/>
              <a:chExt cx="2673" cy="2673"/>
            </a:xfrm>
          </p:grpSpPr>
          <p:sp>
            <p:nvSpPr>
              <p:cNvPr id="5" name="Rectangle 4"/>
              <p:cNvSpPr/>
              <p:nvPr/>
            </p:nvSpPr>
            <p:spPr>
              <a:xfrm>
                <a:off x="1925" y="4156"/>
                <a:ext cx="1337" cy="1337"/>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a:t>1</a:t>
                </a:r>
                <a:endParaRPr lang="en-US" altLang="en-US" sz="2800"/>
              </a:p>
            </p:txBody>
          </p:sp>
          <p:sp>
            <p:nvSpPr>
              <p:cNvPr id="6" name="Rectangle 5"/>
              <p:cNvSpPr/>
              <p:nvPr/>
            </p:nvSpPr>
            <p:spPr>
              <a:xfrm>
                <a:off x="1925" y="5493"/>
                <a:ext cx="1337" cy="1337"/>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a:t>3</a:t>
                </a:r>
                <a:endParaRPr lang="en-US" altLang="en-US" sz="2800"/>
              </a:p>
            </p:txBody>
          </p:sp>
          <p:sp>
            <p:nvSpPr>
              <p:cNvPr id="7" name="Rectangle 6"/>
              <p:cNvSpPr/>
              <p:nvPr/>
            </p:nvSpPr>
            <p:spPr>
              <a:xfrm>
                <a:off x="3262" y="4156"/>
                <a:ext cx="1337" cy="1337"/>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a:t>2</a:t>
                </a:r>
                <a:endParaRPr lang="en-US" altLang="en-US" sz="2800"/>
              </a:p>
            </p:txBody>
          </p:sp>
          <p:sp>
            <p:nvSpPr>
              <p:cNvPr id="8" name="Rectangle 7"/>
              <p:cNvSpPr/>
              <p:nvPr/>
            </p:nvSpPr>
            <p:spPr>
              <a:xfrm>
                <a:off x="3262" y="5493"/>
                <a:ext cx="1337" cy="1337"/>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a:t>4</a:t>
                </a:r>
                <a:endParaRPr lang="en-US" altLang="en-US" sz="2800"/>
              </a:p>
            </p:txBody>
          </p:sp>
        </p:grpSp>
        <p:grpSp>
          <p:nvGrpSpPr>
            <p:cNvPr id="10" name="Group 9"/>
            <p:cNvGrpSpPr/>
            <p:nvPr/>
          </p:nvGrpSpPr>
          <p:grpSpPr>
            <a:xfrm>
              <a:off x="6269" y="4156"/>
              <a:ext cx="2673" cy="2673"/>
              <a:chOff x="1925" y="4156"/>
              <a:chExt cx="2673" cy="2673"/>
            </a:xfrm>
          </p:grpSpPr>
          <p:sp>
            <p:nvSpPr>
              <p:cNvPr id="11" name="Rectangle 10"/>
              <p:cNvSpPr/>
              <p:nvPr/>
            </p:nvSpPr>
            <p:spPr>
              <a:xfrm>
                <a:off x="1925" y="4156"/>
                <a:ext cx="1337" cy="1337"/>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a:t>1</a:t>
                </a:r>
                <a:endParaRPr lang="en-US" altLang="en-US" sz="2800"/>
              </a:p>
            </p:txBody>
          </p:sp>
          <p:sp>
            <p:nvSpPr>
              <p:cNvPr id="12" name="Rectangle 11"/>
              <p:cNvSpPr/>
              <p:nvPr/>
            </p:nvSpPr>
            <p:spPr>
              <a:xfrm>
                <a:off x="1925" y="5493"/>
                <a:ext cx="1337" cy="1337"/>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a:t>3</a:t>
                </a:r>
                <a:endParaRPr lang="en-US" altLang="en-US" sz="2800"/>
              </a:p>
            </p:txBody>
          </p:sp>
          <p:sp>
            <p:nvSpPr>
              <p:cNvPr id="13" name="Rectangle 12"/>
              <p:cNvSpPr/>
              <p:nvPr/>
            </p:nvSpPr>
            <p:spPr>
              <a:xfrm>
                <a:off x="3262" y="4156"/>
                <a:ext cx="1337" cy="1337"/>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a:t>2</a:t>
                </a:r>
                <a:endParaRPr lang="en-US" altLang="en-US" sz="2800"/>
              </a:p>
            </p:txBody>
          </p:sp>
          <p:sp>
            <p:nvSpPr>
              <p:cNvPr id="14" name="Rectangle 13"/>
              <p:cNvSpPr/>
              <p:nvPr/>
            </p:nvSpPr>
            <p:spPr>
              <a:xfrm>
                <a:off x="3262" y="5493"/>
                <a:ext cx="1337" cy="1337"/>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a:t>4</a:t>
                </a:r>
                <a:endParaRPr lang="en-US" altLang="en-US" sz="2800"/>
              </a:p>
            </p:txBody>
          </p:sp>
        </p:grpSp>
        <p:sp>
          <p:nvSpPr>
            <p:cNvPr id="15" name="Plus 14"/>
            <p:cNvSpPr/>
            <p:nvPr/>
          </p:nvSpPr>
          <p:spPr>
            <a:xfrm>
              <a:off x="5033" y="4999"/>
              <a:ext cx="802" cy="802"/>
            </a:xfrm>
            <a:prstGeom prst="mathPlus">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6" name="Equal 15"/>
            <p:cNvSpPr/>
            <p:nvPr/>
          </p:nvSpPr>
          <p:spPr>
            <a:xfrm>
              <a:off x="9813" y="4999"/>
              <a:ext cx="936" cy="936"/>
            </a:xfrm>
            <a:prstGeom prst="mathEqual">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tx1"/>
                </a:solidFill>
              </a:endParaRPr>
            </a:p>
          </p:txBody>
        </p:sp>
        <p:grpSp>
          <p:nvGrpSpPr>
            <p:cNvPr id="17" name="Group 16"/>
            <p:cNvGrpSpPr/>
            <p:nvPr/>
          </p:nvGrpSpPr>
          <p:grpSpPr>
            <a:xfrm>
              <a:off x="11817" y="4156"/>
              <a:ext cx="2673" cy="2673"/>
              <a:chOff x="1925" y="4156"/>
              <a:chExt cx="2673" cy="2673"/>
            </a:xfrm>
          </p:grpSpPr>
          <p:sp>
            <p:nvSpPr>
              <p:cNvPr id="18" name="Rectangle 17"/>
              <p:cNvSpPr/>
              <p:nvPr/>
            </p:nvSpPr>
            <p:spPr>
              <a:xfrm>
                <a:off x="1925" y="4156"/>
                <a:ext cx="1337" cy="1337"/>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a:t>2</a:t>
                </a:r>
                <a:endParaRPr lang="en-US" altLang="en-US" sz="2800"/>
              </a:p>
            </p:txBody>
          </p:sp>
          <p:sp>
            <p:nvSpPr>
              <p:cNvPr id="19" name="Rectangle 18"/>
              <p:cNvSpPr/>
              <p:nvPr/>
            </p:nvSpPr>
            <p:spPr>
              <a:xfrm>
                <a:off x="1925" y="5493"/>
                <a:ext cx="1337" cy="1337"/>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a:t>6</a:t>
                </a:r>
                <a:endParaRPr lang="en-US" altLang="en-US" sz="2800"/>
              </a:p>
            </p:txBody>
          </p:sp>
          <p:sp>
            <p:nvSpPr>
              <p:cNvPr id="20" name="Rectangle 19"/>
              <p:cNvSpPr/>
              <p:nvPr/>
            </p:nvSpPr>
            <p:spPr>
              <a:xfrm>
                <a:off x="3262" y="4156"/>
                <a:ext cx="1337" cy="1337"/>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a:t>4</a:t>
                </a:r>
                <a:endParaRPr lang="en-US" altLang="en-US" sz="2800"/>
              </a:p>
            </p:txBody>
          </p:sp>
          <p:sp>
            <p:nvSpPr>
              <p:cNvPr id="21" name="Rectangle 20"/>
              <p:cNvSpPr/>
              <p:nvPr/>
            </p:nvSpPr>
            <p:spPr>
              <a:xfrm>
                <a:off x="3262" y="5493"/>
                <a:ext cx="1337" cy="1337"/>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en-US" sz="2800"/>
                  <a:t>8</a:t>
                </a:r>
                <a:endParaRPr lang="en-US" altLang="en-US" sz="2800"/>
              </a:p>
            </p:txBody>
          </p:sp>
        </p:grpSp>
        <p:cxnSp>
          <p:nvCxnSpPr>
            <p:cNvPr id="22" name="Curved Connector 21"/>
            <p:cNvCxnSpPr>
              <a:stCxn id="5" idx="0"/>
              <a:endCxn id="11" idx="0"/>
            </p:cNvCxnSpPr>
            <p:nvPr/>
          </p:nvCxnSpPr>
          <p:spPr>
            <a:xfrm rot="16200000">
              <a:off x="4766" y="1984"/>
              <a:ext cx="5" cy="4344"/>
            </a:xfrm>
            <a:prstGeom prst="curvedConnector3">
              <a:avLst>
                <a:gd name="adj1" fmla="val 75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7" idx="0"/>
              <a:endCxn id="13" idx="0"/>
            </p:cNvCxnSpPr>
            <p:nvPr/>
          </p:nvCxnSpPr>
          <p:spPr>
            <a:xfrm rot="16200000">
              <a:off x="6103" y="1984"/>
              <a:ext cx="5" cy="4344"/>
            </a:xfrm>
            <a:prstGeom prst="curvedConnector3">
              <a:avLst>
                <a:gd name="adj1" fmla="val 7550000"/>
              </a:avLst>
            </a:prstGeom>
            <a:ln>
              <a:tailEnd type="arrow" w="med" len="med"/>
            </a:ln>
          </p:spPr>
          <p:style>
            <a:lnRef idx="1">
              <a:schemeClr val="accent4"/>
            </a:lnRef>
            <a:fillRef idx="0">
              <a:schemeClr val="accent4"/>
            </a:fillRef>
            <a:effectRef idx="0">
              <a:schemeClr val="accent4"/>
            </a:effectRef>
            <a:fontRef idx="minor">
              <a:schemeClr val="tx1"/>
            </a:fontRef>
          </p:style>
        </p:cxnSp>
        <p:cxnSp>
          <p:nvCxnSpPr>
            <p:cNvPr id="24" name="Curved Connector 23"/>
            <p:cNvCxnSpPr>
              <a:stCxn id="6" idx="2"/>
              <a:endCxn id="12" idx="2"/>
            </p:cNvCxnSpPr>
            <p:nvPr/>
          </p:nvCxnSpPr>
          <p:spPr>
            <a:xfrm rot="5400000" flipV="1">
              <a:off x="4766" y="4658"/>
              <a:ext cx="5" cy="4344"/>
            </a:xfrm>
            <a:prstGeom prst="curvedConnector3">
              <a:avLst>
                <a:gd name="adj1" fmla="val 118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8" idx="2"/>
              <a:endCxn id="14" idx="2"/>
            </p:cNvCxnSpPr>
            <p:nvPr/>
          </p:nvCxnSpPr>
          <p:spPr>
            <a:xfrm rot="5400000" flipV="1">
              <a:off x="6103" y="4658"/>
              <a:ext cx="5" cy="4344"/>
            </a:xfrm>
            <a:prstGeom prst="curvedConnector3">
              <a:avLst>
                <a:gd name="adj1" fmla="val 10770000"/>
              </a:avLst>
            </a:prstGeom>
            <a:ln>
              <a:tailEnd type="arrow" w="med" len="med"/>
            </a:ln>
          </p:spPr>
          <p:style>
            <a:lnRef idx="1">
              <a:schemeClr val="accent2"/>
            </a:lnRef>
            <a:fillRef idx="0">
              <a:schemeClr val="accent2"/>
            </a:fillRef>
            <a:effectRef idx="0">
              <a:schemeClr val="accent2"/>
            </a:effectRef>
            <a:fontRef idx="minor">
              <a:schemeClr val="tx1"/>
            </a:fontRef>
          </p:style>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54710" y="381635"/>
            <a:ext cx="10515600" cy="1325563"/>
          </a:xfrm>
        </p:spPr>
        <p:txBody>
          <a:bodyPr/>
          <a:p>
            <a:r>
              <a:rPr lang="en-US" altLang="en-US"/>
              <a:t>Game Level 1 (Bomber min)</a:t>
            </a:r>
            <a:endParaRPr lang="en-US" altLang="en-US"/>
          </a:p>
        </p:txBody>
      </p:sp>
      <p:sp>
        <p:nvSpPr>
          <p:cNvPr id="3" name="Content Placeholder 2"/>
          <p:cNvSpPr>
            <a:spLocks noGrp="1"/>
          </p:cNvSpPr>
          <p:nvPr>
            <p:ph idx="1"/>
          </p:nvPr>
        </p:nvSpPr>
        <p:spPr>
          <a:xfrm>
            <a:off x="854710" y="1842135"/>
            <a:ext cx="10515600" cy="4351338"/>
          </a:xfrm>
        </p:spPr>
        <p:txBody>
          <a:bodyPr/>
          <a:p>
            <a:pPr marL="0" indent="0">
              <a:buNone/>
            </a:pPr>
            <a:r>
              <a:rPr lang="en-US" altLang="en-US"/>
              <a:t>Di informatika ada sebuah game house yang di dirikan oleh mahasiswa Informatika. Game house tersebut membuat game bernama bomber min, yang terinspirasi dengan game klasik bomber man. Pada versi 1.0 bomber min di rilis dengan gameplay mencari banyaknya bom di suatu arena. Misal kan di berikan arena dengan luas 3x3, di arena tersebut terdapat beberapa bom yang di sembunyikan. Tugas kamu adalah mencari banyak nya bom pada arena tersebut.</a:t>
            </a:r>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3100</Words>
  <Application>WPS Presentation</Application>
  <PresentationFormat>Widescreen</PresentationFormat>
  <Paragraphs>232</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SimSun</vt:lpstr>
      <vt:lpstr>Wingdings</vt:lpstr>
      <vt:lpstr>Calibri Light</vt:lpstr>
      <vt:lpstr>Calibri</vt:lpstr>
      <vt:lpstr>微软雅黑</vt:lpstr>
      <vt:lpstr>FZHei-B01</vt:lpstr>
      <vt:lpstr/>
      <vt:lpstr>Arial Unicode MS</vt:lpstr>
      <vt:lpstr>Office Theme</vt:lpstr>
      <vt:lpstr>Algoritma dan Pemrograman Lanjut</vt:lpstr>
      <vt:lpstr>Perkenalan</vt:lpstr>
      <vt:lpstr>Penilaian</vt:lpstr>
      <vt:lpstr>Materi</vt:lpstr>
      <vt:lpstr>Array 2 Dimensi dan Multi Dimensi</vt:lpstr>
      <vt:lpstr>PowerPoint 演示文稿</vt:lpstr>
      <vt:lpstr>Array Multi Dimensi</vt:lpstr>
      <vt:lpstr>Ilustrasi Penjumlahan Matrik</vt:lpstr>
      <vt:lpstr>Game Level 1 (Bomber min)</vt:lpstr>
      <vt:lpstr>Game Level 1 (Bomber min)</vt:lpstr>
      <vt:lpstr>Game Level 2 (Bomber min+)</vt:lpstr>
      <vt:lpstr>Game Level 2 (Bomber min+)</vt:lpstr>
      <vt:lpstr>Game Level 3 (Bomber min++)</vt:lpstr>
      <vt:lpstr>Game Level 3 (Bomber min++)</vt:lpstr>
      <vt:lpstr>Game Level 4 (Bomber min+++)</vt:lpstr>
      <vt:lpstr>Game Level 4 (Bomber min+++)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 dan Pemrograman Lanjut</dc:title>
  <dc:creator>riskimidiw</dc:creator>
  <cp:lastModifiedBy>riskimidiw</cp:lastModifiedBy>
  <cp:revision>13</cp:revision>
  <dcterms:created xsi:type="dcterms:W3CDTF">2019-02-14T23:33:06Z</dcterms:created>
  <dcterms:modified xsi:type="dcterms:W3CDTF">2019-02-14T23:33:06Z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