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2" r:id="rId5"/>
    <p:sldId id="260" r:id="rId6"/>
    <p:sldId id="259" r:id="rId7"/>
    <p:sldId id="257" r:id="rId8"/>
    <p:sldId id="263" r:id="rId9"/>
    <p:sldId id="264" r:id="rId10"/>
    <p:sldId id="265" r:id="rId11"/>
    <p:sldId id="266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Fungsi Rekursi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Execution flow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553710" y="2096135"/>
            <a:ext cx="5280660" cy="2339340"/>
            <a:chOff x="4576" y="4502"/>
            <a:chExt cx="8316" cy="3684"/>
          </a:xfrm>
        </p:grpSpPr>
        <p:sp>
          <p:nvSpPr>
            <p:cNvPr id="5" name="Rectangle 4"/>
            <p:cNvSpPr/>
            <p:nvPr/>
          </p:nvSpPr>
          <p:spPr>
            <a:xfrm>
              <a:off x="4576" y="4502"/>
              <a:ext cx="2772" cy="12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n = 2</a:t>
              </a:r>
              <a:endParaRPr lang="en-US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8" y="5730"/>
              <a:ext cx="2772" cy="12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n = 1</a:t>
              </a:r>
              <a:endParaRPr lang="en-US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120" y="6958"/>
              <a:ext cx="2772" cy="12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n = 0</a:t>
              </a:r>
              <a:endParaRPr lang="en-US" altLang="en-US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419735" y="2832100"/>
            <a:ext cx="50368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void 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countUp(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n) {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if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(n == 0) {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	  cout &lt;&lt; “start\n”;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}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countUp(n-1);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  cout &lt;&lt; n &lt;&lt; endl;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456555" y="2976245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rgbClr val="FF0000"/>
                </a:solidFill>
              </a:rPr>
              <a:t> 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249420" y="2225040"/>
            <a:ext cx="111823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2400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main()</a:t>
            </a:r>
            <a:endParaRPr lang="en-US" altLang="en-US" sz="2400"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17" name="Curved Connector 16"/>
          <p:cNvCxnSpPr>
            <a:stCxn id="10" idx="0"/>
            <a:endCxn id="11" idx="0"/>
          </p:cNvCxnSpPr>
          <p:nvPr/>
        </p:nvCxnSpPr>
        <p:spPr>
          <a:xfrm rot="16200000" flipH="1">
            <a:off x="6918325" y="1007110"/>
            <a:ext cx="799465" cy="1759585"/>
          </a:xfrm>
          <a:prstGeom prst="curvedConnector3">
            <a:avLst>
              <a:gd name="adj1" fmla="val -297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3" idx="2"/>
            <a:endCxn id="14" idx="2"/>
          </p:cNvCxnSpPr>
          <p:nvPr/>
        </p:nvCxnSpPr>
        <p:spPr>
          <a:xfrm rot="5400000" flipH="1">
            <a:off x="8687753" y="3703638"/>
            <a:ext cx="766445" cy="1760220"/>
          </a:xfrm>
          <a:prstGeom prst="curvedConnector3">
            <a:avLst>
              <a:gd name="adj1" fmla="val -310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4" idx="2"/>
            <a:endCxn id="15" idx="2"/>
          </p:cNvCxnSpPr>
          <p:nvPr/>
        </p:nvCxnSpPr>
        <p:spPr>
          <a:xfrm rot="5400000" flipH="1">
            <a:off x="6849428" y="2859088"/>
            <a:ext cx="825500" cy="1857375"/>
          </a:xfrm>
          <a:prstGeom prst="curvedConnector3">
            <a:avLst>
              <a:gd name="adj1" fmla="val -288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5" idx="2"/>
            <a:endCxn id="16" idx="2"/>
          </p:cNvCxnSpPr>
          <p:nvPr/>
        </p:nvCxnSpPr>
        <p:spPr>
          <a:xfrm rot="5400000" flipH="1">
            <a:off x="5226368" y="2267903"/>
            <a:ext cx="689610" cy="1524635"/>
          </a:xfrm>
          <a:prstGeom prst="curvedConnector3">
            <a:avLst>
              <a:gd name="adj1" fmla="val -344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endCxn id="12" idx="0"/>
          </p:cNvCxnSpPr>
          <p:nvPr/>
        </p:nvCxnSpPr>
        <p:spPr>
          <a:xfrm>
            <a:off x="8191500" y="2286000"/>
            <a:ext cx="1766570" cy="9436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9074150" y="4568190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000">
                <a:solidFill>
                  <a:srgbClr val="FF0000"/>
                </a:solidFill>
              </a:rPr>
              <a:t>start</a:t>
            </a:r>
            <a:endParaRPr lang="" altLang="en-US" sz="2000">
              <a:solidFill>
                <a:srgbClr val="FF0000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7320915" y="3801745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rgbClr val="FF0000"/>
                </a:solidFill>
              </a:rPr>
              <a:t>1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5456555" y="2976245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rgbClr val="FF0000"/>
                </a:solidFill>
              </a:rPr>
              <a:t>2</a:t>
            </a:r>
            <a:endParaRPr lang="en-US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5150" y="641985"/>
            <a:ext cx="8522335" cy="58508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8410" y="922655"/>
            <a:ext cx="7155180" cy="538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68780" y="789940"/>
            <a:ext cx="8572500" cy="5278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6970" y="269875"/>
            <a:ext cx="9878060" cy="63188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Fakotorial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altLang="en-US"/>
              <a:t>	</a:t>
            </a:r>
            <a:r>
              <a:rPr lang="en-US" altLang="en-US" b="1"/>
              <a:t>f(n) = n! </a:t>
            </a:r>
            <a:endParaRPr lang="en-US" alt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5744845" y="1303655"/>
            <a:ext cx="2001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 b="1"/>
              <a:t>Basis</a:t>
            </a:r>
            <a:endParaRPr lang="en-US" altLang="en-US" sz="2800" b="1"/>
          </a:p>
        </p:txBody>
      </p:sp>
      <p:grpSp>
        <p:nvGrpSpPr>
          <p:cNvPr id="12" name="Group 11"/>
          <p:cNvGrpSpPr/>
          <p:nvPr/>
        </p:nvGrpSpPr>
        <p:grpSpPr>
          <a:xfrm>
            <a:off x="3242945" y="2038985"/>
            <a:ext cx="6040755" cy="3817620"/>
            <a:chOff x="3823" y="3185"/>
            <a:chExt cx="9513" cy="6012"/>
          </a:xfrm>
        </p:grpSpPr>
        <p:sp>
          <p:nvSpPr>
            <p:cNvPr id="9" name="Rectangle 8"/>
            <p:cNvSpPr/>
            <p:nvPr/>
          </p:nvSpPr>
          <p:spPr>
            <a:xfrm>
              <a:off x="6069" y="5767"/>
              <a:ext cx="6539" cy="2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69" y="3185"/>
              <a:ext cx="6540" cy="2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3823" y="4526"/>
              <a:ext cx="1922" cy="11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3823" y="5627"/>
              <a:ext cx="1856" cy="12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 Box 5"/>
            <p:cNvSpPr txBox="1"/>
            <p:nvPr/>
          </p:nvSpPr>
          <p:spPr>
            <a:xfrm>
              <a:off x="6512" y="3994"/>
              <a:ext cx="520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800"/>
                <a:t>n = 0, 1;  f(n) = 1</a:t>
              </a:r>
              <a:endParaRPr lang="en-US" altLang="en-US" sz="2800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6512" y="6329"/>
              <a:ext cx="682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800"/>
                <a:t>n &gt; 1;  f(n) = n * (n-1)!</a:t>
              </a:r>
              <a:endParaRPr lang="en-US" altLang="en-US" sz="2800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7763" y="8375"/>
              <a:ext cx="315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800" b="1"/>
                <a:t>Rekursi</a:t>
              </a:r>
              <a:endParaRPr lang="en-US" altLang="en-US" sz="2800" b="1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    Iteratif					Rekursi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99795" y="1963420"/>
            <a:ext cx="50368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faktorial(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n) {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result = 1;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for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(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i=1; i&lt;=n; i++) {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    result *= i;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}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return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result;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316980" y="1963420"/>
            <a:ext cx="50368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faktorial(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n) {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if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(n == 1) {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	  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return 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1;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}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return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n * faktorial(n-1);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Execution flow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553710" y="2096135"/>
            <a:ext cx="5280660" cy="2339340"/>
            <a:chOff x="4576" y="4502"/>
            <a:chExt cx="8316" cy="3684"/>
          </a:xfrm>
        </p:grpSpPr>
        <p:sp>
          <p:nvSpPr>
            <p:cNvPr id="5" name="Rectangle 4"/>
            <p:cNvSpPr/>
            <p:nvPr/>
          </p:nvSpPr>
          <p:spPr>
            <a:xfrm>
              <a:off x="4576" y="4502"/>
              <a:ext cx="2772" cy="12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n = 3</a:t>
              </a:r>
              <a:endParaRPr lang="en-US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8" y="5730"/>
              <a:ext cx="2772" cy="12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n = 2</a:t>
              </a:r>
              <a:endParaRPr lang="en-US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120" y="6958"/>
              <a:ext cx="2772" cy="12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n = 1</a:t>
              </a:r>
              <a:endParaRPr lang="en-US" altLang="en-US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419735" y="2832100"/>
            <a:ext cx="50368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faktorial(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n) {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if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(n == 1) {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	  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return 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1;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}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return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n * faktorial(n-1);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561330" y="1487170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rgbClr val="FF0000"/>
                </a:solidFill>
              </a:rPr>
              <a:t>3 * f(n-1)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320915" y="2286635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rgbClr val="FF0000"/>
                </a:solidFill>
              </a:rPr>
              <a:t>2 * f(n-1)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9081135" y="3229610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rgbClr val="FF0000"/>
                </a:solidFill>
              </a:rPr>
              <a:t>1 * f(n-1)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074150" y="4568190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rgbClr val="FF0000"/>
                </a:solidFill>
              </a:rPr>
              <a:t>1 * 1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313930" y="3801745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rgbClr val="FF0000"/>
                </a:solidFill>
              </a:rPr>
              <a:t>2 * 1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456555" y="2976245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rgbClr val="FF0000"/>
                </a:solidFill>
              </a:rPr>
              <a:t> 3 * 2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465320" y="2225040"/>
            <a:ext cx="90233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2400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6</a:t>
            </a:r>
            <a:endParaRPr lang="en-US" altLang="en-US" sz="2400"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17" name="Curved Connector 16"/>
          <p:cNvCxnSpPr>
            <a:stCxn id="10" idx="0"/>
            <a:endCxn id="11" idx="0"/>
          </p:cNvCxnSpPr>
          <p:nvPr/>
        </p:nvCxnSpPr>
        <p:spPr>
          <a:xfrm rot="16200000" flipH="1">
            <a:off x="6917690" y="1007110"/>
            <a:ext cx="799465" cy="1759585"/>
          </a:xfrm>
          <a:prstGeom prst="curvedConnector3">
            <a:avLst>
              <a:gd name="adj1" fmla="val -297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3" idx="2"/>
            <a:endCxn id="14" idx="2"/>
          </p:cNvCxnSpPr>
          <p:nvPr/>
        </p:nvCxnSpPr>
        <p:spPr>
          <a:xfrm rot="5400000" flipH="1">
            <a:off x="8688070" y="3703320"/>
            <a:ext cx="766445" cy="1760220"/>
          </a:xfrm>
          <a:prstGeom prst="curvedConnector3">
            <a:avLst>
              <a:gd name="adj1" fmla="val -310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4" idx="2"/>
            <a:endCxn id="15" idx="2"/>
          </p:cNvCxnSpPr>
          <p:nvPr/>
        </p:nvCxnSpPr>
        <p:spPr>
          <a:xfrm rot="5400000" flipH="1">
            <a:off x="6849110" y="2858770"/>
            <a:ext cx="825500" cy="1857375"/>
          </a:xfrm>
          <a:prstGeom prst="curvedConnector3">
            <a:avLst>
              <a:gd name="adj1" fmla="val -288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endCxn id="16" idx="2"/>
          </p:cNvCxnSpPr>
          <p:nvPr/>
        </p:nvCxnSpPr>
        <p:spPr>
          <a:xfrm rot="10800000">
            <a:off x="4916805" y="2685415"/>
            <a:ext cx="1385570" cy="7067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endCxn id="12" idx="0"/>
          </p:cNvCxnSpPr>
          <p:nvPr/>
        </p:nvCxnSpPr>
        <p:spPr>
          <a:xfrm>
            <a:off x="8191500" y="2286000"/>
            <a:ext cx="1766570" cy="9436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Execution flow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553710" y="2096135"/>
            <a:ext cx="5280660" cy="2339340"/>
            <a:chOff x="4576" y="4502"/>
            <a:chExt cx="8316" cy="3684"/>
          </a:xfrm>
        </p:grpSpPr>
        <p:sp>
          <p:nvSpPr>
            <p:cNvPr id="5" name="Rectangle 4"/>
            <p:cNvSpPr/>
            <p:nvPr/>
          </p:nvSpPr>
          <p:spPr>
            <a:xfrm>
              <a:off x="4576" y="4502"/>
              <a:ext cx="2772" cy="12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n = 2</a:t>
              </a:r>
              <a:endParaRPr lang="en-US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8" y="5730"/>
              <a:ext cx="2772" cy="12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n = 1</a:t>
              </a:r>
              <a:endParaRPr lang="en-US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120" y="6958"/>
              <a:ext cx="2772" cy="12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n = 0</a:t>
              </a:r>
              <a:endParaRPr lang="en-US" altLang="en-US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419735" y="2832100"/>
            <a:ext cx="50368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void 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countDown(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n) {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if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(n == 0) {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	  cout &lt;&lt; “finish\n”;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}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cout &lt;&lt; n &lt;&lt; endl;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countDown(n-1);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561330" y="1487170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rgbClr val="FF0000"/>
                </a:solidFill>
              </a:rPr>
              <a:t>2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320915" y="2286635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rgbClr val="FF0000"/>
                </a:solidFill>
              </a:rPr>
              <a:t>1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9081135" y="3229610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rgbClr val="FF0000"/>
                </a:solidFill>
              </a:rPr>
              <a:t>finish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456555" y="2976245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rgbClr val="FF0000"/>
                </a:solidFill>
              </a:rPr>
              <a:t> 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249420" y="2225040"/>
            <a:ext cx="111823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2400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main()</a:t>
            </a:r>
            <a:endParaRPr lang="en-US" altLang="en-US" sz="2400"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17" name="Curved Connector 16"/>
          <p:cNvCxnSpPr>
            <a:stCxn id="10" idx="0"/>
            <a:endCxn id="11" idx="0"/>
          </p:cNvCxnSpPr>
          <p:nvPr/>
        </p:nvCxnSpPr>
        <p:spPr>
          <a:xfrm rot="16200000" flipH="1">
            <a:off x="6918325" y="1007110"/>
            <a:ext cx="799465" cy="1759585"/>
          </a:xfrm>
          <a:prstGeom prst="curvedConnector3">
            <a:avLst>
              <a:gd name="adj1" fmla="val -297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3" idx="2"/>
            <a:endCxn id="14" idx="2"/>
          </p:cNvCxnSpPr>
          <p:nvPr/>
        </p:nvCxnSpPr>
        <p:spPr>
          <a:xfrm rot="5400000" flipH="1">
            <a:off x="8687753" y="3703638"/>
            <a:ext cx="766445" cy="1760220"/>
          </a:xfrm>
          <a:prstGeom prst="curvedConnector3">
            <a:avLst>
              <a:gd name="adj1" fmla="val -310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4" idx="2"/>
            <a:endCxn id="15" idx="2"/>
          </p:cNvCxnSpPr>
          <p:nvPr/>
        </p:nvCxnSpPr>
        <p:spPr>
          <a:xfrm rot="5400000" flipH="1">
            <a:off x="6849428" y="2859088"/>
            <a:ext cx="825500" cy="1857375"/>
          </a:xfrm>
          <a:prstGeom prst="curvedConnector3">
            <a:avLst>
              <a:gd name="adj1" fmla="val -288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5" idx="2"/>
            <a:endCxn id="16" idx="2"/>
          </p:cNvCxnSpPr>
          <p:nvPr/>
        </p:nvCxnSpPr>
        <p:spPr>
          <a:xfrm rot="5400000" flipH="1">
            <a:off x="5226368" y="2267903"/>
            <a:ext cx="689610" cy="1524635"/>
          </a:xfrm>
          <a:prstGeom prst="curvedConnector3">
            <a:avLst>
              <a:gd name="adj1" fmla="val -344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endCxn id="12" idx="0"/>
          </p:cNvCxnSpPr>
          <p:nvPr/>
        </p:nvCxnSpPr>
        <p:spPr>
          <a:xfrm>
            <a:off x="8191500" y="2286000"/>
            <a:ext cx="1766570" cy="9436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776</Words>
  <Application>WPS Presentation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Courier New</vt:lpstr>
      <vt:lpstr>Calibri Light</vt:lpstr>
      <vt:lpstr>Calibri</vt:lpstr>
      <vt:lpstr>微软雅黑</vt:lpstr>
      <vt:lpstr>FZHei-B01</vt:lpstr>
      <vt:lpstr/>
      <vt:lpstr>Arial Unicode MS</vt:lpstr>
      <vt:lpstr>Office Theme</vt:lpstr>
      <vt:lpstr>Fungsi Rekursi</vt:lpstr>
      <vt:lpstr>PowerPoint 演示文稿</vt:lpstr>
      <vt:lpstr>PowerPoint 演示文稿</vt:lpstr>
      <vt:lpstr>PowerPoint 演示文稿</vt:lpstr>
      <vt:lpstr>PowerPoint 演示文稿</vt:lpstr>
      <vt:lpstr>Fakotorial</vt:lpstr>
      <vt:lpstr>    Iteratif					Rekursi</vt:lpstr>
      <vt:lpstr>Execution flow</vt:lpstr>
      <vt:lpstr>Execution flow</vt:lpstr>
      <vt:lpstr>Execution 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Fungsi Rekursi</dc:title>
  <dc:creator>riskimidiw</dc:creator>
  <cp:lastModifiedBy>riskimidiw</cp:lastModifiedBy>
  <cp:revision>4</cp:revision>
  <dcterms:created xsi:type="dcterms:W3CDTF">2019-02-28T03:14:49Z</dcterms:created>
  <dcterms:modified xsi:type="dcterms:W3CDTF">2019-02-28T03:14:49Z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