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6"/>
  </p:notesMasterIdLst>
  <p:handoutMasterIdLst>
    <p:handoutMasterId r:id="rId17"/>
  </p:handoutMasterIdLst>
  <p:sldIdLst>
    <p:sldId id="491" r:id="rId6"/>
    <p:sldId id="469" r:id="rId7"/>
    <p:sldId id="472" r:id="rId8"/>
    <p:sldId id="496" r:id="rId9"/>
    <p:sldId id="494" r:id="rId10"/>
    <p:sldId id="492" r:id="rId11"/>
    <p:sldId id="488" r:id="rId12"/>
    <p:sldId id="489" r:id="rId13"/>
    <p:sldId id="490" r:id="rId14"/>
    <p:sldId id="481" r:id="rId15"/>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102" d="100"/>
          <a:sy n="102" d="100"/>
        </p:scale>
        <p:origin x="510" y="96"/>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pPr/>
              <a:t>9/8/2020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pPr/>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2800" dirty="0">
                <a:latin typeface="Bernard MT Condensed" panose="02050806060905020404" pitchFamily="18" charset="0"/>
              </a:rPr>
              <a:t>Risk Macaw</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688" y="3777750"/>
            <a:ext cx="1228506" cy="1218678"/>
          </a:xfrm>
          <a:prstGeom prst="rect">
            <a:avLst/>
          </a:prstGeom>
        </p:spPr>
      </p:pic>
      <p:pic>
        <p:nvPicPr>
          <p:cNvPr id="8" name="Picture 7" descr="RiskMacawLogo.jpg"/>
          <p:cNvPicPr>
            <a:picLocks noChangeAspect="1"/>
          </p:cNvPicPr>
          <p:nvPr/>
        </p:nvPicPr>
        <p:blipFill>
          <a:blip r:embed="rId5"/>
          <a:stretch>
            <a:fillRect/>
          </a:stretch>
        </p:blipFill>
        <p:spPr>
          <a:xfrm>
            <a:off x="6939150" y="3814716"/>
            <a:ext cx="1722342" cy="1155636"/>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800" dirty="0">
                <a:cs typeface="Arial" panose="020B0604020202020204" pitchFamily="34" charset="0"/>
              </a:rPr>
              <a:t>There is a lot of focus on the regression testing efforts to be rightly spend on the critical areas of Ops Risk product development in GRC/MRM/Losses due to pace in development with parallel releases happening in Containerization and non-Containerization areas. Approximately 3 to 4 parallel releases and branches reach the production box in ECS and non ECS areas every month thereby making it extremely critical for the testers to focus on the hotspot modules during testing. As of today the testers are unable to identify the critical hotspots to focus on the right areas of testing. Similarly developers takes a lot of time to analyze the production defects and fix due to complexity in the code.</a:t>
            </a:r>
          </a:p>
          <a:p>
            <a:pPr marL="342900" indent="-342900" algn="l">
              <a:buAutoNum type="alphaUcPeriod"/>
            </a:pPr>
            <a:r>
              <a:rPr lang="en-US" sz="1800" dirty="0">
                <a:cs typeface="Arial" panose="020B0604020202020204" pitchFamily="34" charset="0"/>
              </a:rPr>
              <a:t>To identify hotspots within the application which requires high degree of attention during regression testing.</a:t>
            </a:r>
          </a:p>
          <a:p>
            <a:pPr marL="342900" indent="-342900" algn="l">
              <a:buAutoNum type="alphaUcPeriod"/>
            </a:pPr>
            <a:r>
              <a:rPr lang="en-US" sz="1800" dirty="0">
                <a:cs typeface="Arial" panose="020B0604020202020204" pitchFamily="34" charset="0"/>
              </a:rPr>
              <a:t>To identify defect patterns to give list of defects &amp; solutions already occurred in past similar to the one in question for quick turnaround for developers.</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Font typeface="+mj-lt"/>
              <a:buAutoNum type="arabicPeriod"/>
            </a:pPr>
            <a:r>
              <a:rPr lang="en-US" sz="1100" dirty="0"/>
              <a:t>Python</a:t>
            </a:r>
          </a:p>
          <a:p>
            <a:pPr marL="228600" indent="-228600" algn="l">
              <a:buFont typeface="+mj-lt"/>
              <a:buAutoNum type="arabicPeriod"/>
            </a:pPr>
            <a:r>
              <a:rPr lang="en-US" sz="1100" dirty="0"/>
              <a:t>CSV files</a:t>
            </a:r>
          </a:p>
          <a:p>
            <a:pPr marL="228600" indent="-228600" algn="l">
              <a:buFont typeface="+mj-lt"/>
              <a:buAutoNum type="arabicPeriod"/>
            </a:pPr>
            <a:r>
              <a:rPr lang="en-US" sz="1100" dirty="0"/>
              <a:t>K-Means clustering algorithm</a:t>
            </a:r>
          </a:p>
          <a:p>
            <a:pPr marL="228600" indent="-228600" algn="l">
              <a:buFont typeface="+mj-lt"/>
              <a:buAutoNum type="arabicPeriod"/>
            </a:pPr>
            <a:r>
              <a:rPr lang="en-US" sz="1100" dirty="0"/>
              <a:t>Cognos Analytical Dashboard</a:t>
            </a:r>
          </a:p>
          <a:p>
            <a:pPr marL="228600" indent="-228600" algn="l">
              <a:buFont typeface="+mj-lt"/>
              <a:buAutoNum type="arabicPeriod"/>
            </a:pPr>
            <a:r>
              <a:rPr lang="en-US" sz="1100" dirty="0"/>
              <a:t>Natural Language Understanding</a:t>
            </a:r>
          </a:p>
          <a:p>
            <a:pPr marL="228600" indent="-228600" algn="l">
              <a:buFont typeface="+mj-lt"/>
              <a:buAutoNum type="arabicPeriod"/>
            </a:pPr>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8627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lgn="l"/>
            <a:r>
              <a:rPr lang="en-US" sz="1100" b="1" dirty="0"/>
              <a:t>Part A</a:t>
            </a:r>
            <a:r>
              <a:rPr lang="en-US" sz="1100" dirty="0"/>
              <a:t>: Reducing task for testers and developers, by introducing hotspots that can conclude the most affected modules. Which makes it easier for them to identify the higher priority testing modules. This will help both the testers and developers as the tester would know where and what to test and the developer would know which module is most affected and can work upon resolving it. It can be used for impact analysis after getting a requirement and makes it a lot easier for all. The data is refined and clusters are created using machine learning model which generates the output to be stored in .csv files. This output will be integrated with Cognos for visualization of the key hotspot areas and the modules to be worked upon. </a:t>
            </a:r>
          </a:p>
          <a:p>
            <a:pPr algn="l"/>
            <a:r>
              <a:rPr lang="en-US" sz="1100" b="1" dirty="0"/>
              <a:t>Part B</a:t>
            </a:r>
            <a:r>
              <a:rPr lang="en-US" sz="1100" dirty="0"/>
              <a:t>: The UI is provided with data description which is mainly text data, transformed using NLP tokenization (Bag of Words) for providing key data words like Outlook, Mail, Yahoo which can be configured under Mail related issues. This refined data is passed in the model to train it.</a:t>
            </a:r>
            <a:endParaRPr lang="en-IN" sz="1100" dirty="0"/>
          </a:p>
          <a:p>
            <a:pPr lvl="0"/>
            <a:endParaRPr lang="en-IN" sz="110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Architecture</a:t>
            </a:r>
          </a:p>
        </p:txBody>
      </p:sp>
      <p:sp>
        <p:nvSpPr>
          <p:cNvPr id="6" name="Rectangle 5">
            <a:extLst>
              <a:ext uri="{FF2B5EF4-FFF2-40B4-BE49-F238E27FC236}">
                <a16:creationId xmlns:a16="http://schemas.microsoft.com/office/drawing/2014/main" id="{CCB79F84-A71F-4C90-A599-76F7E8C3FDCA}"/>
              </a:ext>
            </a:extLst>
          </p:cNvPr>
          <p:cNvSpPr/>
          <p:nvPr/>
        </p:nvSpPr>
        <p:spPr>
          <a:xfrm>
            <a:off x="465104" y="707914"/>
            <a:ext cx="8067675" cy="3849639"/>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lvl="0" algn="l"/>
            <a:r>
              <a:rPr lang="en-IN" sz="1100" b="1" dirty="0"/>
              <a:t>Identifying Defect Pattern:</a:t>
            </a:r>
          </a:p>
          <a:p>
            <a:pPr lvl="0" algn="l"/>
            <a:r>
              <a:rPr lang="en-IN" sz="1100" b="1" dirty="0"/>
              <a:t>Part A: </a:t>
            </a:r>
          </a:p>
          <a:p>
            <a:pPr lvl="0" algn="l"/>
            <a:endParaRPr lang="en-IN" sz="1100" dirty="0"/>
          </a:p>
          <a:p>
            <a:pPr lvl="0" algn="l"/>
            <a:endParaRPr lang="en-IN" sz="1100" dirty="0"/>
          </a:p>
          <a:p>
            <a:pPr lvl="0" algn="l"/>
            <a:endParaRPr lang="en-IN" sz="1100" dirty="0"/>
          </a:p>
          <a:p>
            <a:pPr lvl="0" algn="l"/>
            <a:endParaRPr lang="en-IN" sz="1100" dirty="0"/>
          </a:p>
          <a:p>
            <a:pPr lvl="0" algn="l"/>
            <a:endParaRPr lang="en-IN" sz="1100" dirty="0"/>
          </a:p>
          <a:p>
            <a:pPr lvl="0" algn="l"/>
            <a:endParaRPr lang="en-IN" sz="1100" dirty="0"/>
          </a:p>
          <a:p>
            <a:pPr lvl="0" algn="l"/>
            <a:endParaRPr lang="en-IN" sz="1100" dirty="0"/>
          </a:p>
          <a:p>
            <a:pPr lvl="0" algn="l"/>
            <a:r>
              <a:rPr lang="en-IN" sz="1100" b="1" dirty="0"/>
              <a:t>Part B:</a:t>
            </a:r>
          </a:p>
          <a:p>
            <a:pPr lvl="0" algn="l"/>
            <a:endParaRPr lang="en-IN" sz="1100" b="1" dirty="0"/>
          </a:p>
        </p:txBody>
      </p:sp>
      <p:sp>
        <p:nvSpPr>
          <p:cNvPr id="3" name="Rectangle 2"/>
          <p:cNvSpPr/>
          <p:nvPr/>
        </p:nvSpPr>
        <p:spPr>
          <a:xfrm>
            <a:off x="661482" y="1177047"/>
            <a:ext cx="1245142" cy="749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Collate Input Dataset</a:t>
            </a:r>
          </a:p>
          <a:p>
            <a:pPr algn="ctr"/>
            <a:r>
              <a:rPr lang="en-US" dirty="0"/>
              <a:t>(Defect Summary)</a:t>
            </a:r>
          </a:p>
        </p:txBody>
      </p:sp>
      <p:sp>
        <p:nvSpPr>
          <p:cNvPr id="5" name="Right Arrow 4"/>
          <p:cNvSpPr/>
          <p:nvPr/>
        </p:nvSpPr>
        <p:spPr>
          <a:xfrm>
            <a:off x="1914729" y="1488332"/>
            <a:ext cx="340468" cy="1750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255197" y="1177047"/>
            <a:ext cx="1031131" cy="749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Process/Train Data &amp; Upload Sample File</a:t>
            </a:r>
          </a:p>
        </p:txBody>
      </p:sp>
      <p:sp>
        <p:nvSpPr>
          <p:cNvPr id="8" name="Right Arrow 7"/>
          <p:cNvSpPr/>
          <p:nvPr/>
        </p:nvSpPr>
        <p:spPr>
          <a:xfrm>
            <a:off x="3294433" y="1488332"/>
            <a:ext cx="340468" cy="1750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3643006" y="1173287"/>
            <a:ext cx="1151911" cy="752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Model with NLTK + Linear SVC Algorithm</a:t>
            </a:r>
          </a:p>
        </p:txBody>
      </p:sp>
      <p:sp>
        <p:nvSpPr>
          <p:cNvPr id="10" name="Right Arrow 9"/>
          <p:cNvSpPr/>
          <p:nvPr/>
        </p:nvSpPr>
        <p:spPr>
          <a:xfrm>
            <a:off x="4794917" y="1488332"/>
            <a:ext cx="340468" cy="1750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6531299" y="1173287"/>
            <a:ext cx="1163279" cy="752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Navigate to Dashboard and Check Visualization</a:t>
            </a:r>
          </a:p>
        </p:txBody>
      </p:sp>
      <p:sp>
        <p:nvSpPr>
          <p:cNvPr id="17" name="Right Arrow 16"/>
          <p:cNvSpPr/>
          <p:nvPr/>
        </p:nvSpPr>
        <p:spPr>
          <a:xfrm>
            <a:off x="6177064" y="1488332"/>
            <a:ext cx="340468" cy="1750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669587" y="2619245"/>
            <a:ext cx="867383"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Collate Data</a:t>
            </a:r>
          </a:p>
        </p:txBody>
      </p:sp>
      <p:sp>
        <p:nvSpPr>
          <p:cNvPr id="19" name="Rectangle 18"/>
          <p:cNvSpPr/>
          <p:nvPr/>
        </p:nvSpPr>
        <p:spPr>
          <a:xfrm>
            <a:off x="5135385" y="1173287"/>
            <a:ext cx="1041679" cy="752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Output and Store in .CSV file</a:t>
            </a:r>
          </a:p>
        </p:txBody>
      </p:sp>
      <p:sp>
        <p:nvSpPr>
          <p:cNvPr id="20" name="Right Arrow 19"/>
          <p:cNvSpPr/>
          <p:nvPr/>
        </p:nvSpPr>
        <p:spPr>
          <a:xfrm>
            <a:off x="1536970" y="2847845"/>
            <a:ext cx="282102" cy="1653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19072" y="2619245"/>
            <a:ext cx="951690"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 Data using NLP</a:t>
            </a:r>
          </a:p>
        </p:txBody>
      </p:sp>
      <p:sp>
        <p:nvSpPr>
          <p:cNvPr id="22" name="Right Arrow 21"/>
          <p:cNvSpPr/>
          <p:nvPr/>
        </p:nvSpPr>
        <p:spPr>
          <a:xfrm>
            <a:off x="2770762" y="2847845"/>
            <a:ext cx="303178" cy="1653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3073940" y="2619245"/>
            <a:ext cx="936272"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Refined Textual Data</a:t>
            </a:r>
          </a:p>
        </p:txBody>
      </p:sp>
      <p:sp>
        <p:nvSpPr>
          <p:cNvPr id="24" name="Right Arrow 23"/>
          <p:cNvSpPr/>
          <p:nvPr/>
        </p:nvSpPr>
        <p:spPr>
          <a:xfrm>
            <a:off x="4010213" y="2847845"/>
            <a:ext cx="303178" cy="1653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4313390" y="2619245"/>
            <a:ext cx="821995"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 Data and Train Model</a:t>
            </a:r>
          </a:p>
        </p:txBody>
      </p:sp>
      <p:sp>
        <p:nvSpPr>
          <p:cNvPr id="26" name="Right Arrow 25"/>
          <p:cNvSpPr/>
          <p:nvPr/>
        </p:nvSpPr>
        <p:spPr>
          <a:xfrm>
            <a:off x="5135386" y="2847845"/>
            <a:ext cx="303178" cy="1653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5438564" y="2619245"/>
            <a:ext cx="1092735"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Pickle file and Pass Test Data</a:t>
            </a:r>
          </a:p>
        </p:txBody>
      </p:sp>
      <p:sp>
        <p:nvSpPr>
          <p:cNvPr id="28" name="Right Arrow 27"/>
          <p:cNvSpPr/>
          <p:nvPr/>
        </p:nvSpPr>
        <p:spPr>
          <a:xfrm>
            <a:off x="6531299" y="2847845"/>
            <a:ext cx="278063" cy="1653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6809362" y="2619245"/>
            <a:ext cx="972766" cy="622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Navigate to Project</a:t>
            </a:r>
          </a:p>
        </p:txBody>
      </p:sp>
      <p:sp>
        <p:nvSpPr>
          <p:cNvPr id="30" name="Down Arrow 29"/>
          <p:cNvSpPr/>
          <p:nvPr/>
        </p:nvSpPr>
        <p:spPr>
          <a:xfrm>
            <a:off x="7203332" y="3241815"/>
            <a:ext cx="184826" cy="337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p:cNvSpPr/>
          <p:nvPr/>
        </p:nvSpPr>
        <p:spPr>
          <a:xfrm>
            <a:off x="6809362" y="3579779"/>
            <a:ext cx="972766" cy="5739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predicted_out.csv</a:t>
            </a:r>
          </a:p>
        </p:txBody>
      </p:sp>
      <p:sp>
        <p:nvSpPr>
          <p:cNvPr id="32" name="Right Arrow 31"/>
          <p:cNvSpPr/>
          <p:nvPr/>
        </p:nvSpPr>
        <p:spPr>
          <a:xfrm rot="10800000">
            <a:off x="6517532" y="3786492"/>
            <a:ext cx="291830" cy="1605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5438564" y="3579779"/>
            <a:ext cx="1078967" cy="5739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Resolutions displayed</a:t>
            </a:r>
          </a:p>
        </p:txBody>
      </p:sp>
    </p:spTree>
    <p:extLst>
      <p:ext uri="{BB962C8B-B14F-4D97-AF65-F5344CB8AC3E}">
        <p14:creationId xmlns:p14="http://schemas.microsoft.com/office/powerpoint/2010/main" val="356565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Salient Features</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85869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lgn="l"/>
            <a:r>
              <a:rPr lang="en-US" sz="1100" b="1" dirty="0"/>
              <a:t>Part A</a:t>
            </a:r>
            <a:r>
              <a:rPr lang="en-US" sz="1100" dirty="0"/>
              <a:t>: Reducing task for testers and developers, by introducing hotspots that can conclude the most affected modules. Which makes it easier for them to identify the higher priority testing modules. This will help both the testers and developers as the tester would know where and what to test and the developer would know which module is most affected and can work upon resolving it. It can be used for impact analysis after getting a requirement and makes it a lot easier for all. The data is refined and clusters are created using machine learning model which generates the output to be stored in .csv files. This output will be integrated with Cognos for visualization of the key hotspot areas and the modules to be worked upon. </a:t>
            </a:r>
          </a:p>
          <a:p>
            <a:pPr algn="l"/>
            <a:r>
              <a:rPr lang="en-US" sz="1100" b="1" dirty="0"/>
              <a:t>Part B</a:t>
            </a:r>
            <a:r>
              <a:rPr lang="en-US" sz="1100" dirty="0"/>
              <a:t>: The UI is provided with data description which is mainly text data, transformed using NLP tokenization (Bag of Words) for providing key data words like Outlook, Mail, Yahoo which can be configured under Mail related issues. This refined data is passed in the model to train it.</a:t>
            </a:r>
            <a:endParaRPr lang="en-IN" sz="1100" dirty="0"/>
          </a:p>
          <a:p>
            <a:pPr lvl="0"/>
            <a:endParaRPr lang="en-IN" sz="110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42925" y="785735"/>
            <a:ext cx="8058148" cy="387381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r>
              <a:rPr lang="en-IN" sz="1800" dirty="0"/>
              <a:t>Find Hotspot: Run a k-means clustering algorithm on the input dataset to predict the module belonging to each cluster.</a:t>
            </a:r>
          </a:p>
          <a:p>
            <a:pPr marL="342900" indent="-342900" algn="l"/>
            <a:r>
              <a:rPr lang="en-IN" sz="1800" dirty="0"/>
              <a:t>	Merge the cluster with the input data and load it to .csv file</a:t>
            </a:r>
          </a:p>
          <a:p>
            <a:pPr marL="342900" indent="-342900" algn="l"/>
            <a:r>
              <a:rPr lang="en-IN" sz="1800" dirty="0"/>
              <a:t>	Plot the result in the Cognos dashboard using the generated .csv output.</a:t>
            </a:r>
          </a:p>
          <a:p>
            <a:pPr marL="342900" indent="-342900" algn="l"/>
            <a:r>
              <a:rPr lang="en-IN" sz="1800" dirty="0"/>
              <a:t>Predict Resolution: Use the nltk library to clean the input summary data for which resolution is to be predicted.</a:t>
            </a:r>
          </a:p>
          <a:p>
            <a:pPr marL="342900" indent="-342900" algn="l"/>
            <a:r>
              <a:rPr lang="en-IN" sz="1800" dirty="0"/>
              <a:t>	Factorise the dependent value and load it to .csv.</a:t>
            </a:r>
          </a:p>
          <a:p>
            <a:pPr marL="342900" indent="-342900" algn="l"/>
            <a:r>
              <a:rPr lang="en-IN" sz="1800" dirty="0"/>
              <a:t>	Use TFIDF vectorizer to convert raw cleaned text into matrix of features.</a:t>
            </a:r>
          </a:p>
          <a:p>
            <a:pPr marL="342900" indent="-342900" algn="l"/>
            <a:r>
              <a:rPr lang="en-IN" sz="1800" dirty="0"/>
              <a:t>	Train the LinearSVC Classifier using the generated matrix of features and the factorised dependent value.</a:t>
            </a:r>
          </a:p>
          <a:p>
            <a:pPr marL="342900" indent="-342900" algn="l"/>
            <a:r>
              <a:rPr lang="en-IN" sz="1800" dirty="0"/>
              <a:t>	Save the trained classifier and vectorizer object as pickle file to reuse for future prediction</a:t>
            </a:r>
          </a:p>
          <a:p>
            <a:pPr marL="342900" indent="-342900" algn="l"/>
            <a:r>
              <a:rPr lang="en-IN" sz="1800" dirty="0"/>
              <a:t>	Clean the any new text and use the saved objects to predict the resolution for new values.</a:t>
            </a:r>
          </a:p>
          <a:p>
            <a:pPr algn="l"/>
            <a:endParaRPr lang="en-IN" sz="1800" dirty="0"/>
          </a:p>
          <a:p>
            <a:pPr algn="l"/>
            <a:r>
              <a:rPr lang="en-US" sz="1800" dirty="0"/>
              <a:t> </a:t>
            </a:r>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a:t>Testers’ delight - Scramble through huge defects which historically accumulated, and making good use of it is a challenging task. Our application will gorge the file, mark the hotspot modules, which are more prone to get defects. So, the testers get an indicator before hand which are the modules they need to be more concerned about. </a:t>
            </a:r>
          </a:p>
          <a:p>
            <a:pPr marL="342900" indent="-342900" algn="l">
              <a:buFont typeface="+mj-lt"/>
              <a:buAutoNum type="arabicPeriod"/>
            </a:pPr>
            <a:r>
              <a:rPr lang="en-US" sz="1800" dirty="0"/>
              <a:t>Developers’ fortune – Testers hand over to the developers list of defect. Developer can make use of our application to reduce his effort, in lieu of hard work done earlier. For a defect what was or were the resolutions, if fed into the application in the form of csv file, application will directly provide the possible resolution, using natural language keyword search. It may not be 100% correct always, but can save a good percentage of tasks at developers’ end. </a:t>
            </a:r>
          </a:p>
        </p:txBody>
      </p:sp>
    </p:spTree>
    <p:extLst>
      <p:ext uri="{BB962C8B-B14F-4D97-AF65-F5344CB8AC3E}">
        <p14:creationId xmlns:p14="http://schemas.microsoft.com/office/powerpoint/2010/main" val="39277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a:t>Getting to work in an completely new </a:t>
            </a:r>
            <a:r>
              <a:rPr lang="en-US" sz="1800" dirty="0" err="1"/>
              <a:t>env</a:t>
            </a:r>
            <a:r>
              <a:rPr lang="en-US" sz="1800" dirty="0"/>
              <a:t>, new linguistics – We needed to do a lot of head-banging for finding the right utility for completing a task in IBM Cloud environment.</a:t>
            </a:r>
          </a:p>
          <a:p>
            <a:pPr marL="342900" indent="-342900" algn="l">
              <a:buFont typeface="+mj-lt"/>
              <a:buAutoNum type="arabicPeriod"/>
            </a:pPr>
            <a:r>
              <a:rPr lang="en-US" sz="1800" dirty="0"/>
              <a:t>Access issue, Lite Version limitations are other challenges we faced. We lost lot many good hours and required big assistance from IBM team for overcoming those issues.</a:t>
            </a:r>
          </a:p>
          <a:p>
            <a:pPr marL="342900" indent="-342900" algn="l">
              <a:buFont typeface="+mj-lt"/>
              <a:buAutoNum type="arabicPeriod"/>
            </a:pPr>
            <a:r>
              <a:rPr lang="en-US" sz="1800" dirty="0"/>
              <a:t>We learnt a lot of new technologies, experienced ways working directly on the cloud.</a:t>
            </a:r>
          </a:p>
          <a:p>
            <a:pPr marL="342900" indent="-342900" algn="l">
              <a:buFont typeface="+mj-lt"/>
              <a:buAutoNum type="arabicPeriod"/>
            </a:pPr>
            <a:r>
              <a:rPr lang="en-US" sz="1800" dirty="0"/>
              <a:t>Team we constituted, were from discrete teams, and separated by thousand miles with pandemic impact. But still managed to stitch the whole concert together, in the pretext of </a:t>
            </a:r>
            <a:r>
              <a:rPr lang="en-US" sz="1800" dirty="0" err="1"/>
              <a:t>Hackathon</a:t>
            </a:r>
            <a:r>
              <a:rPr lang="en-US" sz="1800" dirty="0"/>
              <a:t>. </a:t>
            </a:r>
          </a:p>
        </p:txBody>
      </p:sp>
    </p:spTree>
    <p:extLst>
      <p:ext uri="{BB962C8B-B14F-4D97-AF65-F5344CB8AC3E}">
        <p14:creationId xmlns:p14="http://schemas.microsoft.com/office/powerpoint/2010/main" val="364542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12153</TotalTime>
  <Words>1101</Words>
  <Application>Microsoft Office PowerPoint</Application>
  <PresentationFormat>On-screen Show (16:9)</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Bernard MT Condensed</vt:lpstr>
      <vt:lpstr>Bodoni MT Black</vt:lpstr>
      <vt:lpstr>Calibri</vt:lpstr>
      <vt:lpstr>Calibri Light</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Indranil Roy</cp:lastModifiedBy>
  <cp:revision>456</cp:revision>
  <cp:lastPrinted>2015-11-28T12:28:20Z</cp:lastPrinted>
  <dcterms:created xsi:type="dcterms:W3CDTF">2018-05-11T06:04:00Z</dcterms:created>
  <dcterms:modified xsi:type="dcterms:W3CDTF">2020-09-08T13:32:34Z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