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4" r:id="rId1"/>
  </p:sldMasterIdLst>
  <p:notesMasterIdLst>
    <p:notesMasterId r:id="rId15"/>
  </p:notesMasterIdLst>
  <p:sldIdLst>
    <p:sldId id="287" r:id="rId2"/>
    <p:sldId id="297" r:id="rId3"/>
    <p:sldId id="317" r:id="rId4"/>
    <p:sldId id="318" r:id="rId5"/>
    <p:sldId id="319" r:id="rId6"/>
    <p:sldId id="302" r:id="rId7"/>
    <p:sldId id="303" r:id="rId8"/>
    <p:sldId id="310" r:id="rId9"/>
    <p:sldId id="311" r:id="rId10"/>
    <p:sldId id="257" r:id="rId11"/>
    <p:sldId id="258" r:id="rId12"/>
    <p:sldId id="316" r:id="rId13"/>
    <p:sldId id="31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ky mahale" initials="lm" lastIdx="1" clrIdx="0">
    <p:extLst>
      <p:ext uri="{19B8F6BF-5375-455C-9EA6-DF929625EA0E}">
        <p15:presenceInfo xmlns:p15="http://schemas.microsoft.com/office/powerpoint/2012/main" userId="11c795cda9c312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FF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378" y="4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76ABC-48E0-4178-987E-AFC0C05B24A1}" type="datetimeFigureOut">
              <a:rPr lang="en-US" smtClean="0"/>
              <a:pPr/>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5C39F-D327-4BD0-9224-7C01717EBF10}" type="slidenum">
              <a:rPr lang="en-US" smtClean="0"/>
              <a:pPr/>
              <a:t>‹#›</a:t>
            </a:fld>
            <a:endParaRPr lang="en-US" dirty="0"/>
          </a:p>
        </p:txBody>
      </p:sp>
    </p:spTree>
    <p:extLst>
      <p:ext uri="{BB962C8B-B14F-4D97-AF65-F5344CB8AC3E}">
        <p14:creationId xmlns:p14="http://schemas.microsoft.com/office/powerpoint/2010/main" val="709024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A430C0A-5464-4FE4-84EB-FF9C94016DF4}" type="datetimeFigureOut">
              <a:rPr lang="en-US" smtClean="0"/>
              <a:pPr/>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830647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6739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pPr/>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4745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pPr/>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635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60C6404-AD6E-4860-8E75-697CA40B95DA}" type="datetimeFigureOut">
              <a:rPr lang="en-US" smtClean="0"/>
              <a:pPr/>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847402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pPr/>
              <a:t>11/13/2024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586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pPr/>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54653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pPr/>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4873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pPr/>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2081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pPr/>
              <a:t>11/13/2024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1797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pPr/>
              <a:t>11/13/2024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2728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pPr/>
              <a:t>11/13/2024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0104048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545A5DD-A06D-4039-95EF-F8A750F5E6BB}"/>
              </a:ext>
            </a:extLst>
          </p:cNvPr>
          <p:cNvSpPr txBox="1"/>
          <p:nvPr/>
        </p:nvSpPr>
        <p:spPr>
          <a:xfrm>
            <a:off x="2656935" y="77638"/>
            <a:ext cx="6452559" cy="3027688"/>
          </a:xfrm>
          <a:prstGeom prst="rect">
            <a:avLst/>
          </a:prstGeom>
          <a:noFill/>
        </p:spPr>
        <p:txBody>
          <a:bodyPr wrap="square" rtlCol="0">
            <a:spAutoFit/>
          </a:bodyPr>
          <a:lstStyle/>
          <a:p>
            <a:pPr marL="6350" marR="54610" indent="-6350" algn="ctr">
              <a:lnSpc>
                <a:spcPct val="107000"/>
              </a:lnSpc>
              <a:spcBef>
                <a:spcPts val="0"/>
              </a:spcBef>
              <a:spcAft>
                <a:spcPts val="0"/>
              </a:spcAft>
            </a:pPr>
            <a:endParaRPr lang="en-US" sz="1400" kern="100" dirty="0">
              <a:effectLst/>
              <a:latin typeface="Calibri" panose="020F0502020204030204" pitchFamily="34" charset="0"/>
              <a:ea typeface="Calibri" panose="020F0502020204030204" pitchFamily="34" charset="0"/>
            </a:endParaRPr>
          </a:p>
          <a:p>
            <a:pPr marL="6350" marR="52705" indent="-6350" algn="ctr">
              <a:lnSpc>
                <a:spcPct val="107000"/>
              </a:lnSpc>
              <a:spcBef>
                <a:spcPts val="0"/>
              </a:spcBef>
              <a:spcAft>
                <a:spcPts val="675"/>
              </a:spcAft>
            </a:pPr>
            <a:r>
              <a:rPr lang="en-US" sz="3200" b="1" kern="100" dirty="0">
                <a:effectLst/>
                <a:latin typeface="Candara Light" panose="020E0502030303020204" pitchFamily="34" charset="0"/>
                <a:ea typeface="Calibri" panose="020F0502020204030204" pitchFamily="34" charset="0"/>
              </a:rPr>
              <a:t>TRAINING AND PLACEMENT CELL</a:t>
            </a:r>
            <a:endParaRPr lang="en-US" sz="3200" kern="100" dirty="0">
              <a:effectLst/>
              <a:latin typeface="Candara Light" panose="020E0502030303020204" pitchFamily="34" charset="0"/>
              <a:ea typeface="Calibri" panose="020F0502020204030204" pitchFamily="34" charset="0"/>
            </a:endParaRPr>
          </a:p>
          <a:p>
            <a:pPr marL="6350" marR="52705" indent="-6350" algn="ctr">
              <a:lnSpc>
                <a:spcPct val="107000"/>
              </a:lnSpc>
              <a:spcBef>
                <a:spcPts val="0"/>
              </a:spcBef>
              <a:spcAft>
                <a:spcPts val="675"/>
              </a:spcAft>
            </a:pPr>
            <a:r>
              <a:rPr lang="en-US" sz="2000" kern="100" dirty="0">
                <a:effectLst/>
                <a:latin typeface="Bodoni MT" panose="02070603080606020203" pitchFamily="18" charset="0"/>
                <a:ea typeface="Calibri" panose="020F0502020204030204" pitchFamily="34" charset="0"/>
              </a:rPr>
              <a:t>Master of Computer Applications </a:t>
            </a:r>
          </a:p>
          <a:p>
            <a:pPr marL="6350" marR="53975" indent="-6350" algn="ctr">
              <a:lnSpc>
                <a:spcPct val="107000"/>
              </a:lnSpc>
              <a:spcBef>
                <a:spcPts val="0"/>
              </a:spcBef>
              <a:spcAft>
                <a:spcPts val="675"/>
              </a:spcAft>
            </a:pPr>
            <a:r>
              <a:rPr lang="en-US" sz="2000" kern="100" dirty="0">
                <a:effectLst/>
                <a:latin typeface="Bodoni MT" panose="02070603080606020203" pitchFamily="18" charset="0"/>
                <a:ea typeface="Calibri" panose="020F0502020204030204" pitchFamily="34" charset="0"/>
              </a:rPr>
              <a:t>From </a:t>
            </a:r>
            <a:r>
              <a:rPr lang="en-US" sz="2000" b="1" kern="100" dirty="0">
                <a:effectLst/>
                <a:latin typeface="Bodoni MT" panose="02070603080606020203" pitchFamily="18" charset="0"/>
                <a:ea typeface="Calibri" panose="020F0502020204030204" pitchFamily="34" charset="0"/>
              </a:rPr>
              <a:t>MBC Department</a:t>
            </a:r>
            <a:endParaRPr lang="en-US" sz="2000" kern="100" dirty="0">
              <a:effectLst/>
              <a:latin typeface="Bodoni MT" panose="02070603080606020203" pitchFamily="18" charset="0"/>
              <a:ea typeface="Calibri" panose="020F0502020204030204" pitchFamily="34" charset="0"/>
            </a:endParaRPr>
          </a:p>
          <a:p>
            <a:pPr marL="6350" marR="52070" indent="-6350" algn="ctr">
              <a:lnSpc>
                <a:spcPct val="107000"/>
              </a:lnSpc>
              <a:spcBef>
                <a:spcPts val="0"/>
              </a:spcBef>
              <a:spcAft>
                <a:spcPts val="675"/>
              </a:spcAft>
            </a:pPr>
            <a:r>
              <a:rPr lang="en-US" sz="2000" b="1" kern="100" dirty="0">
                <a:effectLst/>
                <a:latin typeface="Bodoni MT" panose="02070603080606020203" pitchFamily="18" charset="0"/>
                <a:ea typeface="Calibri" panose="020F0502020204030204" pitchFamily="34" charset="0"/>
              </a:rPr>
              <a:t>Maulana Azad National Institute Of Technology,</a:t>
            </a:r>
            <a:endParaRPr lang="en-US" sz="2000" kern="100" dirty="0">
              <a:effectLst/>
              <a:latin typeface="Bodoni MT" panose="02070603080606020203" pitchFamily="18" charset="0"/>
              <a:ea typeface="Calibri" panose="020F0502020204030204" pitchFamily="34" charset="0"/>
            </a:endParaRPr>
          </a:p>
          <a:p>
            <a:pPr marL="6350" marR="52070" indent="-6350" algn="ctr">
              <a:lnSpc>
                <a:spcPct val="107000"/>
              </a:lnSpc>
              <a:spcBef>
                <a:spcPts val="0"/>
              </a:spcBef>
              <a:spcAft>
                <a:spcPts val="675"/>
              </a:spcAft>
            </a:pPr>
            <a:r>
              <a:rPr lang="en-US" sz="2000" b="1" kern="100" dirty="0">
                <a:effectLst/>
                <a:latin typeface="Bodoni MT" panose="02070603080606020203" pitchFamily="18" charset="0"/>
                <a:ea typeface="Calibri" panose="020F0502020204030204" pitchFamily="34" charset="0"/>
              </a:rPr>
              <a:t>Bhopal</a:t>
            </a:r>
            <a:endParaRPr lang="en-US" sz="2000" kern="100" dirty="0">
              <a:effectLst/>
              <a:latin typeface="Bodoni MT" panose="02070603080606020203" pitchFamily="18" charset="0"/>
              <a:ea typeface="Calibri" panose="020F0502020204030204" pitchFamily="34" charset="0"/>
            </a:endParaRPr>
          </a:p>
          <a:p>
            <a:pPr marL="1740535" marR="1742440" indent="-6350" algn="ctr">
              <a:lnSpc>
                <a:spcPct val="147000"/>
              </a:lnSpc>
              <a:spcBef>
                <a:spcPts val="0"/>
              </a:spcBef>
              <a:spcAft>
                <a:spcPts val="0"/>
              </a:spcAft>
            </a:pPr>
            <a:r>
              <a:rPr lang="en-US" sz="2000" kern="100" dirty="0">
                <a:effectLst/>
                <a:latin typeface="Bodoni MT" panose="02070603080606020203" pitchFamily="18" charset="0"/>
                <a:ea typeface="Calibri" panose="020F0502020204030204" pitchFamily="34" charset="0"/>
              </a:rPr>
              <a:t> Session 2023 – 2026 </a:t>
            </a:r>
          </a:p>
        </p:txBody>
      </p:sp>
      <p:pic>
        <p:nvPicPr>
          <p:cNvPr id="20" name="Picture 19">
            <a:extLst>
              <a:ext uri="{FF2B5EF4-FFF2-40B4-BE49-F238E27FC236}">
                <a16:creationId xmlns:a16="http://schemas.microsoft.com/office/drawing/2014/main" id="{21AB204E-1F06-9D2E-6ECB-CD1C0DCFD4DE}"/>
              </a:ext>
            </a:extLst>
          </p:cNvPr>
          <p:cNvPicPr>
            <a:picLocks noChangeAspect="1"/>
          </p:cNvPicPr>
          <p:nvPr/>
        </p:nvPicPr>
        <p:blipFill>
          <a:blip r:embed="rId2"/>
          <a:stretch>
            <a:fillRect/>
          </a:stretch>
        </p:blipFill>
        <p:spPr>
          <a:xfrm>
            <a:off x="4942874" y="3297078"/>
            <a:ext cx="1880680" cy="1393339"/>
          </a:xfrm>
          <a:prstGeom prst="rect">
            <a:avLst/>
          </a:prstGeom>
        </p:spPr>
      </p:pic>
      <p:sp>
        <p:nvSpPr>
          <p:cNvPr id="21" name="TextBox 20">
            <a:extLst>
              <a:ext uri="{FF2B5EF4-FFF2-40B4-BE49-F238E27FC236}">
                <a16:creationId xmlns:a16="http://schemas.microsoft.com/office/drawing/2014/main" id="{82A1348E-52F0-B85D-FC5C-83B66339BAE7}"/>
              </a:ext>
            </a:extLst>
          </p:cNvPr>
          <p:cNvSpPr txBox="1"/>
          <p:nvPr/>
        </p:nvSpPr>
        <p:spPr>
          <a:xfrm>
            <a:off x="146648" y="4468483"/>
            <a:ext cx="3597216" cy="2044021"/>
          </a:xfrm>
          <a:prstGeom prst="rect">
            <a:avLst/>
          </a:prstGeom>
          <a:noFill/>
        </p:spPr>
        <p:txBody>
          <a:bodyPr wrap="square" rtlCol="0">
            <a:spAutoFit/>
          </a:bodyPr>
          <a:lstStyle/>
          <a:p>
            <a:pPr marL="0" marR="0">
              <a:lnSpc>
                <a:spcPct val="107000"/>
              </a:lnSpc>
              <a:spcBef>
                <a:spcPts val="0"/>
              </a:spcBef>
              <a:spcAft>
                <a:spcPts val="835"/>
              </a:spcAft>
              <a:tabLst>
                <a:tab pos="3763010" algn="ctr"/>
              </a:tabLst>
            </a:pPr>
            <a:r>
              <a:rPr lang="en-US" sz="1800" b="1" kern="100" dirty="0">
                <a:effectLst/>
                <a:latin typeface="Calibri" panose="020F0502020204030204" pitchFamily="34" charset="0"/>
                <a:ea typeface="Calibri" panose="020F0502020204030204" pitchFamily="34" charset="0"/>
              </a:rPr>
              <a:t>Submitted By :</a:t>
            </a:r>
            <a:endParaRPr lang="en-US" sz="1800" kern="100" dirty="0">
              <a:effectLst/>
              <a:latin typeface="Calibri" panose="020F0502020204030204" pitchFamily="34" charset="0"/>
              <a:ea typeface="Calibri" panose="020F0502020204030204" pitchFamily="34" charset="0"/>
            </a:endParaRPr>
          </a:p>
          <a:p>
            <a:pPr marL="0" marR="0">
              <a:lnSpc>
                <a:spcPct val="107000"/>
              </a:lnSpc>
              <a:spcBef>
                <a:spcPts val="0"/>
              </a:spcBef>
              <a:spcAft>
                <a:spcPts val="835"/>
              </a:spcAft>
              <a:tabLst>
                <a:tab pos="3763010" algn="ctr"/>
              </a:tabLst>
            </a:pPr>
            <a:r>
              <a:rPr lang="en-US" sz="1400" kern="100" dirty="0">
                <a:effectLst/>
                <a:latin typeface="Calibri" panose="020F0502020204030204" pitchFamily="34" charset="0"/>
                <a:ea typeface="Calibri" panose="020F0502020204030204" pitchFamily="34" charset="0"/>
              </a:rPr>
              <a:t>Mansi Birla (2320403207)</a:t>
            </a:r>
          </a:p>
          <a:p>
            <a:pPr marL="0" marR="0">
              <a:lnSpc>
                <a:spcPct val="107000"/>
              </a:lnSpc>
              <a:spcBef>
                <a:spcPts val="0"/>
              </a:spcBef>
              <a:spcAft>
                <a:spcPts val="835"/>
              </a:spcAft>
              <a:tabLst>
                <a:tab pos="3763010" algn="ctr"/>
              </a:tabLst>
            </a:pPr>
            <a:r>
              <a:rPr lang="en-US" sz="1400" kern="100" dirty="0">
                <a:effectLst/>
                <a:latin typeface="Calibri" panose="020F0502020204030204" pitchFamily="34" charset="0"/>
                <a:ea typeface="Calibri" panose="020F0502020204030204" pitchFamily="34" charset="0"/>
              </a:rPr>
              <a:t>Lokendra Mahale (2320403106)</a:t>
            </a:r>
          </a:p>
          <a:p>
            <a:pPr marL="0" marR="0">
              <a:lnSpc>
                <a:spcPct val="107000"/>
              </a:lnSpc>
              <a:spcBef>
                <a:spcPts val="0"/>
              </a:spcBef>
              <a:spcAft>
                <a:spcPts val="835"/>
              </a:spcAft>
              <a:tabLst>
                <a:tab pos="3763010" algn="ctr"/>
              </a:tabLst>
            </a:pPr>
            <a:r>
              <a:rPr lang="en-US" sz="1400" kern="100" dirty="0">
                <a:effectLst/>
                <a:latin typeface="Calibri" panose="020F0502020204030204" pitchFamily="34" charset="0"/>
                <a:ea typeface="Calibri" panose="020F0502020204030204" pitchFamily="34" charset="0"/>
              </a:rPr>
              <a:t>Priya Tripathi (2320403104)</a:t>
            </a:r>
          </a:p>
          <a:p>
            <a:pPr marL="0" marR="0">
              <a:lnSpc>
                <a:spcPct val="107000"/>
              </a:lnSpc>
              <a:spcBef>
                <a:spcPts val="0"/>
              </a:spcBef>
              <a:spcAft>
                <a:spcPts val="835"/>
              </a:spcAft>
              <a:tabLst>
                <a:tab pos="3763010" algn="ctr"/>
              </a:tabLst>
            </a:pPr>
            <a:r>
              <a:rPr lang="en-US" sz="1400" kern="100" dirty="0">
                <a:effectLst/>
                <a:latin typeface="Calibri" panose="020F0502020204030204" pitchFamily="34" charset="0"/>
                <a:ea typeface="Calibri" panose="020F0502020204030204" pitchFamily="34" charset="0"/>
              </a:rPr>
              <a:t>Vicky Verma (2320403117)</a:t>
            </a:r>
          </a:p>
          <a:p>
            <a:pPr marL="0" marR="0">
              <a:lnSpc>
                <a:spcPct val="107000"/>
              </a:lnSpc>
              <a:spcBef>
                <a:spcPts val="0"/>
              </a:spcBef>
              <a:spcAft>
                <a:spcPts val="835"/>
              </a:spcAft>
              <a:tabLst>
                <a:tab pos="3763010" algn="ctr"/>
              </a:tabLst>
            </a:pPr>
            <a:r>
              <a:rPr lang="en-US" sz="1400" kern="100" dirty="0">
                <a:effectLst/>
                <a:latin typeface="Calibri" panose="020F0502020204030204" pitchFamily="34" charset="0"/>
                <a:ea typeface="Calibri" panose="020F0502020204030204" pitchFamily="34" charset="0"/>
              </a:rPr>
              <a:t>Risu Gupta (2320403208)</a:t>
            </a:r>
          </a:p>
        </p:txBody>
      </p:sp>
      <p:sp>
        <p:nvSpPr>
          <p:cNvPr id="22" name="TextBox 21">
            <a:extLst>
              <a:ext uri="{FF2B5EF4-FFF2-40B4-BE49-F238E27FC236}">
                <a16:creationId xmlns:a16="http://schemas.microsoft.com/office/drawing/2014/main" id="{4A3C6E64-DED1-E9BC-CC76-181A38D93763}"/>
              </a:ext>
            </a:extLst>
          </p:cNvPr>
          <p:cNvSpPr txBox="1"/>
          <p:nvPr/>
        </p:nvSpPr>
        <p:spPr>
          <a:xfrm>
            <a:off x="9026105" y="4641012"/>
            <a:ext cx="3416060" cy="761683"/>
          </a:xfrm>
          <a:prstGeom prst="rect">
            <a:avLst/>
          </a:prstGeom>
          <a:noFill/>
        </p:spPr>
        <p:txBody>
          <a:bodyPr wrap="square" rtlCol="0">
            <a:spAutoFit/>
          </a:bodyPr>
          <a:lstStyle/>
          <a:p>
            <a:pPr marL="6350" marR="53975" indent="-6350" algn="ctr">
              <a:lnSpc>
                <a:spcPct val="107000"/>
              </a:lnSpc>
              <a:spcBef>
                <a:spcPts val="0"/>
              </a:spcBef>
              <a:spcAft>
                <a:spcPts val="675"/>
              </a:spcAft>
            </a:pPr>
            <a:r>
              <a:rPr lang="en-US" sz="1800" kern="100" dirty="0">
                <a:effectLst/>
                <a:latin typeface="Calibri" panose="020F0502020204030204" pitchFamily="34" charset="0"/>
                <a:ea typeface="Calibri" panose="020F0502020204030204" pitchFamily="34" charset="0"/>
              </a:rPr>
              <a:t>Under The Guidance Of </a:t>
            </a:r>
          </a:p>
          <a:p>
            <a:pPr marL="0" marR="27940" algn="ctr">
              <a:lnSpc>
                <a:spcPct val="107000"/>
              </a:lnSpc>
              <a:spcBef>
                <a:spcPts val="0"/>
              </a:spcBef>
              <a:spcAft>
                <a:spcPts val="570"/>
              </a:spcAft>
            </a:pPr>
            <a:r>
              <a:rPr lang="en-US" sz="1800" b="1" kern="100" dirty="0">
                <a:effectLst/>
                <a:latin typeface="Calibri" panose="020F0502020204030204" pitchFamily="34" charset="0"/>
                <a:ea typeface="Calibri" panose="020F0502020204030204" pitchFamily="34" charset="0"/>
              </a:rPr>
              <a:t>Dr. Sanjay Sharma  </a:t>
            </a:r>
          </a:p>
        </p:txBody>
      </p:sp>
    </p:spTree>
    <p:extLst>
      <p:ext uri="{BB962C8B-B14F-4D97-AF65-F5344CB8AC3E}">
        <p14:creationId xmlns:p14="http://schemas.microsoft.com/office/powerpoint/2010/main" val="110919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5AAACA-5056-1813-2EA6-3F43282D4FD0}"/>
              </a:ext>
            </a:extLst>
          </p:cNvPr>
          <p:cNvSpPr txBox="1"/>
          <p:nvPr/>
        </p:nvSpPr>
        <p:spPr>
          <a:xfrm>
            <a:off x="268164" y="161808"/>
            <a:ext cx="11393213" cy="5886740"/>
          </a:xfrm>
          <a:prstGeom prst="rect">
            <a:avLst/>
          </a:prstGeom>
          <a:noFill/>
        </p:spPr>
        <p:txBody>
          <a:bodyPr wrap="square">
            <a:spAutoFit/>
          </a:bodyPr>
          <a:lstStyle/>
          <a:p>
            <a:pPr marL="0" marR="0">
              <a:lnSpc>
                <a:spcPct val="115000"/>
              </a:lnSpc>
              <a:spcBef>
                <a:spcPts val="0"/>
              </a:spcBef>
              <a:spcAft>
                <a:spcPts val="1000"/>
              </a:spcAft>
            </a:pPr>
            <a:r>
              <a:rPr lang="en-US" sz="2800" b="1" kern="0" dirty="0">
                <a:effectLst/>
                <a:latin typeface="Aparajita" panose="02020603050405020304" pitchFamily="18" charset="0"/>
                <a:ea typeface="Times New Roman" panose="02020603050405020304" pitchFamily="18" charset="0"/>
                <a:cs typeface="Aparajita" panose="02020603050405020304" pitchFamily="18" charset="0"/>
              </a:rPr>
              <a:t> </a:t>
            </a:r>
            <a:r>
              <a:rPr lang="en-US" sz="2800" b="1" u="sng" kern="0" dirty="0">
                <a:effectLst/>
                <a:latin typeface="Aparajita" panose="02020603050405020304" pitchFamily="18" charset="0"/>
                <a:ea typeface="Times New Roman" panose="02020603050405020304" pitchFamily="18" charset="0"/>
                <a:cs typeface="Aparajita" panose="02020603050405020304" pitchFamily="18" charset="0"/>
              </a:rPr>
              <a:t>Scope:</a:t>
            </a:r>
          </a:p>
          <a:p>
            <a:r>
              <a:rPr lang="en-US" sz="2000" dirty="0">
                <a:latin typeface="Aparajita" panose="02020603050405020304" pitchFamily="18" charset="0"/>
                <a:ea typeface="Calibri" panose="020F0502020204030204" pitchFamily="34" charset="0"/>
                <a:cs typeface="Aparajita" panose="02020603050405020304" pitchFamily="18" charset="0"/>
              </a:rPr>
              <a:t>The </a:t>
            </a:r>
            <a:r>
              <a:rPr lang="en-US" sz="2000" b="1" dirty="0">
                <a:latin typeface="Aparajita" panose="02020603050405020304" pitchFamily="18" charset="0"/>
                <a:ea typeface="Calibri" panose="020F0502020204030204" pitchFamily="34" charset="0"/>
                <a:cs typeface="Aparajita" panose="02020603050405020304" pitchFamily="18" charset="0"/>
              </a:rPr>
              <a:t>Training and Placement Cell Web Application</a:t>
            </a:r>
            <a:r>
              <a:rPr lang="en-US" sz="2000" dirty="0">
                <a:latin typeface="Aparajita" panose="02020603050405020304" pitchFamily="18" charset="0"/>
                <a:ea typeface="Calibri" panose="020F0502020204030204" pitchFamily="34" charset="0"/>
                <a:cs typeface="Aparajita" panose="02020603050405020304" pitchFamily="18" charset="0"/>
              </a:rPr>
              <a:t> streamlines and enhances college placement processes, providing a centralized platform for students, faculty, and administrators to manage and access training and placement information</a:t>
            </a:r>
            <a:r>
              <a:rPr lang="en-US" dirty="0">
                <a:latin typeface="Aparajita" panose="02020603050405020304" pitchFamily="18" charset="0"/>
                <a:ea typeface="Calibri" panose="020F0502020204030204" pitchFamily="34" charset="0"/>
                <a:cs typeface="Aparajita" panose="02020603050405020304" pitchFamily="18" charset="0"/>
              </a:rPr>
              <a:t>.</a:t>
            </a:r>
          </a:p>
          <a:p>
            <a:endParaRPr lang="en-US" sz="1600" dirty="0">
              <a:latin typeface="Aparajita" panose="02020603050405020304" pitchFamily="18" charset="0"/>
              <a:ea typeface="Calibri" panose="020F0502020204030204" pitchFamily="34" charset="0"/>
              <a:cs typeface="Aparajita" panose="02020603050405020304" pitchFamily="18" charset="0"/>
            </a:endParaRPr>
          </a:p>
          <a:p>
            <a:r>
              <a:rPr lang="en-US" sz="2400" b="1" dirty="0">
                <a:latin typeface="Aparajita" panose="02020603050405020304" pitchFamily="18" charset="0"/>
                <a:ea typeface="Calibri" panose="020F0502020204030204" pitchFamily="34" charset="0"/>
                <a:cs typeface="Aparajita" panose="02020603050405020304" pitchFamily="18" charset="0"/>
              </a:rPr>
              <a:t>Key Features:</a:t>
            </a:r>
          </a:p>
          <a:p>
            <a:endParaRPr lang="en-US" sz="1400" b="1" dirty="0">
              <a:latin typeface="Aparajita" panose="02020603050405020304" pitchFamily="18" charset="0"/>
              <a:ea typeface="Calibri" panose="020F0502020204030204" pitchFamily="34" charset="0"/>
              <a:cs typeface="Aparajita" panose="02020603050405020304" pitchFamily="18" charset="0"/>
            </a:endParaRPr>
          </a:p>
          <a:p>
            <a:pPr>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User Authentication</a:t>
            </a:r>
            <a:r>
              <a:rPr lang="en-US" dirty="0">
                <a:latin typeface="Aparajita" panose="02020603050405020304" pitchFamily="18" charset="0"/>
                <a:ea typeface="Calibri" panose="020F0502020204030204" pitchFamily="34" charset="0"/>
                <a:cs typeface="Aparajita" panose="02020603050405020304" pitchFamily="18" charset="0"/>
              </a:rPr>
              <a:t>: Multi-level access for students, faculty, and administrators with secure login.</a:t>
            </a:r>
          </a:p>
          <a:p>
            <a:pPr>
              <a:buFont typeface="+mj-lt"/>
              <a:buAutoNum type="arabicPeriod"/>
            </a:pPr>
            <a:endParaRPr lang="en-US" sz="1400" dirty="0">
              <a:latin typeface="Aparajita" panose="02020603050405020304" pitchFamily="18" charset="0"/>
              <a:ea typeface="Calibri" panose="020F0502020204030204" pitchFamily="34" charset="0"/>
              <a:cs typeface="Aparajita" panose="02020603050405020304" pitchFamily="18" charset="0"/>
            </a:endParaRPr>
          </a:p>
          <a:p>
            <a:pPr>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Registration</a:t>
            </a:r>
            <a:r>
              <a:rPr lang="en-US" dirty="0">
                <a:latin typeface="Aparajita" panose="02020603050405020304" pitchFamily="18" charset="0"/>
                <a:ea typeface="Calibri" panose="020F0502020204030204" pitchFamily="34" charset="0"/>
                <a:cs typeface="Aparajita" panose="02020603050405020304" pitchFamily="18" charset="0"/>
              </a:rPr>
              <a:t>:</a:t>
            </a:r>
          </a:p>
          <a:p>
            <a:pPr marL="742950" lvl="1" indent="-285750">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Student</a:t>
            </a:r>
            <a:r>
              <a:rPr lang="en-US" dirty="0">
                <a:latin typeface="Aparajita" panose="02020603050405020304" pitchFamily="18" charset="0"/>
                <a:ea typeface="Calibri" panose="020F0502020204030204" pitchFamily="34" charset="0"/>
                <a:cs typeface="Aparajita" panose="02020603050405020304" pitchFamily="18" charset="0"/>
              </a:rPr>
              <a:t>: Captures personal details, academic records, skills, and preferences.</a:t>
            </a:r>
          </a:p>
          <a:p>
            <a:pPr marL="742950" lvl="1" indent="-285750">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Company</a:t>
            </a:r>
            <a:r>
              <a:rPr lang="en-US" dirty="0">
                <a:latin typeface="Aparajita" panose="02020603050405020304" pitchFamily="18" charset="0"/>
                <a:ea typeface="Calibri" panose="020F0502020204030204" pitchFamily="34" charset="0"/>
                <a:cs typeface="Aparajita" panose="02020603050405020304" pitchFamily="18" charset="0"/>
              </a:rPr>
              <a:t>: Captures company details like name, address, type, and package information.</a:t>
            </a:r>
          </a:p>
          <a:p>
            <a:pPr marL="742950" lvl="1" indent="-285750">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Admin</a:t>
            </a:r>
            <a:r>
              <a:rPr lang="en-US" dirty="0">
                <a:latin typeface="Aparajita" panose="02020603050405020304" pitchFamily="18" charset="0"/>
                <a:ea typeface="Calibri" panose="020F0502020204030204" pitchFamily="34" charset="0"/>
                <a:cs typeface="Aparajita" panose="02020603050405020304" pitchFamily="18" charset="0"/>
              </a:rPr>
              <a:t>: Differentiates types (TPR, TPO, Main Admin) with relevant details.</a:t>
            </a:r>
          </a:p>
          <a:p>
            <a:pPr marL="742950" lvl="1" indent="-285750">
              <a:buFont typeface="+mj-lt"/>
              <a:buAutoNum type="arabicPeriod"/>
            </a:pPr>
            <a:endParaRPr lang="en-US" sz="1200" dirty="0">
              <a:latin typeface="Aparajita" panose="02020603050405020304" pitchFamily="18" charset="0"/>
              <a:ea typeface="Calibri" panose="020F0502020204030204" pitchFamily="34" charset="0"/>
              <a:cs typeface="Aparajita" panose="02020603050405020304" pitchFamily="18" charset="0"/>
            </a:endParaRPr>
          </a:p>
          <a:p>
            <a:pPr>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Internship and Placement Management</a:t>
            </a:r>
            <a:r>
              <a:rPr lang="en-US" dirty="0">
                <a:latin typeface="Aparajita" panose="02020603050405020304" pitchFamily="18" charset="0"/>
                <a:ea typeface="Calibri" panose="020F0502020204030204" pitchFamily="34" charset="0"/>
                <a:cs typeface="Aparajita" panose="02020603050405020304" pitchFamily="18" charset="0"/>
              </a:rPr>
              <a:t>: Allows recruiters to post job openings, categorized by industry, job type, and location. Admins can manage these postings, including approvals and edits.</a:t>
            </a:r>
          </a:p>
          <a:p>
            <a:pPr>
              <a:buFont typeface="+mj-lt"/>
              <a:buAutoNum type="arabicPeriod"/>
            </a:pPr>
            <a:endParaRPr lang="en-US" sz="1400" dirty="0">
              <a:latin typeface="Aparajita" panose="02020603050405020304" pitchFamily="18" charset="0"/>
              <a:ea typeface="Calibri" panose="020F0502020204030204" pitchFamily="34" charset="0"/>
              <a:cs typeface="Aparajita" panose="02020603050405020304" pitchFamily="18" charset="0"/>
            </a:endParaRPr>
          </a:p>
          <a:p>
            <a:pPr>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Application Management</a:t>
            </a:r>
            <a:r>
              <a:rPr lang="en-US" dirty="0">
                <a:latin typeface="Aparajita" panose="02020603050405020304" pitchFamily="18" charset="0"/>
                <a:ea typeface="Calibri" panose="020F0502020204030204" pitchFamily="34" charset="0"/>
                <a:cs typeface="Aparajita" panose="02020603050405020304" pitchFamily="18" charset="0"/>
              </a:rPr>
              <a:t>: Students can apply for jobs, track application status, and receive updates.</a:t>
            </a:r>
          </a:p>
          <a:p>
            <a:pPr>
              <a:buFont typeface="+mj-lt"/>
              <a:buAutoNum type="arabicPeriod"/>
            </a:pPr>
            <a:endParaRPr lang="en-US" dirty="0">
              <a:latin typeface="Aparajita" panose="02020603050405020304" pitchFamily="18" charset="0"/>
              <a:ea typeface="Calibri" panose="020F0502020204030204" pitchFamily="34" charset="0"/>
              <a:cs typeface="Aparajita" panose="02020603050405020304" pitchFamily="18" charset="0"/>
            </a:endParaRPr>
          </a:p>
          <a:p>
            <a:pPr>
              <a:buFont typeface="+mj-lt"/>
              <a:buAutoNum type="arabicPeriod"/>
            </a:pPr>
            <a:r>
              <a:rPr lang="en-US" b="1" dirty="0">
                <a:latin typeface="Aparajita" panose="02020603050405020304" pitchFamily="18" charset="0"/>
                <a:ea typeface="Calibri" panose="020F0502020204030204" pitchFamily="34" charset="0"/>
                <a:cs typeface="Aparajita" panose="02020603050405020304" pitchFamily="18" charset="0"/>
              </a:rPr>
              <a:t>Resume/CV Management</a:t>
            </a:r>
            <a:r>
              <a:rPr lang="en-US" dirty="0">
                <a:latin typeface="Aparajita" panose="02020603050405020304" pitchFamily="18" charset="0"/>
                <a:ea typeface="Calibri" panose="020F0502020204030204" pitchFamily="34" charset="0"/>
                <a:cs typeface="Aparajita" panose="02020603050405020304" pitchFamily="18" charset="0"/>
              </a:rPr>
              <a:t>: Students can upload resumes, which admins can review and approve</a:t>
            </a:r>
            <a:r>
              <a:rPr lang="en-US" sz="2000" dirty="0">
                <a:latin typeface="Aparajita" panose="02020603050405020304" pitchFamily="18" charset="0"/>
                <a:ea typeface="Calibri" panose="020F0502020204030204" pitchFamily="34" charset="0"/>
                <a:cs typeface="Aparajita" panose="02020603050405020304" pitchFamily="18" charset="0"/>
              </a:rPr>
              <a:t>.</a:t>
            </a:r>
            <a:endParaRPr lang="en-US" sz="3600" u="sng" kern="100" dirty="0">
              <a:effectLst/>
              <a:latin typeface="Aparajita" panose="02020603050405020304" pitchFamily="18" charset="0"/>
              <a:ea typeface="Times New Roman"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21824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72FFF4-2CCE-5719-C5E9-C7A77D6214C4}"/>
              </a:ext>
            </a:extLst>
          </p:cNvPr>
          <p:cNvSpPr txBox="1"/>
          <p:nvPr/>
        </p:nvSpPr>
        <p:spPr>
          <a:xfrm>
            <a:off x="651641" y="708880"/>
            <a:ext cx="10888717" cy="5016758"/>
          </a:xfrm>
          <a:prstGeom prst="rect">
            <a:avLst/>
          </a:prstGeom>
          <a:noFill/>
        </p:spPr>
        <p:txBody>
          <a:bodyPr wrap="square">
            <a:spAutoFit/>
          </a:bodyPr>
          <a:lstStyle/>
          <a:p>
            <a:r>
              <a:rPr lang="en-US" sz="2000" b="1" dirty="0">
                <a:latin typeface="Aparajita" panose="02020603050405020304" pitchFamily="18" charset="0"/>
                <a:ea typeface="Calibri" panose="020F0502020204030204" pitchFamily="34" charset="0"/>
                <a:cs typeface="Aparajita" panose="02020603050405020304" pitchFamily="18" charset="0"/>
              </a:rPr>
              <a:t>6.Interview Scheduling</a:t>
            </a:r>
            <a:r>
              <a:rPr lang="en-US" sz="2000" dirty="0">
                <a:latin typeface="Aparajita" panose="02020603050405020304" pitchFamily="18" charset="0"/>
                <a:ea typeface="Calibri" panose="020F0502020204030204" pitchFamily="34" charset="0"/>
                <a:cs typeface="Aparajita" panose="02020603050405020304" pitchFamily="18" charset="0"/>
              </a:rPr>
              <a:t>: Employers and students can schedule interviews with calendar views and automated reminders.</a:t>
            </a:r>
          </a:p>
          <a:p>
            <a:endParaRPr lang="en-US" sz="2000" dirty="0">
              <a:latin typeface="Aparajita" panose="02020603050405020304" pitchFamily="18" charset="0"/>
              <a:ea typeface="Calibri" panose="020F0502020204030204" pitchFamily="34" charset="0"/>
              <a:cs typeface="Aparajita" panose="02020603050405020304" pitchFamily="18" charset="0"/>
            </a:endParaRPr>
          </a:p>
          <a:p>
            <a:r>
              <a:rPr lang="en-US" sz="2000" b="1" dirty="0">
                <a:latin typeface="Aparajita" panose="02020603050405020304" pitchFamily="18" charset="0"/>
                <a:ea typeface="Calibri" panose="020F0502020204030204" pitchFamily="34" charset="0"/>
                <a:cs typeface="Aparajita" panose="02020603050405020304" pitchFamily="18" charset="0"/>
              </a:rPr>
              <a:t>7.Placement Process</a:t>
            </a:r>
            <a:r>
              <a:rPr lang="en-US" sz="2000" dirty="0">
                <a:latin typeface="Aparajita" panose="02020603050405020304" pitchFamily="18" charset="0"/>
                <a:ea typeface="Calibri" panose="020F0502020204030204" pitchFamily="34" charset="0"/>
                <a:cs typeface="Aparajita" panose="02020603050405020304" pitchFamily="18" charset="0"/>
              </a:rPr>
              <a:t>: Manages pre-placement talks, interviews, and offer letters while tracking placement progress.</a:t>
            </a:r>
          </a:p>
          <a:p>
            <a:endParaRPr lang="en-US" sz="2000" dirty="0">
              <a:latin typeface="Aparajita" panose="02020603050405020304" pitchFamily="18" charset="0"/>
              <a:ea typeface="Calibri" panose="020F0502020204030204" pitchFamily="34" charset="0"/>
              <a:cs typeface="Aparajita" panose="02020603050405020304" pitchFamily="18" charset="0"/>
            </a:endParaRPr>
          </a:p>
          <a:p>
            <a:r>
              <a:rPr lang="en-US" sz="2000" b="1" dirty="0">
                <a:latin typeface="Aparajita" panose="02020603050405020304" pitchFamily="18" charset="0"/>
                <a:ea typeface="Calibri" panose="020F0502020204030204" pitchFamily="34" charset="0"/>
                <a:cs typeface="Aparajita" panose="02020603050405020304" pitchFamily="18" charset="0"/>
              </a:rPr>
              <a:t>8.Feedback Mechanism</a:t>
            </a:r>
            <a:r>
              <a:rPr lang="en-US" sz="2000" dirty="0">
                <a:latin typeface="Aparajita" panose="02020603050405020304" pitchFamily="18" charset="0"/>
                <a:ea typeface="Calibri" panose="020F0502020204030204" pitchFamily="34" charset="0"/>
                <a:cs typeface="Aparajita" panose="02020603050405020304" pitchFamily="18" charset="0"/>
              </a:rPr>
              <a:t>: Recruiters and students can provide feedback on the recruitment process.</a:t>
            </a:r>
          </a:p>
          <a:p>
            <a:endParaRPr lang="en-US" sz="2000" dirty="0">
              <a:latin typeface="Aparajita" panose="02020603050405020304" pitchFamily="18" charset="0"/>
              <a:ea typeface="Calibri" panose="020F0502020204030204" pitchFamily="34" charset="0"/>
              <a:cs typeface="Aparajita" panose="02020603050405020304" pitchFamily="18" charset="0"/>
            </a:endParaRPr>
          </a:p>
          <a:p>
            <a:r>
              <a:rPr lang="en-US" sz="2000" b="1" dirty="0">
                <a:latin typeface="Aparajita" panose="02020603050405020304" pitchFamily="18" charset="0"/>
                <a:ea typeface="Calibri" panose="020F0502020204030204" pitchFamily="34" charset="0"/>
                <a:cs typeface="Aparajita" panose="02020603050405020304" pitchFamily="18" charset="0"/>
              </a:rPr>
              <a:t>9.Reporting and Analytics</a:t>
            </a:r>
            <a:r>
              <a:rPr lang="en-US" sz="2000" dirty="0">
                <a:latin typeface="Aparajita" panose="02020603050405020304" pitchFamily="18" charset="0"/>
                <a:ea typeface="Calibri" panose="020F0502020204030204" pitchFamily="34" charset="0"/>
                <a:cs typeface="Aparajita" panose="02020603050405020304" pitchFamily="18" charset="0"/>
              </a:rPr>
              <a:t>: Generates reports on applications, placement success rates, and internship/placement numbers.</a:t>
            </a:r>
          </a:p>
          <a:p>
            <a:endParaRPr lang="en-US" sz="2000" dirty="0">
              <a:latin typeface="Aparajita" panose="02020603050405020304" pitchFamily="18" charset="0"/>
              <a:ea typeface="Calibri" panose="020F0502020204030204" pitchFamily="34" charset="0"/>
              <a:cs typeface="Aparajita" panose="02020603050405020304" pitchFamily="18" charset="0"/>
            </a:endParaRPr>
          </a:p>
          <a:p>
            <a:r>
              <a:rPr lang="en-US" sz="2000" b="1" dirty="0">
                <a:latin typeface="Aparajita" panose="02020603050405020304" pitchFamily="18" charset="0"/>
                <a:ea typeface="Calibri" panose="020F0502020204030204" pitchFamily="34" charset="0"/>
                <a:cs typeface="Aparajita" panose="02020603050405020304" pitchFamily="18" charset="0"/>
              </a:rPr>
              <a:t>10.Communication Platform</a:t>
            </a:r>
            <a:r>
              <a:rPr lang="en-US" sz="2000" dirty="0">
                <a:latin typeface="Aparajita" panose="02020603050405020304" pitchFamily="18" charset="0"/>
                <a:ea typeface="Calibri" panose="020F0502020204030204" pitchFamily="34" charset="0"/>
                <a:cs typeface="Aparajita" panose="02020603050405020304" pitchFamily="18" charset="0"/>
              </a:rPr>
              <a:t>: Enables messaging, notifications, and announcements among students, recruiters, and administrator.</a:t>
            </a:r>
          </a:p>
          <a:p>
            <a:endParaRPr lang="en-US" sz="2000" dirty="0">
              <a:latin typeface="Aparajita" panose="02020603050405020304" pitchFamily="18" charset="0"/>
              <a:ea typeface="Calibri" panose="020F0502020204030204" pitchFamily="34" charset="0"/>
              <a:cs typeface="Aparajita" panose="02020603050405020304" pitchFamily="18" charset="0"/>
            </a:endParaRPr>
          </a:p>
          <a:p>
            <a:r>
              <a:rPr lang="en-US" sz="2000" b="1" dirty="0">
                <a:latin typeface="Aparajita" panose="02020603050405020304" pitchFamily="18" charset="0"/>
                <a:ea typeface="Calibri" panose="020F0502020204030204" pitchFamily="34" charset="0"/>
                <a:cs typeface="Aparajita" panose="02020603050405020304" pitchFamily="18" charset="0"/>
              </a:rPr>
              <a:t>11.Data Security and Compliance</a:t>
            </a:r>
            <a:r>
              <a:rPr lang="en-US" sz="2000" dirty="0">
                <a:latin typeface="Aparajita" panose="02020603050405020304" pitchFamily="18" charset="0"/>
                <a:ea typeface="Calibri" panose="020F0502020204030204" pitchFamily="34" charset="0"/>
                <a:cs typeface="Aparajita" panose="02020603050405020304" pitchFamily="18" charset="0"/>
              </a:rPr>
              <a:t>: Implements security protocols and data protection compliance (e.g., GDPR, CCPA).</a:t>
            </a:r>
          </a:p>
        </p:txBody>
      </p:sp>
    </p:spTree>
    <p:extLst>
      <p:ext uri="{BB962C8B-B14F-4D97-AF65-F5344CB8AC3E}">
        <p14:creationId xmlns:p14="http://schemas.microsoft.com/office/powerpoint/2010/main" val="69127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A59A1-9CBF-7879-7D7C-A785838E92C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FD8D19-7DEB-623B-11AC-CE5EB9ED2B85}"/>
              </a:ext>
            </a:extLst>
          </p:cNvPr>
          <p:cNvSpPr txBox="1"/>
          <p:nvPr/>
        </p:nvSpPr>
        <p:spPr>
          <a:xfrm>
            <a:off x="294290" y="273889"/>
            <a:ext cx="11393213" cy="5412764"/>
          </a:xfrm>
          <a:prstGeom prst="rect">
            <a:avLst/>
          </a:prstGeom>
          <a:noFill/>
        </p:spPr>
        <p:txBody>
          <a:bodyPr wrap="square">
            <a:spAutoFit/>
          </a:bodyPr>
          <a:lstStyle/>
          <a:p>
            <a:pPr marL="0" marR="0">
              <a:lnSpc>
                <a:spcPct val="115000"/>
              </a:lnSpc>
              <a:spcBef>
                <a:spcPts val="0"/>
              </a:spcBef>
              <a:spcAft>
                <a:spcPts val="1000"/>
              </a:spcAft>
            </a:pPr>
            <a:r>
              <a:rPr lang="en-US" sz="3600" kern="0" dirty="0">
                <a:effectLst/>
                <a:latin typeface="Aparajita" panose="02020603050405020304" pitchFamily="18" charset="0"/>
                <a:ea typeface="Times New Roman" panose="02020603050405020304" pitchFamily="18" charset="0"/>
                <a:cs typeface="Aparajita" panose="02020603050405020304" pitchFamily="18" charset="0"/>
              </a:rPr>
              <a:t> </a:t>
            </a:r>
            <a:r>
              <a:rPr lang="en-US" sz="3600" dirty="0">
                <a:latin typeface="Aparajita" panose="02020603050405020304" pitchFamily="18" charset="0"/>
                <a:cs typeface="Aparajita" panose="02020603050405020304" pitchFamily="18" charset="0"/>
              </a:rPr>
              <a:t>SECOND SEMESTER WORK</a:t>
            </a:r>
            <a:r>
              <a:rPr lang="en-US" sz="3600" u="sng" kern="0" dirty="0">
                <a:effectLst/>
                <a:latin typeface="Aparajita" panose="02020603050405020304" pitchFamily="18" charset="0"/>
                <a:ea typeface="Times New Roman" panose="02020603050405020304" pitchFamily="18" charset="0"/>
                <a:cs typeface="Aparajita" panose="02020603050405020304" pitchFamily="18" charset="0"/>
              </a:rPr>
              <a:t>:</a:t>
            </a:r>
          </a:p>
          <a:p>
            <a:endParaRPr lang="en-US" sz="2000" dirty="0">
              <a:latin typeface="Aparajita" panose="02020603050405020304" pitchFamily="18" charset="0"/>
              <a:ea typeface="Calibri" panose="020F0502020204030204" pitchFamily="34" charset="0"/>
              <a:cs typeface="Aparajita" panose="02020603050405020304" pitchFamily="18" charset="0"/>
            </a:endParaRPr>
          </a:p>
          <a:p>
            <a:r>
              <a:rPr lang="en-US" sz="2000" dirty="0">
                <a:latin typeface="Aparajita" panose="02020603050405020304" pitchFamily="18" charset="0"/>
                <a:cs typeface="Aparajita" panose="02020603050405020304" pitchFamily="18" charset="0"/>
              </a:rPr>
              <a:t>In our second semester, we prepared comprehensive documentation for a project, which included:</a:t>
            </a: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SRS (Software Requirements Specification)</a:t>
            </a:r>
            <a:r>
              <a:rPr lang="en-US" sz="2000" dirty="0">
                <a:latin typeface="Aparajita" panose="02020603050405020304" pitchFamily="18" charset="0"/>
                <a:cs typeface="Aparajita" panose="02020603050405020304" pitchFamily="18" charset="0"/>
              </a:rPr>
              <a:t>: Outlined the system's objectives and essential requirements.</a:t>
            </a:r>
          </a:p>
          <a:p>
            <a:pPr>
              <a:buFont typeface="Arial" panose="020B0604020202020204" pitchFamily="34" charset="0"/>
              <a:buChar char="•"/>
            </a:pPr>
            <a:endParaRPr lang="en-US" sz="20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UML Diagrams</a:t>
            </a:r>
            <a:r>
              <a:rPr lang="en-US" sz="2000" dirty="0">
                <a:latin typeface="Aparajita" panose="02020603050405020304" pitchFamily="18" charset="0"/>
                <a:cs typeface="Aparajita" panose="02020603050405020304" pitchFamily="18" charset="0"/>
              </a:rPr>
              <a:t>: Developed diagrams like Use Case, Class, Sequence, and Activity to illustrate system architecture.</a:t>
            </a:r>
          </a:p>
          <a:p>
            <a:pPr>
              <a:buFont typeface="Arial" panose="020B0604020202020204" pitchFamily="34" charset="0"/>
              <a:buChar char="•"/>
            </a:pPr>
            <a:endParaRPr lang="en-US" sz="20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ERD (Entity-Relationship Diagram)</a:t>
            </a:r>
            <a:r>
              <a:rPr lang="en-US" sz="2000" dirty="0">
                <a:latin typeface="Aparajita" panose="02020603050405020304" pitchFamily="18" charset="0"/>
                <a:cs typeface="Aparajita" panose="02020603050405020304" pitchFamily="18" charset="0"/>
              </a:rPr>
              <a:t>: Mapped the data structure and relationships within the system.</a:t>
            </a:r>
          </a:p>
          <a:p>
            <a:pPr>
              <a:buFont typeface="Arial" panose="020B0604020202020204" pitchFamily="34" charset="0"/>
              <a:buChar char="•"/>
            </a:pPr>
            <a:endParaRPr lang="en-US" sz="20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Database Design</a:t>
            </a:r>
            <a:r>
              <a:rPr lang="en-US" sz="2000" dirty="0">
                <a:latin typeface="Aparajita" panose="02020603050405020304" pitchFamily="18" charset="0"/>
                <a:cs typeface="Aparajita" panose="02020603050405020304" pitchFamily="18" charset="0"/>
              </a:rPr>
              <a:t>: Created and optimized tables to minimize data duplication.</a:t>
            </a:r>
          </a:p>
          <a:p>
            <a:pPr>
              <a:buFont typeface="Arial" panose="020B0604020202020204" pitchFamily="34" charset="0"/>
              <a:buChar char="•"/>
            </a:pPr>
            <a:endParaRPr lang="en-US" sz="20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Functional Dependencies</a:t>
            </a:r>
            <a:r>
              <a:rPr lang="en-US" sz="2000" dirty="0">
                <a:latin typeface="Aparajita" panose="02020603050405020304" pitchFamily="18" charset="0"/>
                <a:cs typeface="Aparajita" panose="02020603050405020304" pitchFamily="18" charset="0"/>
              </a:rPr>
              <a:t>: Defined connections between data fields to maintain integrity and consistency.</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521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7C79F-0B3D-0192-BADA-151843B804C3}"/>
              </a:ext>
            </a:extLst>
          </p:cNvPr>
          <p:cNvSpPr txBox="1"/>
          <p:nvPr/>
        </p:nvSpPr>
        <p:spPr>
          <a:xfrm>
            <a:off x="2242456" y="1863634"/>
            <a:ext cx="7707087" cy="2862322"/>
          </a:xfrm>
          <a:prstGeom prst="rect">
            <a:avLst/>
          </a:prstGeom>
          <a:noFill/>
        </p:spPr>
        <p:txBody>
          <a:bodyPr wrap="square" rtlCol="0">
            <a:spAutoFit/>
          </a:bodyPr>
          <a:lstStyle/>
          <a:p>
            <a:r>
              <a:rPr lang="en-US" sz="6000" dirty="0">
                <a:latin typeface="Aparajita" panose="02020603050405020304" pitchFamily="18" charset="0"/>
                <a:cs typeface="Aparajita" panose="02020603050405020304" pitchFamily="18" charset="0"/>
              </a:rPr>
              <a:t>Redirecting to the Training &amp; Placement Portal……</a:t>
            </a:r>
            <a:r>
              <a:rPr lang="en-US" sz="6000" dirty="0">
                <a:latin typeface="Aparajita" panose="02020603050405020304" pitchFamily="18" charset="0"/>
                <a:cs typeface="Aparajita" panose="02020603050405020304" pitchFamily="18" charset="0"/>
                <a:hlinkClick r:id="rId2"/>
              </a:rPr>
              <a:t>Training Cell</a:t>
            </a:r>
            <a:endParaRPr lang="en-US" sz="60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77804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A278-AE4B-9BAC-C041-361001872D09}"/>
              </a:ext>
            </a:extLst>
          </p:cNvPr>
          <p:cNvSpPr>
            <a:spLocks noGrp="1"/>
          </p:cNvSpPr>
          <p:nvPr>
            <p:ph type="ctrTitle"/>
          </p:nvPr>
        </p:nvSpPr>
        <p:spPr>
          <a:xfrm>
            <a:off x="1524000" y="1853156"/>
            <a:ext cx="9144000" cy="2387600"/>
          </a:xfrm>
        </p:spPr>
        <p:txBody>
          <a:bodyPr>
            <a:normAutofit/>
          </a:bodyPr>
          <a:lstStyle/>
          <a:p>
            <a:r>
              <a:rPr lang="en-US" sz="4800" dirty="0">
                <a:latin typeface="Aparajita" panose="02020603050405020304" pitchFamily="18" charset="0"/>
                <a:cs typeface="Aparajita" panose="02020603050405020304" pitchFamily="18" charset="0"/>
              </a:rPr>
              <a:t>Training and Placement Cell Website</a:t>
            </a:r>
          </a:p>
        </p:txBody>
      </p:sp>
      <p:sp>
        <p:nvSpPr>
          <p:cNvPr id="3" name="Subtitle 2">
            <a:extLst>
              <a:ext uri="{FF2B5EF4-FFF2-40B4-BE49-F238E27FC236}">
                <a16:creationId xmlns:a16="http://schemas.microsoft.com/office/drawing/2014/main" id="{43CA632B-FC5C-C141-9FE9-49FA914312D6}"/>
              </a:ext>
            </a:extLst>
          </p:cNvPr>
          <p:cNvSpPr>
            <a:spLocks noGrp="1"/>
          </p:cNvSpPr>
          <p:nvPr>
            <p:ph type="subTitle" idx="1"/>
          </p:nvPr>
        </p:nvSpPr>
        <p:spPr>
          <a:xfrm>
            <a:off x="1524000" y="4240756"/>
            <a:ext cx="9144000" cy="1655762"/>
          </a:xfrm>
        </p:spPr>
        <p:txBody>
          <a:bodyPr/>
          <a:lstStyle/>
          <a:p>
            <a:endParaRPr lang="en-US" dirty="0"/>
          </a:p>
          <a:p>
            <a:r>
              <a:rPr lang="en-US" dirty="0"/>
              <a:t>"Streamlining Campus Placements with Automated Registrations, Company Interactions, and Tracking"</a:t>
            </a:r>
          </a:p>
          <a:p>
            <a:endParaRPr lang="en-US"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D8AAD6E1-1912-E21D-0362-DE79585BB27A}"/>
              </a:ext>
            </a:extLst>
          </p:cNvPr>
          <p:cNvPicPr>
            <a:picLocks noChangeAspect="1"/>
          </p:cNvPicPr>
          <p:nvPr/>
        </p:nvPicPr>
        <p:blipFill>
          <a:blip r:embed="rId2"/>
          <a:stretch>
            <a:fillRect/>
          </a:stretch>
        </p:blipFill>
        <p:spPr>
          <a:xfrm>
            <a:off x="4877880" y="264812"/>
            <a:ext cx="1880680" cy="1393339"/>
          </a:xfrm>
          <a:prstGeom prst="rect">
            <a:avLst/>
          </a:prstGeom>
        </p:spPr>
      </p:pic>
    </p:spTree>
    <p:extLst>
      <p:ext uri="{BB962C8B-B14F-4D97-AF65-F5344CB8AC3E}">
        <p14:creationId xmlns:p14="http://schemas.microsoft.com/office/powerpoint/2010/main" val="379080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119E4A-B123-B006-548D-77A4860C23A9}"/>
              </a:ext>
            </a:extLst>
          </p:cNvPr>
          <p:cNvSpPr txBox="1"/>
          <p:nvPr/>
        </p:nvSpPr>
        <p:spPr>
          <a:xfrm>
            <a:off x="1110341" y="907766"/>
            <a:ext cx="10027921" cy="1754326"/>
          </a:xfrm>
          <a:prstGeom prst="rect">
            <a:avLst/>
          </a:prstGeom>
          <a:noFill/>
        </p:spPr>
        <p:txBody>
          <a:bodyPr wrap="square" rtlCol="0">
            <a:spAutoFit/>
          </a:bodyPr>
          <a:lstStyle/>
          <a:p>
            <a:endParaRPr lang="en-US" b="1" dirty="0"/>
          </a:p>
          <a:p>
            <a:endParaRPr lang="en-US" b="1" dirty="0"/>
          </a:p>
          <a:p>
            <a:r>
              <a:rPr lang="en-US" sz="2400" dirty="0">
                <a:latin typeface="Aparajita" panose="02020603050405020304" pitchFamily="18" charset="0"/>
                <a:cs typeface="Aparajita" panose="02020603050405020304" pitchFamily="18" charset="0"/>
              </a:rPr>
              <a:t>Welcome to our </a:t>
            </a:r>
            <a:r>
              <a:rPr lang="en-US" sz="2400" b="1" dirty="0">
                <a:latin typeface="Aparajita" panose="02020603050405020304" pitchFamily="18" charset="0"/>
                <a:cs typeface="Aparajita" panose="02020603050405020304" pitchFamily="18" charset="0"/>
              </a:rPr>
              <a:t>Training and Placement Cell Portal</a:t>
            </a:r>
            <a:r>
              <a:rPr lang="en-US" sz="2400" dirty="0">
                <a:latin typeface="Aparajita" panose="02020603050405020304" pitchFamily="18" charset="0"/>
                <a:cs typeface="Aparajita" panose="02020603050405020304" pitchFamily="18" charset="0"/>
              </a:rPr>
              <a:t> project! This portal aims to streamline the training and placement process for students, helping institutions efficiently manage training programs and connect with potential employers.</a:t>
            </a:r>
          </a:p>
        </p:txBody>
      </p:sp>
      <p:sp>
        <p:nvSpPr>
          <p:cNvPr id="11" name="TextBox 10">
            <a:extLst>
              <a:ext uri="{FF2B5EF4-FFF2-40B4-BE49-F238E27FC236}">
                <a16:creationId xmlns:a16="http://schemas.microsoft.com/office/drawing/2014/main" id="{8C57D075-F539-C7A6-C39D-3D7A71F87950}"/>
              </a:ext>
            </a:extLst>
          </p:cNvPr>
          <p:cNvSpPr txBox="1"/>
          <p:nvPr/>
        </p:nvSpPr>
        <p:spPr>
          <a:xfrm>
            <a:off x="3840479" y="286976"/>
            <a:ext cx="4511041" cy="830997"/>
          </a:xfrm>
          <a:prstGeom prst="rect">
            <a:avLst/>
          </a:prstGeom>
          <a:noFill/>
        </p:spPr>
        <p:txBody>
          <a:bodyPr wrap="square" rtlCol="0">
            <a:spAutoFit/>
          </a:bodyPr>
          <a:lstStyle/>
          <a:p>
            <a:pPr algn="ctr"/>
            <a:r>
              <a:rPr lang="en-US" sz="2400" b="1" dirty="0"/>
              <a:t>Project Overview: </a:t>
            </a:r>
          </a:p>
          <a:p>
            <a:pPr algn="ctr"/>
            <a:r>
              <a:rPr lang="en-US" sz="2400" b="1" dirty="0">
                <a:latin typeface="Aparajita" panose="02020603050405020304" pitchFamily="18" charset="0"/>
                <a:cs typeface="Aparajita" panose="02020603050405020304" pitchFamily="18" charset="0"/>
              </a:rPr>
              <a:t>Training and Placement Cell Portal</a:t>
            </a:r>
          </a:p>
        </p:txBody>
      </p:sp>
      <p:sp>
        <p:nvSpPr>
          <p:cNvPr id="14" name="TextBox 13">
            <a:extLst>
              <a:ext uri="{FF2B5EF4-FFF2-40B4-BE49-F238E27FC236}">
                <a16:creationId xmlns:a16="http://schemas.microsoft.com/office/drawing/2014/main" id="{E51CA0A7-9577-A361-E5BD-6C5C48C22356}"/>
              </a:ext>
            </a:extLst>
          </p:cNvPr>
          <p:cNvSpPr txBox="1"/>
          <p:nvPr/>
        </p:nvSpPr>
        <p:spPr>
          <a:xfrm>
            <a:off x="1110341" y="3196046"/>
            <a:ext cx="9562012" cy="2862322"/>
          </a:xfrm>
          <a:prstGeom prst="rect">
            <a:avLst/>
          </a:prstGeom>
          <a:noFill/>
        </p:spPr>
        <p:txBody>
          <a:bodyPr wrap="square" rtlCol="0">
            <a:spAutoFit/>
          </a:bodyPr>
          <a:lstStyle/>
          <a:p>
            <a:r>
              <a:rPr lang="en-US" sz="2000" b="1" dirty="0">
                <a:latin typeface="Aparajita" panose="02020603050405020304" pitchFamily="18" charset="0"/>
                <a:cs typeface="Aparajita" panose="02020603050405020304" pitchFamily="18" charset="0"/>
              </a:rPr>
              <a:t>Objectives:</a:t>
            </a: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Enhance Student Experience</a:t>
            </a:r>
            <a:r>
              <a:rPr lang="en-US" sz="2000" dirty="0">
                <a:latin typeface="Aparajita" panose="02020603050405020304" pitchFamily="18" charset="0"/>
                <a:cs typeface="Aparajita" panose="02020603050405020304" pitchFamily="18" charset="0"/>
              </a:rPr>
              <a:t>: Provide a user-friendly platform for students to access training materials, track their progress, and apply for placement opportunities.</a:t>
            </a:r>
          </a:p>
          <a:p>
            <a:pPr marL="342900" indent="-342900">
              <a:buFont typeface="Arial" panose="020B0604020202020204" pitchFamily="34" charset="0"/>
              <a:buChar char="•"/>
            </a:pPr>
            <a:endParaRPr lang="en-US" sz="2000" dirty="0">
              <a:latin typeface="Aparajita"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Simplify Administration</a:t>
            </a:r>
            <a:r>
              <a:rPr lang="en-US" sz="2000" dirty="0">
                <a:latin typeface="Aparajita" panose="02020603050405020304" pitchFamily="18" charset="0"/>
                <a:cs typeface="Aparajita" panose="02020603050405020304" pitchFamily="18" charset="0"/>
              </a:rPr>
              <a:t>: Enable administrators to efficiently manage training programs, monitor student performance, and organize placement drives.</a:t>
            </a:r>
          </a:p>
          <a:p>
            <a:pPr marL="342900" indent="-342900">
              <a:buFont typeface="Arial" panose="020B0604020202020204" pitchFamily="34" charset="0"/>
              <a:buChar char="•"/>
            </a:pPr>
            <a:endParaRPr lang="en-US" sz="2000" dirty="0">
              <a:latin typeface="Aparajita" panose="02020603050405020304" pitchFamily="18" charset="0"/>
              <a:cs typeface="Aparajita" panose="02020603050405020304" pitchFamily="18" charset="0"/>
            </a:endParaRP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Employer Engagement</a:t>
            </a:r>
            <a:r>
              <a:rPr lang="en-US" sz="2000" dirty="0">
                <a:latin typeface="Aparajita" panose="02020603050405020304" pitchFamily="18" charset="0"/>
                <a:cs typeface="Aparajita" panose="02020603050405020304" pitchFamily="18" charset="0"/>
              </a:rPr>
              <a:t>: Establish a seamless communication channel between the institution and HR’s to streamline the recruitment process.</a:t>
            </a:r>
          </a:p>
        </p:txBody>
      </p:sp>
    </p:spTree>
    <p:extLst>
      <p:ext uri="{BB962C8B-B14F-4D97-AF65-F5344CB8AC3E}">
        <p14:creationId xmlns:p14="http://schemas.microsoft.com/office/powerpoint/2010/main" val="419850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AACCC0-B840-D42C-2EF9-B695B34838E2}"/>
              </a:ext>
            </a:extLst>
          </p:cNvPr>
          <p:cNvSpPr txBox="1"/>
          <p:nvPr/>
        </p:nvSpPr>
        <p:spPr>
          <a:xfrm>
            <a:off x="584374" y="363915"/>
            <a:ext cx="10682715" cy="5324535"/>
          </a:xfrm>
          <a:prstGeom prst="rect">
            <a:avLst/>
          </a:prstGeom>
          <a:noFill/>
        </p:spPr>
        <p:txBody>
          <a:bodyPr wrap="square">
            <a:spAutoFit/>
          </a:bodyPr>
          <a:lstStyle/>
          <a:p>
            <a:r>
              <a:rPr lang="en-US" sz="2400" b="1" dirty="0">
                <a:latin typeface="Aparajita" panose="02020603050405020304" pitchFamily="18" charset="0"/>
                <a:cs typeface="Aparajita" panose="02020603050405020304" pitchFamily="18" charset="0"/>
              </a:rPr>
              <a:t>Purpose</a:t>
            </a:r>
            <a:r>
              <a:rPr lang="en-US" sz="2400" dirty="0">
                <a:latin typeface="Aparajita" panose="02020603050405020304" pitchFamily="18" charset="0"/>
                <a:cs typeface="Aparajita" panose="02020603050405020304" pitchFamily="18" charset="0"/>
              </a:rPr>
              <a:t>:</a:t>
            </a:r>
            <a:br>
              <a:rPr lang="en-US" dirty="0">
                <a:latin typeface="Aparajita" panose="02020603050405020304" pitchFamily="18" charset="0"/>
                <a:cs typeface="Aparajita" panose="02020603050405020304" pitchFamily="18" charset="0"/>
              </a:rPr>
            </a:br>
            <a:r>
              <a:rPr lang="en-US" sz="2000" dirty="0">
                <a:latin typeface="Aparajita" panose="02020603050405020304" pitchFamily="18" charset="0"/>
                <a:cs typeface="Aparajita" panose="02020603050405020304" pitchFamily="18" charset="0"/>
              </a:rPr>
              <a:t>This portal addresses common challenges in the placement process, including manual data handling, slow communication, and inefficiencies in tracking applications. The solution provides a centralized platform for managing job notifications, applications, and user roles.</a:t>
            </a:r>
          </a:p>
          <a:p>
            <a:endParaRPr lang="en-US" dirty="0">
              <a:latin typeface="Aparajita" panose="02020603050405020304" pitchFamily="18" charset="0"/>
              <a:cs typeface="Aparajita" panose="02020603050405020304" pitchFamily="18" charset="0"/>
            </a:endParaRPr>
          </a:p>
          <a:p>
            <a:r>
              <a:rPr lang="en-US" sz="2400" b="1" dirty="0">
                <a:latin typeface="Aparajita" panose="02020603050405020304" pitchFamily="18" charset="0"/>
                <a:cs typeface="Aparajita" panose="02020603050405020304" pitchFamily="18" charset="0"/>
              </a:rPr>
              <a:t>Key Features</a:t>
            </a:r>
            <a:r>
              <a:rPr lang="en-US" sz="2400" dirty="0">
                <a:latin typeface="Aparajita" panose="02020603050405020304" pitchFamily="18" charset="0"/>
                <a:cs typeface="Aparajita" panose="02020603050405020304" pitchFamily="18" charset="0"/>
              </a:rPr>
              <a:t>:</a:t>
            </a:r>
          </a:p>
          <a:p>
            <a:endParaRPr lang="en-US" sz="16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Role-Based Access Control</a:t>
            </a:r>
            <a:r>
              <a:rPr lang="en-US" sz="2000" dirty="0">
                <a:latin typeface="Aparajita" panose="02020603050405020304" pitchFamily="18" charset="0"/>
                <a:cs typeface="Aparajita" panose="02020603050405020304" pitchFamily="18" charset="0"/>
              </a:rPr>
              <a:t>: Secure, role-specific features for students, department coordinators, placement heads, and company </a:t>
            </a:r>
            <a:r>
              <a:rPr lang="en-US" sz="2000" dirty="0" err="1">
                <a:latin typeface="Aparajita" panose="02020603050405020304" pitchFamily="18" charset="0"/>
                <a:cs typeface="Aparajita" panose="02020603050405020304" pitchFamily="18" charset="0"/>
              </a:rPr>
              <a:t>HRs.</a:t>
            </a:r>
            <a:endParaRPr lang="en-US" sz="2000" dirty="0">
              <a:latin typeface="Aparajita" panose="02020603050405020304" pitchFamily="18" charset="0"/>
              <a:cs typeface="Aparajita" panose="02020603050405020304" pitchFamily="18" charset="0"/>
            </a:endParaRPr>
          </a:p>
          <a:p>
            <a:pPr>
              <a:buFont typeface="Arial" panose="020B0604020202020204" pitchFamily="34" charset="0"/>
              <a:buChar char="•"/>
            </a:pPr>
            <a:endParaRPr lang="en-US" sz="16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Automated Job Notification Form : </a:t>
            </a:r>
            <a:r>
              <a:rPr lang="en-US" sz="2000" dirty="0">
                <a:latin typeface="Aparajita" panose="02020603050405020304" pitchFamily="18" charset="0"/>
                <a:cs typeface="Aparajita" panose="02020603050405020304" pitchFamily="18" charset="0"/>
              </a:rPr>
              <a:t>Simplifies job postings and application tracking, reducing paperwork and delays.</a:t>
            </a:r>
          </a:p>
          <a:p>
            <a:pPr>
              <a:buFont typeface="Arial" panose="020B0604020202020204" pitchFamily="34" charset="0"/>
              <a:buChar char="•"/>
            </a:pPr>
            <a:endParaRPr lang="en-US" sz="16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Real-Time Notifications</a:t>
            </a:r>
            <a:r>
              <a:rPr lang="en-US" sz="2000" dirty="0">
                <a:latin typeface="Aparajita" panose="02020603050405020304" pitchFamily="18" charset="0"/>
                <a:cs typeface="Aparajita" panose="02020603050405020304" pitchFamily="18" charset="0"/>
              </a:rPr>
              <a:t>: Keeps users informed about updates, deadlines, and placement events.</a:t>
            </a:r>
          </a:p>
          <a:p>
            <a:pPr>
              <a:buFont typeface="Arial" panose="020B0604020202020204" pitchFamily="34" charset="0"/>
              <a:buChar char="•"/>
            </a:pPr>
            <a:endParaRPr lang="en-US" sz="1600" dirty="0">
              <a:latin typeface="Aparajita" panose="02020603050405020304" pitchFamily="18" charset="0"/>
              <a:cs typeface="Aparajita" panose="02020603050405020304" pitchFamily="18" charset="0"/>
            </a:endParaRPr>
          </a:p>
          <a:p>
            <a:pPr>
              <a:buFont typeface="Arial" panose="020B0604020202020204" pitchFamily="34" charset="0"/>
              <a:buChar char="•"/>
            </a:pPr>
            <a:r>
              <a:rPr lang="en-US" sz="2000" b="1" dirty="0">
                <a:latin typeface="Aparajita" panose="02020603050405020304" pitchFamily="18" charset="0"/>
                <a:cs typeface="Aparajita" panose="02020603050405020304" pitchFamily="18" charset="0"/>
              </a:rPr>
              <a:t>Data Security and Accountability</a:t>
            </a:r>
            <a:r>
              <a:rPr lang="en-US" sz="2000" dirty="0">
                <a:latin typeface="Aparajita" panose="02020603050405020304" pitchFamily="18" charset="0"/>
                <a:cs typeface="Aparajita" panose="02020603050405020304" pitchFamily="18" charset="0"/>
              </a:rPr>
              <a:t>: Secure handling of sensitive information with automated triggers for activity tracking and account status.</a:t>
            </a:r>
          </a:p>
        </p:txBody>
      </p:sp>
    </p:spTree>
    <p:extLst>
      <p:ext uri="{BB962C8B-B14F-4D97-AF65-F5344CB8AC3E}">
        <p14:creationId xmlns:p14="http://schemas.microsoft.com/office/powerpoint/2010/main" val="282738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244BC-F7E9-5E7F-E16E-774F5F6123DA}"/>
              </a:ext>
            </a:extLst>
          </p:cNvPr>
          <p:cNvSpPr txBox="1"/>
          <p:nvPr/>
        </p:nvSpPr>
        <p:spPr>
          <a:xfrm>
            <a:off x="161109" y="85980"/>
            <a:ext cx="11869781" cy="6063198"/>
          </a:xfrm>
          <a:prstGeom prst="rect">
            <a:avLst/>
          </a:prstGeom>
          <a:noFill/>
        </p:spPr>
        <p:txBody>
          <a:bodyPr wrap="square">
            <a:spAutoFit/>
          </a:bodyPr>
          <a:lstStyle/>
          <a:p>
            <a:r>
              <a:rPr lang="en-US" sz="2800" b="1" dirty="0">
                <a:latin typeface="Aparajita" panose="02020603050405020304" pitchFamily="18" charset="0"/>
                <a:cs typeface="Aparajita" panose="02020603050405020304" pitchFamily="18" charset="0"/>
              </a:rPr>
              <a:t>Key Problem Statements</a:t>
            </a: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Inefficient Communication</a:t>
            </a:r>
            <a:endParaRPr lang="en-US" sz="2000" dirty="0">
              <a:latin typeface="Aparajita" panose="02020603050405020304" pitchFamily="18" charset="0"/>
              <a:cs typeface="Aparajita" panose="02020603050405020304" pitchFamily="18" charset="0"/>
            </a:endParaRPr>
          </a:p>
          <a:p>
            <a:pPr lvl="1"/>
            <a:r>
              <a:rPr lang="en-US" sz="2000" dirty="0">
                <a:latin typeface="Aparajita" panose="02020603050405020304" pitchFamily="18" charset="0"/>
                <a:cs typeface="Aparajita" panose="02020603050405020304" pitchFamily="18" charset="0"/>
              </a:rPr>
              <a:t>Current placement communication relies heavily on emails, notices, and manual messaging, leading to delays and missed opportunities for students and recruiters.</a:t>
            </a: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Manual, Time-Consuming Processes</a:t>
            </a:r>
            <a:endParaRPr lang="en-US" sz="2000" dirty="0">
              <a:latin typeface="Aparajita" panose="02020603050405020304" pitchFamily="18" charset="0"/>
              <a:cs typeface="Aparajita" panose="02020603050405020304" pitchFamily="18" charset="0"/>
            </a:endParaRPr>
          </a:p>
          <a:p>
            <a:pPr lvl="1"/>
            <a:r>
              <a:rPr lang="en-US" sz="2000" dirty="0">
                <a:latin typeface="Aparajita" panose="02020603050405020304" pitchFamily="18" charset="0"/>
                <a:cs typeface="Aparajita" panose="02020603050405020304" pitchFamily="18" charset="0"/>
              </a:rPr>
              <a:t>Managing job applications, shortlists, and interview schedules involves repetitive, manual tasks that are prone to errors and inconsistencies. High administrative burden on coordinators and placement heads, diverting focus from strategic placement efforts.</a:t>
            </a: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Data Management Challenges</a:t>
            </a:r>
            <a:endParaRPr lang="en-US" sz="2000" dirty="0">
              <a:latin typeface="Aparajita" panose="02020603050405020304" pitchFamily="18" charset="0"/>
              <a:cs typeface="Aparajita" panose="02020603050405020304" pitchFamily="18" charset="0"/>
            </a:endParaRPr>
          </a:p>
          <a:p>
            <a:pPr lvl="1"/>
            <a:r>
              <a:rPr lang="en-US" sz="2000" dirty="0">
                <a:latin typeface="Aparajita" panose="02020603050405020304" pitchFamily="18" charset="0"/>
                <a:cs typeface="Aparajita" panose="02020603050405020304" pitchFamily="18" charset="0"/>
              </a:rPr>
              <a:t>Difficulty in securely handling and organizing large volumes of student, recruiter, and job data. Lack of a central system to track student progress, job offers, and recruiter interactions in real time.</a:t>
            </a: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Lack of Transparency and Tracking</a:t>
            </a:r>
            <a:endParaRPr lang="en-US" sz="2000" dirty="0">
              <a:latin typeface="Aparajita" panose="02020603050405020304" pitchFamily="18" charset="0"/>
              <a:cs typeface="Aparajita" panose="02020603050405020304" pitchFamily="18" charset="0"/>
            </a:endParaRPr>
          </a:p>
          <a:p>
            <a:pPr lvl="1"/>
            <a:r>
              <a:rPr lang="en-US" sz="2000" dirty="0">
                <a:latin typeface="Aparajita" panose="02020603050405020304" pitchFamily="18" charset="0"/>
                <a:cs typeface="Aparajita" panose="02020603050405020304" pitchFamily="18" charset="0"/>
              </a:rPr>
              <a:t>Students and companies lack visibility into application statuses and updates, resulting in frequent inquiries and a frustrating user experience. Coordinators struggle to maintain records of each interaction, creating inconsistencies in placement records.</a:t>
            </a:r>
          </a:p>
          <a:p>
            <a:pPr marL="342900" indent="-342900">
              <a:buFont typeface="Arial" panose="020B0604020202020204" pitchFamily="34" charset="0"/>
              <a:buChar char="•"/>
            </a:pPr>
            <a:r>
              <a:rPr lang="en-US" sz="2000" b="1" dirty="0">
                <a:latin typeface="Aparajita" panose="02020603050405020304" pitchFamily="18" charset="0"/>
                <a:cs typeface="Aparajita" panose="02020603050405020304" pitchFamily="18" charset="0"/>
              </a:rPr>
              <a:t>Security Concerns</a:t>
            </a:r>
            <a:endParaRPr lang="en-US" sz="2000" dirty="0">
              <a:latin typeface="Aparajita" panose="02020603050405020304" pitchFamily="18" charset="0"/>
              <a:cs typeface="Aparajita" panose="02020603050405020304" pitchFamily="18" charset="0"/>
            </a:endParaRPr>
          </a:p>
          <a:p>
            <a:pPr lvl="1"/>
            <a:r>
              <a:rPr lang="en-US" sz="2000" dirty="0">
                <a:latin typeface="Aparajita" panose="02020603050405020304" pitchFamily="18" charset="0"/>
                <a:cs typeface="Aparajita" panose="02020603050405020304" pitchFamily="18" charset="0"/>
              </a:rPr>
              <a:t>Sensitive student and recruiter data is at risk due to the lack of a secure, role-based access system. Manual processes expose personal information to unauthorized access and increase the risk of data breaches.</a:t>
            </a:r>
          </a:p>
        </p:txBody>
      </p:sp>
    </p:spTree>
    <p:extLst>
      <p:ext uri="{BB962C8B-B14F-4D97-AF65-F5344CB8AC3E}">
        <p14:creationId xmlns:p14="http://schemas.microsoft.com/office/powerpoint/2010/main" val="90423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99E5A5-AA18-D808-1BB4-EF95AFA4F462}"/>
              </a:ext>
            </a:extLst>
          </p:cNvPr>
          <p:cNvSpPr txBox="1"/>
          <p:nvPr/>
        </p:nvSpPr>
        <p:spPr>
          <a:xfrm>
            <a:off x="3124125" y="235131"/>
            <a:ext cx="5943750" cy="584775"/>
          </a:xfrm>
          <a:prstGeom prst="rect">
            <a:avLst/>
          </a:prstGeom>
          <a:noFill/>
        </p:spPr>
        <p:txBody>
          <a:bodyPr wrap="square" rtlCol="0">
            <a:spAutoFit/>
          </a:bodyPr>
          <a:lstStyle/>
          <a:p>
            <a:r>
              <a:rPr lang="en-US" sz="2800" b="1" dirty="0"/>
              <a:t> </a:t>
            </a:r>
            <a:r>
              <a:rPr lang="en-US" sz="3200" b="1" dirty="0">
                <a:latin typeface="Bodoni MT" panose="02070603080606020203" pitchFamily="18" charset="0"/>
              </a:rPr>
              <a:t>Manual Procedure of TP Cell</a:t>
            </a:r>
          </a:p>
        </p:txBody>
      </p:sp>
      <p:pic>
        <p:nvPicPr>
          <p:cNvPr id="8" name="Picture 7">
            <a:extLst>
              <a:ext uri="{FF2B5EF4-FFF2-40B4-BE49-F238E27FC236}">
                <a16:creationId xmlns:a16="http://schemas.microsoft.com/office/drawing/2014/main" id="{0CDF51B7-A796-2348-B5DA-C46C124FEBC9}"/>
              </a:ext>
            </a:extLst>
          </p:cNvPr>
          <p:cNvPicPr>
            <a:picLocks noChangeAspect="1"/>
          </p:cNvPicPr>
          <p:nvPr/>
        </p:nvPicPr>
        <p:blipFill>
          <a:blip r:embed="rId2"/>
          <a:stretch>
            <a:fillRect/>
          </a:stretch>
        </p:blipFill>
        <p:spPr>
          <a:xfrm>
            <a:off x="0" y="1017083"/>
            <a:ext cx="12192000" cy="5173980"/>
          </a:xfrm>
          <a:prstGeom prst="rect">
            <a:avLst/>
          </a:prstGeom>
        </p:spPr>
      </p:pic>
    </p:spTree>
    <p:extLst>
      <p:ext uri="{BB962C8B-B14F-4D97-AF65-F5344CB8AC3E}">
        <p14:creationId xmlns:p14="http://schemas.microsoft.com/office/powerpoint/2010/main" val="368260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55286-6867-6532-E1E0-5EE5056E7D8E}"/>
              </a:ext>
            </a:extLst>
          </p:cNvPr>
          <p:cNvSpPr txBox="1"/>
          <p:nvPr/>
        </p:nvSpPr>
        <p:spPr>
          <a:xfrm>
            <a:off x="2568877" y="0"/>
            <a:ext cx="5460275" cy="584775"/>
          </a:xfrm>
          <a:prstGeom prst="rect">
            <a:avLst/>
          </a:prstGeom>
          <a:noFill/>
        </p:spPr>
        <p:txBody>
          <a:bodyPr wrap="square" rtlCol="0">
            <a:spAutoFit/>
          </a:bodyPr>
          <a:lstStyle/>
          <a:p>
            <a:pPr algn="ctr"/>
            <a:r>
              <a:rPr lang="en-US" sz="3200" b="1" dirty="0">
                <a:latin typeface="Bodoni MT" panose="02070603080606020203" pitchFamily="18" charset="0"/>
              </a:rPr>
              <a:t>Automated System of TP Cell</a:t>
            </a:r>
          </a:p>
        </p:txBody>
      </p:sp>
      <p:pic>
        <p:nvPicPr>
          <p:cNvPr id="4" name="Picture 3">
            <a:extLst>
              <a:ext uri="{FF2B5EF4-FFF2-40B4-BE49-F238E27FC236}">
                <a16:creationId xmlns:a16="http://schemas.microsoft.com/office/drawing/2014/main" id="{923D7100-F122-2BD5-17CA-3C204C15871F}"/>
              </a:ext>
            </a:extLst>
          </p:cNvPr>
          <p:cNvPicPr>
            <a:picLocks noChangeAspect="1"/>
          </p:cNvPicPr>
          <p:nvPr/>
        </p:nvPicPr>
        <p:blipFill>
          <a:blip r:embed="rId2"/>
          <a:srcRect t="8527"/>
          <a:stretch/>
        </p:blipFill>
        <p:spPr>
          <a:xfrm>
            <a:off x="0" y="0"/>
            <a:ext cx="12192000" cy="6858000"/>
          </a:xfrm>
          <a:prstGeom prst="rect">
            <a:avLst/>
          </a:prstGeom>
        </p:spPr>
      </p:pic>
      <p:sp>
        <p:nvSpPr>
          <p:cNvPr id="6" name="TextBox 5">
            <a:extLst>
              <a:ext uri="{FF2B5EF4-FFF2-40B4-BE49-F238E27FC236}">
                <a16:creationId xmlns:a16="http://schemas.microsoft.com/office/drawing/2014/main" id="{85438685-5905-F4E6-98F9-C5648D6D170F}"/>
              </a:ext>
            </a:extLst>
          </p:cNvPr>
          <p:cNvSpPr txBox="1"/>
          <p:nvPr/>
        </p:nvSpPr>
        <p:spPr>
          <a:xfrm>
            <a:off x="3653246" y="-1"/>
            <a:ext cx="4885508" cy="584775"/>
          </a:xfrm>
          <a:prstGeom prst="rect">
            <a:avLst/>
          </a:prstGeom>
          <a:noFill/>
        </p:spPr>
        <p:txBody>
          <a:bodyPr wrap="square" rtlCol="0">
            <a:spAutoFit/>
          </a:bodyPr>
          <a:lstStyle/>
          <a:p>
            <a:r>
              <a:rPr lang="en-US" sz="3200" b="1" dirty="0">
                <a:latin typeface="Aparajita" panose="02020603050405020304" pitchFamily="18" charset="0"/>
                <a:cs typeface="Aparajita" panose="02020603050405020304" pitchFamily="18" charset="0"/>
              </a:rPr>
              <a:t>Automated TP Cell</a:t>
            </a:r>
            <a:endParaRPr lang="en-US" sz="2000" b="1"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8253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5B3FC1-5970-A283-DBBD-4C281B867073}"/>
              </a:ext>
            </a:extLst>
          </p:cNvPr>
          <p:cNvPicPr>
            <a:picLocks noGrp="1" noChangeAspect="1"/>
          </p:cNvPicPr>
          <p:nvPr>
            <p:ph idx="1"/>
          </p:nvPr>
        </p:nvPicPr>
        <p:blipFill>
          <a:blip r:embed="rId2"/>
          <a:srcRect b="6393"/>
          <a:stretch/>
        </p:blipFill>
        <p:spPr>
          <a:xfrm>
            <a:off x="26369" y="50074"/>
            <a:ext cx="12165631" cy="6757851"/>
          </a:xfrm>
        </p:spPr>
      </p:pic>
      <p:sp>
        <p:nvSpPr>
          <p:cNvPr id="6" name="TextBox 5">
            <a:extLst>
              <a:ext uri="{FF2B5EF4-FFF2-40B4-BE49-F238E27FC236}">
                <a16:creationId xmlns:a16="http://schemas.microsoft.com/office/drawing/2014/main" id="{46098D2D-7BF7-7685-BEE5-4F467FC88A8B}"/>
              </a:ext>
            </a:extLst>
          </p:cNvPr>
          <p:cNvSpPr txBox="1"/>
          <p:nvPr/>
        </p:nvSpPr>
        <p:spPr>
          <a:xfrm>
            <a:off x="4515515" y="50074"/>
            <a:ext cx="3744686" cy="584775"/>
          </a:xfrm>
          <a:prstGeom prst="rect">
            <a:avLst/>
          </a:prstGeom>
          <a:noFill/>
        </p:spPr>
        <p:txBody>
          <a:bodyPr wrap="square" rtlCol="0">
            <a:spAutoFit/>
          </a:bodyPr>
          <a:lstStyle/>
          <a:p>
            <a:r>
              <a:rPr lang="en-US" sz="3200" b="1" u="sng" dirty="0">
                <a:latin typeface="Aparajita" panose="02020603050405020304" pitchFamily="18" charset="0"/>
                <a:cs typeface="Aparajita" panose="02020603050405020304" pitchFamily="18" charset="0"/>
              </a:rPr>
              <a:t>Old E-R Diagram</a:t>
            </a:r>
            <a:endParaRPr lang="en-US" sz="2400" b="1" u="sng"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601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2D42E1-B13A-F964-31FA-E3EC73D6500D}"/>
              </a:ext>
            </a:extLst>
          </p:cNvPr>
          <p:cNvPicPr>
            <a:picLocks noGrp="1" noChangeAspect="1"/>
          </p:cNvPicPr>
          <p:nvPr>
            <p:ph idx="1"/>
          </p:nvPr>
        </p:nvPicPr>
        <p:blipFill>
          <a:blip r:embed="rId2"/>
          <a:srcRect b="4983"/>
          <a:stretch/>
        </p:blipFill>
        <p:spPr>
          <a:xfrm>
            <a:off x="108731" y="435428"/>
            <a:ext cx="12013599" cy="6422571"/>
          </a:xfrm>
        </p:spPr>
      </p:pic>
      <p:sp>
        <p:nvSpPr>
          <p:cNvPr id="6" name="TextBox 5">
            <a:extLst>
              <a:ext uri="{FF2B5EF4-FFF2-40B4-BE49-F238E27FC236}">
                <a16:creationId xmlns:a16="http://schemas.microsoft.com/office/drawing/2014/main" id="{2652A7C5-0D19-C300-DAB9-458656548505}"/>
              </a:ext>
            </a:extLst>
          </p:cNvPr>
          <p:cNvSpPr txBox="1"/>
          <p:nvPr/>
        </p:nvSpPr>
        <p:spPr>
          <a:xfrm>
            <a:off x="3727268" y="0"/>
            <a:ext cx="4075611" cy="523220"/>
          </a:xfrm>
          <a:prstGeom prst="rect">
            <a:avLst/>
          </a:prstGeom>
          <a:noFill/>
        </p:spPr>
        <p:txBody>
          <a:bodyPr wrap="square" rtlCol="0">
            <a:spAutoFit/>
          </a:bodyPr>
          <a:lstStyle/>
          <a:p>
            <a:r>
              <a:rPr lang="en-US" sz="2800" b="1" u="sng" dirty="0">
                <a:latin typeface="Aparajita" panose="02020603050405020304" pitchFamily="18" charset="0"/>
                <a:cs typeface="Aparajita" panose="02020603050405020304" pitchFamily="18" charset="0"/>
              </a:rPr>
              <a:t>Updated E-R Diagram</a:t>
            </a:r>
          </a:p>
        </p:txBody>
      </p:sp>
    </p:spTree>
    <p:extLst>
      <p:ext uri="{BB962C8B-B14F-4D97-AF65-F5344CB8AC3E}">
        <p14:creationId xmlns:p14="http://schemas.microsoft.com/office/powerpoint/2010/main" val="38791082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1337</TotalTime>
  <Words>913</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Aparajita</vt:lpstr>
      <vt:lpstr>Arial</vt:lpstr>
      <vt:lpstr>Bodoni MT</vt:lpstr>
      <vt:lpstr>Calibri</vt:lpstr>
      <vt:lpstr>Candara Light</vt:lpstr>
      <vt:lpstr>Gill Sans MT</vt:lpstr>
      <vt:lpstr>Times New Roman</vt:lpstr>
      <vt:lpstr>Parcel</vt:lpstr>
      <vt:lpstr>PowerPoint Presentation</vt:lpstr>
      <vt:lpstr>Training and Placement Cell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Birla</dc:creator>
  <cp:lastModifiedBy>Risu Gupta</cp:lastModifiedBy>
  <cp:revision>36</cp:revision>
  <cp:lastPrinted>2024-04-21T19:49:13Z</cp:lastPrinted>
  <dcterms:created xsi:type="dcterms:W3CDTF">2024-04-17T17:06:14Z</dcterms:created>
  <dcterms:modified xsi:type="dcterms:W3CDTF">2024-11-12T21:31:41Z</dcterms:modified>
</cp:coreProperties>
</file>