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4"/>
  </p:sldMasterIdLst>
  <p:notesMasterIdLst>
    <p:notesMasterId r:id="rId18"/>
  </p:notesMasterIdLst>
  <p:handoutMasterIdLst>
    <p:handoutMasterId r:id="rId19"/>
  </p:handoutMasterIdLst>
  <p:sldIdLst>
    <p:sldId id="259" r:id="rId5"/>
    <p:sldId id="261" r:id="rId6"/>
    <p:sldId id="265" r:id="rId7"/>
    <p:sldId id="264" r:id="rId8"/>
    <p:sldId id="263" r:id="rId9"/>
    <p:sldId id="262" r:id="rId10"/>
    <p:sldId id="270" r:id="rId11"/>
    <p:sldId id="269" r:id="rId12"/>
    <p:sldId id="268" r:id="rId13"/>
    <p:sldId id="267" r:id="rId14"/>
    <p:sldId id="271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algn="ctr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PROBLEM QUESTION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432000" rIns="288000" anchor="t" anchorCtr="0"/>
        <a:lstStyle/>
        <a:p>
          <a:pPr algn="ctr">
            <a:lnSpc>
              <a:spcPts val="1500"/>
            </a:lnSpc>
          </a:pP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TOOLS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 algn="just">
            <a:lnSpc>
              <a:spcPts val="1500"/>
            </a:lnSpc>
          </a:pP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</a:t>
          </a:r>
          <a:r>
            <a:rPr lang="en-US" sz="14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EXTRACTION AND CLEANING USING GOOGLE COLLABS</a:t>
          </a:r>
          <a:endParaRPr lang="en-US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algn="just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DATA VISUALIZATION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CONCLUSION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Which Game is the Oldest and the Newest Games in that Dataset?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432000" rIns="288000" anchor="t" anchorCtr="0"/>
        <a:lstStyle/>
        <a:p>
          <a:pPr>
            <a:lnSpc>
              <a:spcPts val="1500"/>
            </a:lnSpc>
          </a:pP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Which Publisher Published most of the games?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>
            <a:lnSpc>
              <a:spcPts val="1500"/>
            </a:lnSpc>
          </a:pP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Which</a:t>
          </a:r>
          <a:r>
            <a:rPr lang="en-US" sz="14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Developer Develop most of the games?</a:t>
          </a:r>
          <a:endParaRPr lang="en-US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4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5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Which</a:t>
          </a:r>
          <a:r>
            <a:rPr lang="en-US" sz="1400" kern="120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Series is the most Sales?</a:t>
          </a:r>
          <a:endParaRPr lang="en-US" sz="1400" kern="1200" dirty="0">
            <a:solidFill>
              <a:schemeClr val="tx1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Which</a:t>
          </a:r>
          <a:r>
            <a:rPr lang="en-US" sz="1400" kern="120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Series Have the most Games?</a:t>
          </a:r>
          <a:endParaRPr lang="en-US" sz="1400" kern="1200" dirty="0">
            <a:solidFill>
              <a:schemeClr val="tx1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Oldest &amp; Newest </a:t>
          </a:r>
        </a:p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Games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/>
            <a:t>- Oldest Game = </a:t>
          </a:r>
          <a:r>
            <a:rPr lang="en-US" sz="1200" kern="1200" dirty="0" err="1"/>
            <a:t>Hydlide</a:t>
          </a:r>
          <a:r>
            <a:rPr lang="en-US" sz="1200" kern="1200" dirty="0"/>
            <a:t> (December	1, 1984 Release Date)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</a:pPr>
          <a:endParaRPr lang="en-US" sz="12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/>
        <a:lstStyle/>
        <a:p>
          <a:pPr>
            <a:lnSpc>
              <a:spcPts val="1500"/>
            </a:lnSpc>
          </a:pPr>
          <a:r>
            <a:rPr lang="en-US" sz="1200" u="sng" dirty="0">
              <a:latin typeface="Arial" panose="020B0604020202020204" pitchFamily="34" charset="0"/>
              <a:cs typeface="Arial" panose="020B0604020202020204" pitchFamily="34" charset="0"/>
            </a:rPr>
            <a:t>Electronics Arts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 publisher is the most game published with a </a:t>
          </a:r>
          <a:r>
            <a:rPr lang="en-US" sz="1200" u="sng" dirty="0">
              <a:latin typeface="Arial" panose="020B0604020202020204" pitchFamily="34" charset="0"/>
              <a:cs typeface="Arial" panose="020B0604020202020204" pitchFamily="34" charset="0"/>
            </a:rPr>
            <a:t>total of 19 games (42,2%)</a:t>
          </a:r>
          <a:endParaRPr lang="en-US" sz="1200" dirty="0">
            <a:solidFill>
              <a:schemeClr val="tx2"/>
            </a:solidFill>
          </a:endParaRP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Most Game Develop by Developer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/>
        <a:lstStyle/>
        <a:p>
          <a:pPr>
            <a:lnSpc>
              <a:spcPts val="1500"/>
            </a:lnSpc>
          </a:pPr>
          <a:r>
            <a:rPr lang="en-US" sz="1200" u="sng" dirty="0">
              <a:latin typeface="Arial" panose="020B0604020202020204" pitchFamily="34" charset="0"/>
              <a:cs typeface="Arial" panose="020B0604020202020204" pitchFamily="34" charset="0"/>
            </a:rPr>
            <a:t>Blizzard Entertainment 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Developer is the most developed games with a total of </a:t>
          </a:r>
          <a:r>
            <a:rPr lang="en-US" sz="1200" u="sng" dirty="0">
              <a:latin typeface="Arial" panose="020B0604020202020204" pitchFamily="34" charset="0"/>
              <a:cs typeface="Arial" panose="020B0604020202020204" pitchFamily="34" charset="0"/>
            </a:rPr>
            <a:t>8 games(29,6%)</a:t>
          </a:r>
          <a:endParaRPr lang="en-US" sz="1200" dirty="0">
            <a:solidFill>
              <a:schemeClr val="tx2"/>
            </a:solidFill>
          </a:endParaRP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Most Game Published by Publisher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Series Based on the Most Sales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Series Based on the Most Games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</a:pPr>
          <a:r>
            <a:rPr lang="en-US" sz="1200" u="sng" kern="1200" dirty="0">
              <a:latin typeface="Arial" panose="020B0604020202020204" pitchFamily="34" charset="0"/>
              <a:cs typeface="Arial" panose="020B0604020202020204" pitchFamily="34" charset="0"/>
            </a:rPr>
            <a:t>Minecraft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is the Series with the most number of sales with a total of </a:t>
          </a:r>
          <a:r>
            <a:rPr lang="en-US" sz="1200" u="sng" kern="1200" dirty="0">
              <a:latin typeface="Arial" panose="020B0604020202020204" pitchFamily="34" charset="0"/>
              <a:cs typeface="Arial" panose="020B0604020202020204" pitchFamily="34" charset="0"/>
            </a:rPr>
            <a:t>33</a:t>
          </a:r>
          <a:endParaRPr lang="en-US" sz="12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</a:pPr>
          <a:r>
            <a:rPr lang="en-US" sz="1200" u="sng" kern="1200" dirty="0" err="1">
              <a:latin typeface="Arial" panose="020B0604020202020204" pitchFamily="34" charset="0"/>
              <a:cs typeface="Arial" panose="020B0604020202020204" pitchFamily="34" charset="0"/>
            </a:rPr>
            <a:t>Comand</a:t>
          </a:r>
          <a:r>
            <a:rPr lang="en-US" sz="1200" u="sng" kern="1200" dirty="0">
              <a:latin typeface="Arial" panose="020B0604020202020204" pitchFamily="34" charset="0"/>
              <a:cs typeface="Arial" panose="020B0604020202020204" pitchFamily="34" charset="0"/>
            </a:rPr>
            <a:t> and Conqueror 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Series is the series with the most game with a total of </a:t>
          </a:r>
          <a:r>
            <a:rPr lang="en-US" sz="1200" u="sng" kern="1200" dirty="0">
              <a:latin typeface="Arial" panose="020B0604020202020204" pitchFamily="34" charset="0"/>
              <a:cs typeface="Arial" panose="020B0604020202020204" pitchFamily="34" charset="0"/>
            </a:rPr>
            <a:t>5 games</a:t>
          </a:r>
          <a:endParaRPr lang="en-US" sz="1200" b="1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F3653B5C-E092-4D2D-B76C-24C40FB44BD8}">
      <dgm:prSet custT="1"/>
      <dgm:spPr/>
      <dgm:t>
        <a:bodyPr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D" sz="1200" dirty="0"/>
            <a:t>- Newest Game = </a:t>
          </a:r>
          <a:r>
            <a:rPr lang="en-ID" sz="1200" dirty="0" err="1"/>
            <a:t>Valheim</a:t>
          </a:r>
          <a:r>
            <a:rPr lang="en-ID" sz="1200" dirty="0"/>
            <a:t> (</a:t>
          </a:r>
          <a:r>
            <a:rPr lang="en-ID" sz="1200" dirty="0" err="1"/>
            <a:t>Februrary</a:t>
          </a:r>
          <a:r>
            <a:rPr lang="en-ID" sz="1200" dirty="0"/>
            <a:t>	1, 2021 Release Date) </a:t>
          </a:r>
        </a:p>
      </dgm:t>
    </dgm:pt>
    <dgm:pt modelId="{AF0FA9E9-6547-4B27-BFB6-694EDE32D687}" type="parTrans" cxnId="{508C29E6-6640-4D03-90F8-35FCEB3200DC}">
      <dgm:prSet/>
      <dgm:spPr/>
      <dgm:t>
        <a:bodyPr/>
        <a:lstStyle/>
        <a:p>
          <a:endParaRPr lang="en-ID"/>
        </a:p>
      </dgm:t>
    </dgm:pt>
    <dgm:pt modelId="{2C69CFAC-8FD5-4B7F-B1E2-43C9A8CF053B}" type="sibTrans" cxnId="{508C29E6-6640-4D03-90F8-35FCEB3200DC}">
      <dgm:prSet/>
      <dgm:spPr/>
      <dgm:t>
        <a:bodyPr/>
        <a:lstStyle/>
        <a:p>
          <a:endParaRPr lang="en-ID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 custScaleY="106169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 custLinFactNeighborX="15218" custLinFactNeighborY="2617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674EE66C-21FB-49CC-A33E-B5E99FB56643}" type="presOf" srcId="{F3653B5C-E092-4D2D-B76C-24C40FB44BD8}" destId="{810D7AA7-A541-4507-BE7F-36CCF210089F}" srcOrd="0" destOrd="1" presId="urn:microsoft.com/office/officeart/2016/7/layout/AccentHomeChevronProcess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508C29E6-6640-4D03-90F8-35FCEB3200DC}" srcId="{AACEAFD5-63CF-4AFC-B46F-BE086C5D447C}" destId="{F3653B5C-E092-4D2D-B76C-24C40FB44BD8}" srcOrd="1" destOrd="0" parTransId="{AF0FA9E9-6547-4B27-BFB6-694EDE32D687}" sibTransId="{2C69CFAC-8FD5-4B7F-B1E2-43C9A8CF053B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26312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91" y="2939811"/>
          <a:ext cx="2230557" cy="678418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sp:txBody>
      <dsp:txXfrm>
        <a:off x="2091" y="2939811"/>
        <a:ext cx="2145755" cy="678418"/>
      </dsp:txXfrm>
    </dsp:sp>
    <dsp:sp modelId="{810D7AA7-A541-4507-BE7F-36CCF210089F}">
      <dsp:nvSpPr>
        <dsp:cNvPr id="0" name=""/>
        <dsp:cNvSpPr/>
      </dsp:nvSpPr>
      <dsp:spPr>
        <a:xfrm>
          <a:off x="18053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ctr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PROBLEM QUESTION</a:t>
          </a:r>
        </a:p>
      </dsp:txBody>
      <dsp:txXfrm>
        <a:off x="180536" y="1011624"/>
        <a:ext cx="1811213" cy="1414065"/>
      </dsp:txXfrm>
    </dsp:sp>
    <dsp:sp modelId="{E41E7729-FD3F-426D-804C-45BD60BD762D}">
      <dsp:nvSpPr>
        <dsp:cNvPr id="0" name=""/>
        <dsp:cNvSpPr/>
      </dsp:nvSpPr>
      <dsp:spPr>
        <a:xfrm rot="5400000">
          <a:off x="119271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1121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sp:txBody>
      <dsp:txXfrm>
        <a:off x="2290726" y="2939811"/>
        <a:ext cx="1891348" cy="678418"/>
      </dsp:txXfrm>
    </dsp:sp>
    <dsp:sp modelId="{5E07F9E4-149C-4A89-848F-4ABDD305F0C5}">
      <dsp:nvSpPr>
        <dsp:cNvPr id="0" name=""/>
        <dsp:cNvSpPr/>
      </dsp:nvSpPr>
      <dsp:spPr>
        <a:xfrm>
          <a:off x="229956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ctr" defTabSz="6223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TOOLS</a:t>
          </a:r>
        </a:p>
      </dsp:txBody>
      <dsp:txXfrm>
        <a:off x="2299566" y="1011624"/>
        <a:ext cx="1811213" cy="1414065"/>
      </dsp:txXfrm>
    </dsp:sp>
    <dsp:sp modelId="{473F2067-7126-4D56-A328-5A8CFD3D8D52}">
      <dsp:nvSpPr>
        <dsp:cNvPr id="0" name=""/>
        <dsp:cNvSpPr/>
      </dsp:nvSpPr>
      <dsp:spPr>
        <a:xfrm rot="5400000">
          <a:off x="331174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4015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sp:txBody>
      <dsp:txXfrm>
        <a:off x="4409757" y="2939811"/>
        <a:ext cx="1891348" cy="678418"/>
      </dsp:txXfrm>
    </dsp:sp>
    <dsp:sp modelId="{FD7B29F2-0D66-4B4B-BC8A-82DA23575305}">
      <dsp:nvSpPr>
        <dsp:cNvPr id="0" name=""/>
        <dsp:cNvSpPr/>
      </dsp:nvSpPr>
      <dsp:spPr>
        <a:xfrm>
          <a:off x="441859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just" defTabSz="6223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</a:t>
          </a:r>
          <a:r>
            <a:rPr lang="en-US" sz="1400" kern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EXTRACTION AND CLEANING USING GOOGLE COLLABS</a:t>
          </a:r>
          <a:endParaRPr lang="en-US" sz="1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18596" y="1011624"/>
        <a:ext cx="1811213" cy="1414065"/>
      </dsp:txXfrm>
    </dsp:sp>
    <dsp:sp modelId="{7BF6E820-C6E3-4E2C-BB23-ADF9AD641C6B}">
      <dsp:nvSpPr>
        <dsp:cNvPr id="0" name=""/>
        <dsp:cNvSpPr/>
      </dsp:nvSpPr>
      <dsp:spPr>
        <a:xfrm rot="5400000">
          <a:off x="543077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5918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17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28787" y="2939811"/>
        <a:ext cx="1891348" cy="678418"/>
      </dsp:txXfrm>
    </dsp:sp>
    <dsp:sp modelId="{1D84544C-5924-422B-9546-A86AE4927E4C}">
      <dsp:nvSpPr>
        <dsp:cNvPr id="0" name=""/>
        <dsp:cNvSpPr/>
      </dsp:nvSpPr>
      <dsp:spPr>
        <a:xfrm>
          <a:off x="653762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just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DATA VISUALIZATION</a:t>
          </a:r>
        </a:p>
      </dsp:txBody>
      <dsp:txXfrm>
        <a:off x="6537626" y="1011624"/>
        <a:ext cx="1811213" cy="1414065"/>
      </dsp:txXfrm>
    </dsp:sp>
    <dsp:sp modelId="{0EE416CF-D8AE-41BD-BF35-9148040E1274}">
      <dsp:nvSpPr>
        <dsp:cNvPr id="0" name=""/>
        <dsp:cNvSpPr/>
      </dsp:nvSpPr>
      <dsp:spPr>
        <a:xfrm rot="5400000">
          <a:off x="754980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47821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sz="17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647817" y="2939811"/>
        <a:ext cx="1891348" cy="678418"/>
      </dsp:txXfrm>
    </dsp:sp>
    <dsp:sp modelId="{7F54B493-FCA8-4A1F-A2B1-FCB26CA9C396}">
      <dsp:nvSpPr>
        <dsp:cNvPr id="0" name=""/>
        <dsp:cNvSpPr/>
      </dsp:nvSpPr>
      <dsp:spPr>
        <a:xfrm>
          <a:off x="865665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CONCLUSION</a:t>
          </a:r>
        </a:p>
      </dsp:txBody>
      <dsp:txXfrm>
        <a:off x="8656656" y="1011624"/>
        <a:ext cx="1811213" cy="141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26312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91" y="2939811"/>
          <a:ext cx="2230557" cy="678418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1</a:t>
          </a:r>
        </a:p>
      </dsp:txBody>
      <dsp:txXfrm>
        <a:off x="2091" y="2939811"/>
        <a:ext cx="2145755" cy="678418"/>
      </dsp:txXfrm>
    </dsp:sp>
    <dsp:sp modelId="{810D7AA7-A541-4507-BE7F-36CCF210089F}">
      <dsp:nvSpPr>
        <dsp:cNvPr id="0" name=""/>
        <dsp:cNvSpPr/>
      </dsp:nvSpPr>
      <dsp:spPr>
        <a:xfrm>
          <a:off x="18053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Which Game is the Oldest and the Newest Games in that Dataset?</a:t>
          </a:r>
        </a:p>
      </dsp:txBody>
      <dsp:txXfrm>
        <a:off x="180536" y="1011624"/>
        <a:ext cx="1811213" cy="1414065"/>
      </dsp:txXfrm>
    </dsp:sp>
    <dsp:sp modelId="{E41E7729-FD3F-426D-804C-45BD60BD762D}">
      <dsp:nvSpPr>
        <dsp:cNvPr id="0" name=""/>
        <dsp:cNvSpPr/>
      </dsp:nvSpPr>
      <dsp:spPr>
        <a:xfrm rot="5400000">
          <a:off x="119271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1121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2</a:t>
          </a:r>
        </a:p>
      </dsp:txBody>
      <dsp:txXfrm>
        <a:off x="2290726" y="2939811"/>
        <a:ext cx="1891348" cy="678418"/>
      </dsp:txXfrm>
    </dsp:sp>
    <dsp:sp modelId="{5E07F9E4-149C-4A89-848F-4ABDD305F0C5}">
      <dsp:nvSpPr>
        <dsp:cNvPr id="0" name=""/>
        <dsp:cNvSpPr/>
      </dsp:nvSpPr>
      <dsp:spPr>
        <a:xfrm>
          <a:off x="229956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Which Publisher Published most of the games?</a:t>
          </a:r>
        </a:p>
      </dsp:txBody>
      <dsp:txXfrm>
        <a:off x="2299566" y="1011624"/>
        <a:ext cx="1811213" cy="1414065"/>
      </dsp:txXfrm>
    </dsp:sp>
    <dsp:sp modelId="{473F2067-7126-4D56-A328-5A8CFD3D8D52}">
      <dsp:nvSpPr>
        <dsp:cNvPr id="0" name=""/>
        <dsp:cNvSpPr/>
      </dsp:nvSpPr>
      <dsp:spPr>
        <a:xfrm rot="5400000">
          <a:off x="331174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4015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3</a:t>
          </a:r>
        </a:p>
      </dsp:txBody>
      <dsp:txXfrm>
        <a:off x="4409757" y="2939811"/>
        <a:ext cx="1891348" cy="678418"/>
      </dsp:txXfrm>
    </dsp:sp>
    <dsp:sp modelId="{FD7B29F2-0D66-4B4B-BC8A-82DA23575305}">
      <dsp:nvSpPr>
        <dsp:cNvPr id="0" name=""/>
        <dsp:cNvSpPr/>
      </dsp:nvSpPr>
      <dsp:spPr>
        <a:xfrm>
          <a:off x="441859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6223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Which</a:t>
          </a:r>
          <a:r>
            <a:rPr lang="en-US" sz="1400" kern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Developer Develop most of the games?</a:t>
          </a:r>
          <a:endParaRPr lang="en-US" sz="1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18596" y="1011624"/>
        <a:ext cx="1811213" cy="1414065"/>
      </dsp:txXfrm>
    </dsp:sp>
    <dsp:sp modelId="{7BF6E820-C6E3-4E2C-BB23-ADF9AD641C6B}">
      <dsp:nvSpPr>
        <dsp:cNvPr id="0" name=""/>
        <dsp:cNvSpPr/>
      </dsp:nvSpPr>
      <dsp:spPr>
        <a:xfrm rot="5400000">
          <a:off x="543077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5918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4</a:t>
          </a:r>
          <a:endParaRPr lang="ru-RU" sz="17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28787" y="2939811"/>
        <a:ext cx="1891348" cy="678418"/>
      </dsp:txXfrm>
    </dsp:sp>
    <dsp:sp modelId="{1D84544C-5924-422B-9546-A86AE4927E4C}">
      <dsp:nvSpPr>
        <dsp:cNvPr id="0" name=""/>
        <dsp:cNvSpPr/>
      </dsp:nvSpPr>
      <dsp:spPr>
        <a:xfrm>
          <a:off x="653762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Which</a:t>
          </a:r>
          <a:r>
            <a:rPr lang="en-US" sz="1400" kern="120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Series is the most Sales?</a:t>
          </a:r>
          <a:endParaRPr lang="en-US" sz="1400" kern="1200" dirty="0">
            <a:solidFill>
              <a:schemeClr val="tx1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6537626" y="1011624"/>
        <a:ext cx="1811213" cy="1414065"/>
      </dsp:txXfrm>
    </dsp:sp>
    <dsp:sp modelId="{0EE416CF-D8AE-41BD-BF35-9148040E1274}">
      <dsp:nvSpPr>
        <dsp:cNvPr id="0" name=""/>
        <dsp:cNvSpPr/>
      </dsp:nvSpPr>
      <dsp:spPr>
        <a:xfrm rot="5400000">
          <a:off x="754980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47821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5</a:t>
          </a:r>
          <a:endParaRPr lang="ru-RU" sz="17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647817" y="2939811"/>
        <a:ext cx="1891348" cy="678418"/>
      </dsp:txXfrm>
    </dsp:sp>
    <dsp:sp modelId="{7F54B493-FCA8-4A1F-A2B1-FCB26CA9C396}">
      <dsp:nvSpPr>
        <dsp:cNvPr id="0" name=""/>
        <dsp:cNvSpPr/>
      </dsp:nvSpPr>
      <dsp:spPr>
        <a:xfrm>
          <a:off x="865665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Which</a:t>
          </a:r>
          <a:r>
            <a:rPr lang="en-US" sz="1400" kern="120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Series Have the most Games?</a:t>
          </a:r>
          <a:endParaRPr lang="en-US" sz="1400" kern="1200" dirty="0">
            <a:solidFill>
              <a:schemeClr val="tx1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8656656" y="1011624"/>
        <a:ext cx="1811213" cy="1414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89090" y="1853887"/>
          <a:ext cx="2160808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91" y="2939811"/>
          <a:ext cx="2230557" cy="720269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Oldest &amp; Newest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Games</a:t>
          </a:r>
        </a:p>
      </dsp:txBody>
      <dsp:txXfrm>
        <a:off x="2091" y="2939811"/>
        <a:ext cx="2140523" cy="720269"/>
      </dsp:txXfrm>
    </dsp:sp>
    <dsp:sp modelId="{810D7AA7-A541-4507-BE7F-36CCF210089F}">
      <dsp:nvSpPr>
        <dsp:cNvPr id="0" name=""/>
        <dsp:cNvSpPr/>
      </dsp:nvSpPr>
      <dsp:spPr>
        <a:xfrm>
          <a:off x="180536" y="988933"/>
          <a:ext cx="1811213" cy="150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/>
            <a:t>- Oldest Game = </a:t>
          </a:r>
          <a:r>
            <a:rPr lang="en-US" sz="1200" kern="1200" dirty="0" err="1"/>
            <a:t>Hydlide</a:t>
          </a:r>
          <a:r>
            <a:rPr lang="en-US" sz="1200" kern="1200" dirty="0"/>
            <a:t> (December	1, 1984 Release Date)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ID" sz="1200" kern="1200" dirty="0"/>
            <a:t>- Newest Game = </a:t>
          </a:r>
          <a:r>
            <a:rPr lang="en-ID" sz="1200" kern="1200" dirty="0" err="1"/>
            <a:t>Valheim</a:t>
          </a:r>
          <a:r>
            <a:rPr lang="en-ID" sz="1200" kern="1200" dirty="0"/>
            <a:t> (</a:t>
          </a:r>
          <a:r>
            <a:rPr lang="en-ID" sz="1200" kern="1200" dirty="0" err="1"/>
            <a:t>Februrary</a:t>
          </a:r>
          <a:r>
            <a:rPr lang="en-ID" sz="1200" kern="1200" dirty="0"/>
            <a:t>	1, 2021 Release Date) </a:t>
          </a:r>
        </a:p>
      </dsp:txBody>
      <dsp:txXfrm>
        <a:off x="180536" y="988933"/>
        <a:ext cx="1811213" cy="1501299"/>
      </dsp:txXfrm>
    </dsp:sp>
    <dsp:sp modelId="{E41E7729-FD3F-426D-804C-45BD60BD762D}">
      <dsp:nvSpPr>
        <dsp:cNvPr id="0" name=""/>
        <dsp:cNvSpPr/>
      </dsp:nvSpPr>
      <dsp:spPr>
        <a:xfrm rot="5400000">
          <a:off x="119271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1121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Most Game Published by Publisher</a:t>
          </a:r>
        </a:p>
      </dsp:txBody>
      <dsp:txXfrm>
        <a:off x="2290726" y="2939811"/>
        <a:ext cx="1891348" cy="678418"/>
      </dsp:txXfrm>
    </dsp:sp>
    <dsp:sp modelId="{5E07F9E4-149C-4A89-848F-4ABDD305F0C5}">
      <dsp:nvSpPr>
        <dsp:cNvPr id="0" name=""/>
        <dsp:cNvSpPr/>
      </dsp:nvSpPr>
      <dsp:spPr>
        <a:xfrm>
          <a:off x="229956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latin typeface="Arial" panose="020B0604020202020204" pitchFamily="34" charset="0"/>
              <a:cs typeface="Arial" panose="020B0604020202020204" pitchFamily="34" charset="0"/>
            </a:rPr>
            <a:t>Electronics Arts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publisher is the most game published with a </a:t>
          </a:r>
          <a:r>
            <a:rPr lang="en-US" sz="1200" u="sng" kern="1200" dirty="0">
              <a:latin typeface="Arial" panose="020B0604020202020204" pitchFamily="34" charset="0"/>
              <a:cs typeface="Arial" panose="020B0604020202020204" pitchFamily="34" charset="0"/>
            </a:rPr>
            <a:t>total of 19 games (42,2%)</a:t>
          </a:r>
          <a:endParaRPr lang="en-US" sz="1200" kern="1200" dirty="0">
            <a:solidFill>
              <a:schemeClr val="tx2"/>
            </a:solidFill>
          </a:endParaRPr>
        </a:p>
      </dsp:txBody>
      <dsp:txXfrm>
        <a:off x="2299566" y="1011624"/>
        <a:ext cx="1811213" cy="1414065"/>
      </dsp:txXfrm>
    </dsp:sp>
    <dsp:sp modelId="{473F2067-7126-4D56-A328-5A8CFD3D8D52}">
      <dsp:nvSpPr>
        <dsp:cNvPr id="0" name=""/>
        <dsp:cNvSpPr/>
      </dsp:nvSpPr>
      <dsp:spPr>
        <a:xfrm rot="5400000">
          <a:off x="331174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4015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Most Game Develop by Developer</a:t>
          </a:r>
        </a:p>
      </dsp:txBody>
      <dsp:txXfrm>
        <a:off x="4409757" y="2939811"/>
        <a:ext cx="1891348" cy="678418"/>
      </dsp:txXfrm>
    </dsp:sp>
    <dsp:sp modelId="{FD7B29F2-0D66-4B4B-BC8A-82DA23575305}">
      <dsp:nvSpPr>
        <dsp:cNvPr id="0" name=""/>
        <dsp:cNvSpPr/>
      </dsp:nvSpPr>
      <dsp:spPr>
        <a:xfrm>
          <a:off x="441859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latin typeface="Arial" panose="020B0604020202020204" pitchFamily="34" charset="0"/>
              <a:cs typeface="Arial" panose="020B0604020202020204" pitchFamily="34" charset="0"/>
            </a:rPr>
            <a:t>Blizzard Entertainment 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Developer is the most developed games with a total of </a:t>
          </a:r>
          <a:r>
            <a:rPr lang="en-US" sz="1200" u="sng" kern="1200" dirty="0">
              <a:latin typeface="Arial" panose="020B0604020202020204" pitchFamily="34" charset="0"/>
              <a:cs typeface="Arial" panose="020B0604020202020204" pitchFamily="34" charset="0"/>
            </a:rPr>
            <a:t>8 games(29,6%)</a:t>
          </a:r>
          <a:endParaRPr lang="en-US" sz="1200" kern="1200" dirty="0">
            <a:solidFill>
              <a:schemeClr val="tx2"/>
            </a:solidFill>
          </a:endParaRPr>
        </a:p>
      </dsp:txBody>
      <dsp:txXfrm>
        <a:off x="4418596" y="1011624"/>
        <a:ext cx="1811213" cy="1414065"/>
      </dsp:txXfrm>
    </dsp:sp>
    <dsp:sp modelId="{7BF6E820-C6E3-4E2C-BB23-ADF9AD641C6B}">
      <dsp:nvSpPr>
        <dsp:cNvPr id="0" name=""/>
        <dsp:cNvSpPr/>
      </dsp:nvSpPr>
      <dsp:spPr>
        <a:xfrm rot="5400000">
          <a:off x="543077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5918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Series Based on the Most Sales</a:t>
          </a:r>
          <a:endParaRPr lang="ru-RU" sz="13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28787" y="2939811"/>
        <a:ext cx="1891348" cy="678418"/>
      </dsp:txXfrm>
    </dsp:sp>
    <dsp:sp modelId="{1D84544C-5924-422B-9546-A86AE4927E4C}">
      <dsp:nvSpPr>
        <dsp:cNvPr id="0" name=""/>
        <dsp:cNvSpPr/>
      </dsp:nvSpPr>
      <dsp:spPr>
        <a:xfrm>
          <a:off x="653762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u="sng" kern="1200" dirty="0">
              <a:latin typeface="Arial" panose="020B0604020202020204" pitchFamily="34" charset="0"/>
              <a:cs typeface="Arial" panose="020B0604020202020204" pitchFamily="34" charset="0"/>
            </a:rPr>
            <a:t>Minecraft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is the Series with the most number of sales with a total of </a:t>
          </a:r>
          <a:r>
            <a:rPr lang="en-US" sz="1200" u="sng" kern="1200" dirty="0">
              <a:latin typeface="Arial" panose="020B0604020202020204" pitchFamily="34" charset="0"/>
              <a:cs typeface="Arial" panose="020B0604020202020204" pitchFamily="34" charset="0"/>
            </a:rPr>
            <a:t>33</a:t>
          </a:r>
          <a:endParaRPr lang="en-US" sz="12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6537626" y="1011624"/>
        <a:ext cx="1811213" cy="1414065"/>
      </dsp:txXfrm>
    </dsp:sp>
    <dsp:sp modelId="{0EE416CF-D8AE-41BD-BF35-9148040E1274}">
      <dsp:nvSpPr>
        <dsp:cNvPr id="0" name=""/>
        <dsp:cNvSpPr/>
      </dsp:nvSpPr>
      <dsp:spPr>
        <a:xfrm rot="5400000">
          <a:off x="7551899" y="1850716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480304" y="2957565"/>
          <a:ext cx="2230557" cy="67841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Series Based on the Most Games</a:t>
          </a:r>
          <a:endParaRPr lang="ru-RU" sz="13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649909" y="2957565"/>
        <a:ext cx="1891348" cy="678418"/>
      </dsp:txXfrm>
    </dsp:sp>
    <dsp:sp modelId="{7F54B493-FCA8-4A1F-A2B1-FCB26CA9C396}">
      <dsp:nvSpPr>
        <dsp:cNvPr id="0" name=""/>
        <dsp:cNvSpPr/>
      </dsp:nvSpPr>
      <dsp:spPr>
        <a:xfrm>
          <a:off x="8658748" y="1029378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u="sng" kern="1200" dirty="0" err="1">
              <a:latin typeface="Arial" panose="020B0604020202020204" pitchFamily="34" charset="0"/>
              <a:cs typeface="Arial" panose="020B0604020202020204" pitchFamily="34" charset="0"/>
            </a:rPr>
            <a:t>Comand</a:t>
          </a:r>
          <a:r>
            <a:rPr lang="en-US" sz="1200" u="sng" kern="1200" dirty="0">
              <a:latin typeface="Arial" panose="020B0604020202020204" pitchFamily="34" charset="0"/>
              <a:cs typeface="Arial" panose="020B0604020202020204" pitchFamily="34" charset="0"/>
            </a:rPr>
            <a:t> and Conqueror 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Series is the series with the most game with a total of </a:t>
          </a:r>
          <a:r>
            <a:rPr lang="en-US" sz="1200" u="sng" kern="1200" dirty="0">
              <a:latin typeface="Arial" panose="020B0604020202020204" pitchFamily="34" charset="0"/>
              <a:cs typeface="Arial" panose="020B0604020202020204" pitchFamily="34" charset="0"/>
            </a:rPr>
            <a:t>5 games</a:t>
          </a:r>
          <a:endParaRPr lang="en-US" sz="1200" b="1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8658748" y="1029378"/>
        <a:ext cx="1811213" cy="1414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47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26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226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69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363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095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881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0169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9728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02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01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330606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3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676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Project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2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8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95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57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36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59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919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49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25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1/13/2023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424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41C1-17EE-441C-A604-3FDE978E5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1839" y="2317484"/>
            <a:ext cx="2778470" cy="1472703"/>
          </a:xfrm>
        </p:spPr>
        <p:txBody>
          <a:bodyPr/>
          <a:lstStyle/>
          <a:p>
            <a:endParaRPr lang="en-US" sz="12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99" y="969966"/>
            <a:ext cx="10711545" cy="1472703"/>
          </a:xfrm>
        </p:spPr>
        <p:txBody>
          <a:bodyPr/>
          <a:lstStyle/>
          <a:p>
            <a:pPr algn="l"/>
            <a:r>
              <a:rPr lang="en-US" dirty="0"/>
              <a:t>CASE STUDY</a:t>
            </a:r>
            <a:br>
              <a:rPr lang="en-US" dirty="0"/>
            </a:br>
            <a:r>
              <a:rPr lang="en-US" dirty="0"/>
              <a:t>Games Sales</a:t>
            </a:r>
            <a:endParaRPr lang="en-US" b="0" dirty="0">
              <a:solidFill>
                <a:schemeClr val="bg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A532EE-E6F4-477B-A667-18314B02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99" y="2280207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Most game develop by developer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D170EA-5315-4BEB-9897-2F7AEDE9D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54" y="1617262"/>
            <a:ext cx="5985041" cy="45227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7438A7-FC58-457D-92EC-5731B93C4978}"/>
              </a:ext>
            </a:extLst>
          </p:cNvPr>
          <p:cNvSpPr txBox="1"/>
          <p:nvPr/>
        </p:nvSpPr>
        <p:spPr>
          <a:xfrm>
            <a:off x="7128769" y="1617262"/>
            <a:ext cx="4563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Blizzard Entertainment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Developer is the most developed games with a total of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8 games(29,6%)</a:t>
            </a:r>
            <a:endParaRPr lang="en-ID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7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SERIES BASED ON THE MOST SALES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B38039-643F-4132-B5FF-C7516CFD3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54" y="1652773"/>
            <a:ext cx="5112937" cy="45227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05D2F0-8726-4822-985A-6FDF66E05635}"/>
              </a:ext>
            </a:extLst>
          </p:cNvPr>
          <p:cNvSpPr txBox="1"/>
          <p:nvPr/>
        </p:nvSpPr>
        <p:spPr>
          <a:xfrm>
            <a:off x="6398711" y="1652773"/>
            <a:ext cx="497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Minecraft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Series with the most number of sales with a total of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endParaRPr lang="en-ID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0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Series based on the most game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04A227-6D31-4369-AE74-35994285C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719" y="1599507"/>
            <a:ext cx="5366281" cy="45227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0F9DD9-B094-4644-899F-BC910356ECFD}"/>
              </a:ext>
            </a:extLst>
          </p:cNvPr>
          <p:cNvSpPr txBox="1"/>
          <p:nvPr/>
        </p:nvSpPr>
        <p:spPr>
          <a:xfrm>
            <a:off x="6578353" y="1599507"/>
            <a:ext cx="474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Comand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and Conqueror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Series is the series with the most game with a total of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5 games</a:t>
            </a:r>
            <a:endParaRPr lang="en-ID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22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b="1" dirty="0">
                <a:effectLst>
                  <a:outerShdw blurRad="50800" dist="38100" dir="2700000" algn="tl" rotWithShape="0">
                    <a:schemeClr val="tx1">
                      <a:alpha val="50000"/>
                    </a:schemeClr>
                  </a:outerShdw>
                </a:effectLst>
                <a:latin typeface="+mj-lt"/>
              </a:rPr>
              <a:t>STAGE 05: conclusion</a:t>
            </a:r>
            <a:endParaRPr lang="en-ID" dirty="0"/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3F3F2756-2E70-4E81-9B93-4AC1BABBE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688334"/>
              </p:ext>
            </p:extLst>
          </p:nvPr>
        </p:nvGraphicFramePr>
        <p:xfrm>
          <a:off x="681038" y="1785938"/>
          <a:ext cx="10710862" cy="452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299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Timeline </a:t>
            </a:r>
            <a:endParaRPr lang="ru-RU" dirty="0"/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3F3F2756-2E70-4E81-9B93-4AC1BABBE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376669"/>
              </p:ext>
            </p:extLst>
          </p:nvPr>
        </p:nvGraphicFramePr>
        <p:xfrm>
          <a:off x="681038" y="1785938"/>
          <a:ext cx="10710862" cy="452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16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ffectLst>
                  <a:outerShdw blurRad="50800" dist="38100" dir="2700000" algn="tl" rotWithShape="0">
                    <a:schemeClr val="tx1">
                      <a:alpha val="50000"/>
                    </a:schemeClr>
                  </a:outerShdw>
                </a:effectLst>
                <a:latin typeface="+mj-lt"/>
              </a:rPr>
              <a:t>STAGE 01 : Question</a:t>
            </a:r>
            <a:endParaRPr lang="ru-RU" dirty="0"/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3F3F2756-2E70-4E81-9B93-4AC1BABBE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490262"/>
              </p:ext>
            </p:extLst>
          </p:nvPr>
        </p:nvGraphicFramePr>
        <p:xfrm>
          <a:off x="681038" y="1785938"/>
          <a:ext cx="10710862" cy="452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21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ffectLst>
                  <a:outerShdw blurRad="50800" dist="38100" dir="2700000" algn="tl" rotWithShape="0">
                    <a:schemeClr val="tx1">
                      <a:alpha val="50000"/>
                    </a:schemeClr>
                  </a:outerShdw>
                </a:effectLst>
                <a:latin typeface="+mj-lt"/>
              </a:rPr>
              <a:t>STAGE 02: TOOLS 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7127F3-BE5F-4CFD-8BB8-F6F706995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73" y="2498214"/>
            <a:ext cx="4396989" cy="186157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E1C2C-7F6C-43F9-9385-63627573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426" y="245478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3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ffectLst>
                  <a:outerShdw blurRad="50800" dist="38100" dir="2700000" algn="tl" rotWithShape="0">
                    <a:schemeClr val="tx1">
                      <a:alpha val="50000"/>
                    </a:schemeClr>
                  </a:outerShdw>
                </a:effectLst>
                <a:latin typeface="+mj-lt"/>
              </a:rPr>
              <a:t>STAGE 03: Data extraction &amp; Data cleaning 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377DAC-814F-466F-8F05-E7CDA6CEB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087" y="2138092"/>
            <a:ext cx="9791601" cy="4522787"/>
          </a:xfrm>
        </p:spPr>
      </p:pic>
    </p:spTree>
    <p:extLst>
      <p:ext uri="{BB962C8B-B14F-4D97-AF65-F5344CB8AC3E}">
        <p14:creationId xmlns:p14="http://schemas.microsoft.com/office/powerpoint/2010/main" val="314443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B95985-DC4F-4058-91FC-2450F086E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208" y="1697162"/>
            <a:ext cx="3545810" cy="452278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423381-C757-47C0-B90C-4319EB60B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27" y="3287821"/>
            <a:ext cx="6589854" cy="1769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1AF591-6C07-485C-815C-927EC9524122}"/>
              </a:ext>
            </a:extLst>
          </p:cNvPr>
          <p:cNvSpPr txBox="1"/>
          <p:nvPr/>
        </p:nvSpPr>
        <p:spPr>
          <a:xfrm>
            <a:off x="4575127" y="1716444"/>
            <a:ext cx="554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Change the ‘Release’ Column  data type to datetime</a:t>
            </a:r>
          </a:p>
          <a:p>
            <a:pPr marL="342900" indent="-342900">
              <a:buAutoNum type="arabicPeriod"/>
            </a:pPr>
            <a:r>
              <a:rPr lang="en-US" dirty="0"/>
              <a:t>There are 2 Duplicates data</a:t>
            </a:r>
          </a:p>
          <a:p>
            <a:pPr marL="342900" indent="-342900">
              <a:buAutoNum type="arabicPeriod"/>
            </a:pPr>
            <a:r>
              <a:rPr lang="en-US" dirty="0"/>
              <a:t>In ‘Series’ row, there are 36 null rows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203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after CLEANSING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7F88C6-D394-41A1-AD90-61E4C23F9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54" y="1398170"/>
            <a:ext cx="5639289" cy="272057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6E93F6-BAA6-4444-BBF8-5BA2B769C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508" y="1398170"/>
            <a:ext cx="5235394" cy="31854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35867B-2ABB-4B0C-9F94-E697910CD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54" y="4949949"/>
            <a:ext cx="6104149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0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ffectLst>
                  <a:outerShdw blurRad="50800" dist="38100" dir="2700000" algn="tl" rotWithShape="0">
                    <a:schemeClr val="tx1">
                      <a:alpha val="50000"/>
                    </a:schemeClr>
                  </a:outerShdw>
                </a:effectLst>
                <a:latin typeface="+mj-lt"/>
              </a:rPr>
              <a:t>STAGE 04</a:t>
            </a:r>
            <a:r>
              <a:rPr lang="en-US" b="1" dirty="0">
                <a:effectLst>
                  <a:outerShdw blurRad="50800" dist="38100" dir="2700000" algn="tl" rotWithShape="0">
                    <a:schemeClr val="tx1">
                      <a:alpha val="50000"/>
                    </a:schemeClr>
                  </a:outerShdw>
                </a:effectLst>
              </a:rPr>
              <a:t>: Data Visualization</a:t>
            </a:r>
            <a:endParaRPr lang="ru-RU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AC5C26-7663-49E0-8434-F092AEB4B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54" y="3494578"/>
            <a:ext cx="10204064" cy="194326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83C03A-57B0-4D51-803B-C08A5A5944EF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294AB0-185C-4591-A5F9-E511D2824F70}"/>
              </a:ext>
            </a:extLst>
          </p:cNvPr>
          <p:cNvSpPr txBox="1"/>
          <p:nvPr/>
        </p:nvSpPr>
        <p:spPr>
          <a:xfrm>
            <a:off x="782346" y="2332290"/>
            <a:ext cx="777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Oldest Game 	= </a:t>
            </a:r>
            <a:r>
              <a:rPr lang="en-US" dirty="0" err="1"/>
              <a:t>Hydlide</a:t>
            </a:r>
            <a:r>
              <a:rPr lang="en-US" dirty="0"/>
              <a:t>	(December	1, 1984 Release Date)</a:t>
            </a:r>
          </a:p>
          <a:p>
            <a:r>
              <a:rPr lang="en-ID" dirty="0"/>
              <a:t>Newest Game	= </a:t>
            </a:r>
            <a:r>
              <a:rPr lang="en-ID" dirty="0" err="1"/>
              <a:t>Valheim</a:t>
            </a:r>
            <a:r>
              <a:rPr lang="en-ID" dirty="0"/>
              <a:t> 	(</a:t>
            </a:r>
            <a:r>
              <a:rPr lang="en-ID" dirty="0" err="1"/>
              <a:t>Februrary</a:t>
            </a:r>
            <a:r>
              <a:rPr lang="en-ID" dirty="0"/>
              <a:t>	1, 2021 Release Date) </a:t>
            </a:r>
          </a:p>
        </p:txBody>
      </p:sp>
    </p:spTree>
    <p:extLst>
      <p:ext uri="{BB962C8B-B14F-4D97-AF65-F5344CB8AC3E}">
        <p14:creationId xmlns:p14="http://schemas.microsoft.com/office/powerpoint/2010/main" val="370411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most GAME PUBLISHED BY PUBLISHER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A1B2D3-614D-4E49-90A6-D8D7DCE53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54" y="1901347"/>
            <a:ext cx="7245749" cy="45227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69DF75-B2C2-472E-A735-46BE0384C371}"/>
              </a:ext>
            </a:extLst>
          </p:cNvPr>
          <p:cNvSpPr txBox="1"/>
          <p:nvPr/>
        </p:nvSpPr>
        <p:spPr>
          <a:xfrm>
            <a:off x="8238478" y="1901347"/>
            <a:ext cx="3435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Electronics Arts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publisher is the most game published with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total of 19 games (42,2%)</a:t>
            </a:r>
            <a:endParaRPr lang="en-ID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881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0056C-22F7-43F0-A6CE-AE8B59378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6599C0-B0B6-415D-9B63-E273EEA0EB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</TotalTime>
  <Words>369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Vapor Trail</vt:lpstr>
      <vt:lpstr>CASE STUDY Games Sales</vt:lpstr>
      <vt:lpstr>Project Timeline </vt:lpstr>
      <vt:lpstr>STAGE 01 : Question</vt:lpstr>
      <vt:lpstr>STAGE 02: TOOLS </vt:lpstr>
      <vt:lpstr>STAGE 03: Data extraction &amp; Data cleaning </vt:lpstr>
      <vt:lpstr>PowerPoint Presentation</vt:lpstr>
      <vt:lpstr>after CLEANSING</vt:lpstr>
      <vt:lpstr>STAGE 04: Data Visualization</vt:lpstr>
      <vt:lpstr>most GAME PUBLISHED BY PUBLISHER</vt:lpstr>
      <vt:lpstr>Most game develop by developer</vt:lpstr>
      <vt:lpstr>SERIES BASED ON THE MOST SALES</vt:lpstr>
      <vt:lpstr>Series based on the most game</vt:lpstr>
      <vt:lpstr>STAGE 05: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Games Sales</dc:title>
  <dc:creator>risky okta</dc:creator>
  <cp:lastModifiedBy>risky okta</cp:lastModifiedBy>
  <cp:revision>9</cp:revision>
  <dcterms:created xsi:type="dcterms:W3CDTF">2023-01-13T09:53:12Z</dcterms:created>
  <dcterms:modified xsi:type="dcterms:W3CDTF">2023-01-13T11:12:35Z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