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1" r:id="rId5"/>
    <p:sldId id="257" r:id="rId6"/>
    <p:sldId id="265" r:id="rId7"/>
    <p:sldId id="258" r:id="rId8"/>
    <p:sldId id="25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5" d="100"/>
          <a:sy n="75" d="100"/>
        </p:scale>
        <p:origin x="51"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D43D-F854-482E-859E-6D8202C482DA}"/>
              </a:ext>
            </a:extLst>
          </p:cNvPr>
          <p:cNvSpPr>
            <a:spLocks noGrp="1"/>
          </p:cNvSpPr>
          <p:nvPr>
            <p:ph type="ctrTitle"/>
          </p:nvPr>
        </p:nvSpPr>
        <p:spPr>
          <a:xfrm>
            <a:off x="1955800" y="1355483"/>
            <a:ext cx="9493250" cy="2297069"/>
          </a:xfrm>
        </p:spPr>
        <p:txBody>
          <a:bodyPr>
            <a:normAutofit/>
          </a:bodyPr>
          <a:lstStyle/>
          <a:p>
            <a:pPr algn="ctr"/>
            <a:r>
              <a:rPr lang="en-GB" b="1" kern="1800" dirty="0">
                <a:solidFill>
                  <a:srgbClr val="000000"/>
                </a:solidFill>
                <a:effectLst>
                  <a:outerShdw blurRad="38100" dist="38100" dir="2700000" algn="tl">
                    <a:srgbClr val="000000">
                      <a:alpha val="43137"/>
                    </a:srgbClr>
                  </a:outerShdw>
                </a:effectLst>
                <a:latin typeface="Helvetica" panose="020B0604020202020204" pitchFamily="34" charset="0"/>
                <a:ea typeface="Times New Roman" panose="02020603050405020304" pitchFamily="18" charset="0"/>
              </a:rPr>
              <a:t>Finding Optimum Locations to Open a Restaurant in London</a:t>
            </a:r>
            <a:endParaRPr lang="en-GB" sz="9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C3CBE7-175B-4A97-891E-06ABB399E5A2}"/>
              </a:ext>
            </a:extLst>
          </p:cNvPr>
          <p:cNvSpPr>
            <a:spLocks noGrp="1"/>
          </p:cNvSpPr>
          <p:nvPr>
            <p:ph type="subTitle" idx="1"/>
          </p:nvPr>
        </p:nvSpPr>
        <p:spPr>
          <a:xfrm>
            <a:off x="6162675" y="4353982"/>
            <a:ext cx="5172076" cy="1405467"/>
          </a:xfrm>
        </p:spPr>
        <p:txBody>
          <a:bodyPr/>
          <a:lstStyle/>
          <a:p>
            <a:pPr algn="ctr">
              <a:lnSpc>
                <a:spcPct val="107000"/>
              </a:lnSpc>
              <a:spcBef>
                <a:spcPts val="645"/>
              </a:spcBef>
              <a:spcAft>
                <a:spcPts val="800"/>
              </a:spcAft>
            </a:pPr>
            <a:r>
              <a:rPr lang="en-GB" sz="2000" i="1"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Samer Bachir</a:t>
            </a:r>
            <a:endParaRPr lang="en-GB" sz="2000"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Bef>
                <a:spcPts val="645"/>
              </a:spcBef>
              <a:spcAft>
                <a:spcPts val="800"/>
              </a:spcAft>
            </a:pPr>
            <a:r>
              <a:rPr lang="en-GB" sz="2000" i="1"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12</a:t>
            </a:r>
            <a:r>
              <a:rPr lang="en-GB" sz="2000" i="1" baseline="30000"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2000" i="1"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November 2020</a:t>
            </a:r>
            <a:endParaRPr lang="en-GB" sz="2000" dirty="0">
              <a:solidFill>
                <a:schemeClr val="tx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66450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5F28-5E12-47CE-B03E-E0502C0C5B52}"/>
              </a:ext>
            </a:extLst>
          </p:cNvPr>
          <p:cNvSpPr>
            <a:spLocks noGrp="1"/>
          </p:cNvSpPr>
          <p:nvPr>
            <p:ph type="title"/>
          </p:nvPr>
        </p:nvSpPr>
        <p:spPr>
          <a:xfrm>
            <a:off x="685801" y="482600"/>
            <a:ext cx="10131425" cy="1456267"/>
          </a:xfrm>
        </p:spPr>
        <p:txBody>
          <a:bodyPr/>
          <a:lstStyle/>
          <a:p>
            <a:r>
              <a:rPr lang="en-GB" b="1" dirty="0"/>
              <a:t>Conclusions</a:t>
            </a:r>
          </a:p>
        </p:txBody>
      </p:sp>
      <p:pic>
        <p:nvPicPr>
          <p:cNvPr id="4" name="Content Placeholder 3">
            <a:extLst>
              <a:ext uri="{FF2B5EF4-FFF2-40B4-BE49-F238E27FC236}">
                <a16:creationId xmlns:a16="http://schemas.microsoft.com/office/drawing/2014/main" id="{F8942C62-1108-41CE-A1E2-4688D0642B7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5700" y="2080684"/>
            <a:ext cx="5270499" cy="3649662"/>
          </a:xfrm>
          <a:prstGeom prst="rect">
            <a:avLst/>
          </a:prstGeom>
          <a:noFill/>
          <a:ln>
            <a:noFill/>
          </a:ln>
        </p:spPr>
      </p:pic>
      <p:sp>
        <p:nvSpPr>
          <p:cNvPr id="6" name="Content Placeholder 2">
            <a:extLst>
              <a:ext uri="{FF2B5EF4-FFF2-40B4-BE49-F238E27FC236}">
                <a16:creationId xmlns:a16="http://schemas.microsoft.com/office/drawing/2014/main" id="{5889EFA8-D30E-44E9-BA1F-188E066461F9}"/>
              </a:ext>
            </a:extLst>
          </p:cNvPr>
          <p:cNvSpPr txBox="1">
            <a:spLocks/>
          </p:cNvSpPr>
          <p:nvPr/>
        </p:nvSpPr>
        <p:spPr>
          <a:xfrm>
            <a:off x="685801" y="2080684"/>
            <a:ext cx="4813299" cy="3649662"/>
          </a:xfrm>
          <a:prstGeom prst="rect">
            <a:avLst/>
          </a:prstGeom>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accent5"/>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accent5"/>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accent5"/>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9pPr>
          </a:lstStyle>
          <a:p>
            <a:pPr>
              <a:spcAft>
                <a:spcPts val="1800"/>
              </a:spcAft>
            </a:pPr>
            <a:r>
              <a:rPr lang="en-GB" dirty="0">
                <a:latin typeface="Calibri" panose="020F0502020204030204" pitchFamily="34" charset="0"/>
                <a:cs typeface="Times New Roman" panose="02020603050405020304" pitchFamily="18" charset="0"/>
              </a:rPr>
              <a:t>Although, the logic and criteria selected appear sound, this hasn’t been tested.  This would make this assessment a difficult sell to clients.</a:t>
            </a:r>
          </a:p>
          <a:p>
            <a:pPr>
              <a:spcAft>
                <a:spcPts val="1800"/>
              </a:spcAft>
            </a:pPr>
            <a:r>
              <a:rPr lang="en-GB" dirty="0">
                <a:latin typeface="Calibri" panose="020F0502020204030204" pitchFamily="34" charset="0"/>
                <a:cs typeface="Times New Roman" panose="02020603050405020304" pitchFamily="18" charset="0"/>
              </a:rPr>
              <a:t>Data does exist that can improve this assessment -  e.g. </a:t>
            </a:r>
            <a:r>
              <a:rPr lang="en-GB" dirty="0" err="1">
                <a:latin typeface="Calibri" panose="020F0502020204030204" pitchFamily="34" charset="0"/>
                <a:cs typeface="Times New Roman" panose="02020603050405020304" pitchFamily="18" charset="0"/>
              </a:rPr>
              <a:t>FourSquare</a:t>
            </a:r>
            <a:r>
              <a:rPr lang="en-GB" dirty="0">
                <a:latin typeface="Calibri" panose="020F0502020204030204" pitchFamily="34" charset="0"/>
                <a:cs typeface="Times New Roman" panose="02020603050405020304" pitchFamily="18" charset="0"/>
              </a:rPr>
              <a:t> has data on what Londoners are doing throughout the day (snapshot opposite). </a:t>
            </a:r>
          </a:p>
          <a:p>
            <a:pPr marL="0" indent="0">
              <a:buNone/>
            </a:pPr>
            <a:endParaRPr lang="en-GB" sz="1900" dirty="0"/>
          </a:p>
        </p:txBody>
      </p:sp>
    </p:spTree>
    <p:extLst>
      <p:ext uri="{BB962C8B-B14F-4D97-AF65-F5344CB8AC3E}">
        <p14:creationId xmlns:p14="http://schemas.microsoft.com/office/powerpoint/2010/main" val="257881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4594-AD0F-4750-A6B3-9939847C5689}"/>
              </a:ext>
            </a:extLst>
          </p:cNvPr>
          <p:cNvSpPr>
            <a:spLocks noGrp="1"/>
          </p:cNvSpPr>
          <p:nvPr>
            <p:ph type="title"/>
          </p:nvPr>
        </p:nvSpPr>
        <p:spPr/>
        <p:txBody>
          <a:bodyPr/>
          <a:lstStyle/>
          <a:p>
            <a:r>
              <a:rPr lang="en-GB"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68AD5BA9-2F78-4A39-BE92-DF8A07E81E58}"/>
              </a:ext>
            </a:extLst>
          </p:cNvPr>
          <p:cNvSpPr>
            <a:spLocks noGrp="1"/>
          </p:cNvSpPr>
          <p:nvPr>
            <p:ph idx="1"/>
          </p:nvPr>
        </p:nvSpPr>
        <p:spPr>
          <a:xfrm>
            <a:off x="685801" y="1826160"/>
            <a:ext cx="10131425" cy="3558639"/>
          </a:xfrm>
        </p:spPr>
        <p:txBody>
          <a:bodyPr>
            <a:normAutofit/>
          </a:bodyPr>
          <a:lstStyle/>
          <a:p>
            <a:pPr>
              <a:spcAft>
                <a:spcPts val="1800"/>
              </a:spcAft>
            </a:pPr>
            <a:r>
              <a:rPr lang="en-GB" sz="20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The restaurant business in London has consistently been growing. The number of restaurants now number almost 20,000. However significant changes to the makeup of restaurants in the capital continue to occur. </a:t>
            </a:r>
          </a:p>
          <a:p>
            <a:pPr>
              <a:spcAft>
                <a:spcPts val="1800"/>
              </a:spcAft>
            </a:pPr>
            <a:r>
              <a:rPr lang="en-GB" sz="20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Millennials are a big driver in business change. It is expected that more organic ingredients and more vegan and vegetarian options will become increasingly important.</a:t>
            </a:r>
          </a:p>
          <a:p>
            <a:pPr>
              <a:spcAft>
                <a:spcPts val="1800"/>
              </a:spcAft>
            </a:pPr>
            <a:r>
              <a:rPr lang="en-GB" sz="20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The business problem I have decided to solve is to determine the best location to open a vegan or vegetarian restaurant in London. </a:t>
            </a:r>
            <a:endParaRPr lang="en-GB"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717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A822-92A1-4A03-A26F-685089317B47}"/>
              </a:ext>
            </a:extLst>
          </p:cNvPr>
          <p:cNvSpPr>
            <a:spLocks noGrp="1"/>
          </p:cNvSpPr>
          <p:nvPr>
            <p:ph type="title"/>
          </p:nvPr>
        </p:nvSpPr>
        <p:spPr>
          <a:xfrm>
            <a:off x="685801" y="383568"/>
            <a:ext cx="10131425" cy="1456267"/>
          </a:xfrm>
        </p:spPr>
        <p:txBody>
          <a:bodyPr/>
          <a:lstStyle/>
          <a:p>
            <a:r>
              <a:rPr lang="en-GB" b="1" dirty="0"/>
              <a:t>Business Problem</a:t>
            </a:r>
          </a:p>
        </p:txBody>
      </p:sp>
      <p:sp>
        <p:nvSpPr>
          <p:cNvPr id="3" name="Content Placeholder 2">
            <a:extLst>
              <a:ext uri="{FF2B5EF4-FFF2-40B4-BE49-F238E27FC236}">
                <a16:creationId xmlns:a16="http://schemas.microsoft.com/office/drawing/2014/main" id="{9C95A740-1A71-412C-ADEE-E4BFC976F693}"/>
              </a:ext>
            </a:extLst>
          </p:cNvPr>
          <p:cNvSpPr>
            <a:spLocks noGrp="1"/>
          </p:cNvSpPr>
          <p:nvPr>
            <p:ph idx="1"/>
          </p:nvPr>
        </p:nvSpPr>
        <p:spPr>
          <a:xfrm>
            <a:off x="685801" y="1903335"/>
            <a:ext cx="10617199" cy="4408566"/>
          </a:xfrm>
        </p:spPr>
        <p:txBody>
          <a:bodyPr>
            <a:normAutofit/>
          </a:bodyPr>
          <a:lstStyle/>
          <a:p>
            <a:r>
              <a:rPr lang="en-GB" sz="2000" dirty="0">
                <a:effectLst/>
                <a:latin typeface="Calibri" panose="020F0502020204030204" pitchFamily="34" charset="0"/>
                <a:ea typeface="Times New Roman" panose="02020603050405020304" pitchFamily="18" charset="0"/>
                <a:cs typeface="Times New Roman" panose="02020603050405020304" pitchFamily="18" charset="0"/>
              </a:rPr>
              <a:t>The restaurant business is incredibly competitive and it is estimated that almost 60% of independent restaurants fail within 3 years. </a:t>
            </a:r>
          </a:p>
          <a:p>
            <a:pPr algn="just">
              <a:lnSpc>
                <a:spcPct val="107000"/>
              </a:lnSpc>
              <a:spcAft>
                <a:spcPts val="1800"/>
              </a:spcAft>
            </a:pPr>
            <a:r>
              <a:rPr lang="en-GB" sz="2000" dirty="0">
                <a:latin typeface="Calibri" panose="020F0502020204030204" pitchFamily="34" charset="0"/>
                <a:ea typeface="Times New Roman" panose="02020603050405020304" pitchFamily="18" charset="0"/>
                <a:cs typeface="Times New Roman" panose="02020603050405020304" pitchFamily="18" charset="0"/>
              </a:rPr>
              <a:t>M</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ain factors for failures are as follows:</a:t>
            </a: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High concentration of restaurants in a given locality and saturated market.</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Owners skilled at cooking but not at business.</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Owners inability to raise capital.</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Owners inability to conduct proper marketing.</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Locating a restaurant in the wrong demographic or where there isn't enough footfall.</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Owners having to work too many hours and having not the quality of life they originally planned for.</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Not providing a full customer experience that appeals to all the senses.</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Lack of differentiation in brand concept with other nearby restaurants.</a:t>
            </a:r>
            <a:endParaRPr lang="en-GB" sz="17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gn="just">
              <a:lnSpc>
                <a:spcPct val="107000"/>
              </a:lnSpc>
              <a:spcAft>
                <a:spcPts val="300"/>
              </a:spcAft>
              <a:buClr>
                <a:srgbClr val="FFC000"/>
              </a:buClr>
              <a:buFont typeface="+mj-lt"/>
              <a:buAutoNum type="arabicPeriod"/>
              <a:tabLst>
                <a:tab pos="457200" algn="l"/>
              </a:tabLst>
            </a:pPr>
            <a:r>
              <a:rPr lang="en-GB" sz="1700" dirty="0">
                <a:solidFill>
                  <a:srgbClr val="FFC000"/>
                </a:solidFill>
                <a:effectLst/>
                <a:latin typeface="Calibri" panose="020F0502020204030204" pitchFamily="34" charset="0"/>
                <a:ea typeface="Times New Roman" panose="02020603050405020304" pitchFamily="18" charset="0"/>
                <a:cs typeface="Helvetica" panose="020B0604020202020204" pitchFamily="34" charset="0"/>
              </a:rPr>
              <a:t>Paying too high a rent for the revenues that could be reasonably achieve</a:t>
            </a:r>
            <a:r>
              <a:rPr lang="en-GB" sz="1700" dirty="0">
                <a:solidFill>
                  <a:srgbClr val="FFC000"/>
                </a:solidFill>
                <a:latin typeface="Calibri" panose="020F0502020204030204" pitchFamily="34" charset="0"/>
                <a:cs typeface="Helvetica" panose="020B0604020202020204" pitchFamily="34" charset="0"/>
              </a:rPr>
              <a:t>d.</a:t>
            </a:r>
          </a:p>
          <a:p>
            <a:endParaRPr lang="en-GB" dirty="0"/>
          </a:p>
        </p:txBody>
      </p:sp>
    </p:spTree>
    <p:extLst>
      <p:ext uri="{BB962C8B-B14F-4D97-AF65-F5344CB8AC3E}">
        <p14:creationId xmlns:p14="http://schemas.microsoft.com/office/powerpoint/2010/main" val="54436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2EEE-FF6F-436E-813D-1FDD36ECC8AB}"/>
              </a:ext>
            </a:extLst>
          </p:cNvPr>
          <p:cNvSpPr>
            <a:spLocks noGrp="1"/>
          </p:cNvSpPr>
          <p:nvPr>
            <p:ph type="title"/>
          </p:nvPr>
        </p:nvSpPr>
        <p:spPr>
          <a:xfrm>
            <a:off x="685800" y="481173"/>
            <a:ext cx="10131425" cy="1456267"/>
          </a:xfrm>
        </p:spPr>
        <p:txBody>
          <a:bodyPr/>
          <a:lstStyle/>
          <a:p>
            <a:r>
              <a:rPr lang="en-GB" b="1" dirty="0"/>
              <a:t>Method</a:t>
            </a:r>
          </a:p>
        </p:txBody>
      </p:sp>
      <p:sp>
        <p:nvSpPr>
          <p:cNvPr id="3" name="Content Placeholder 2">
            <a:extLst>
              <a:ext uri="{FF2B5EF4-FFF2-40B4-BE49-F238E27FC236}">
                <a16:creationId xmlns:a16="http://schemas.microsoft.com/office/drawing/2014/main" id="{B77EA4E2-A901-4C47-B5F7-D4D4E61CACC5}"/>
              </a:ext>
            </a:extLst>
          </p:cNvPr>
          <p:cNvSpPr>
            <a:spLocks noGrp="1"/>
          </p:cNvSpPr>
          <p:nvPr>
            <p:ph idx="1"/>
          </p:nvPr>
        </p:nvSpPr>
        <p:spPr>
          <a:xfrm>
            <a:off x="781051" y="1771651"/>
            <a:ext cx="10131425" cy="4292600"/>
          </a:xfrm>
        </p:spPr>
        <p:txBody>
          <a:bodyPr/>
          <a:lstStyle/>
          <a:p>
            <a:pPr algn="just">
              <a:lnSpc>
                <a:spcPct val="107000"/>
              </a:lnSpc>
              <a:spcAft>
                <a:spcPts val="12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The following location factors were selected for the assessment:</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Excellent transport links.</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Not having a high concentration of competing restaurants nearby.</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Having many complementary businesses nearby.</a:t>
            </a:r>
          </a:p>
          <a:p>
            <a:pPr marL="1257300" lvl="2" indent="-342900" algn="just">
              <a:lnSpc>
                <a:spcPct val="107000"/>
              </a:lnSpc>
              <a:spcAft>
                <a:spcPts val="18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Having high local population densities nearby.</a:t>
            </a:r>
          </a:p>
          <a:p>
            <a:pPr>
              <a:spcBef>
                <a:spcPts val="600"/>
              </a:spcBef>
            </a:pPr>
            <a:r>
              <a:rPr lang="en-GB" sz="2400" dirty="0"/>
              <a:t>Data sources:</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Foursquare.</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Office of National Statistics.</a:t>
            </a:r>
          </a:p>
          <a:p>
            <a:pPr marL="1257300" lvl="2" indent="-342900" algn="just">
              <a:lnSpc>
                <a:spcPct val="107000"/>
              </a:lnSpc>
              <a:spcAft>
                <a:spcPts val="300"/>
              </a:spcAft>
              <a:buClr>
                <a:srgbClr val="FFC000"/>
              </a:buClr>
              <a:buFont typeface="+mj-lt"/>
              <a:buAutoNum type="arabicPeriod"/>
              <a:tabLst>
                <a:tab pos="457200" algn="l"/>
              </a:tabLst>
            </a:pPr>
            <a:r>
              <a:rPr lang="en-GB" sz="2000" dirty="0">
                <a:solidFill>
                  <a:srgbClr val="FFC000"/>
                </a:solidFill>
                <a:latin typeface="Calibri" panose="020F0502020204030204" pitchFamily="34" charset="0"/>
                <a:cs typeface="Helvetica" panose="020B0604020202020204" pitchFamily="34" charset="0"/>
              </a:rPr>
              <a:t>Transport for London.</a:t>
            </a:r>
          </a:p>
          <a:p>
            <a:endParaRPr lang="en-GB" dirty="0"/>
          </a:p>
        </p:txBody>
      </p:sp>
    </p:spTree>
    <p:extLst>
      <p:ext uri="{BB962C8B-B14F-4D97-AF65-F5344CB8AC3E}">
        <p14:creationId xmlns:p14="http://schemas.microsoft.com/office/powerpoint/2010/main" val="210065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9300-27CD-45D1-B0F6-F655104263D8}"/>
              </a:ext>
            </a:extLst>
          </p:cNvPr>
          <p:cNvSpPr>
            <a:spLocks noGrp="1"/>
          </p:cNvSpPr>
          <p:nvPr>
            <p:ph type="title"/>
          </p:nvPr>
        </p:nvSpPr>
        <p:spPr>
          <a:xfrm>
            <a:off x="561360" y="414929"/>
            <a:ext cx="10131425" cy="1456267"/>
          </a:xfrm>
        </p:spPr>
        <p:txBody>
          <a:bodyPr/>
          <a:lstStyle/>
          <a:p>
            <a:r>
              <a:rPr lang="en-GB" b="1" dirty="0"/>
              <a:t>Data Analysis</a:t>
            </a:r>
          </a:p>
        </p:txBody>
      </p:sp>
      <p:pic>
        <p:nvPicPr>
          <p:cNvPr id="4" name="Content Placeholder 3">
            <a:extLst>
              <a:ext uri="{FF2B5EF4-FFF2-40B4-BE49-F238E27FC236}">
                <a16:creationId xmlns:a16="http://schemas.microsoft.com/office/drawing/2014/main" id="{857A1501-F26A-4E86-A21C-181E88D106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4075" y="1736520"/>
            <a:ext cx="5478125" cy="4035629"/>
          </a:xfrm>
          <a:prstGeom prst="rect">
            <a:avLst/>
          </a:prstGeom>
          <a:noFill/>
          <a:ln>
            <a:noFill/>
          </a:ln>
        </p:spPr>
      </p:pic>
      <p:pic>
        <p:nvPicPr>
          <p:cNvPr id="5" name="Picture 4">
            <a:extLst>
              <a:ext uri="{FF2B5EF4-FFF2-40B4-BE49-F238E27FC236}">
                <a16:creationId xmlns:a16="http://schemas.microsoft.com/office/drawing/2014/main" id="{2E06D4BB-025F-4A6C-B25F-BC924DB3FD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74075" y="5108861"/>
            <a:ext cx="2353925" cy="663288"/>
          </a:xfrm>
          <a:prstGeom prst="rect">
            <a:avLst/>
          </a:prstGeom>
          <a:noFill/>
          <a:ln>
            <a:noFill/>
          </a:ln>
        </p:spPr>
      </p:pic>
      <p:sp>
        <p:nvSpPr>
          <p:cNvPr id="9" name="TextBox 8">
            <a:extLst>
              <a:ext uri="{FF2B5EF4-FFF2-40B4-BE49-F238E27FC236}">
                <a16:creationId xmlns:a16="http://schemas.microsoft.com/office/drawing/2014/main" id="{B068D4EF-9AB2-48E6-9293-F6396DC8CCC5}"/>
              </a:ext>
            </a:extLst>
          </p:cNvPr>
          <p:cNvSpPr txBox="1"/>
          <p:nvPr/>
        </p:nvSpPr>
        <p:spPr>
          <a:xfrm>
            <a:off x="618510" y="1736521"/>
            <a:ext cx="4596150" cy="3975063"/>
          </a:xfrm>
          <a:prstGeom prst="rect">
            <a:avLst/>
          </a:prstGeom>
          <a:noFill/>
          <a:ln>
            <a:solidFill>
              <a:schemeClr val="tx1">
                <a:lumMod val="65000"/>
              </a:schemeClr>
            </a:solidFill>
          </a:ln>
        </p:spPr>
        <p:txBody>
          <a:bodyPr wrap="square">
            <a:spAutoFit/>
          </a:bodyPr>
          <a:lstStyle/>
          <a:p>
            <a:endParaRPr lang="en-GB" sz="1000" dirty="0"/>
          </a:p>
          <a:p>
            <a:pPr>
              <a:spcAft>
                <a:spcPts val="3000"/>
              </a:spcAft>
            </a:pPr>
            <a:r>
              <a:rPr lang="en-GB" sz="2800" dirty="0"/>
              <a:t>Population Density:</a:t>
            </a:r>
          </a:p>
          <a:p>
            <a:pPr marL="285750" indent="-285750">
              <a:lnSpc>
                <a:spcPct val="107000"/>
              </a:lnSpc>
              <a:spcAft>
                <a:spcPts val="2400"/>
              </a:spcAft>
              <a:buClr>
                <a:schemeClr val="tx1"/>
              </a:buClr>
              <a:buSzPct val="100000"/>
              <a:buFont typeface="Arial"/>
              <a:buChar char="•"/>
              <a:tabLst>
                <a:tab pos="457200" algn="l"/>
              </a:tabLst>
            </a:pPr>
            <a:r>
              <a:rPr lang="en-GB" sz="1900" dirty="0">
                <a:solidFill>
                  <a:schemeClr val="accent5"/>
                </a:solidFill>
              </a:rPr>
              <a:t>Greater in central and western parts of London.</a:t>
            </a:r>
          </a:p>
          <a:p>
            <a:pPr marL="285750" indent="-285750">
              <a:lnSpc>
                <a:spcPct val="107000"/>
              </a:lnSpc>
              <a:spcAft>
                <a:spcPts val="3000"/>
              </a:spcAft>
              <a:buClr>
                <a:schemeClr val="tx1"/>
              </a:buClr>
              <a:buSzPct val="100000"/>
              <a:buFont typeface="Arial"/>
              <a:buChar char="•"/>
              <a:tabLst>
                <a:tab pos="457200" algn="l"/>
              </a:tabLst>
            </a:pPr>
            <a:r>
              <a:rPr lang="en-GB" sz="1900" dirty="0">
                <a:solidFill>
                  <a:schemeClr val="accent5"/>
                </a:solidFill>
              </a:rPr>
              <a:t>Better transport links north of the river have meant a greater distribution of the population live in these areas.</a:t>
            </a:r>
          </a:p>
          <a:p>
            <a:pPr algn="just">
              <a:lnSpc>
                <a:spcPct val="107000"/>
              </a:lnSpc>
              <a:spcAft>
                <a:spcPts val="600"/>
              </a:spcAft>
              <a:buClr>
                <a:schemeClr val="accent5">
                  <a:lumMod val="60000"/>
                  <a:lumOff val="40000"/>
                </a:schemeClr>
              </a:buClr>
              <a:buSzPct val="100000"/>
              <a:tabLst>
                <a:tab pos="457200" algn="l"/>
              </a:tabLst>
            </a:pPr>
            <a:endParaRPr lang="en-GB" dirty="0">
              <a:solidFill>
                <a:schemeClr val="accent5">
                  <a:lumMod val="60000"/>
                  <a:lumOff val="40000"/>
                </a:schemeClr>
              </a:solidFill>
              <a:latin typeface="Calibri" panose="020F0502020204030204" pitchFamily="34" charset="0"/>
              <a:cs typeface="Helvetica" panose="020B0604020202020204" pitchFamily="34" charset="0"/>
            </a:endParaRPr>
          </a:p>
          <a:p>
            <a:pPr algn="just">
              <a:lnSpc>
                <a:spcPct val="107000"/>
              </a:lnSpc>
              <a:spcAft>
                <a:spcPts val="1200"/>
              </a:spcAft>
              <a:buClr>
                <a:schemeClr val="accent5">
                  <a:lumMod val="60000"/>
                  <a:lumOff val="40000"/>
                </a:schemeClr>
              </a:buClr>
              <a:buSzPct val="100000"/>
              <a:tabLst>
                <a:tab pos="457200" algn="l"/>
              </a:tabLst>
            </a:pPr>
            <a:endParaRPr lang="en-GB" dirty="0">
              <a:solidFill>
                <a:schemeClr val="accent5">
                  <a:lumMod val="60000"/>
                  <a:lumOff val="40000"/>
                </a:schemeClr>
              </a:solidFill>
              <a:latin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1561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76B0-570A-4825-AB3B-C9D8187C0BC3}"/>
              </a:ext>
            </a:extLst>
          </p:cNvPr>
          <p:cNvSpPr>
            <a:spLocks noGrp="1"/>
          </p:cNvSpPr>
          <p:nvPr>
            <p:ph type="title"/>
          </p:nvPr>
        </p:nvSpPr>
        <p:spPr>
          <a:xfrm>
            <a:off x="685801" y="450210"/>
            <a:ext cx="10131425" cy="1456267"/>
          </a:xfrm>
        </p:spPr>
        <p:txBody>
          <a:bodyPr/>
          <a:lstStyle/>
          <a:p>
            <a:r>
              <a:rPr lang="en-GB" b="1" dirty="0"/>
              <a:t>Statistical Analysis</a:t>
            </a:r>
          </a:p>
        </p:txBody>
      </p:sp>
      <p:sp>
        <p:nvSpPr>
          <p:cNvPr id="3" name="Content Placeholder 2">
            <a:extLst>
              <a:ext uri="{FF2B5EF4-FFF2-40B4-BE49-F238E27FC236}">
                <a16:creationId xmlns:a16="http://schemas.microsoft.com/office/drawing/2014/main" id="{000E2770-B5D5-4FC6-B40A-C0C052B04489}"/>
              </a:ext>
            </a:extLst>
          </p:cNvPr>
          <p:cNvSpPr>
            <a:spLocks noGrp="1"/>
          </p:cNvSpPr>
          <p:nvPr>
            <p:ph idx="1"/>
          </p:nvPr>
        </p:nvSpPr>
        <p:spPr>
          <a:xfrm>
            <a:off x="685800" y="2068910"/>
            <a:ext cx="4756150" cy="3795445"/>
          </a:xfrm>
          <a:noFill/>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pPr>
              <a:spcAft>
                <a:spcPts val="1800"/>
              </a:spcAft>
            </a:pPr>
            <a:r>
              <a:rPr lang="en-GB" sz="1900" dirty="0"/>
              <a:t>Distribution and weighting was controlled to ensure mean value of around 10.</a:t>
            </a:r>
          </a:p>
          <a:p>
            <a:pPr>
              <a:spcAft>
                <a:spcPts val="1800"/>
              </a:spcAft>
            </a:pPr>
            <a:r>
              <a:rPr lang="en-GB" sz="1900" dirty="0"/>
              <a:t>Box Plot shape of each factor can be seen to be relatively similar.</a:t>
            </a:r>
          </a:p>
          <a:p>
            <a:pPr>
              <a:spcAft>
                <a:spcPts val="1800"/>
              </a:spcAft>
            </a:pPr>
            <a:r>
              <a:rPr lang="en-GB" sz="1900" dirty="0"/>
              <a:t>However, there remained a significant number of outliers that skewed final results.</a:t>
            </a:r>
          </a:p>
        </p:txBody>
      </p:sp>
      <p:pic>
        <p:nvPicPr>
          <p:cNvPr id="4" name="Picture 3">
            <a:extLst>
              <a:ext uri="{FF2B5EF4-FFF2-40B4-BE49-F238E27FC236}">
                <a16:creationId xmlns:a16="http://schemas.microsoft.com/office/drawing/2014/main" id="{6E142945-C412-4F1D-859F-7AA31EAF8A1A}"/>
              </a:ext>
            </a:extLst>
          </p:cNvPr>
          <p:cNvPicPr/>
          <p:nvPr/>
        </p:nvPicPr>
        <p:blipFill>
          <a:blip r:embed="rId2"/>
          <a:stretch>
            <a:fillRect/>
          </a:stretch>
        </p:blipFill>
        <p:spPr>
          <a:xfrm>
            <a:off x="6160071" y="2068910"/>
            <a:ext cx="5236644" cy="3795445"/>
          </a:xfrm>
          <a:prstGeom prst="rect">
            <a:avLst/>
          </a:prstGeom>
        </p:spPr>
      </p:pic>
    </p:spTree>
    <p:extLst>
      <p:ext uri="{BB962C8B-B14F-4D97-AF65-F5344CB8AC3E}">
        <p14:creationId xmlns:p14="http://schemas.microsoft.com/office/powerpoint/2010/main" val="69605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8AF-7A0F-466C-B703-3E7B879052E1}"/>
              </a:ext>
            </a:extLst>
          </p:cNvPr>
          <p:cNvSpPr>
            <a:spLocks noGrp="1"/>
          </p:cNvSpPr>
          <p:nvPr>
            <p:ph type="title"/>
          </p:nvPr>
        </p:nvSpPr>
        <p:spPr>
          <a:xfrm>
            <a:off x="685800" y="444500"/>
            <a:ext cx="10131425" cy="1456267"/>
          </a:xfrm>
        </p:spPr>
        <p:txBody>
          <a:bodyPr/>
          <a:lstStyle/>
          <a:p>
            <a:r>
              <a:rPr lang="en-GB" b="1" dirty="0"/>
              <a:t>results</a:t>
            </a:r>
          </a:p>
        </p:txBody>
      </p:sp>
      <p:pic>
        <p:nvPicPr>
          <p:cNvPr id="4" name="Content Placeholder 3">
            <a:extLst>
              <a:ext uri="{FF2B5EF4-FFF2-40B4-BE49-F238E27FC236}">
                <a16:creationId xmlns:a16="http://schemas.microsoft.com/office/drawing/2014/main" id="{29273794-BEBD-4410-A798-0EE9DEA140BC}"/>
              </a:ext>
            </a:extLst>
          </p:cNvPr>
          <p:cNvPicPr>
            <a:picLocks noGrp="1"/>
          </p:cNvPicPr>
          <p:nvPr>
            <p:ph idx="1"/>
          </p:nvPr>
        </p:nvPicPr>
        <p:blipFill>
          <a:blip r:embed="rId2"/>
          <a:stretch>
            <a:fillRect/>
          </a:stretch>
        </p:blipFill>
        <p:spPr>
          <a:xfrm>
            <a:off x="6394450" y="1976434"/>
            <a:ext cx="4972050" cy="3998916"/>
          </a:xfrm>
          <a:prstGeom prst="rect">
            <a:avLst/>
          </a:prstGeom>
        </p:spPr>
      </p:pic>
      <p:sp>
        <p:nvSpPr>
          <p:cNvPr id="5" name="Content Placeholder 2">
            <a:extLst>
              <a:ext uri="{FF2B5EF4-FFF2-40B4-BE49-F238E27FC236}">
                <a16:creationId xmlns:a16="http://schemas.microsoft.com/office/drawing/2014/main" id="{ABC4F93F-6A2D-4F42-88A6-2BB8ACB964E1}"/>
              </a:ext>
            </a:extLst>
          </p:cNvPr>
          <p:cNvSpPr txBox="1">
            <a:spLocks/>
          </p:cNvSpPr>
          <p:nvPr/>
        </p:nvSpPr>
        <p:spPr>
          <a:xfrm>
            <a:off x="685800" y="1976434"/>
            <a:ext cx="4756150" cy="3998916"/>
          </a:xfrm>
          <a:prstGeom prst="rect">
            <a:avLst/>
          </a:prstGeom>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accent5"/>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accent5"/>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accent5"/>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9pPr>
          </a:lstStyle>
          <a:p>
            <a:pPr>
              <a:spcAft>
                <a:spcPts val="1800"/>
              </a:spcAft>
            </a:pPr>
            <a:r>
              <a:rPr lang="en-GB" sz="1900" dirty="0"/>
              <a:t>Folium Heat Map package was used for visualisation of results.</a:t>
            </a:r>
          </a:p>
          <a:p>
            <a:pPr>
              <a:spcAft>
                <a:spcPts val="1800"/>
              </a:spcAft>
            </a:pPr>
            <a:r>
              <a:rPr lang="en-GB" sz="1900" dirty="0"/>
              <a:t>The warmer colours represent the more optimal locations.</a:t>
            </a:r>
          </a:p>
          <a:p>
            <a:pPr>
              <a:spcAft>
                <a:spcPts val="1800"/>
              </a:spcAft>
            </a:pPr>
            <a:r>
              <a:rPr lang="en-GB" sz="1900" dirty="0"/>
              <a:t>Can be clearly seen that the central and westerns parts of London are particularly attractive locations.</a:t>
            </a:r>
          </a:p>
          <a:p>
            <a:pPr marL="0" indent="0">
              <a:spcAft>
                <a:spcPts val="1800"/>
              </a:spcAft>
              <a:buNone/>
            </a:pPr>
            <a:endParaRPr lang="en-GB" sz="1900" dirty="0"/>
          </a:p>
        </p:txBody>
      </p:sp>
    </p:spTree>
    <p:extLst>
      <p:ext uri="{BB962C8B-B14F-4D97-AF65-F5344CB8AC3E}">
        <p14:creationId xmlns:p14="http://schemas.microsoft.com/office/powerpoint/2010/main" val="199822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198C-9750-405C-BF64-9760ACFE2AC0}"/>
              </a:ext>
            </a:extLst>
          </p:cNvPr>
          <p:cNvSpPr>
            <a:spLocks noGrp="1"/>
          </p:cNvSpPr>
          <p:nvPr>
            <p:ph type="title"/>
          </p:nvPr>
        </p:nvSpPr>
        <p:spPr>
          <a:xfrm>
            <a:off x="685800" y="408201"/>
            <a:ext cx="10131425" cy="1456267"/>
          </a:xfrm>
        </p:spPr>
        <p:txBody>
          <a:bodyPr/>
          <a:lstStyle/>
          <a:p>
            <a:r>
              <a:rPr lang="en-GB" b="1" dirty="0"/>
              <a:t>Results</a:t>
            </a:r>
          </a:p>
        </p:txBody>
      </p:sp>
      <p:pic>
        <p:nvPicPr>
          <p:cNvPr id="4" name="Content Placeholder 3">
            <a:extLst>
              <a:ext uri="{FF2B5EF4-FFF2-40B4-BE49-F238E27FC236}">
                <a16:creationId xmlns:a16="http://schemas.microsoft.com/office/drawing/2014/main" id="{D25713B2-5B2D-4F03-8C3A-0E6F928C5CE0}"/>
              </a:ext>
            </a:extLst>
          </p:cNvPr>
          <p:cNvPicPr>
            <a:picLocks noGrp="1"/>
          </p:cNvPicPr>
          <p:nvPr>
            <p:ph idx="1"/>
          </p:nvPr>
        </p:nvPicPr>
        <p:blipFill>
          <a:blip r:embed="rId2"/>
          <a:stretch>
            <a:fillRect/>
          </a:stretch>
        </p:blipFill>
        <p:spPr>
          <a:xfrm>
            <a:off x="6467838" y="1921618"/>
            <a:ext cx="4756150" cy="4053732"/>
          </a:xfrm>
          <a:prstGeom prst="rect">
            <a:avLst/>
          </a:prstGeom>
        </p:spPr>
      </p:pic>
      <p:sp>
        <p:nvSpPr>
          <p:cNvPr id="6" name="Content Placeholder 2">
            <a:extLst>
              <a:ext uri="{FF2B5EF4-FFF2-40B4-BE49-F238E27FC236}">
                <a16:creationId xmlns:a16="http://schemas.microsoft.com/office/drawing/2014/main" id="{2E6D718D-10CD-4727-AA0D-734E8D57B97E}"/>
              </a:ext>
            </a:extLst>
          </p:cNvPr>
          <p:cNvSpPr txBox="1">
            <a:spLocks/>
          </p:cNvSpPr>
          <p:nvPr/>
        </p:nvSpPr>
        <p:spPr>
          <a:xfrm>
            <a:off x="685800" y="1976434"/>
            <a:ext cx="4756150" cy="3998916"/>
          </a:xfrm>
          <a:prstGeom prst="rect">
            <a:avLst/>
          </a:prstGeom>
          <a:ln w="9525" cap="flat" cmpd="sng" algn="ctr">
            <a:solidFill>
              <a:schemeClr val="tx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accent5"/>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accent5"/>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accent5"/>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accent5"/>
                </a:solidFill>
                <a:effectLst/>
                <a:latin typeface="+mn-lt"/>
                <a:ea typeface="+mn-ea"/>
                <a:cs typeface="+mn-cs"/>
              </a:defRPr>
            </a:lvl9pPr>
          </a:lstStyle>
          <a:p>
            <a:pPr>
              <a:spcAft>
                <a:spcPts val="1800"/>
              </a:spcAft>
            </a:pPr>
            <a:r>
              <a:rPr lang="en-GB" sz="1900" dirty="0"/>
              <a:t>Folium Heat Map package is interactive and can be zoomed into any area.</a:t>
            </a:r>
          </a:p>
          <a:p>
            <a:pPr>
              <a:spcAft>
                <a:spcPts val="1800"/>
              </a:spcAf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It can be seen that favourable restaurant locations are close to stations and areas of town near many attractions</a:t>
            </a:r>
            <a:r>
              <a:rPr lang="en-GB" sz="1900" dirty="0"/>
              <a:t>.</a:t>
            </a:r>
          </a:p>
          <a:p>
            <a:pPr>
              <a:spcAft>
                <a:spcPts val="1800"/>
              </a:spcAf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It also was noted that the population density seemed to have a more broader and less spiked effect on the results</a:t>
            </a:r>
            <a:r>
              <a:rPr lang="en-GB" sz="1900" dirty="0"/>
              <a:t>.</a:t>
            </a:r>
          </a:p>
          <a:p>
            <a:pPr marL="0" indent="0">
              <a:buNone/>
            </a:pPr>
            <a:endParaRPr lang="en-GB" sz="1900" dirty="0"/>
          </a:p>
        </p:txBody>
      </p:sp>
    </p:spTree>
    <p:extLst>
      <p:ext uri="{BB962C8B-B14F-4D97-AF65-F5344CB8AC3E}">
        <p14:creationId xmlns:p14="http://schemas.microsoft.com/office/powerpoint/2010/main" val="242794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BF10C-EA43-44B5-AE5A-DB577A60F1C5}"/>
              </a:ext>
            </a:extLst>
          </p:cNvPr>
          <p:cNvSpPr>
            <a:spLocks noGrp="1"/>
          </p:cNvSpPr>
          <p:nvPr>
            <p:ph idx="1"/>
          </p:nvPr>
        </p:nvSpPr>
        <p:spPr>
          <a:xfrm>
            <a:off x="1030287" y="1852006"/>
            <a:ext cx="10131425" cy="3972983"/>
          </a:xfrm>
        </p:spPr>
        <p:txBody>
          <a:bodyPr>
            <a:normAutofit/>
          </a:bodyPr>
          <a:lstStyle/>
          <a:p>
            <a:pPr marL="342900" lvl="0" indent="-342900" algn="just">
              <a:lnSpc>
                <a:spcPct val="107000"/>
              </a:lnSpc>
              <a:spcAft>
                <a:spcPts val="1800"/>
              </a:spcAft>
              <a:buFont typeface="+mj-lt"/>
              <a:buAutoNum type="arabicPeriod"/>
            </a:pPr>
            <a:r>
              <a:rPr lang="en-GB" sz="1900" dirty="0">
                <a:effectLst/>
                <a:latin typeface="Calibri" panose="020F0502020204030204" pitchFamily="34" charset="0"/>
                <a:ea typeface="Times New Roman" panose="02020603050405020304" pitchFamily="18" charset="0"/>
                <a:cs typeface="Times New Roman" panose="02020603050405020304" pitchFamily="18" charset="0"/>
              </a:rPr>
              <a:t>The locations selected from this assessment should be studied further to determine the accuracy of assessed factors and also ensure all the possible criteria are included in the final evaluation.</a:t>
            </a:r>
          </a:p>
          <a:p>
            <a:pPr marL="342900" lvl="0" indent="-342900" algn="just">
              <a:lnSpc>
                <a:spcPct val="107000"/>
              </a:lnSpc>
              <a:spcAft>
                <a:spcPts val="1800"/>
              </a:spcAft>
              <a:buFont typeface="+mj-lt"/>
              <a:buAutoNum type="arabicPeriod"/>
            </a:pPr>
            <a:r>
              <a:rPr lang="en-GB" sz="1900" dirty="0">
                <a:effectLst/>
                <a:latin typeface="Calibri" panose="020F0502020204030204" pitchFamily="34" charset="0"/>
                <a:ea typeface="Times New Roman" panose="02020603050405020304" pitchFamily="18" charset="0"/>
                <a:cs typeface="Times New Roman" panose="02020603050405020304" pitchFamily="18" charset="0"/>
              </a:rPr>
              <a:t>Detailed footfall information should be purchased from Foursquare over a recent historical period and used as the dependant variable on which to base this assessment.</a:t>
            </a:r>
          </a:p>
          <a:p>
            <a:pPr marL="342900" lvl="0" indent="-342900" algn="just">
              <a:lnSpc>
                <a:spcPct val="107000"/>
              </a:lnSpc>
              <a:spcAft>
                <a:spcPts val="1800"/>
              </a:spcAft>
              <a:buFont typeface="+mj-lt"/>
              <a:buAutoNum type="arabicPeriod"/>
            </a:pPr>
            <a:r>
              <a:rPr lang="en-GB" sz="1900" dirty="0">
                <a:effectLst/>
                <a:latin typeface="Calibri" panose="020F0502020204030204" pitchFamily="34" charset="0"/>
                <a:ea typeface="Times New Roman" panose="02020603050405020304" pitchFamily="18" charset="0"/>
                <a:cs typeface="Times New Roman" panose="02020603050405020304" pitchFamily="18" charset="0"/>
              </a:rPr>
              <a:t>Future work should utilise machine learning techniques such as regression analysis and possibly neural network based methods so as to obtain a more accurate and testable algorithm.</a:t>
            </a:r>
          </a:p>
          <a:p>
            <a:pPr marL="342900" lvl="0" indent="-342900" algn="just">
              <a:lnSpc>
                <a:spcPct val="107000"/>
              </a:lnSpc>
              <a:spcAft>
                <a:spcPts val="1800"/>
              </a:spcAft>
              <a:buFont typeface="+mj-lt"/>
              <a:buAutoNum type="arabicPeriod"/>
            </a:pPr>
            <a:r>
              <a:rPr lang="en-GB" sz="1900" dirty="0">
                <a:effectLst/>
                <a:latin typeface="Calibri" panose="020F0502020204030204" pitchFamily="34" charset="0"/>
                <a:ea typeface="Times New Roman" panose="02020603050405020304" pitchFamily="18" charset="0"/>
                <a:cs typeface="Times New Roman" panose="02020603050405020304" pitchFamily="18" charset="0"/>
              </a:rPr>
              <a:t>The rental expense of individual areas should be factored into a future assessment.</a:t>
            </a:r>
          </a:p>
          <a:p>
            <a:pPr marL="342900" lvl="0" indent="-342900" algn="just">
              <a:lnSpc>
                <a:spcPct val="107000"/>
              </a:lnSpc>
              <a:spcAft>
                <a:spcPts val="1800"/>
              </a:spcAft>
              <a:buFont typeface="+mj-lt"/>
              <a:buAutoNum type="arabicPeriod"/>
            </a:pPr>
            <a:r>
              <a:rPr lang="en-GB" sz="1900" dirty="0">
                <a:effectLst/>
                <a:latin typeface="Calibri" panose="020F0502020204030204" pitchFamily="34" charset="0"/>
                <a:ea typeface="Times New Roman" panose="02020603050405020304" pitchFamily="18" charset="0"/>
                <a:cs typeface="Times New Roman" panose="02020603050405020304" pitchFamily="18" charset="0"/>
              </a:rPr>
              <a:t>Further assessment of areas away from central London that have been assessed as optimal should be looked at in further detail to determine if there are potential good value opportunities.</a:t>
            </a:r>
          </a:p>
        </p:txBody>
      </p:sp>
      <p:sp>
        <p:nvSpPr>
          <p:cNvPr id="4" name="Title 1">
            <a:extLst>
              <a:ext uri="{FF2B5EF4-FFF2-40B4-BE49-F238E27FC236}">
                <a16:creationId xmlns:a16="http://schemas.microsoft.com/office/drawing/2014/main" id="{FD66C6D8-8C8B-430F-A7EC-0439AEAEA0FF}"/>
              </a:ext>
            </a:extLst>
          </p:cNvPr>
          <p:cNvSpPr txBox="1">
            <a:spLocks/>
          </p:cNvSpPr>
          <p:nvPr/>
        </p:nvSpPr>
        <p:spPr>
          <a:xfrm>
            <a:off x="713240" y="400011"/>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t>Recommendations:</a:t>
            </a:r>
          </a:p>
        </p:txBody>
      </p:sp>
    </p:spTree>
    <p:extLst>
      <p:ext uri="{BB962C8B-B14F-4D97-AF65-F5344CB8AC3E}">
        <p14:creationId xmlns:p14="http://schemas.microsoft.com/office/powerpoint/2010/main" val="2193509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{D3C0676A-8FCD-4E8B-8393-501C61A631DF}tf03457452</Template>
  <TotalTime>0</TotalTime>
  <Words>648</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Celestial</vt:lpstr>
      <vt:lpstr>Finding Optimum Locations to Open a Restaurant in London</vt:lpstr>
      <vt:lpstr>INTRODUCTION</vt:lpstr>
      <vt:lpstr>Business Problem</vt:lpstr>
      <vt:lpstr>Method</vt:lpstr>
      <vt:lpstr>Data Analysis</vt:lpstr>
      <vt:lpstr>Statistical Analysis</vt:lpstr>
      <vt:lpstr>results</vt:lpstr>
      <vt:lpstr>Results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Samer Bachir</dc:creator>
  <cp:lastModifiedBy>Samer Bachir</cp:lastModifiedBy>
  <cp:revision>29</cp:revision>
  <dcterms:created xsi:type="dcterms:W3CDTF">2020-11-11T23:43:51Z</dcterms:created>
  <dcterms:modified xsi:type="dcterms:W3CDTF">2020-11-12T11:13:11Z</dcterms:modified>
</cp:coreProperties>
</file>