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9144000" cy="5143500" type="screen16x9"/>
  <p:notesSz cx="9144000" cy="6858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74" autoAdjust="0"/>
    <p:restoredTop sz="94660"/>
  </p:normalViewPr>
  <p:slideViewPr>
    <p:cSldViewPr>
      <p:cViewPr varScale="1">
        <p:scale>
          <a:sx n="86" d="100"/>
          <a:sy n="86" d="100"/>
        </p:scale>
        <p:origin x="-840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DBE1-3CDD-4E2B-98E2-677B13036BD3}" type="datetimeFigureOut">
              <a:rPr lang="id-ID" smtClean="0"/>
              <a:pPr/>
              <a:t>26/11/2017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30F9C-80EB-44FD-87B9-5178D8BCA49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DBE1-3CDD-4E2B-98E2-677B13036BD3}" type="datetimeFigureOut">
              <a:rPr lang="id-ID" smtClean="0"/>
              <a:pPr/>
              <a:t>26/11/2017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30F9C-80EB-44FD-87B9-5178D8BCA49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DBE1-3CDD-4E2B-98E2-677B13036BD3}" type="datetimeFigureOut">
              <a:rPr lang="id-ID" smtClean="0"/>
              <a:pPr/>
              <a:t>26/11/2017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30F9C-80EB-44FD-87B9-5178D8BCA49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DBE1-3CDD-4E2B-98E2-677B13036BD3}" type="datetimeFigureOut">
              <a:rPr lang="id-ID" smtClean="0"/>
              <a:pPr/>
              <a:t>26/11/2017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30F9C-80EB-44FD-87B9-5178D8BCA49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DBE1-3CDD-4E2B-98E2-677B13036BD3}" type="datetimeFigureOut">
              <a:rPr lang="id-ID" smtClean="0"/>
              <a:pPr/>
              <a:t>26/11/2017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30F9C-80EB-44FD-87B9-5178D8BCA49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DBE1-3CDD-4E2B-98E2-677B13036BD3}" type="datetimeFigureOut">
              <a:rPr lang="id-ID" smtClean="0"/>
              <a:pPr/>
              <a:t>26/11/2017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30F9C-80EB-44FD-87B9-5178D8BCA49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DBE1-3CDD-4E2B-98E2-677B13036BD3}" type="datetimeFigureOut">
              <a:rPr lang="id-ID" smtClean="0"/>
              <a:pPr/>
              <a:t>26/11/2017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30F9C-80EB-44FD-87B9-5178D8BCA49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DBE1-3CDD-4E2B-98E2-677B13036BD3}" type="datetimeFigureOut">
              <a:rPr lang="id-ID" smtClean="0"/>
              <a:pPr/>
              <a:t>26/11/2017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30F9C-80EB-44FD-87B9-5178D8BCA49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DBE1-3CDD-4E2B-98E2-677B13036BD3}" type="datetimeFigureOut">
              <a:rPr lang="id-ID" smtClean="0"/>
              <a:pPr/>
              <a:t>26/11/2017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30F9C-80EB-44FD-87B9-5178D8BCA49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DBE1-3CDD-4E2B-98E2-677B13036BD3}" type="datetimeFigureOut">
              <a:rPr lang="id-ID" smtClean="0"/>
              <a:pPr/>
              <a:t>26/11/2017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30F9C-80EB-44FD-87B9-5178D8BCA49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DBE1-3CDD-4E2B-98E2-677B13036BD3}" type="datetimeFigureOut">
              <a:rPr lang="id-ID" smtClean="0"/>
              <a:pPr/>
              <a:t>26/11/2017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30F9C-80EB-44FD-87B9-5178D8BCA49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CDBE1-3CDD-4E2B-98E2-677B13036BD3}" type="datetimeFigureOut">
              <a:rPr lang="id-ID" smtClean="0"/>
              <a:pPr/>
              <a:t>26/11/2017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30F9C-80EB-44FD-87B9-5178D8BCA49C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if.uin-suska.ac.id/" TargetMode="External"/><Relationship Id="rId2" Type="http://schemas.openxmlformats.org/officeDocument/2006/relationships/hyperlink" Target="mailto:rismarustiyan@gmail.com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uin-suska.ac.id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57488" y="204787"/>
            <a:ext cx="1928826" cy="871538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id-ID" dirty="0" smtClean="0"/>
              <a:t>Risma Rustiyan R</a:t>
            </a:r>
            <a:br>
              <a:rPr lang="id-ID" dirty="0" smtClean="0"/>
            </a:br>
            <a:r>
              <a:rPr lang="id-ID" sz="1200" dirty="0" smtClean="0">
                <a:hlinkClick r:id="rId2"/>
              </a:rPr>
              <a:t>rismarustiyan@gmail.com</a:t>
            </a:r>
            <a:r>
              <a:rPr lang="id-ID" sz="1200" dirty="0" smtClean="0"/>
              <a:t/>
            </a:r>
            <a:br>
              <a:rPr lang="id-ID" sz="1200" dirty="0" smtClean="0"/>
            </a:br>
            <a:endParaRPr lang="id-ID" sz="1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72066" y="204788"/>
            <a:ext cx="3614734" cy="4389835"/>
          </a:xfr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indent="20638">
              <a:buNone/>
            </a:pPr>
            <a:r>
              <a:rPr lang="id-ID" dirty="0" smtClean="0">
                <a:latin typeface="Dotum" pitchFamily="34" charset="-127"/>
                <a:ea typeface="Dotum" pitchFamily="34" charset="-127"/>
              </a:rPr>
              <a:t>Software Development Model</a:t>
            </a:r>
          </a:p>
          <a:p>
            <a:pPr>
              <a:buNone/>
            </a:pPr>
            <a:r>
              <a:rPr lang="id-ID" dirty="0" smtClean="0"/>
              <a:t>	</a:t>
            </a:r>
            <a:r>
              <a:rPr lang="id-ID" dirty="0" smtClean="0">
                <a:latin typeface="Aharoni" pitchFamily="2" charset="-79"/>
                <a:cs typeface="Aharoni" pitchFamily="2" charset="-79"/>
              </a:rPr>
              <a:t>V-Model</a:t>
            </a:r>
            <a:endParaRPr lang="id-ID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857488" y="1076327"/>
            <a:ext cx="2000264" cy="2352680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r>
              <a:rPr lang="id-ID" dirty="0" smtClean="0"/>
              <a:t>Information System Department</a:t>
            </a:r>
          </a:p>
          <a:p>
            <a:r>
              <a:rPr lang="id-ID" dirty="0" smtClean="0"/>
              <a:t>Faculty of Science and Technology</a:t>
            </a:r>
          </a:p>
          <a:p>
            <a:r>
              <a:rPr lang="id-ID" dirty="0" smtClean="0"/>
              <a:t>State Islamic University of Sulthan Syarif Kasim Riau</a:t>
            </a:r>
          </a:p>
          <a:p>
            <a:r>
              <a:rPr lang="id-ID" dirty="0" smtClean="0"/>
              <a:t>(UIN SUSKA RIAU)</a:t>
            </a:r>
          </a:p>
          <a:p>
            <a:endParaRPr lang="id-ID" dirty="0" smtClean="0"/>
          </a:p>
          <a:p>
            <a:r>
              <a:rPr lang="id-ID" dirty="0" smtClean="0">
                <a:hlinkClick r:id="rId3"/>
              </a:rPr>
              <a:t>https://sif.uin-suska.ac.id</a:t>
            </a:r>
            <a:endParaRPr lang="id-ID" dirty="0" smtClean="0"/>
          </a:p>
          <a:p>
            <a:r>
              <a:rPr lang="id-ID" dirty="0" smtClean="0">
                <a:hlinkClick r:id="rId4"/>
              </a:rPr>
              <a:t>http://uin-suska.ac.id</a:t>
            </a:r>
            <a:endParaRPr lang="id-ID" dirty="0" smtClean="0"/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4546" y="214296"/>
            <a:ext cx="5257808" cy="857250"/>
          </a:xfrm>
        </p:spPr>
        <p:txBody>
          <a:bodyPr/>
          <a:lstStyle/>
          <a:p>
            <a:r>
              <a:rPr lang="id-ID" dirty="0" smtClean="0"/>
              <a:t>Reference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43042" y="1200151"/>
            <a:ext cx="7043758" cy="3394472"/>
          </a:xfrm>
        </p:spPr>
        <p:txBody>
          <a:bodyPr/>
          <a:lstStyle/>
          <a:p>
            <a:pPr algn="just">
              <a:buNone/>
            </a:pPr>
            <a:r>
              <a:rPr lang="id-ID" sz="2800" dirty="0" smtClean="0">
                <a:latin typeface="Angsana New" pitchFamily="18" charset="-34"/>
                <a:cs typeface="Angsana New" pitchFamily="18" charset="-34"/>
              </a:rPr>
              <a:t>Graham, Dorothy, et al. “</a:t>
            </a:r>
            <a:r>
              <a:rPr lang="id-ID" sz="2800" i="1" dirty="0" smtClean="0">
                <a:latin typeface="Angsana New" pitchFamily="18" charset="-34"/>
                <a:cs typeface="Angsana New" pitchFamily="18" charset="-34"/>
              </a:rPr>
              <a:t>Foundation of Software Testing ISTQB Certification”</a:t>
            </a:r>
            <a:r>
              <a:rPr lang="id-ID" sz="2800" dirty="0" smtClean="0">
                <a:latin typeface="Angsana New" pitchFamily="18" charset="-34"/>
                <a:cs typeface="Angsana New" pitchFamily="18" charset="-34"/>
              </a:rPr>
              <a:t>. Chapter 1 Fundamentals of Testing. 2011</a:t>
            </a:r>
            <a:endParaRPr lang="id-ID" sz="2800" dirty="0" smtClean="0">
              <a:latin typeface="Angsana New" pitchFamily="18" charset="-34"/>
              <a:cs typeface="Angsana New" pitchFamily="18" charset="-34"/>
            </a:endParaRPr>
          </a:p>
          <a:p>
            <a:pPr>
              <a:buNone/>
            </a:pPr>
            <a:endParaRPr lang="id-ID" dirty="0" smtClean="0"/>
          </a:p>
          <a:p>
            <a:pPr>
              <a:buNone/>
            </a:pP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670" y="204787"/>
            <a:ext cx="1393844" cy="871538"/>
          </a:xfr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id-ID" dirty="0" smtClean="0"/>
              <a:t>Agenda</a:t>
            </a:r>
            <a:br>
              <a:rPr lang="id-ID" dirty="0" smtClean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id-ID" dirty="0" smtClean="0">
                <a:latin typeface="Angsana New" pitchFamily="18" charset="-34"/>
                <a:cs typeface="Angsana New" pitchFamily="18" charset="-34"/>
              </a:rPr>
              <a:t>Introduction</a:t>
            </a:r>
          </a:p>
          <a:p>
            <a:pPr>
              <a:buFont typeface="Wingdings" pitchFamily="2" charset="2"/>
              <a:buChar char="ü"/>
            </a:pPr>
            <a:r>
              <a:rPr lang="id-ID" dirty="0" smtClean="0">
                <a:latin typeface="Angsana New" pitchFamily="18" charset="-34"/>
                <a:cs typeface="Angsana New" pitchFamily="18" charset="-34"/>
              </a:rPr>
              <a:t>Definition</a:t>
            </a:r>
          </a:p>
          <a:p>
            <a:pPr>
              <a:buFont typeface="Wingdings" pitchFamily="2" charset="2"/>
              <a:buChar char="ü"/>
            </a:pPr>
            <a:r>
              <a:rPr lang="id-ID" dirty="0" smtClean="0">
                <a:latin typeface="Angsana New" pitchFamily="18" charset="-34"/>
                <a:cs typeface="Angsana New" pitchFamily="18" charset="-34"/>
              </a:rPr>
              <a:t>V-model figure</a:t>
            </a:r>
          </a:p>
          <a:p>
            <a:pPr>
              <a:buFont typeface="Wingdings" pitchFamily="2" charset="2"/>
              <a:buChar char="ü"/>
            </a:pPr>
            <a:r>
              <a:rPr lang="id-ID" dirty="0" smtClean="0">
                <a:latin typeface="Angsana New" pitchFamily="18" charset="-34"/>
                <a:cs typeface="Angsana New" pitchFamily="18" charset="-34"/>
              </a:rPr>
              <a:t>Four Test Level</a:t>
            </a:r>
          </a:p>
          <a:p>
            <a:pPr>
              <a:buFont typeface="Wingdings" pitchFamily="2" charset="2"/>
              <a:buChar char="ü"/>
            </a:pPr>
            <a:r>
              <a:rPr lang="id-ID" dirty="0" smtClean="0">
                <a:latin typeface="Angsana New" pitchFamily="18" charset="-34"/>
                <a:cs typeface="Angsana New" pitchFamily="18" charset="-34"/>
              </a:rPr>
              <a:t>The Differences between V-Model and Waterfall Model</a:t>
            </a:r>
          </a:p>
          <a:p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28" y="204787"/>
            <a:ext cx="2036786" cy="871538"/>
          </a:xfr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id-ID" sz="2400" dirty="0" smtClean="0"/>
              <a:t>V-Model</a:t>
            </a:r>
            <a:br>
              <a:rPr lang="id-ID" sz="2400" dirty="0" smtClean="0"/>
            </a:br>
            <a:endParaRPr lang="id-ID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id-ID" dirty="0" smtClean="0">
                <a:latin typeface="Dotum" pitchFamily="34" charset="-127"/>
                <a:ea typeface="Dotum" pitchFamily="34" charset="-127"/>
              </a:rPr>
              <a:t>Introduction:</a:t>
            </a:r>
          </a:p>
          <a:p>
            <a:pPr algn="just">
              <a:buNone/>
            </a:pPr>
            <a:r>
              <a:rPr lang="id-ID" dirty="0" smtClean="0"/>
              <a:t>	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The </a:t>
            </a:r>
            <a:r>
              <a:rPr lang="en-US" dirty="0">
                <a:latin typeface="Angsana New" pitchFamily="18" charset="-34"/>
                <a:cs typeface="Angsana New" pitchFamily="18" charset="-34"/>
              </a:rPr>
              <a:t>V-model was developed to address some of the problems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experienced</a:t>
            </a:r>
            <a:r>
              <a:rPr lang="id-ID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using </a:t>
            </a:r>
            <a:r>
              <a:rPr lang="en-US" dirty="0">
                <a:latin typeface="Angsana New" pitchFamily="18" charset="-34"/>
                <a:cs typeface="Angsana New" pitchFamily="18" charset="-34"/>
              </a:rPr>
              <a:t>the traditional waterfall approach. Defects were being found too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late</a:t>
            </a:r>
            <a:r>
              <a:rPr lang="id-ID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in </a:t>
            </a:r>
            <a:r>
              <a:rPr lang="en-US" dirty="0">
                <a:latin typeface="Angsana New" pitchFamily="18" charset="-34"/>
                <a:cs typeface="Angsana New" pitchFamily="18" charset="-34"/>
              </a:rPr>
              <a:t>the life cycle, as testing was not involved until the end of the </a:t>
            </a:r>
            <a:r>
              <a:rPr lang="en-US" dirty="0" err="1">
                <a:latin typeface="Angsana New" pitchFamily="18" charset="-34"/>
                <a:cs typeface="Angsana New" pitchFamily="18" charset="-34"/>
              </a:rPr>
              <a:t>project.Testing</a:t>
            </a:r>
            <a:r>
              <a:rPr lang="en-US" dirty="0">
                <a:latin typeface="Angsana New" pitchFamily="18" charset="-34"/>
                <a:cs typeface="Angsana New" pitchFamily="18" charset="-34"/>
              </a:rPr>
              <a:t> also added lead time due to its late involvement. </a:t>
            </a:r>
            <a:endParaRPr lang="id-ID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28" y="204787"/>
            <a:ext cx="2036786" cy="871538"/>
          </a:xfr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id-ID" dirty="0" smtClean="0"/>
              <a:t>Definition</a:t>
            </a:r>
            <a:br>
              <a:rPr lang="id-ID" dirty="0" smtClean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buNone/>
            </a:pPr>
            <a:r>
              <a:rPr lang="id-ID" dirty="0" smtClean="0"/>
              <a:t>	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The </a:t>
            </a:r>
            <a:r>
              <a:rPr lang="en-US" dirty="0">
                <a:latin typeface="Angsana New" pitchFamily="18" charset="-34"/>
                <a:cs typeface="Angsana New" pitchFamily="18" charset="-34"/>
              </a:rPr>
              <a:t>V-model is a model that illustrates how testing activities (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verification</a:t>
            </a:r>
            <a:r>
              <a:rPr lang="id-ID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and </a:t>
            </a:r>
            <a:r>
              <a:rPr lang="en-US" dirty="0">
                <a:latin typeface="Angsana New" pitchFamily="18" charset="-34"/>
                <a:cs typeface="Angsana New" pitchFamily="18" charset="-34"/>
              </a:rPr>
              <a:t>validation) can be integrated into each phase of the life cycle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.</a:t>
            </a:r>
            <a:endParaRPr lang="id-ID" dirty="0" smtClean="0">
              <a:latin typeface="Angsana New" pitchFamily="18" charset="-34"/>
              <a:cs typeface="Angsana New" pitchFamily="18" charset="-34"/>
            </a:endParaRPr>
          </a:p>
          <a:p>
            <a:pPr>
              <a:buNone/>
            </a:pPr>
            <a:endParaRPr lang="id-ID" dirty="0"/>
          </a:p>
          <a:p>
            <a:pPr>
              <a:buNone/>
            </a:pPr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28" y="204787"/>
            <a:ext cx="2036786" cy="871538"/>
          </a:xfr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id-ID" dirty="0" smtClean="0"/>
              <a:t>Definition (Cont</a:t>
            </a:r>
            <a:r>
              <a:rPr lang="id-ID" dirty="0" smtClean="0"/>
              <a:t>.)</a:t>
            </a:r>
            <a:br>
              <a:rPr lang="id-ID" dirty="0" smtClean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just">
              <a:buNone/>
            </a:pPr>
            <a:r>
              <a:rPr lang="id-ID" dirty="0" smtClean="0"/>
              <a:t>	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Within</a:t>
            </a:r>
            <a:r>
              <a:rPr lang="id-ID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the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V-model, validation testing takes place especially during the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early</a:t>
            </a:r>
            <a:r>
              <a:rPr lang="id-ID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stages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, e.g. reviewing the user requirements, and late in the life cycle, </a:t>
            </a:r>
            <a:r>
              <a:rPr lang="en-US" dirty="0" err="1" smtClean="0">
                <a:latin typeface="Angsana New" pitchFamily="18" charset="-34"/>
                <a:cs typeface="Angsana New" pitchFamily="18" charset="-34"/>
              </a:rPr>
              <a:t>e.g.during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 user acceptance testing</a:t>
            </a:r>
            <a:endParaRPr lang="id-ID" dirty="0" smtClean="0">
              <a:latin typeface="Angsana New" pitchFamily="18" charset="-34"/>
              <a:cs typeface="Angsana New" pitchFamily="18" charset="-34"/>
            </a:endParaRPr>
          </a:p>
          <a:p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166" y="204787"/>
            <a:ext cx="1965348" cy="871538"/>
          </a:xfr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id-ID" dirty="0" smtClean="0"/>
              <a:t>V-Model Figure</a:t>
            </a:r>
            <a:br>
              <a:rPr lang="id-ID" dirty="0" smtClean="0"/>
            </a:b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id-ID" dirty="0" smtClean="0"/>
          </a:p>
          <a:p>
            <a:pPr>
              <a:buNone/>
            </a:pPr>
            <a:endParaRPr lang="id-ID" dirty="0" smtClean="0"/>
          </a:p>
          <a:p>
            <a:pPr>
              <a:buNone/>
            </a:pPr>
            <a:endParaRPr lang="id-ID" dirty="0" smtClean="0"/>
          </a:p>
          <a:p>
            <a:pPr>
              <a:buNone/>
            </a:pPr>
            <a:endParaRPr lang="id-ID" dirty="0" smtClean="0"/>
          </a:p>
          <a:p>
            <a:pPr>
              <a:buNone/>
            </a:pPr>
            <a:endParaRPr lang="id-ID" dirty="0" smtClean="0"/>
          </a:p>
          <a:p>
            <a:pPr>
              <a:buNone/>
            </a:pPr>
            <a:endParaRPr lang="id-ID" dirty="0" smtClean="0"/>
          </a:p>
          <a:p>
            <a:pPr algn="ctr">
              <a:buNone/>
            </a:pPr>
            <a:r>
              <a:rPr lang="id-ID" sz="2000" dirty="0" smtClean="0">
                <a:latin typeface="Angsana New" pitchFamily="18" charset="-34"/>
                <a:cs typeface="Angsana New" pitchFamily="18" charset="-34"/>
              </a:rPr>
              <a:t>(Graham et al, 2011)</a:t>
            </a:r>
          </a:p>
          <a:p>
            <a:pPr>
              <a:buNone/>
            </a:pPr>
            <a:endParaRPr lang="id-ID" dirty="0"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7" name="Content Placeholder 4" descr="v-mode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44" y="428610"/>
            <a:ext cx="4467925" cy="29722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166" y="204787"/>
            <a:ext cx="1965348" cy="871538"/>
          </a:xfr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id-ID" dirty="0" smtClean="0"/>
              <a:t>Four Test </a:t>
            </a:r>
            <a:r>
              <a:rPr lang="id-ID" dirty="0" smtClean="0"/>
              <a:t>Level</a:t>
            </a:r>
            <a:br>
              <a:rPr lang="id-ID" dirty="0" smtClean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40000" lnSpcReduction="20000"/>
          </a:bodyPr>
          <a:lstStyle/>
          <a:p>
            <a:pPr>
              <a:buNone/>
            </a:pPr>
            <a:endParaRPr lang="id-ID" dirty="0" smtClean="0"/>
          </a:p>
          <a:p>
            <a:pPr algn="just">
              <a:buNone/>
            </a:pPr>
            <a:r>
              <a:rPr lang="en-US" sz="5100" dirty="0" smtClean="0">
                <a:latin typeface="Angsana New" pitchFamily="18" charset="-34"/>
                <a:cs typeface="Angsana New" pitchFamily="18" charset="-34"/>
              </a:rPr>
              <a:t>The </a:t>
            </a:r>
            <a:r>
              <a:rPr lang="en-US" sz="5100" dirty="0">
                <a:latin typeface="Angsana New" pitchFamily="18" charset="-34"/>
                <a:cs typeface="Angsana New" pitchFamily="18" charset="-34"/>
              </a:rPr>
              <a:t>four test levels used, each with their own </a:t>
            </a:r>
            <a:r>
              <a:rPr lang="en-US" sz="5100" dirty="0" err="1">
                <a:latin typeface="Angsana New" pitchFamily="18" charset="-34"/>
                <a:cs typeface="Angsana New" pitchFamily="18" charset="-34"/>
              </a:rPr>
              <a:t>objectives,are</a:t>
            </a:r>
            <a:r>
              <a:rPr lang="en-US" sz="5100" dirty="0">
                <a:latin typeface="Angsana New" pitchFamily="18" charset="-34"/>
                <a:cs typeface="Angsana New" pitchFamily="18" charset="-34"/>
              </a:rPr>
              <a:t>:</a:t>
            </a:r>
            <a:endParaRPr lang="id-ID" sz="5100" dirty="0">
              <a:latin typeface="Angsana New" pitchFamily="18" charset="-34"/>
              <a:cs typeface="Angsana New" pitchFamily="18" charset="-34"/>
            </a:endParaRPr>
          </a:p>
          <a:p>
            <a:pPr lvl="0" algn="just"/>
            <a:r>
              <a:rPr lang="en-US" sz="5100" b="1" dirty="0">
                <a:latin typeface="Angsana New" pitchFamily="18" charset="-34"/>
                <a:cs typeface="Angsana New" pitchFamily="18" charset="-34"/>
              </a:rPr>
              <a:t>component testing</a:t>
            </a:r>
            <a:r>
              <a:rPr lang="en-US" sz="5100" dirty="0">
                <a:latin typeface="Angsana New" pitchFamily="18" charset="-34"/>
                <a:cs typeface="Angsana New" pitchFamily="18" charset="-34"/>
              </a:rPr>
              <a:t>: searches for defects in and verifies the functioning </a:t>
            </a:r>
            <a:r>
              <a:rPr lang="en-US" sz="5100" dirty="0" smtClean="0">
                <a:latin typeface="Angsana New" pitchFamily="18" charset="-34"/>
                <a:cs typeface="Angsana New" pitchFamily="18" charset="-34"/>
              </a:rPr>
              <a:t>of</a:t>
            </a:r>
            <a:r>
              <a:rPr lang="id-ID" sz="5100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5100" dirty="0" smtClean="0">
                <a:latin typeface="Angsana New" pitchFamily="18" charset="-34"/>
                <a:cs typeface="Angsana New" pitchFamily="18" charset="-34"/>
              </a:rPr>
              <a:t>software </a:t>
            </a:r>
            <a:r>
              <a:rPr lang="en-US" sz="5100" dirty="0">
                <a:latin typeface="Angsana New" pitchFamily="18" charset="-34"/>
                <a:cs typeface="Angsana New" pitchFamily="18" charset="-34"/>
              </a:rPr>
              <a:t>components (e.g. modules, programs, objects, classes etc.) that </a:t>
            </a:r>
            <a:r>
              <a:rPr lang="en-US" sz="5100" dirty="0" smtClean="0">
                <a:latin typeface="Angsana New" pitchFamily="18" charset="-34"/>
                <a:cs typeface="Angsana New" pitchFamily="18" charset="-34"/>
              </a:rPr>
              <a:t>are</a:t>
            </a:r>
            <a:r>
              <a:rPr lang="id-ID" sz="5100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5100" dirty="0" smtClean="0">
                <a:latin typeface="Angsana New" pitchFamily="18" charset="-34"/>
                <a:cs typeface="Angsana New" pitchFamily="18" charset="-34"/>
              </a:rPr>
              <a:t>separately </a:t>
            </a:r>
            <a:r>
              <a:rPr lang="en-US" sz="5100" dirty="0">
                <a:latin typeface="Angsana New" pitchFamily="18" charset="-34"/>
                <a:cs typeface="Angsana New" pitchFamily="18" charset="-34"/>
              </a:rPr>
              <a:t>testable;</a:t>
            </a:r>
            <a:endParaRPr lang="id-ID" sz="5100" dirty="0">
              <a:latin typeface="Angsana New" pitchFamily="18" charset="-34"/>
              <a:cs typeface="Angsana New" pitchFamily="18" charset="-34"/>
            </a:endParaRPr>
          </a:p>
          <a:p>
            <a:pPr lvl="0" algn="just"/>
            <a:r>
              <a:rPr lang="en-US" sz="5100" b="1" dirty="0">
                <a:latin typeface="Angsana New" pitchFamily="18" charset="-34"/>
                <a:cs typeface="Angsana New" pitchFamily="18" charset="-34"/>
              </a:rPr>
              <a:t>integration testing</a:t>
            </a:r>
            <a:r>
              <a:rPr lang="en-US" sz="5100" dirty="0">
                <a:latin typeface="Angsana New" pitchFamily="18" charset="-34"/>
                <a:cs typeface="Angsana New" pitchFamily="18" charset="-34"/>
              </a:rPr>
              <a:t>: tests interfaces between components, interactions to different parts of a system such as an operating system, file system and hardware or interfaces between systems;</a:t>
            </a:r>
            <a:endParaRPr lang="id-ID" sz="5100" dirty="0">
              <a:latin typeface="Angsana New" pitchFamily="18" charset="-34"/>
              <a:cs typeface="Angsana New" pitchFamily="18" charset="-34"/>
            </a:endParaRPr>
          </a:p>
          <a:p>
            <a:pPr lvl="0" algn="just"/>
            <a:r>
              <a:rPr lang="en-US" sz="5100" b="1" dirty="0">
                <a:latin typeface="Angsana New" pitchFamily="18" charset="-34"/>
                <a:cs typeface="Angsana New" pitchFamily="18" charset="-34"/>
              </a:rPr>
              <a:t>system testing</a:t>
            </a:r>
            <a:r>
              <a:rPr lang="en-US" sz="5100" dirty="0">
                <a:latin typeface="Angsana New" pitchFamily="18" charset="-34"/>
                <a:cs typeface="Angsana New" pitchFamily="18" charset="-34"/>
              </a:rPr>
              <a:t>: concerned with the behavior of the whole system/product </a:t>
            </a:r>
            <a:r>
              <a:rPr lang="en-US" sz="5100" dirty="0" err="1">
                <a:latin typeface="Angsana New" pitchFamily="18" charset="-34"/>
                <a:cs typeface="Angsana New" pitchFamily="18" charset="-34"/>
              </a:rPr>
              <a:t>asdefined</a:t>
            </a:r>
            <a:r>
              <a:rPr lang="en-US" sz="5100" dirty="0">
                <a:latin typeface="Angsana New" pitchFamily="18" charset="-34"/>
                <a:cs typeface="Angsana New" pitchFamily="18" charset="-34"/>
              </a:rPr>
              <a:t> by the scope of a development project or product. The main focus </a:t>
            </a:r>
            <a:r>
              <a:rPr lang="en-US" sz="5100" dirty="0" err="1">
                <a:latin typeface="Angsana New" pitchFamily="18" charset="-34"/>
                <a:cs typeface="Angsana New" pitchFamily="18" charset="-34"/>
              </a:rPr>
              <a:t>ofsystem</a:t>
            </a:r>
            <a:r>
              <a:rPr lang="en-US" sz="5100" dirty="0">
                <a:latin typeface="Angsana New" pitchFamily="18" charset="-34"/>
                <a:cs typeface="Angsana New" pitchFamily="18" charset="-34"/>
              </a:rPr>
              <a:t> testing is verification against specified requirements;</a:t>
            </a:r>
            <a:endParaRPr lang="id-ID" sz="5100" dirty="0">
              <a:latin typeface="Angsana New" pitchFamily="18" charset="-34"/>
              <a:cs typeface="Angsana New" pitchFamily="18" charset="-34"/>
            </a:endParaRPr>
          </a:p>
          <a:p>
            <a:pPr lvl="0" algn="just"/>
            <a:r>
              <a:rPr lang="en-US" sz="5100" b="1" dirty="0">
                <a:latin typeface="Angsana New" pitchFamily="18" charset="-34"/>
                <a:cs typeface="Angsana New" pitchFamily="18" charset="-34"/>
              </a:rPr>
              <a:t>acceptance testing</a:t>
            </a:r>
            <a:r>
              <a:rPr lang="en-US" sz="5100" dirty="0">
                <a:latin typeface="Angsana New" pitchFamily="18" charset="-34"/>
                <a:cs typeface="Angsana New" pitchFamily="18" charset="-34"/>
              </a:rPr>
              <a:t>: validation testing with respect to user needs, requirements, and business processes conducted to determine whether or not </a:t>
            </a:r>
            <a:r>
              <a:rPr lang="en-US" sz="5100" dirty="0" smtClean="0">
                <a:latin typeface="Angsana New" pitchFamily="18" charset="-34"/>
                <a:cs typeface="Angsana New" pitchFamily="18" charset="-34"/>
              </a:rPr>
              <a:t>to</a:t>
            </a:r>
            <a:r>
              <a:rPr lang="id-ID" sz="5100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5100" dirty="0" smtClean="0">
                <a:latin typeface="Angsana New" pitchFamily="18" charset="-34"/>
                <a:cs typeface="Angsana New" pitchFamily="18" charset="-34"/>
              </a:rPr>
              <a:t>accept </a:t>
            </a:r>
            <a:r>
              <a:rPr lang="en-US" sz="5100" dirty="0">
                <a:latin typeface="Angsana New" pitchFamily="18" charset="-34"/>
                <a:cs typeface="Angsana New" pitchFamily="18" charset="-34"/>
              </a:rPr>
              <a:t>the system.</a:t>
            </a:r>
            <a:endParaRPr lang="id-ID" sz="5100" dirty="0">
              <a:latin typeface="Angsana New" pitchFamily="18" charset="-34"/>
              <a:cs typeface="Angsana New" pitchFamily="18" charset="-34"/>
            </a:endParaRPr>
          </a:p>
          <a:p>
            <a:pPr>
              <a:buNone/>
            </a:pPr>
            <a:endParaRPr lang="id-ID" sz="51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28" y="204787"/>
            <a:ext cx="2036786" cy="871538"/>
          </a:xfr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id-ID" dirty="0" smtClean="0"/>
              <a:t>V-Model </a:t>
            </a:r>
            <a:r>
              <a:rPr lang="id-ID" dirty="0" smtClean="0"/>
              <a:t>VS </a:t>
            </a:r>
            <a:r>
              <a:rPr lang="id-ID" dirty="0" smtClean="0"/>
              <a:t>Waterfall </a:t>
            </a:r>
            <a:r>
              <a:rPr lang="id-ID" dirty="0" smtClean="0"/>
              <a:t>Model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buNone/>
            </a:pPr>
            <a:r>
              <a:rPr lang="id-ID" dirty="0" smtClean="0"/>
              <a:t>	</a:t>
            </a:r>
            <a:r>
              <a:rPr lang="en-US" sz="2800" dirty="0" smtClean="0">
                <a:latin typeface="Angsana New" pitchFamily="18" charset="-34"/>
                <a:cs typeface="Angsana New" pitchFamily="18" charset="-34"/>
              </a:rPr>
              <a:t>The </a:t>
            </a:r>
            <a:r>
              <a:rPr lang="en-US" sz="2800" dirty="0">
                <a:latin typeface="Angsana New" pitchFamily="18" charset="-34"/>
                <a:cs typeface="Angsana New" pitchFamily="18" charset="-34"/>
              </a:rPr>
              <a:t>waterfall model was one of the earliest models to be designed. It has </a:t>
            </a:r>
            <a:r>
              <a:rPr lang="en-US" sz="2800" dirty="0" smtClean="0">
                <a:latin typeface="Angsana New" pitchFamily="18" charset="-34"/>
                <a:cs typeface="Angsana New" pitchFamily="18" charset="-34"/>
              </a:rPr>
              <a:t>a</a:t>
            </a:r>
            <a:r>
              <a:rPr lang="id-ID" sz="2800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2800" dirty="0" smtClean="0">
                <a:latin typeface="Angsana New" pitchFamily="18" charset="-34"/>
                <a:cs typeface="Angsana New" pitchFamily="18" charset="-34"/>
              </a:rPr>
              <a:t>natural </a:t>
            </a:r>
            <a:r>
              <a:rPr lang="en-US" sz="2800" dirty="0">
                <a:latin typeface="Angsana New" pitchFamily="18" charset="-34"/>
                <a:cs typeface="Angsana New" pitchFamily="18" charset="-34"/>
              </a:rPr>
              <a:t>timeline where tasks are executed in a sequential fashion. We start at </a:t>
            </a:r>
            <a:r>
              <a:rPr lang="en-US" sz="2800" dirty="0" smtClean="0">
                <a:latin typeface="Angsana New" pitchFamily="18" charset="-34"/>
                <a:cs typeface="Angsana New" pitchFamily="18" charset="-34"/>
              </a:rPr>
              <a:t>the</a:t>
            </a:r>
            <a:r>
              <a:rPr lang="id-ID" sz="2800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2800" dirty="0" smtClean="0">
                <a:latin typeface="Angsana New" pitchFamily="18" charset="-34"/>
                <a:cs typeface="Angsana New" pitchFamily="18" charset="-34"/>
              </a:rPr>
              <a:t>top </a:t>
            </a:r>
            <a:r>
              <a:rPr lang="en-US" sz="2800" dirty="0">
                <a:latin typeface="Angsana New" pitchFamily="18" charset="-34"/>
                <a:cs typeface="Angsana New" pitchFamily="18" charset="-34"/>
              </a:rPr>
              <a:t>of the waterfall with a feasibility study and flow down through the </a:t>
            </a:r>
            <a:r>
              <a:rPr lang="en-US" sz="2800" dirty="0" smtClean="0">
                <a:latin typeface="Angsana New" pitchFamily="18" charset="-34"/>
                <a:cs typeface="Angsana New" pitchFamily="18" charset="-34"/>
              </a:rPr>
              <a:t>various</a:t>
            </a:r>
            <a:r>
              <a:rPr lang="id-ID" sz="2800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2800" dirty="0" smtClean="0">
                <a:latin typeface="Angsana New" pitchFamily="18" charset="-34"/>
                <a:cs typeface="Angsana New" pitchFamily="18" charset="-34"/>
              </a:rPr>
              <a:t>project </a:t>
            </a:r>
            <a:r>
              <a:rPr lang="en-US" sz="2800" dirty="0">
                <a:latin typeface="Angsana New" pitchFamily="18" charset="-34"/>
                <a:cs typeface="Angsana New" pitchFamily="18" charset="-34"/>
              </a:rPr>
              <a:t>tasks finishing with implementation into the live environment. </a:t>
            </a:r>
            <a:endParaRPr lang="id-ID" sz="28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28" y="204787"/>
            <a:ext cx="2036786" cy="871538"/>
          </a:xfr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/>
              <a:t>V-Model </a:t>
            </a:r>
            <a:r>
              <a:rPr lang="id-ID" dirty="0" smtClean="0"/>
              <a:t>Vs Waterfall </a:t>
            </a:r>
            <a:r>
              <a:rPr lang="id-ID" dirty="0" smtClean="0"/>
              <a:t>Model (Cont.)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id-ID" sz="3600" dirty="0" smtClean="0"/>
              <a:t>	</a:t>
            </a:r>
            <a:r>
              <a:rPr lang="en-US" sz="3300" dirty="0" smtClean="0">
                <a:latin typeface="Angsana New" pitchFamily="18" charset="-34"/>
                <a:cs typeface="Angsana New" pitchFamily="18" charset="-34"/>
              </a:rPr>
              <a:t>Design</a:t>
            </a:r>
            <a:r>
              <a:rPr lang="id-ID" sz="3300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3300" dirty="0" smtClean="0">
                <a:latin typeface="Angsana New" pitchFamily="18" charset="-34"/>
                <a:cs typeface="Angsana New" pitchFamily="18" charset="-34"/>
              </a:rPr>
              <a:t>flows </a:t>
            </a:r>
            <a:r>
              <a:rPr lang="en-US" sz="3300" dirty="0" smtClean="0">
                <a:latin typeface="Angsana New" pitchFamily="18" charset="-34"/>
                <a:cs typeface="Angsana New" pitchFamily="18" charset="-34"/>
              </a:rPr>
              <a:t>through into development, which in turn flows into build, and finally </a:t>
            </a:r>
            <a:r>
              <a:rPr lang="en-US" sz="3300" dirty="0" smtClean="0">
                <a:latin typeface="Angsana New" pitchFamily="18" charset="-34"/>
                <a:cs typeface="Angsana New" pitchFamily="18" charset="-34"/>
              </a:rPr>
              <a:t>on</a:t>
            </a:r>
            <a:r>
              <a:rPr lang="id-ID" sz="3300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3300" dirty="0" smtClean="0">
                <a:latin typeface="Angsana New" pitchFamily="18" charset="-34"/>
                <a:cs typeface="Angsana New" pitchFamily="18" charset="-34"/>
              </a:rPr>
              <a:t>into </a:t>
            </a:r>
            <a:r>
              <a:rPr lang="en-US" sz="3300" dirty="0" smtClean="0">
                <a:latin typeface="Angsana New" pitchFamily="18" charset="-34"/>
                <a:cs typeface="Angsana New" pitchFamily="18" charset="-34"/>
              </a:rPr>
              <a:t>test. Testing tends to happen towards the end of the project life cycle </a:t>
            </a:r>
            <a:r>
              <a:rPr lang="en-US" sz="3300" dirty="0" smtClean="0">
                <a:latin typeface="Angsana New" pitchFamily="18" charset="-34"/>
                <a:cs typeface="Angsana New" pitchFamily="18" charset="-34"/>
              </a:rPr>
              <a:t>so</a:t>
            </a:r>
            <a:r>
              <a:rPr lang="id-ID" sz="3300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3300" dirty="0" smtClean="0">
                <a:latin typeface="Angsana New" pitchFamily="18" charset="-34"/>
                <a:cs typeface="Angsana New" pitchFamily="18" charset="-34"/>
              </a:rPr>
              <a:t>defects </a:t>
            </a:r>
            <a:r>
              <a:rPr lang="en-US" sz="3300" dirty="0" smtClean="0">
                <a:latin typeface="Angsana New" pitchFamily="18" charset="-34"/>
                <a:cs typeface="Angsana New" pitchFamily="18" charset="-34"/>
              </a:rPr>
              <a:t>are detected close to the live implementation date. With this model it </a:t>
            </a:r>
            <a:r>
              <a:rPr lang="en-US" sz="3300" dirty="0" smtClean="0">
                <a:latin typeface="Angsana New" pitchFamily="18" charset="-34"/>
                <a:cs typeface="Angsana New" pitchFamily="18" charset="-34"/>
              </a:rPr>
              <a:t>has</a:t>
            </a:r>
            <a:r>
              <a:rPr lang="id-ID" sz="3300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3300" dirty="0" smtClean="0">
                <a:latin typeface="Angsana New" pitchFamily="18" charset="-34"/>
                <a:cs typeface="Angsana New" pitchFamily="18" charset="-34"/>
              </a:rPr>
              <a:t>been </a:t>
            </a:r>
            <a:r>
              <a:rPr lang="en-US" sz="3300" dirty="0" smtClean="0">
                <a:latin typeface="Angsana New" pitchFamily="18" charset="-34"/>
                <a:cs typeface="Angsana New" pitchFamily="18" charset="-34"/>
              </a:rPr>
              <a:t>difficult to get feedback passed backwards up the waterfall and there </a:t>
            </a:r>
            <a:r>
              <a:rPr lang="en-US" sz="3300" dirty="0" smtClean="0">
                <a:latin typeface="Angsana New" pitchFamily="18" charset="-34"/>
                <a:cs typeface="Angsana New" pitchFamily="18" charset="-34"/>
              </a:rPr>
              <a:t>are</a:t>
            </a:r>
            <a:r>
              <a:rPr lang="id-ID" sz="3300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3300" dirty="0" smtClean="0">
                <a:latin typeface="Angsana New" pitchFamily="18" charset="-34"/>
                <a:cs typeface="Angsana New" pitchFamily="18" charset="-34"/>
              </a:rPr>
              <a:t>difficulties </a:t>
            </a:r>
            <a:r>
              <a:rPr lang="en-US" sz="3300" dirty="0" smtClean="0">
                <a:latin typeface="Angsana New" pitchFamily="18" charset="-34"/>
                <a:cs typeface="Angsana New" pitchFamily="18" charset="-34"/>
              </a:rPr>
              <a:t>if we need to carry out numerous iterations for a particular phase.</a:t>
            </a:r>
            <a:endParaRPr lang="id-ID" sz="3300" dirty="0" smtClean="0">
              <a:latin typeface="Angsana New" pitchFamily="18" charset="-34"/>
              <a:cs typeface="Angsana New" pitchFamily="18" charset="-34"/>
            </a:endParaRPr>
          </a:p>
          <a:p>
            <a:endParaRPr lang="id-ID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228</Words>
  <Application>Microsoft Office PowerPoint</Application>
  <PresentationFormat>On-screen Show (16:9)</PresentationFormat>
  <Paragraphs>46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Risma Rustiyan R rismarustiyan@gmail.com </vt:lpstr>
      <vt:lpstr>Agenda </vt:lpstr>
      <vt:lpstr>V-Model </vt:lpstr>
      <vt:lpstr>Definition </vt:lpstr>
      <vt:lpstr>Definition (Cont.) </vt:lpstr>
      <vt:lpstr>V-Model Figure </vt:lpstr>
      <vt:lpstr>Four Test Level </vt:lpstr>
      <vt:lpstr>V-Model VS Waterfall Model</vt:lpstr>
      <vt:lpstr>  V-Model Vs Waterfall Model (Cont.)</vt:lpstr>
      <vt:lpstr>Reference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Risma Rustiyan R rismarustiyan@gmail.com </dc:title>
  <dc:creator>Ryan</dc:creator>
  <cp:lastModifiedBy>Ryan</cp:lastModifiedBy>
  <cp:revision>18</cp:revision>
  <dcterms:created xsi:type="dcterms:W3CDTF">2017-11-25T16:26:21Z</dcterms:created>
  <dcterms:modified xsi:type="dcterms:W3CDTF">2017-11-26T13:53:27Z</dcterms:modified>
</cp:coreProperties>
</file>