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12192000"/>
  <p:notesSz cx="6858000" cy="9144000"/>
  <p:embeddedFontLst>
    <p:embeddedFont>
      <p:font typeface="Dosis"/>
      <p:regular r:id="rId53"/>
      <p:bold r:id="rId54"/>
    </p:embeddedFont>
    <p:embeddedFont>
      <p:font typeface="Lato"/>
      <p:regular r:id="rId55"/>
      <p:bold r:id="rId56"/>
      <p:italic r:id="rId57"/>
      <p:boldItalic r:id="rId58"/>
    </p:embeddedFont>
    <p:embeddedFont>
      <p:font typeface="Dosis Medium"/>
      <p:regular r:id="rId59"/>
      <p:bold r:id="rId60"/>
    </p:embeddedFont>
    <p:embeddedFont>
      <p:font typeface="Arial Black"/>
      <p:regular r:id="rId61"/>
    </p:embeddedFont>
    <p:embeddedFont>
      <p:font typeface="Dosis SemiBold"/>
      <p:regular r:id="rId62"/>
      <p:bold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4" roundtripDataSignature="AMtx7mjkSEVj6IwBYAVyYf9gVAFJ/8MLt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Yulfitri Pramataty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8E4802-7BA3-41FB-8BA7-B621EF1471B5}">
  <a:tblStyle styleId="{A88E4802-7BA3-41FB-8BA7-B621EF1471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DosisSemiBold-regular.fntdata"/><Relationship Id="rId61" Type="http://schemas.openxmlformats.org/officeDocument/2006/relationships/font" Target="fonts/ArialBlack-regular.fntdata"/><Relationship Id="rId20" Type="http://schemas.openxmlformats.org/officeDocument/2006/relationships/slide" Target="slides/slide14.xml"/><Relationship Id="rId64" Type="http://customschemas.google.com/relationships/presentationmetadata" Target="metadata"/><Relationship Id="rId63" Type="http://schemas.openxmlformats.org/officeDocument/2006/relationships/font" Target="fonts/DosisSemiBold-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DosisMedium-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Dosis-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Lato-regular.fntdata"/><Relationship Id="rId10" Type="http://schemas.openxmlformats.org/officeDocument/2006/relationships/slide" Target="slides/slide4.xml"/><Relationship Id="rId54" Type="http://schemas.openxmlformats.org/officeDocument/2006/relationships/font" Target="fonts/Dosis-bold.fntdata"/><Relationship Id="rId13" Type="http://schemas.openxmlformats.org/officeDocument/2006/relationships/slide" Target="slides/slide7.xml"/><Relationship Id="rId57" Type="http://schemas.openxmlformats.org/officeDocument/2006/relationships/font" Target="fonts/Lato-italic.fntdata"/><Relationship Id="rId12" Type="http://schemas.openxmlformats.org/officeDocument/2006/relationships/slide" Target="slides/slide6.xml"/><Relationship Id="rId56" Type="http://schemas.openxmlformats.org/officeDocument/2006/relationships/font" Target="fonts/Lato-bold.fntdata"/><Relationship Id="rId15" Type="http://schemas.openxmlformats.org/officeDocument/2006/relationships/slide" Target="slides/slide9.xml"/><Relationship Id="rId59" Type="http://schemas.openxmlformats.org/officeDocument/2006/relationships/font" Target="fonts/DosisMedium-regular.fntdata"/><Relationship Id="rId14" Type="http://schemas.openxmlformats.org/officeDocument/2006/relationships/slide" Target="slides/slide8.xml"/><Relationship Id="rId58"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2-14T09:19:49.119">
    <p:pos x="1918" y="1636"/>
    <p:text>slide terakhir untuk part 1. ke quiz akan segera dicantumkan</p:text>
    <p:extLst>
      <p:ext uri="{C676402C-5697-4E1C-873F-D02D1690AC5C}">
        <p15:threadingInfo timeZoneBias="0"/>
      </p:ext>
      <p:ext uri="http://customooxmlschemas.google.com/">
        <go:slidesCustomData xmlns:go="http://customooxmlschemas.google.com/" commentPostId="AAAAVjqgUrU"/>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2-14T09:19:38.321">
    <p:pos x="1918" y="1636"/>
    <p:text>slide terakhir untuk sesi 2. link ke quiz akan segera dicantumkan</p:text>
    <p:extLst>
      <p:ext uri="{C676402C-5697-4E1C-873F-D02D1690AC5C}">
        <p15:threadingInfo timeZoneBias="0"/>
      </p:ext>
      <p:ext uri="http://customooxmlschemas.google.com/">
        <go:slidesCustomData xmlns:go="http://customooxmlschemas.google.com/" commentPostId="AAAAVjqgUr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gQ4j6mFuWewu9ftEkH-hRggkzstO-1D/view?usp=sharin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nfo.amplitude.com/rs/138-CDN-550/images/Product%20Analytics%20For%20Dummies.pdf" TargetMode="External"/><Relationship Id="rId3" Type="http://schemas.openxmlformats.org/officeDocument/2006/relationships/hyperlink" Target="https://drive.google.com/file/d/1fj7VepLBNjGci1gAZwNVfRWoRn8k-LAY/view?usp=sharing"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ixpanel.com/wp-content/uploads/2020/06/StateofProductAnalytics_MixpanelProductSchool.pdf" TargetMode="External"/><Relationship Id="rId3" Type="http://schemas.openxmlformats.org/officeDocument/2006/relationships/hyperlink" Target="https://drive.google.com/file/d/1XgQ4j6mFuWewu9ftEkH-hRggkzstO-1D/view?usp=sharing"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ixpanel.com/wp-content/uploads/2020/06/StateofProductAnalytics_MixpanelProductSchool.pdf" TargetMode="External"/><Relationship Id="rId3" Type="http://schemas.openxmlformats.org/officeDocument/2006/relationships/hyperlink" Target="https://drive.google.com/file/d/1XgQ4j6mFuWewu9ftEkH-hRggkzstO-1D/view?usp=sharing"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ixpanel.com/wp-content/uploads/2020/06/StateofProductAnalytics_MixpanelProductSchool.pdf" TargetMode="External"/><Relationship Id="rId3" Type="http://schemas.openxmlformats.org/officeDocument/2006/relationships/hyperlink" Target="https://drive.google.com/file/d/1XgQ4j6mFuWewu9ftEkH-hRggkzstO-1D/view?usp=sharing"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ixpanel.com/wp-content/uploads/2020/06/StateofProductAnalytics_MixpanelProductSchool.pdf" TargetMode="External"/><Relationship Id="rId3" Type="http://schemas.openxmlformats.org/officeDocument/2006/relationships/hyperlink" Target="https://drive.google.com/file/d/1XgQ4j6mFuWewu9ftEkH-hRggkzstO-1D/view?usp=sharing"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ixpanel.com/wp-content/uploads/2020/06/StateofProductAnalytics_MixpanelProductSchool.pdf" TargetMode="External"/><Relationship Id="rId3" Type="http://schemas.openxmlformats.org/officeDocument/2006/relationships/hyperlink" Target="https://drive.google.com/file/d/1XgQ4j6mFuWewu9ftEkH-hRggkzstO-1D/view?usp=sharing"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H97nz00GBG5W4l1-NvnDxbyGfIgBGfNI/view?usp=sharin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ixpanel.com/content/guide-to-product-analytics/chapter_1/#product-bring-value"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5566f4d26_0_5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115566f4d26_0_5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5566f4d26_0_5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115566f4d26_0_5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5566f4d26_0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https://drive.google.com/file/d/1XgQ4j6mFuWewu9ftEkH-hRggkzstO-1D/view?usp=sharing</a:t>
            </a:r>
            <a:r>
              <a:rPr lang="en-US"/>
              <a:t> </a:t>
            </a:r>
            <a:endParaRPr/>
          </a:p>
        </p:txBody>
      </p:sp>
      <p:sp>
        <p:nvSpPr>
          <p:cNvPr id="180" name="Google Shape;180;g115566f4d26_0_5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5566f4d26_0_5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115566f4d26_0_5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5566f4d26_0_5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115566f4d26_0_5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5566f4d26_0_5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https://info.amplitude.com/rs/138-CDN-550/images/Product%20Analytics%20For%20Dummies.pdf</a:t>
            </a:r>
            <a:r>
              <a:rPr lang="en-US"/>
              <a:t> atau </a:t>
            </a:r>
            <a:r>
              <a:rPr lang="en-US" u="sng">
                <a:solidFill>
                  <a:schemeClr val="hlink"/>
                </a:solidFill>
                <a:hlinkClick r:id="rId3"/>
              </a:rPr>
              <a:t>https://drive.google.com/file/d/1fj7VepLBNjGci1gAZwNVfRWoRn8k-LAY/view?usp=sharing</a:t>
            </a:r>
            <a:r>
              <a:rPr lang="en-US"/>
              <a:t> </a:t>
            </a:r>
            <a:endParaRPr/>
          </a:p>
        </p:txBody>
      </p:sp>
      <p:sp>
        <p:nvSpPr>
          <p:cNvPr id="199" name="Google Shape;199;g115566f4d26_0_5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5566f4d26_0_6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https://mixpanel.com/wp-content/uploads/2020/06/StateofProductAnalytics_MixpanelProductSchool.pdf</a:t>
            </a:r>
            <a:r>
              <a:rPr lang="en-US"/>
              <a:t> atau </a:t>
            </a:r>
            <a:r>
              <a:rPr lang="en-US" u="sng">
                <a:solidFill>
                  <a:schemeClr val="hlink"/>
                </a:solidFill>
                <a:hlinkClick r:id="rId3"/>
              </a:rPr>
              <a:t>https://drive.google.com/file/d/1XgQ4j6mFuWewu9ftEkH-hRggkzstO-1D/view?usp=sharing</a:t>
            </a:r>
            <a:r>
              <a:rPr lang="en-US"/>
              <a:t> </a:t>
            </a:r>
            <a:endParaRPr/>
          </a:p>
        </p:txBody>
      </p:sp>
      <p:sp>
        <p:nvSpPr>
          <p:cNvPr id="214" name="Google Shape;214;g115566f4d26_0_6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5566f4d26_0_6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115566f4d26_0_6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5566f4d26_0_6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115566f4d26_0_6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5566f4d26_0_6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115566f4d26_0_6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5566f4d26_0_6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115566f4d26_0_6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5566f4d26_0_6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https://mixpanel.com/wp-content/uploads/2020/06/StateofProductAnalytics_MixpanelProductSchool.pdf</a:t>
            </a:r>
            <a:r>
              <a:rPr lang="en-US"/>
              <a:t> atau </a:t>
            </a:r>
            <a:r>
              <a:rPr lang="en-US" u="sng">
                <a:solidFill>
                  <a:schemeClr val="hlink"/>
                </a:solidFill>
                <a:hlinkClick r:id="rId3"/>
              </a:rPr>
              <a:t>https://drive.google.com/file/d/1XgQ4j6mFuWewu9ftEkH-hRggkzstO-1D/view?usp=sharing</a:t>
            </a:r>
            <a:r>
              <a:rPr lang="en-US"/>
              <a:t> </a:t>
            </a:r>
            <a:endParaRPr/>
          </a:p>
        </p:txBody>
      </p:sp>
      <p:sp>
        <p:nvSpPr>
          <p:cNvPr id="273" name="Google Shape;273;g115566f4d26_0_6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5566f4d26_0_6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115566f4d26_0_6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5566f4d26_0_6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115566f4d26_0_6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5566f4d26_0_6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g115566f4d26_0_6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5566f4d26_0_7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https://mixpanel.com/wp-content/uploads/2020/06/StateofProductAnalytics_MixpanelProductSchool.pdf</a:t>
            </a:r>
            <a:r>
              <a:rPr lang="en-US"/>
              <a:t> atau </a:t>
            </a:r>
            <a:r>
              <a:rPr lang="en-US" u="sng">
                <a:solidFill>
                  <a:schemeClr val="hlink"/>
                </a:solidFill>
                <a:hlinkClick r:id="rId3"/>
              </a:rPr>
              <a:t>https://drive.google.com/file/d/1XgQ4j6mFuWewu9ftEkH-hRggkzstO-1D/view?usp=sharing</a:t>
            </a:r>
            <a:endParaRPr/>
          </a:p>
          <a:p>
            <a:pPr indent="0" lvl="0" marL="0" rtl="0" algn="l">
              <a:lnSpc>
                <a:spcPct val="100000"/>
              </a:lnSpc>
              <a:spcBef>
                <a:spcPts val="0"/>
              </a:spcBef>
              <a:spcAft>
                <a:spcPts val="0"/>
              </a:spcAft>
              <a:buSzPts val="1100"/>
              <a:buNone/>
            </a:pPr>
            <a:r>
              <a:t/>
            </a:r>
            <a:endParaRPr/>
          </a:p>
        </p:txBody>
      </p:sp>
      <p:sp>
        <p:nvSpPr>
          <p:cNvPr id="318" name="Google Shape;318;g115566f4d26_0_7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5566f4d26_0_7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115566f4d26_0_7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5566f4d26_0_7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g115566f4d26_0_7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5566f4d26_0_7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g115566f4d26_0_7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5566f4d26_0_7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g115566f4d26_0_7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5566f4d26_0_5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115566f4d26_0_5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5566f4d26_0_7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https://mixpanel.com/wp-content/uploads/2020/06/StateofProductAnalytics_MixpanelProductSchool.pdf</a:t>
            </a:r>
            <a:r>
              <a:rPr lang="en-US"/>
              <a:t> atau </a:t>
            </a:r>
            <a:r>
              <a:rPr lang="en-US" u="sng">
                <a:solidFill>
                  <a:schemeClr val="hlink"/>
                </a:solidFill>
                <a:hlinkClick r:id="rId3"/>
              </a:rPr>
              <a:t>https://drive.google.com/file/d/1XgQ4j6mFuWewu9ftEkH-hRggkzstO-1D/view?usp=sharing</a:t>
            </a:r>
            <a:r>
              <a:rPr lang="en-US"/>
              <a:t> </a:t>
            </a:r>
            <a:endParaRPr/>
          </a:p>
        </p:txBody>
      </p:sp>
      <p:sp>
        <p:nvSpPr>
          <p:cNvPr id="367" name="Google Shape;367;g115566f4d26_0_7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5566f4d26_0_7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g115566f4d26_0_7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5566f4d26_0_7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g115566f4d26_0_7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5566f4d26_0_7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https://mixpanel.com/wp-content/uploads/2020/06/StateofProductAnalytics_MixpanelProductSchool.pdf</a:t>
            </a:r>
            <a:r>
              <a:rPr lang="en-US"/>
              <a:t> atau </a:t>
            </a:r>
            <a:r>
              <a:rPr lang="en-US" u="sng">
                <a:solidFill>
                  <a:schemeClr val="hlink"/>
                </a:solidFill>
                <a:hlinkClick r:id="rId3"/>
              </a:rPr>
              <a:t>https://drive.google.com/file/d/1XgQ4j6mFuWewu9ftEkH-hRggkzstO-1D/view?usp=sharing</a:t>
            </a:r>
            <a:r>
              <a:rPr lang="en-US"/>
              <a:t> </a:t>
            </a:r>
            <a:endParaRPr/>
          </a:p>
        </p:txBody>
      </p:sp>
      <p:sp>
        <p:nvSpPr>
          <p:cNvPr id="403" name="Google Shape;403;g115566f4d26_0_7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15566f4d26_0_7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9" name="Google Shape;409;g115566f4d26_0_7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5566f4d26_0_7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8" name="Google Shape;418;g115566f4d26_0_7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5566f4d26_0_8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4" name="Google Shape;424;g115566f4d26_0_8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156da4651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0" name="Google Shape;430;g1156da4651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15566f4d26_0_8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0" name="Google Shape;450;g115566f4d26_0_8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15566f4d26_0_8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https://drive.google.com/file/d/1H97nz00GBG5W4l1-NvnDxbyGfIgBGfNI/view?usp=sharing</a:t>
            </a:r>
            <a:r>
              <a:rPr lang="en-US"/>
              <a:t> </a:t>
            </a:r>
            <a:endParaRPr/>
          </a:p>
        </p:txBody>
      </p:sp>
      <p:sp>
        <p:nvSpPr>
          <p:cNvPr id="456" name="Google Shape;456;g115566f4d26_0_8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5566f4d26_0_5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https://mixpanel.com/content/guide-to-product-analytics/chapter_1/#product-bring-value</a:t>
            </a:r>
            <a:r>
              <a:rPr lang="en-US"/>
              <a:t> </a:t>
            </a:r>
            <a:endParaRPr/>
          </a:p>
        </p:txBody>
      </p:sp>
      <p:sp>
        <p:nvSpPr>
          <p:cNvPr id="114" name="Google Shape;114;g115566f4d26_0_5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15566f4d26_0_8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5" name="Google Shape;465;g115566f4d26_0_8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15566f4d26_0_8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5" name="Google Shape;475;g115566f4d26_0_8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15566f4d26_0_8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1" name="Google Shape;491;g115566f4d26_0_8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5566f4d26_0_8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8" name="Google Shape;498;g115566f4d26_0_8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15566f4d26_0_8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4" name="Google Shape;504;g115566f4d26_0_8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15566f4d26_0_8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3" name="Google Shape;513;g115566f4d26_0_8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15566f4d26_0_8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1" name="Google Shape;521;g115566f4d26_0_8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5566f4d26_0_5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115566f4d26_0_5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5566f4d26_0_5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115566f4d26_0_5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5566f4d26_0_5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115566f4d26_0_5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5566f4d26_0_5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115566f4d26_0_5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5566f4d26_0_5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115566f4d26_0_5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12.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14.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jp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jp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33.jp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jp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jp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jp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jp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jpg"/><Relationship Id="rId4" Type="http://schemas.openxmlformats.org/officeDocument/2006/relationships/image" Target="../media/image18.png"/><Relationship Id="rId5"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jp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jp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jp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jp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jp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jpg"/><Relationship Id="rId4" Type="http://schemas.openxmlformats.org/officeDocument/2006/relationships/image" Target="../media/image18.png"/><Relationship Id="rId5"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omments" Target="../comments/comment1.xml"/><Relationship Id="rId4" Type="http://schemas.openxmlformats.org/officeDocument/2006/relationships/image" Target="../media/image11.jpg"/><Relationship Id="rId5" Type="http://schemas.openxmlformats.org/officeDocument/2006/relationships/hyperlink" Target="https://quizizz.com/join?gc=57062009"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0.jp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jpg"/><Relationship Id="rId4" Type="http://schemas.openxmlformats.org/officeDocument/2006/relationships/image" Target="../media/image33.jp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9.jpg"/><Relationship Id="rId4" Type="http://schemas.openxmlformats.org/officeDocument/2006/relationships/image" Target="../media/image18.png"/><Relationship Id="rId5"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12.png"/><Relationship Id="rId5" Type="http://schemas.openxmlformats.org/officeDocument/2006/relationships/hyperlink" Target="https://mixpanel.com/content/guide-to-product-analytics/chapter_1/#product-bring-valu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9.jpg"/><Relationship Id="rId4" Type="http://schemas.openxmlformats.org/officeDocument/2006/relationships/image" Target="../media/image18.png"/><Relationship Id="rId5"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9.jp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9.jp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6.jpg"/><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6.jp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comments" Target="../comments/comment2.xml"/><Relationship Id="rId4" Type="http://schemas.openxmlformats.org/officeDocument/2006/relationships/image" Target="../media/image11.jpg"/><Relationship Id="rId5" Type="http://schemas.openxmlformats.org/officeDocument/2006/relationships/hyperlink" Target="https://quizizz.com/join?gc=5393880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2.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21.png"/><Relationship Id="rId7" Type="http://schemas.openxmlformats.org/officeDocument/2006/relationships/image" Target="../media/image16.png"/><Relationship Id="rId8"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hyperlink" Target="https://mixpanel.com/blog/marketing-analytics-tools/" TargetMode="External"/><Relationship Id="rId5" Type="http://schemas.openxmlformats.org/officeDocument/2006/relationships/hyperlink" Target="https://mixpanel.com/blog/mobile-app-attribution-tracking-overview/" TargetMode="External"/><Relationship Id="rId6" Type="http://schemas.openxmlformats.org/officeDocument/2006/relationships/hyperlink" Target="https://mixpanel.com/blog/how-to-develop-and-measure-a-user-adoption-strategy/" TargetMode="External"/><Relationship Id="rId7" Type="http://schemas.openxmlformats.org/officeDocument/2006/relationships/hyperlink" Target="https://mixpanel.com/blog/what-is-user-engagement/" TargetMode="External"/><Relationship Id="rId8" Type="http://schemas.openxmlformats.org/officeDocument/2006/relationships/hyperlink" Target="https://mixpanel.com/blog/what-is-customer-reten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
          <p:cNvSpPr txBox="1"/>
          <p:nvPr/>
        </p:nvSpPr>
        <p:spPr>
          <a:xfrm>
            <a:off x="503300" y="2510655"/>
            <a:ext cx="60993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2400" u="none" cap="none" strike="noStrike">
                <a:solidFill>
                  <a:srgbClr val="434343"/>
                </a:solidFill>
                <a:latin typeface="Arial Black"/>
                <a:ea typeface="Arial Black"/>
                <a:cs typeface="Arial Black"/>
                <a:sym typeface="Arial Black"/>
              </a:rPr>
              <a:t>INTRODUCTION TO PRODUCT ANALYTICS : ANALYTICS FRAMEWORK</a:t>
            </a:r>
            <a:endParaRPr b="0" i="0" sz="2400" u="none" cap="none" strike="noStrike">
              <a:solidFill>
                <a:srgbClr val="434343"/>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4000"/>
              <a:buFont typeface="Arial"/>
              <a:buNone/>
            </a:pPr>
            <a:r>
              <a:rPr b="0" i="0" lang="en-US" sz="2400" u="none" cap="none" strike="noStrike">
                <a:solidFill>
                  <a:srgbClr val="434343"/>
                </a:solidFill>
                <a:latin typeface="Arial Black"/>
                <a:ea typeface="Arial Black"/>
                <a:cs typeface="Arial Black"/>
                <a:sym typeface="Arial Black"/>
              </a:rPr>
              <a:t>PART I</a:t>
            </a:r>
            <a:endParaRPr b="0" i="0" sz="2400" u="none" cap="none" strike="noStrike">
              <a:solidFill>
                <a:srgbClr val="434343"/>
              </a:solidFill>
              <a:latin typeface="Arial Black"/>
              <a:ea typeface="Arial Black"/>
              <a:cs typeface="Arial Black"/>
              <a:sym typeface="Arial Black"/>
            </a:endParaRPr>
          </a:p>
        </p:txBody>
      </p:sp>
      <p:pic>
        <p:nvPicPr>
          <p:cNvPr id="85" name="Google Shape;85;p1"/>
          <p:cNvPicPr preferRelativeResize="0"/>
          <p:nvPr/>
        </p:nvPicPr>
        <p:blipFill rotWithShape="1">
          <a:blip r:embed="rId4">
            <a:alphaModFix/>
          </a:blip>
          <a:srcRect b="0" l="0" r="0" t="0"/>
          <a:stretch/>
        </p:blipFill>
        <p:spPr>
          <a:xfrm>
            <a:off x="503300" y="1319300"/>
            <a:ext cx="1162300" cy="649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pic>
        <p:nvPicPr>
          <p:cNvPr id="165" name="Google Shape;165;g115566f4d26_0_567"/>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166" name="Google Shape;166;g115566f4d26_0_567"/>
          <p:cNvSpPr/>
          <p:nvPr/>
        </p:nvSpPr>
        <p:spPr>
          <a:xfrm>
            <a:off x="526075" y="1345175"/>
            <a:ext cx="5755500" cy="708000"/>
          </a:xfrm>
          <a:prstGeom prst="roundRect">
            <a:avLst>
              <a:gd fmla="val 50000" name="adj"/>
            </a:avLst>
          </a:prstGeom>
          <a:solidFill>
            <a:srgbClr val="FFE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lang="en-US" sz="2300">
                <a:solidFill>
                  <a:srgbClr val="434343"/>
                </a:solidFill>
              </a:rPr>
              <a:t>Contoh Penerapan Product Analytics</a:t>
            </a:r>
            <a:endParaRPr b="1" i="0" sz="2300" u="none" cap="none" strike="noStrike">
              <a:solidFill>
                <a:srgbClr val="434343"/>
              </a:solidFill>
              <a:latin typeface="Arial"/>
              <a:ea typeface="Arial"/>
              <a:cs typeface="Arial"/>
              <a:sym typeface="Arial"/>
            </a:endParaRPr>
          </a:p>
        </p:txBody>
      </p:sp>
      <p:sp>
        <p:nvSpPr>
          <p:cNvPr id="167" name="Google Shape;167;g115566f4d26_0_567"/>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168" name="Google Shape;168;g115566f4d26_0_567"/>
          <p:cNvSpPr txBox="1"/>
          <p:nvPr/>
        </p:nvSpPr>
        <p:spPr>
          <a:xfrm>
            <a:off x="526075" y="2422425"/>
            <a:ext cx="67890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lang="en-US" sz="1800">
                <a:solidFill>
                  <a:srgbClr val="3F3F3F"/>
                </a:solidFill>
                <a:latin typeface="Lato"/>
                <a:ea typeface="Lato"/>
                <a:cs typeface="Lato"/>
                <a:sym typeface="Lato"/>
              </a:rPr>
              <a:t>Sebuah perusahaan layanan streaming mengamati interaksi dan juga respon dari 150 juta pelanggannya terhadap suatu tayangan. Perusahaan tersebut menganalisis data pelanggannya mulai dari jam berapa biasanya mereka menonton, genre apa yang disukai, device apa yang digunakan, sampai apakah mereka menonton tayangan tersebut sampai habis atau tidak. Melalui data yang dimiliki, perusahaan tersebut dapat merekomendasikan kembali film ataupun serial kepada para penggunanya, sehingga pelanggannya dapat lebih lama dalam menggunakan produknya.</a:t>
            </a:r>
            <a:endParaRPr sz="1800">
              <a:solidFill>
                <a:srgbClr val="3F3F3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pic>
        <p:nvPicPr>
          <p:cNvPr id="173" name="Google Shape;173;g115566f4d26_0_574"/>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174" name="Google Shape;174;g115566f4d26_0_574"/>
          <p:cNvSpPr/>
          <p:nvPr/>
        </p:nvSpPr>
        <p:spPr>
          <a:xfrm>
            <a:off x="526075" y="1345175"/>
            <a:ext cx="5755500" cy="708000"/>
          </a:xfrm>
          <a:prstGeom prst="roundRect">
            <a:avLst>
              <a:gd fmla="val 50000" name="adj"/>
            </a:avLst>
          </a:prstGeom>
          <a:solidFill>
            <a:srgbClr val="FFE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lang="en-US" sz="2300">
                <a:solidFill>
                  <a:srgbClr val="434343"/>
                </a:solidFill>
              </a:rPr>
              <a:t>Contoh Penerapan Product Analytics</a:t>
            </a:r>
            <a:endParaRPr b="1" i="0" sz="2300" u="none" cap="none" strike="noStrike">
              <a:solidFill>
                <a:srgbClr val="434343"/>
              </a:solidFill>
              <a:latin typeface="Arial"/>
              <a:ea typeface="Arial"/>
              <a:cs typeface="Arial"/>
              <a:sym typeface="Arial"/>
            </a:endParaRPr>
          </a:p>
        </p:txBody>
      </p:sp>
      <p:sp>
        <p:nvSpPr>
          <p:cNvPr id="175" name="Google Shape;175;g115566f4d26_0_574"/>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176" name="Google Shape;176;g115566f4d26_0_574"/>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177" name="Google Shape;177;g115566f4d26_0_574"/>
          <p:cNvSpPr txBox="1"/>
          <p:nvPr/>
        </p:nvSpPr>
        <p:spPr>
          <a:xfrm>
            <a:off x="526075" y="2422425"/>
            <a:ext cx="67890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lang="en-US" sz="1800">
                <a:solidFill>
                  <a:srgbClr val="3F3F3F"/>
                </a:solidFill>
                <a:latin typeface="Lato"/>
                <a:ea typeface="Lato"/>
                <a:cs typeface="Lato"/>
                <a:sym typeface="Lato"/>
              </a:rPr>
              <a:t>E-commerce menggunakan product analytics untuk mengetahui kebiasaan penggunanya seperti produk apa yang dicari dan dimana mereka tinggal, sehingga e-commerce tersebut dapat merekomendasikan produk sejenis atau produk pelengkapnya dan menghubungkannya dengan toko yang memiliki jarak terdekat dari alamat pengguna tersebut sehingga dapat meminimalisasi ongkos kirim yang harus dibayarkan oleh pengguna.</a:t>
            </a:r>
            <a:endParaRPr sz="1800">
              <a:solidFill>
                <a:srgbClr val="3F3F3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pic>
        <p:nvPicPr>
          <p:cNvPr id="182" name="Google Shape;182;g115566f4d26_0_582"/>
          <p:cNvPicPr preferRelativeResize="0"/>
          <p:nvPr/>
        </p:nvPicPr>
        <p:blipFill rotWithShape="1">
          <a:blip r:embed="rId4">
            <a:alphaModFix/>
          </a:blip>
          <a:srcRect b="0" l="0" r="0" t="0"/>
          <a:stretch/>
        </p:blipFill>
        <p:spPr>
          <a:xfrm>
            <a:off x="9006450" y="3007138"/>
            <a:ext cx="3185550" cy="3837419"/>
          </a:xfrm>
          <a:prstGeom prst="rect">
            <a:avLst/>
          </a:prstGeom>
          <a:noFill/>
          <a:ln>
            <a:noFill/>
          </a:ln>
        </p:spPr>
      </p:pic>
      <p:sp>
        <p:nvSpPr>
          <p:cNvPr id="183" name="Google Shape;183;g115566f4d26_0_582"/>
          <p:cNvSpPr txBox="1"/>
          <p:nvPr/>
        </p:nvSpPr>
        <p:spPr>
          <a:xfrm>
            <a:off x="1660650" y="2767200"/>
            <a:ext cx="7920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4000">
                <a:solidFill>
                  <a:srgbClr val="3F3F3F"/>
                </a:solidFill>
                <a:latin typeface="Dosis Medium"/>
                <a:ea typeface="Dosis Medium"/>
                <a:cs typeface="Dosis Medium"/>
                <a:sym typeface="Dosis Medium"/>
              </a:rPr>
              <a:t>How product teams use data?</a:t>
            </a:r>
            <a:endParaRPr sz="4000">
              <a:solidFill>
                <a:srgbClr val="3F3F3F"/>
              </a:solidFill>
              <a:latin typeface="Dosis Medium"/>
              <a:ea typeface="Dosis Medium"/>
              <a:cs typeface="Dosis Medium"/>
              <a:sym typeface="Dosi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pic>
        <p:nvPicPr>
          <p:cNvPr id="188" name="Google Shape;188;g115566f4d26_0_587"/>
          <p:cNvPicPr preferRelativeResize="0"/>
          <p:nvPr/>
        </p:nvPicPr>
        <p:blipFill rotWithShape="1">
          <a:blip r:embed="rId4">
            <a:alphaModFix/>
          </a:blip>
          <a:srcRect b="0" l="0" r="0" t="0"/>
          <a:stretch/>
        </p:blipFill>
        <p:spPr>
          <a:xfrm>
            <a:off x="9006450" y="3007138"/>
            <a:ext cx="3185550" cy="3837419"/>
          </a:xfrm>
          <a:prstGeom prst="rect">
            <a:avLst/>
          </a:prstGeom>
          <a:noFill/>
          <a:ln>
            <a:noFill/>
          </a:ln>
        </p:spPr>
      </p:pic>
      <p:pic>
        <p:nvPicPr>
          <p:cNvPr id="189" name="Google Shape;189;g115566f4d26_0_587"/>
          <p:cNvPicPr preferRelativeResize="0"/>
          <p:nvPr/>
        </p:nvPicPr>
        <p:blipFill rotWithShape="1">
          <a:blip r:embed="rId5">
            <a:alphaModFix/>
          </a:blip>
          <a:srcRect b="0" l="0" r="0" t="17341"/>
          <a:stretch/>
        </p:blipFill>
        <p:spPr>
          <a:xfrm>
            <a:off x="351200" y="1212600"/>
            <a:ext cx="4538850" cy="4933925"/>
          </a:xfrm>
          <a:prstGeom prst="rect">
            <a:avLst/>
          </a:prstGeom>
          <a:noFill/>
          <a:ln>
            <a:noFill/>
          </a:ln>
        </p:spPr>
      </p:pic>
      <p:sp>
        <p:nvSpPr>
          <p:cNvPr id="190" name="Google Shape;190;g115566f4d26_0_587"/>
          <p:cNvSpPr txBox="1"/>
          <p:nvPr/>
        </p:nvSpPr>
        <p:spPr>
          <a:xfrm>
            <a:off x="5546025" y="2548625"/>
            <a:ext cx="4035300" cy="193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4000">
                <a:solidFill>
                  <a:srgbClr val="3F3F3F"/>
                </a:solidFill>
                <a:latin typeface="Dosis Medium"/>
                <a:ea typeface="Dosis Medium"/>
                <a:cs typeface="Dosis Medium"/>
                <a:sym typeface="Dosis Medium"/>
              </a:rPr>
              <a:t>Top questions product teams are trying to answer</a:t>
            </a:r>
            <a:endParaRPr sz="4000">
              <a:solidFill>
                <a:srgbClr val="3F3F3F"/>
              </a:solidFill>
              <a:latin typeface="Dosis Medium"/>
              <a:ea typeface="Dosis Medium"/>
              <a:cs typeface="Dosis Medium"/>
              <a:sym typeface="Dosi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pic>
        <p:nvPicPr>
          <p:cNvPr id="195" name="Google Shape;195;g115566f4d26_0_593"/>
          <p:cNvPicPr preferRelativeResize="0"/>
          <p:nvPr/>
        </p:nvPicPr>
        <p:blipFill>
          <a:blip r:embed="rId4">
            <a:alphaModFix/>
          </a:blip>
          <a:stretch>
            <a:fillRect/>
          </a:stretch>
        </p:blipFill>
        <p:spPr>
          <a:xfrm>
            <a:off x="182200" y="1037000"/>
            <a:ext cx="5949975" cy="3376000"/>
          </a:xfrm>
          <a:prstGeom prst="rect">
            <a:avLst/>
          </a:prstGeom>
          <a:noFill/>
          <a:ln>
            <a:noFill/>
          </a:ln>
        </p:spPr>
      </p:pic>
      <p:pic>
        <p:nvPicPr>
          <p:cNvPr id="196" name="Google Shape;196;g115566f4d26_0_593"/>
          <p:cNvPicPr preferRelativeResize="0"/>
          <p:nvPr/>
        </p:nvPicPr>
        <p:blipFill>
          <a:blip r:embed="rId5">
            <a:alphaModFix/>
          </a:blip>
          <a:stretch>
            <a:fillRect/>
          </a:stretch>
        </p:blipFill>
        <p:spPr>
          <a:xfrm>
            <a:off x="6221850" y="2871752"/>
            <a:ext cx="5694174" cy="3161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g115566f4d26_0_598"/>
          <p:cNvSpPr/>
          <p:nvPr/>
        </p:nvSpPr>
        <p:spPr>
          <a:xfrm>
            <a:off x="526075" y="1345175"/>
            <a:ext cx="5755500" cy="708000"/>
          </a:xfrm>
          <a:prstGeom prst="roundRect">
            <a:avLst>
              <a:gd fmla="val 50000" name="adj"/>
            </a:avLst>
          </a:prstGeom>
          <a:solidFill>
            <a:srgbClr val="FFE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lang="en-US" sz="2300">
                <a:solidFill>
                  <a:srgbClr val="434343"/>
                </a:solidFill>
              </a:rPr>
              <a:t>Five Parts of Product Analytics</a:t>
            </a:r>
            <a:endParaRPr b="1" i="0" sz="2300" u="none" cap="none" strike="noStrike">
              <a:solidFill>
                <a:srgbClr val="434343"/>
              </a:solidFill>
              <a:latin typeface="Arial"/>
              <a:ea typeface="Arial"/>
              <a:cs typeface="Arial"/>
              <a:sym typeface="Arial"/>
            </a:endParaRPr>
          </a:p>
        </p:txBody>
      </p:sp>
      <p:sp>
        <p:nvSpPr>
          <p:cNvPr id="202" name="Google Shape;202;g115566f4d26_0_598"/>
          <p:cNvSpPr/>
          <p:nvPr/>
        </p:nvSpPr>
        <p:spPr>
          <a:xfrm>
            <a:off x="1037671" y="30712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15566f4d26_0_598"/>
          <p:cNvSpPr/>
          <p:nvPr/>
        </p:nvSpPr>
        <p:spPr>
          <a:xfrm>
            <a:off x="3124475" y="30712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15566f4d26_0_598"/>
          <p:cNvSpPr/>
          <p:nvPr/>
        </p:nvSpPr>
        <p:spPr>
          <a:xfrm>
            <a:off x="5260975" y="30712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15566f4d26_0_598"/>
          <p:cNvSpPr/>
          <p:nvPr/>
        </p:nvSpPr>
        <p:spPr>
          <a:xfrm>
            <a:off x="7235950" y="3117625"/>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15566f4d26_0_598"/>
          <p:cNvSpPr/>
          <p:nvPr/>
        </p:nvSpPr>
        <p:spPr>
          <a:xfrm>
            <a:off x="9396075" y="3117625"/>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15566f4d26_0_598"/>
          <p:cNvSpPr txBox="1"/>
          <p:nvPr/>
        </p:nvSpPr>
        <p:spPr>
          <a:xfrm>
            <a:off x="1086975" y="3456000"/>
            <a:ext cx="1421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Good data management</a:t>
            </a:r>
            <a:endParaRPr sz="1700">
              <a:solidFill>
                <a:schemeClr val="lt1"/>
              </a:solidFill>
              <a:latin typeface="Dosis Medium"/>
              <a:ea typeface="Dosis Medium"/>
              <a:cs typeface="Dosis Medium"/>
              <a:sym typeface="Dosis Medium"/>
            </a:endParaRPr>
          </a:p>
        </p:txBody>
      </p:sp>
      <p:sp>
        <p:nvSpPr>
          <p:cNvPr id="208" name="Google Shape;208;g115566f4d26_0_598"/>
          <p:cNvSpPr txBox="1"/>
          <p:nvPr/>
        </p:nvSpPr>
        <p:spPr>
          <a:xfrm>
            <a:off x="3198825" y="3502375"/>
            <a:ext cx="1421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Behavioral Insight</a:t>
            </a:r>
            <a:endParaRPr sz="1700">
              <a:solidFill>
                <a:schemeClr val="lt1"/>
              </a:solidFill>
              <a:latin typeface="Dosis Medium"/>
              <a:ea typeface="Dosis Medium"/>
              <a:cs typeface="Dosis Medium"/>
              <a:sym typeface="Dosis Medium"/>
            </a:endParaRPr>
          </a:p>
        </p:txBody>
      </p:sp>
      <p:sp>
        <p:nvSpPr>
          <p:cNvPr id="209" name="Google Shape;209;g115566f4d26_0_598"/>
          <p:cNvSpPr txBox="1"/>
          <p:nvPr/>
        </p:nvSpPr>
        <p:spPr>
          <a:xfrm>
            <a:off x="5310675" y="3456000"/>
            <a:ext cx="1421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Product-led Growth</a:t>
            </a:r>
            <a:endParaRPr sz="1700">
              <a:solidFill>
                <a:schemeClr val="lt1"/>
              </a:solidFill>
              <a:latin typeface="Dosis Medium"/>
              <a:ea typeface="Dosis Medium"/>
              <a:cs typeface="Dosis Medium"/>
              <a:sym typeface="Dosis Medium"/>
            </a:endParaRPr>
          </a:p>
        </p:txBody>
      </p:sp>
      <p:sp>
        <p:nvSpPr>
          <p:cNvPr id="210" name="Google Shape;210;g115566f4d26_0_598"/>
          <p:cNvSpPr txBox="1"/>
          <p:nvPr/>
        </p:nvSpPr>
        <p:spPr>
          <a:xfrm>
            <a:off x="7184650" y="3456000"/>
            <a:ext cx="16233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Targeting and recommendation</a:t>
            </a:r>
            <a:endParaRPr sz="1700">
              <a:solidFill>
                <a:schemeClr val="lt1"/>
              </a:solidFill>
              <a:latin typeface="Dosis Medium"/>
              <a:ea typeface="Dosis Medium"/>
              <a:cs typeface="Dosis Medium"/>
              <a:sym typeface="Dosis Medium"/>
            </a:endParaRPr>
          </a:p>
        </p:txBody>
      </p:sp>
      <p:sp>
        <p:nvSpPr>
          <p:cNvPr id="211" name="Google Shape;211;g115566f4d26_0_598"/>
          <p:cNvSpPr txBox="1"/>
          <p:nvPr/>
        </p:nvSpPr>
        <p:spPr>
          <a:xfrm>
            <a:off x="9445575" y="3502375"/>
            <a:ext cx="1421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Collaborative Learning</a:t>
            </a:r>
            <a:endParaRPr sz="1700">
              <a:solidFill>
                <a:schemeClr val="lt1"/>
              </a:solidFill>
              <a:latin typeface="Dosis Medium"/>
              <a:ea typeface="Dosis Medium"/>
              <a:cs typeface="Dosis Medium"/>
              <a:sym typeface="Dosi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pic>
        <p:nvPicPr>
          <p:cNvPr id="216" name="Google Shape;216;g115566f4d26_0_612"/>
          <p:cNvPicPr preferRelativeResize="0"/>
          <p:nvPr/>
        </p:nvPicPr>
        <p:blipFill rotWithShape="1">
          <a:blip r:embed="rId4">
            <a:alphaModFix/>
          </a:blip>
          <a:srcRect b="0" l="0" r="0" t="0"/>
          <a:stretch/>
        </p:blipFill>
        <p:spPr>
          <a:xfrm>
            <a:off x="9006450" y="3007138"/>
            <a:ext cx="3185550" cy="3837419"/>
          </a:xfrm>
          <a:prstGeom prst="rect">
            <a:avLst/>
          </a:prstGeom>
          <a:noFill/>
          <a:ln>
            <a:noFill/>
          </a:ln>
        </p:spPr>
      </p:pic>
      <p:sp>
        <p:nvSpPr>
          <p:cNvPr id="217" name="Google Shape;217;g115566f4d26_0_612"/>
          <p:cNvSpPr txBox="1"/>
          <p:nvPr/>
        </p:nvSpPr>
        <p:spPr>
          <a:xfrm>
            <a:off x="1660650" y="2767200"/>
            <a:ext cx="7920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4000">
                <a:solidFill>
                  <a:srgbClr val="3F3F3F"/>
                </a:solidFill>
                <a:latin typeface="Dosis Medium"/>
                <a:ea typeface="Dosis Medium"/>
                <a:cs typeface="Dosis Medium"/>
                <a:sym typeface="Dosis Medium"/>
              </a:rPr>
              <a:t>Good Data Management</a:t>
            </a:r>
            <a:endParaRPr sz="4000">
              <a:solidFill>
                <a:srgbClr val="3F3F3F"/>
              </a:solidFill>
              <a:latin typeface="Dosis Medium"/>
              <a:ea typeface="Dosis Medium"/>
              <a:cs typeface="Dosis Medium"/>
              <a:sym typeface="Dosi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pic>
        <p:nvPicPr>
          <p:cNvPr id="222" name="Google Shape;222;g115566f4d26_0_617"/>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223" name="Google Shape;223;g115566f4d26_0_617"/>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224" name="Google Shape;224;g115566f4d26_0_617"/>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225" name="Google Shape;225;g115566f4d26_0_617"/>
          <p:cNvSpPr txBox="1"/>
          <p:nvPr/>
        </p:nvSpPr>
        <p:spPr>
          <a:xfrm>
            <a:off x="587225" y="1945350"/>
            <a:ext cx="71568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rgbClr val="3F3F3F"/>
                </a:solidFill>
                <a:latin typeface="Dosis Medium"/>
                <a:ea typeface="Dosis Medium"/>
                <a:cs typeface="Dosis Medium"/>
                <a:sym typeface="Dosis Medium"/>
              </a:rPr>
              <a:t>Data-data yang digunakan untuk product analytics harus bersifat aman, akurat, dan mudah diakses. Untuk mencapai hal tersebut, maka dibutuhkan tata kelola data yang baik. Dengan pengelolaan data yang baik, perusahaan dapat memaksimalkan penggunaan data dari produk mereka bahkan apabila data tersebut berkembang atau berubah dari waktu ke waktu.</a:t>
            </a:r>
            <a:endParaRPr sz="1800">
              <a:solidFill>
                <a:srgbClr val="3F3F3F"/>
              </a:solidFill>
              <a:latin typeface="Dosis Medium"/>
              <a:ea typeface="Dosis Medium"/>
              <a:cs typeface="Dosis Medium"/>
              <a:sym typeface="Dosis Medium"/>
            </a:endParaRPr>
          </a:p>
          <a:p>
            <a:pPr indent="0" lvl="0" marL="0" marR="0" rtl="0" algn="l">
              <a:lnSpc>
                <a:spcPct val="100000"/>
              </a:lnSpc>
              <a:spcBef>
                <a:spcPts val="0"/>
              </a:spcBef>
              <a:spcAft>
                <a:spcPts val="0"/>
              </a:spcAft>
              <a:buNone/>
            </a:pPr>
            <a:r>
              <a:t/>
            </a:r>
            <a:endParaRPr sz="1800">
              <a:solidFill>
                <a:srgbClr val="3F3F3F"/>
              </a:solidFill>
              <a:latin typeface="Dosis Medium"/>
              <a:ea typeface="Dosis Medium"/>
              <a:cs typeface="Dosis Medium"/>
              <a:sym typeface="Dosis Medium"/>
            </a:endParaRPr>
          </a:p>
          <a:p>
            <a:pPr indent="0" lvl="0" marL="0" marR="0" rtl="0" algn="l">
              <a:lnSpc>
                <a:spcPct val="100000"/>
              </a:lnSpc>
              <a:spcBef>
                <a:spcPts val="0"/>
              </a:spcBef>
              <a:spcAft>
                <a:spcPts val="0"/>
              </a:spcAft>
              <a:buNone/>
            </a:pPr>
            <a:r>
              <a:rPr lang="en-US" sz="1800">
                <a:solidFill>
                  <a:srgbClr val="3F3F3F"/>
                </a:solidFill>
                <a:latin typeface="Dosis Medium"/>
                <a:ea typeface="Dosis Medium"/>
                <a:cs typeface="Dosis Medium"/>
                <a:sym typeface="Dosis Medium"/>
              </a:rPr>
              <a:t>Tujuan dari pengelolaan data yang baik adalah untuk memastikan data-data tersebut aman dan mudah dijangkau, berada di tempat yang tepat, dan juga berada di orang yang tepat.</a:t>
            </a:r>
            <a:endParaRPr sz="1800">
              <a:solidFill>
                <a:srgbClr val="3F3F3F"/>
              </a:solidFill>
              <a:latin typeface="Dosis Medium"/>
              <a:ea typeface="Dosis Medium"/>
              <a:cs typeface="Dosis Medium"/>
              <a:sym typeface="Dosis Medium"/>
            </a:endParaRPr>
          </a:p>
        </p:txBody>
      </p:sp>
      <p:sp>
        <p:nvSpPr>
          <p:cNvPr id="226" name="Google Shape;226;g115566f4d26_0_617"/>
          <p:cNvSpPr txBox="1"/>
          <p:nvPr/>
        </p:nvSpPr>
        <p:spPr>
          <a:xfrm>
            <a:off x="587225" y="998025"/>
            <a:ext cx="79206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400">
                <a:solidFill>
                  <a:srgbClr val="3F3F3F"/>
                </a:solidFill>
                <a:latin typeface="Dosis"/>
                <a:ea typeface="Dosis"/>
                <a:cs typeface="Dosis"/>
                <a:sym typeface="Dosis"/>
              </a:rPr>
              <a:t>Good Data Management</a:t>
            </a:r>
            <a:endParaRPr b="1" sz="3400">
              <a:solidFill>
                <a:srgbClr val="3F3F3F"/>
              </a:solidFill>
              <a:latin typeface="Dosis"/>
              <a:ea typeface="Dosis"/>
              <a:cs typeface="Dosis"/>
              <a:sym typeface="Dosi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pic>
        <p:nvPicPr>
          <p:cNvPr id="231" name="Google Shape;231;g115566f4d26_0_625"/>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232" name="Google Shape;232;g115566f4d26_0_625"/>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233" name="Google Shape;233;g115566f4d26_0_625"/>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234" name="Google Shape;234;g115566f4d26_0_625"/>
          <p:cNvSpPr txBox="1"/>
          <p:nvPr/>
        </p:nvSpPr>
        <p:spPr>
          <a:xfrm>
            <a:off x="565850" y="1498100"/>
            <a:ext cx="73854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rgbClr val="3F3F3F"/>
                </a:solidFill>
                <a:latin typeface="Dosis Medium"/>
                <a:ea typeface="Dosis Medium"/>
                <a:cs typeface="Dosis Medium"/>
                <a:sym typeface="Dosis Medium"/>
              </a:rPr>
              <a:t>Data yang dipilih dengan menggunakan product analytics tools menentukan tipe insight yang akan dibuat. Dengan menggunakan data yang tepat, product analytics dapat membantu dalam :</a:t>
            </a:r>
            <a:endParaRPr sz="1800">
              <a:solidFill>
                <a:srgbClr val="3F3F3F"/>
              </a:solidFill>
              <a:latin typeface="Dosis Medium"/>
              <a:ea typeface="Dosis Medium"/>
              <a:cs typeface="Dosis Medium"/>
              <a:sym typeface="Dosis Medium"/>
            </a:endParaRPr>
          </a:p>
          <a:p>
            <a:pPr indent="0" lvl="0" marL="0" marR="0" rtl="0" algn="l">
              <a:lnSpc>
                <a:spcPct val="100000"/>
              </a:lnSpc>
              <a:spcBef>
                <a:spcPts val="0"/>
              </a:spcBef>
              <a:spcAft>
                <a:spcPts val="0"/>
              </a:spcAft>
              <a:buNone/>
            </a:pPr>
            <a:r>
              <a:t/>
            </a:r>
            <a:endParaRPr sz="1800">
              <a:solidFill>
                <a:srgbClr val="3F3F3F"/>
              </a:solidFill>
              <a:latin typeface="Dosis Medium"/>
              <a:ea typeface="Dosis Medium"/>
              <a:cs typeface="Dosis Medium"/>
              <a:sym typeface="Dosis Medium"/>
            </a:endParaRPr>
          </a:p>
          <a:p>
            <a:pPr indent="-342900" lvl="0" marL="457200" marR="0" rtl="0" algn="l">
              <a:lnSpc>
                <a:spcPct val="100000"/>
              </a:lnSpc>
              <a:spcBef>
                <a:spcPts val="0"/>
              </a:spcBef>
              <a:spcAft>
                <a:spcPts val="0"/>
              </a:spcAft>
              <a:buClr>
                <a:srgbClr val="3F3F3F"/>
              </a:buClr>
              <a:buSzPts val="1800"/>
              <a:buFont typeface="Dosis Medium"/>
              <a:buAutoNum type="arabicPeriod"/>
            </a:pPr>
            <a:r>
              <a:rPr lang="en-US" sz="1800">
                <a:solidFill>
                  <a:srgbClr val="3F3F3F"/>
                </a:solidFill>
                <a:latin typeface="Dosis Medium"/>
                <a:ea typeface="Dosis Medium"/>
                <a:cs typeface="Dosis Medium"/>
                <a:sym typeface="Dosis Medium"/>
              </a:rPr>
              <a:t>Menemukan trend dan insight</a:t>
            </a:r>
            <a:endParaRPr sz="1800">
              <a:solidFill>
                <a:srgbClr val="3F3F3F"/>
              </a:solidFill>
              <a:latin typeface="Dosis Medium"/>
              <a:ea typeface="Dosis Medium"/>
              <a:cs typeface="Dosis Medium"/>
              <a:sym typeface="Dosis Medium"/>
            </a:endParaRPr>
          </a:p>
          <a:p>
            <a:pPr indent="-342900" lvl="0" marL="457200" marR="0" rtl="0" algn="l">
              <a:lnSpc>
                <a:spcPct val="100000"/>
              </a:lnSpc>
              <a:spcBef>
                <a:spcPts val="0"/>
              </a:spcBef>
              <a:spcAft>
                <a:spcPts val="0"/>
              </a:spcAft>
              <a:buClr>
                <a:srgbClr val="3F3F3F"/>
              </a:buClr>
              <a:buSzPts val="1800"/>
              <a:buFont typeface="Dosis Medium"/>
              <a:buAutoNum type="arabicPeriod"/>
            </a:pPr>
            <a:r>
              <a:rPr lang="en-US" sz="1800">
                <a:solidFill>
                  <a:srgbClr val="3F3F3F"/>
                </a:solidFill>
                <a:latin typeface="Dosis Medium"/>
                <a:ea typeface="Dosis Medium"/>
                <a:cs typeface="Dosis Medium"/>
                <a:sym typeface="Dosis Medium"/>
              </a:rPr>
              <a:t>Membuat dashboard tentang consumer behavior</a:t>
            </a:r>
            <a:endParaRPr sz="1800">
              <a:solidFill>
                <a:srgbClr val="3F3F3F"/>
              </a:solidFill>
              <a:latin typeface="Dosis Medium"/>
              <a:ea typeface="Dosis Medium"/>
              <a:cs typeface="Dosis Medium"/>
              <a:sym typeface="Dosis Medium"/>
            </a:endParaRPr>
          </a:p>
          <a:p>
            <a:pPr indent="-342900" lvl="0" marL="457200" marR="0" rtl="0" algn="l">
              <a:lnSpc>
                <a:spcPct val="100000"/>
              </a:lnSpc>
              <a:spcBef>
                <a:spcPts val="0"/>
              </a:spcBef>
              <a:spcAft>
                <a:spcPts val="0"/>
              </a:spcAft>
              <a:buClr>
                <a:srgbClr val="3F3F3F"/>
              </a:buClr>
              <a:buSzPts val="1800"/>
              <a:buFont typeface="Dosis Medium"/>
              <a:buAutoNum type="arabicPeriod"/>
            </a:pPr>
            <a:r>
              <a:rPr lang="en-US" sz="1800">
                <a:solidFill>
                  <a:srgbClr val="3F3F3F"/>
                </a:solidFill>
                <a:latin typeface="Dosis Medium"/>
                <a:ea typeface="Dosis Medium"/>
                <a:cs typeface="Dosis Medium"/>
                <a:sym typeface="Dosis Medium"/>
              </a:rPr>
              <a:t>Memberikan customer experiences yang bersifat personal</a:t>
            </a:r>
            <a:endParaRPr sz="1800">
              <a:solidFill>
                <a:srgbClr val="3F3F3F"/>
              </a:solidFill>
              <a:latin typeface="Dosis Medium"/>
              <a:ea typeface="Dosis Medium"/>
              <a:cs typeface="Dosis Medium"/>
              <a:sym typeface="Dosis Medium"/>
            </a:endParaRPr>
          </a:p>
          <a:p>
            <a:pPr indent="-342900" lvl="0" marL="457200" marR="0" rtl="0" algn="l">
              <a:lnSpc>
                <a:spcPct val="100000"/>
              </a:lnSpc>
              <a:spcBef>
                <a:spcPts val="0"/>
              </a:spcBef>
              <a:spcAft>
                <a:spcPts val="0"/>
              </a:spcAft>
              <a:buClr>
                <a:srgbClr val="3F3F3F"/>
              </a:buClr>
              <a:buSzPts val="1800"/>
              <a:buFont typeface="Dosis Medium"/>
              <a:buAutoNum type="arabicPeriod"/>
            </a:pPr>
            <a:r>
              <a:rPr lang="en-US" sz="1800">
                <a:solidFill>
                  <a:srgbClr val="3F3F3F"/>
                </a:solidFill>
                <a:latin typeface="Dosis Medium"/>
                <a:ea typeface="Dosis Medium"/>
                <a:cs typeface="Dosis Medium"/>
                <a:sym typeface="Dosis Medium"/>
              </a:rPr>
              <a:t>Menggunakan historical data untuk memprediksi kebiasaan yang akan terjadi di masa depan</a:t>
            </a:r>
            <a:endParaRPr sz="1800">
              <a:solidFill>
                <a:srgbClr val="3F3F3F"/>
              </a:solidFill>
              <a:latin typeface="Dosis Medium"/>
              <a:ea typeface="Dosis Medium"/>
              <a:cs typeface="Dosis Medium"/>
              <a:sym typeface="Dosis Medium"/>
            </a:endParaRPr>
          </a:p>
          <a:p>
            <a:pPr indent="-342900" lvl="0" marL="457200" marR="0" rtl="0" algn="l">
              <a:lnSpc>
                <a:spcPct val="100000"/>
              </a:lnSpc>
              <a:spcBef>
                <a:spcPts val="0"/>
              </a:spcBef>
              <a:spcAft>
                <a:spcPts val="0"/>
              </a:spcAft>
              <a:buClr>
                <a:srgbClr val="3F3F3F"/>
              </a:buClr>
              <a:buSzPts val="1800"/>
              <a:buFont typeface="Dosis Medium"/>
              <a:buAutoNum type="arabicPeriod"/>
            </a:pPr>
            <a:r>
              <a:rPr lang="en-US" sz="1800">
                <a:solidFill>
                  <a:srgbClr val="3F3F3F"/>
                </a:solidFill>
                <a:latin typeface="Dosis Medium"/>
                <a:ea typeface="Dosis Medium"/>
                <a:cs typeface="Dosis Medium"/>
                <a:sym typeface="Dosis Medium"/>
              </a:rPr>
              <a:t>Melacak dan mengukur pengalaman secara end-to-end</a:t>
            </a:r>
            <a:endParaRPr sz="1800">
              <a:solidFill>
                <a:srgbClr val="3F3F3F"/>
              </a:solidFill>
              <a:latin typeface="Dosis Medium"/>
              <a:ea typeface="Dosis Medium"/>
              <a:cs typeface="Dosis Medium"/>
              <a:sym typeface="Dosi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g115566f4d26_0_632"/>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240" name="Google Shape;240;g115566f4d26_0_632"/>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241" name="Google Shape;241;g115566f4d26_0_632"/>
          <p:cNvSpPr txBox="1"/>
          <p:nvPr/>
        </p:nvSpPr>
        <p:spPr>
          <a:xfrm>
            <a:off x="565850" y="1498100"/>
            <a:ext cx="7385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1800">
              <a:solidFill>
                <a:srgbClr val="3F3F3F"/>
              </a:solidFill>
              <a:latin typeface="Lato"/>
              <a:ea typeface="Lato"/>
              <a:cs typeface="Lato"/>
              <a:sym typeface="Lato"/>
            </a:endParaRPr>
          </a:p>
        </p:txBody>
      </p:sp>
      <p:sp>
        <p:nvSpPr>
          <p:cNvPr id="242" name="Google Shape;242;g115566f4d26_0_632"/>
          <p:cNvSpPr/>
          <p:nvPr/>
        </p:nvSpPr>
        <p:spPr>
          <a:xfrm>
            <a:off x="526075" y="1345175"/>
            <a:ext cx="5755500" cy="708000"/>
          </a:xfrm>
          <a:prstGeom prst="roundRect">
            <a:avLst>
              <a:gd fmla="val 50000" name="adj"/>
            </a:avLst>
          </a:prstGeom>
          <a:solidFill>
            <a:srgbClr val="FFE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lang="en-US" sz="2300">
                <a:solidFill>
                  <a:srgbClr val="434343"/>
                </a:solidFill>
              </a:rPr>
              <a:t>Main Aspects in Data Governance</a:t>
            </a:r>
            <a:endParaRPr b="1" i="0" sz="2300" u="none" cap="none" strike="noStrike">
              <a:solidFill>
                <a:srgbClr val="434343"/>
              </a:solidFill>
              <a:latin typeface="Arial"/>
              <a:ea typeface="Arial"/>
              <a:cs typeface="Arial"/>
              <a:sym typeface="Arial"/>
            </a:endParaRPr>
          </a:p>
        </p:txBody>
      </p:sp>
      <p:sp>
        <p:nvSpPr>
          <p:cNvPr id="243" name="Google Shape;243;g115566f4d26_0_632"/>
          <p:cNvSpPr/>
          <p:nvPr/>
        </p:nvSpPr>
        <p:spPr>
          <a:xfrm>
            <a:off x="1037671" y="30712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15566f4d26_0_632"/>
          <p:cNvSpPr/>
          <p:nvPr/>
        </p:nvSpPr>
        <p:spPr>
          <a:xfrm>
            <a:off x="3124475" y="30712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15566f4d26_0_632"/>
          <p:cNvSpPr/>
          <p:nvPr/>
        </p:nvSpPr>
        <p:spPr>
          <a:xfrm>
            <a:off x="5260975" y="30712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15566f4d26_0_632"/>
          <p:cNvSpPr/>
          <p:nvPr/>
        </p:nvSpPr>
        <p:spPr>
          <a:xfrm>
            <a:off x="7235950" y="3117625"/>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15566f4d26_0_632"/>
          <p:cNvSpPr/>
          <p:nvPr/>
        </p:nvSpPr>
        <p:spPr>
          <a:xfrm>
            <a:off x="9396075" y="3117625"/>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15566f4d26_0_632"/>
          <p:cNvSpPr txBox="1"/>
          <p:nvPr/>
        </p:nvSpPr>
        <p:spPr>
          <a:xfrm>
            <a:off x="1086975" y="3456000"/>
            <a:ext cx="1421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Curate the Taxonomy</a:t>
            </a:r>
            <a:endParaRPr sz="1700">
              <a:solidFill>
                <a:schemeClr val="lt1"/>
              </a:solidFill>
              <a:latin typeface="Dosis Medium"/>
              <a:ea typeface="Dosis Medium"/>
              <a:cs typeface="Dosis Medium"/>
              <a:sym typeface="Dosis Medium"/>
            </a:endParaRPr>
          </a:p>
        </p:txBody>
      </p:sp>
      <p:sp>
        <p:nvSpPr>
          <p:cNvPr id="249" name="Google Shape;249;g115566f4d26_0_632"/>
          <p:cNvSpPr txBox="1"/>
          <p:nvPr/>
        </p:nvSpPr>
        <p:spPr>
          <a:xfrm>
            <a:off x="3198825" y="3502375"/>
            <a:ext cx="1421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Plan New Events</a:t>
            </a:r>
            <a:endParaRPr sz="1700">
              <a:solidFill>
                <a:schemeClr val="lt1"/>
              </a:solidFill>
              <a:latin typeface="Dosis Medium"/>
              <a:ea typeface="Dosis Medium"/>
              <a:cs typeface="Dosis Medium"/>
              <a:sym typeface="Dosis Medium"/>
            </a:endParaRPr>
          </a:p>
        </p:txBody>
      </p:sp>
      <p:sp>
        <p:nvSpPr>
          <p:cNvPr id="250" name="Google Shape;250;g115566f4d26_0_632"/>
          <p:cNvSpPr txBox="1"/>
          <p:nvPr/>
        </p:nvSpPr>
        <p:spPr>
          <a:xfrm>
            <a:off x="5291125" y="3346750"/>
            <a:ext cx="14217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Set-up Data Approval and Maintenance</a:t>
            </a:r>
            <a:endParaRPr sz="1700">
              <a:solidFill>
                <a:schemeClr val="lt1"/>
              </a:solidFill>
              <a:latin typeface="Dosis Medium"/>
              <a:ea typeface="Dosis Medium"/>
              <a:cs typeface="Dosis Medium"/>
              <a:sym typeface="Dosis Medium"/>
            </a:endParaRPr>
          </a:p>
        </p:txBody>
      </p:sp>
      <p:sp>
        <p:nvSpPr>
          <p:cNvPr id="251" name="Google Shape;251;g115566f4d26_0_632"/>
          <p:cNvSpPr txBox="1"/>
          <p:nvPr/>
        </p:nvSpPr>
        <p:spPr>
          <a:xfrm>
            <a:off x="7184650" y="3586800"/>
            <a:ext cx="1623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Control Access</a:t>
            </a:r>
            <a:endParaRPr sz="1700">
              <a:solidFill>
                <a:schemeClr val="lt1"/>
              </a:solidFill>
              <a:latin typeface="Dosis Medium"/>
              <a:ea typeface="Dosis Medium"/>
              <a:cs typeface="Dosis Medium"/>
              <a:sym typeface="Dosis Medium"/>
            </a:endParaRPr>
          </a:p>
        </p:txBody>
      </p:sp>
      <p:sp>
        <p:nvSpPr>
          <p:cNvPr id="252" name="Google Shape;252;g115566f4d26_0_632"/>
          <p:cNvSpPr txBox="1"/>
          <p:nvPr/>
        </p:nvSpPr>
        <p:spPr>
          <a:xfrm>
            <a:off x="9445575" y="3502375"/>
            <a:ext cx="1421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Remove Data</a:t>
            </a:r>
            <a:endParaRPr sz="1700">
              <a:solidFill>
                <a:schemeClr val="lt1"/>
              </a:solidFill>
              <a:latin typeface="Dosis Medium"/>
              <a:ea typeface="Dosis Medium"/>
              <a:cs typeface="Dosis Medium"/>
              <a:sym typeface="Dosi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2"/>
          <p:cNvSpPr txBox="1"/>
          <p:nvPr/>
        </p:nvSpPr>
        <p:spPr>
          <a:xfrm>
            <a:off x="6394450" y="4256405"/>
            <a:ext cx="5460900" cy="831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rgbClr val="3F3F3F"/>
                </a:solidFill>
              </a:rPr>
              <a:t>Lead Data Engineer, Mapan (Gojek Group</a:t>
            </a:r>
            <a:endParaRPr b="0" i="0" sz="2400" u="none" cap="none" strike="noStrike">
              <a:solidFill>
                <a:srgbClr val="3F3F3F"/>
              </a:solidFill>
              <a:latin typeface="Arial"/>
              <a:ea typeface="Arial"/>
              <a:cs typeface="Arial"/>
              <a:sym typeface="Arial"/>
            </a:endParaRPr>
          </a:p>
        </p:txBody>
      </p:sp>
      <p:sp>
        <p:nvSpPr>
          <p:cNvPr id="91" name="Google Shape;91;p2"/>
          <p:cNvSpPr txBox="1"/>
          <p:nvPr/>
        </p:nvSpPr>
        <p:spPr>
          <a:xfrm>
            <a:off x="342875" y="4970975"/>
            <a:ext cx="45876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n-US" sz="4000">
                <a:solidFill>
                  <a:srgbClr val="3F3F3F"/>
                </a:solidFill>
                <a:latin typeface="Arial Black"/>
                <a:ea typeface="Arial Black"/>
                <a:cs typeface="Arial Black"/>
                <a:sym typeface="Arial Black"/>
              </a:rPr>
              <a:t>Imam Aris Munandar</a:t>
            </a:r>
            <a:endParaRPr b="0" i="0" sz="4000" u="none" cap="none" strike="noStrike">
              <a:solidFill>
                <a:srgbClr val="3F3F3F"/>
              </a:solidFill>
              <a:latin typeface="Calibri"/>
              <a:ea typeface="Calibri"/>
              <a:cs typeface="Calibri"/>
              <a:sym typeface="Calibri"/>
            </a:endParaRPr>
          </a:p>
        </p:txBody>
      </p:sp>
      <p:pic>
        <p:nvPicPr>
          <p:cNvPr id="92" name="Google Shape;92;p2"/>
          <p:cNvPicPr preferRelativeResize="0"/>
          <p:nvPr/>
        </p:nvPicPr>
        <p:blipFill rotWithShape="1">
          <a:blip r:embed="rId4">
            <a:alphaModFix/>
          </a:blip>
          <a:srcRect b="308" l="0" r="0" t="317"/>
          <a:stretch/>
        </p:blipFill>
        <p:spPr>
          <a:xfrm>
            <a:off x="574462" y="527076"/>
            <a:ext cx="4476574" cy="4443901"/>
          </a:xfrm>
          <a:prstGeom prst="rect">
            <a:avLst/>
          </a:prstGeom>
          <a:noFill/>
          <a:ln>
            <a:noFill/>
          </a:ln>
        </p:spPr>
      </p:pic>
      <p:sp>
        <p:nvSpPr>
          <p:cNvPr id="93" name="Google Shape;93;p2"/>
          <p:cNvSpPr txBox="1"/>
          <p:nvPr/>
        </p:nvSpPr>
        <p:spPr>
          <a:xfrm>
            <a:off x="6393815" y="1461135"/>
            <a:ext cx="54609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Arial"/>
                <a:ea typeface="Arial"/>
                <a:cs typeface="Arial"/>
                <a:sym typeface="Arial"/>
              </a:rPr>
              <a:t>Sarjana </a:t>
            </a:r>
            <a:r>
              <a:rPr lang="en-US" sz="2400">
                <a:solidFill>
                  <a:srgbClr val="3F3F3F"/>
                </a:solidFill>
              </a:rPr>
              <a:t>Sistem Informasi</a:t>
            </a:r>
            <a:r>
              <a:rPr b="0" i="0" lang="en-US" sz="2400" u="none" cap="none" strike="noStrike">
                <a:solidFill>
                  <a:srgbClr val="3F3F3F"/>
                </a:solidFill>
                <a:latin typeface="Arial"/>
                <a:ea typeface="Arial"/>
                <a:cs typeface="Arial"/>
                <a:sym typeface="Arial"/>
              </a:rPr>
              <a:t>, </a:t>
            </a:r>
            <a:r>
              <a:rPr b="0" i="0" lang="en-US" sz="2400" u="none" cap="none" strike="noStrike">
                <a:solidFill>
                  <a:srgbClr val="3F3F3F"/>
                </a:solidFill>
                <a:latin typeface="Arial"/>
                <a:ea typeface="Arial"/>
                <a:cs typeface="Arial"/>
                <a:sym typeface="Arial"/>
              </a:rPr>
              <a:t>Universitas </a:t>
            </a:r>
            <a:r>
              <a:rPr lang="en-US" sz="2400">
                <a:solidFill>
                  <a:srgbClr val="3F3F3F"/>
                </a:solidFill>
              </a:rPr>
              <a:t>Bina Nusantara</a:t>
            </a:r>
            <a:endParaRPr b="0" i="0" sz="2400" u="none" cap="none" strike="noStrike">
              <a:solidFill>
                <a:srgbClr val="3F3F3F"/>
              </a:solidFill>
              <a:latin typeface="Arial"/>
              <a:ea typeface="Arial"/>
              <a:cs typeface="Arial"/>
              <a:sym typeface="Arial"/>
            </a:endParaRPr>
          </a:p>
        </p:txBody>
      </p:sp>
      <p:pic>
        <p:nvPicPr>
          <p:cNvPr descr="Point" id="94" name="Google Shape;94;p2"/>
          <p:cNvPicPr preferRelativeResize="0"/>
          <p:nvPr/>
        </p:nvPicPr>
        <p:blipFill rotWithShape="1">
          <a:blip r:embed="rId5">
            <a:alphaModFix/>
          </a:blip>
          <a:srcRect b="0" l="0" r="0" t="0"/>
          <a:stretch/>
        </p:blipFill>
        <p:spPr>
          <a:xfrm>
            <a:off x="5944235" y="1528445"/>
            <a:ext cx="381635" cy="381635"/>
          </a:xfrm>
          <a:prstGeom prst="rect">
            <a:avLst/>
          </a:prstGeom>
          <a:noFill/>
          <a:ln>
            <a:noFill/>
          </a:ln>
        </p:spPr>
      </p:pic>
      <p:sp>
        <p:nvSpPr>
          <p:cNvPr id="95" name="Google Shape;95;p2"/>
          <p:cNvSpPr txBox="1"/>
          <p:nvPr/>
        </p:nvSpPr>
        <p:spPr>
          <a:xfrm>
            <a:off x="6393815" y="2291080"/>
            <a:ext cx="54609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Arial"/>
                <a:ea typeface="Arial"/>
                <a:cs typeface="Arial"/>
                <a:sym typeface="Arial"/>
              </a:rPr>
              <a:t>Magister Manajemen Sistem </a:t>
            </a:r>
            <a:r>
              <a:rPr lang="en-US" sz="2400">
                <a:solidFill>
                  <a:srgbClr val="3F3F3F"/>
                </a:solidFill>
              </a:rPr>
              <a:t>Informasi</a:t>
            </a:r>
            <a:r>
              <a:rPr b="0" i="0" lang="en-US" sz="2400" u="none" cap="none" strike="noStrike">
                <a:solidFill>
                  <a:srgbClr val="3F3F3F"/>
                </a:solidFill>
                <a:latin typeface="Arial"/>
                <a:ea typeface="Arial"/>
                <a:cs typeface="Arial"/>
                <a:sym typeface="Arial"/>
              </a:rPr>
              <a:t>, Universitas </a:t>
            </a:r>
            <a:r>
              <a:rPr lang="en-US" sz="2400">
                <a:solidFill>
                  <a:srgbClr val="3F3F3F"/>
                </a:solidFill>
              </a:rPr>
              <a:t>Bina Nusantara</a:t>
            </a:r>
            <a:endParaRPr b="0" i="0" sz="2400" u="none" cap="none" strike="noStrike">
              <a:solidFill>
                <a:srgbClr val="3F3F3F"/>
              </a:solidFill>
              <a:latin typeface="Arial"/>
              <a:ea typeface="Arial"/>
              <a:cs typeface="Arial"/>
              <a:sym typeface="Arial"/>
            </a:endParaRPr>
          </a:p>
        </p:txBody>
      </p:sp>
      <p:pic>
        <p:nvPicPr>
          <p:cNvPr descr="Point" id="96" name="Google Shape;96;p2"/>
          <p:cNvPicPr preferRelativeResize="0"/>
          <p:nvPr/>
        </p:nvPicPr>
        <p:blipFill rotWithShape="1">
          <a:blip r:embed="rId6">
            <a:alphaModFix/>
          </a:blip>
          <a:srcRect b="0" l="0" r="0" t="0"/>
          <a:stretch/>
        </p:blipFill>
        <p:spPr>
          <a:xfrm>
            <a:off x="5944235" y="2358390"/>
            <a:ext cx="381635" cy="381635"/>
          </a:xfrm>
          <a:prstGeom prst="rect">
            <a:avLst/>
          </a:prstGeom>
          <a:noFill/>
          <a:ln>
            <a:noFill/>
          </a:ln>
        </p:spPr>
      </p:pic>
      <p:pic>
        <p:nvPicPr>
          <p:cNvPr descr="Point" id="97" name="Google Shape;97;p2"/>
          <p:cNvPicPr preferRelativeResize="0"/>
          <p:nvPr/>
        </p:nvPicPr>
        <p:blipFill rotWithShape="1">
          <a:blip r:embed="rId7">
            <a:alphaModFix/>
          </a:blip>
          <a:srcRect b="0" l="0" r="0" t="0"/>
          <a:stretch/>
        </p:blipFill>
        <p:spPr>
          <a:xfrm>
            <a:off x="5944870" y="4323715"/>
            <a:ext cx="381635" cy="381635"/>
          </a:xfrm>
          <a:prstGeom prst="rect">
            <a:avLst/>
          </a:prstGeom>
          <a:noFill/>
          <a:ln>
            <a:noFill/>
          </a:ln>
        </p:spPr>
      </p:pic>
      <p:sp>
        <p:nvSpPr>
          <p:cNvPr id="98" name="Google Shape;98;p2"/>
          <p:cNvSpPr txBox="1"/>
          <p:nvPr/>
        </p:nvSpPr>
        <p:spPr>
          <a:xfrm>
            <a:off x="6394450" y="5010150"/>
            <a:ext cx="5460900" cy="831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rgbClr val="3F3F3F"/>
                </a:solidFill>
              </a:rPr>
              <a:t>Senior Analytics Engineer, Singapore company</a:t>
            </a:r>
            <a:endParaRPr b="0" i="0" sz="2400" u="none" cap="none" strike="noStrike">
              <a:solidFill>
                <a:srgbClr val="3F3F3F"/>
              </a:solidFill>
              <a:latin typeface="Arial"/>
              <a:ea typeface="Arial"/>
              <a:cs typeface="Arial"/>
              <a:sym typeface="Arial"/>
            </a:endParaRPr>
          </a:p>
        </p:txBody>
      </p:sp>
      <p:pic>
        <p:nvPicPr>
          <p:cNvPr descr="Point" id="99" name="Google Shape;99;p2"/>
          <p:cNvPicPr preferRelativeResize="0"/>
          <p:nvPr/>
        </p:nvPicPr>
        <p:blipFill rotWithShape="1">
          <a:blip r:embed="rId8">
            <a:alphaModFix/>
          </a:blip>
          <a:srcRect b="0" l="0" r="0" t="0"/>
          <a:stretch/>
        </p:blipFill>
        <p:spPr>
          <a:xfrm>
            <a:off x="5944870" y="5077460"/>
            <a:ext cx="381635" cy="381635"/>
          </a:xfrm>
          <a:prstGeom prst="rect">
            <a:avLst/>
          </a:prstGeom>
          <a:noFill/>
          <a:ln>
            <a:noFill/>
          </a:ln>
        </p:spPr>
      </p:pic>
      <p:sp>
        <p:nvSpPr>
          <p:cNvPr id="100" name="Google Shape;100;p2"/>
          <p:cNvSpPr txBox="1"/>
          <p:nvPr/>
        </p:nvSpPr>
        <p:spPr>
          <a:xfrm>
            <a:off x="6394450" y="6372850"/>
            <a:ext cx="57510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rgbClr val="3F3F3F"/>
                </a:solidFill>
              </a:rPr>
              <a:t>Data Engineer, Time International</a:t>
            </a:r>
            <a:endParaRPr sz="2400">
              <a:solidFill>
                <a:srgbClr val="3F3F3F"/>
              </a:solidFill>
            </a:endParaRPr>
          </a:p>
        </p:txBody>
      </p:sp>
      <p:pic>
        <p:nvPicPr>
          <p:cNvPr descr="Point" id="101" name="Google Shape;101;p2"/>
          <p:cNvPicPr preferRelativeResize="0"/>
          <p:nvPr/>
        </p:nvPicPr>
        <p:blipFill rotWithShape="1">
          <a:blip r:embed="rId8">
            <a:alphaModFix/>
          </a:blip>
          <a:srcRect b="0" l="0" r="0" t="0"/>
          <a:stretch/>
        </p:blipFill>
        <p:spPr>
          <a:xfrm>
            <a:off x="5944870" y="6440170"/>
            <a:ext cx="381635" cy="381635"/>
          </a:xfrm>
          <a:prstGeom prst="rect">
            <a:avLst/>
          </a:prstGeom>
          <a:noFill/>
          <a:ln>
            <a:noFill/>
          </a:ln>
        </p:spPr>
      </p:pic>
      <p:sp>
        <p:nvSpPr>
          <p:cNvPr id="102" name="Google Shape;102;p2"/>
          <p:cNvSpPr/>
          <p:nvPr/>
        </p:nvSpPr>
        <p:spPr>
          <a:xfrm>
            <a:off x="5732775" y="569500"/>
            <a:ext cx="2058900" cy="708000"/>
          </a:xfrm>
          <a:prstGeom prst="roundRect">
            <a:avLst>
              <a:gd fmla="val 50000" name="adj"/>
            </a:avLst>
          </a:prstGeom>
          <a:solidFill>
            <a:srgbClr val="FFE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434343"/>
                </a:solidFill>
                <a:latin typeface="Arial"/>
                <a:ea typeface="Arial"/>
                <a:cs typeface="Arial"/>
                <a:sym typeface="Arial"/>
              </a:rPr>
              <a:t>Pendidikan</a:t>
            </a:r>
            <a:endParaRPr b="1" i="0" sz="2300" u="none" cap="none" strike="noStrike">
              <a:solidFill>
                <a:srgbClr val="434343"/>
              </a:solidFill>
              <a:latin typeface="Arial"/>
              <a:ea typeface="Arial"/>
              <a:cs typeface="Arial"/>
              <a:sym typeface="Arial"/>
            </a:endParaRPr>
          </a:p>
        </p:txBody>
      </p:sp>
      <p:sp>
        <p:nvSpPr>
          <p:cNvPr id="103" name="Google Shape;103;p2"/>
          <p:cNvSpPr/>
          <p:nvPr/>
        </p:nvSpPr>
        <p:spPr>
          <a:xfrm>
            <a:off x="5732775" y="3368375"/>
            <a:ext cx="3027300" cy="708000"/>
          </a:xfrm>
          <a:prstGeom prst="roundRect">
            <a:avLst>
              <a:gd fmla="val 50000" name="adj"/>
            </a:avLst>
          </a:prstGeom>
          <a:solidFill>
            <a:srgbClr val="FFE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434343"/>
                </a:solidFill>
                <a:latin typeface="Arial"/>
                <a:ea typeface="Arial"/>
                <a:cs typeface="Arial"/>
                <a:sym typeface="Arial"/>
              </a:rPr>
              <a:t>Pengalaman Kerja</a:t>
            </a:r>
            <a:endParaRPr b="1" i="0" sz="2300" u="none" cap="none" strike="noStrike">
              <a:solidFill>
                <a:srgbClr val="434343"/>
              </a:solidFill>
              <a:latin typeface="Arial"/>
              <a:ea typeface="Arial"/>
              <a:cs typeface="Arial"/>
              <a:sym typeface="Arial"/>
            </a:endParaRPr>
          </a:p>
        </p:txBody>
      </p:sp>
      <p:sp>
        <p:nvSpPr>
          <p:cNvPr id="104" name="Google Shape;104;p2"/>
          <p:cNvSpPr txBox="1"/>
          <p:nvPr/>
        </p:nvSpPr>
        <p:spPr>
          <a:xfrm>
            <a:off x="6393800" y="5875625"/>
            <a:ext cx="54609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rgbClr val="3F3F3F"/>
                </a:solidFill>
              </a:rPr>
              <a:t>Senior Data Engineer, Ruparupa.com</a:t>
            </a:r>
            <a:endParaRPr b="0" i="0" sz="2400" u="none" cap="none" strike="noStrike">
              <a:solidFill>
                <a:srgbClr val="3F3F3F"/>
              </a:solidFill>
              <a:latin typeface="Arial"/>
              <a:ea typeface="Arial"/>
              <a:cs typeface="Arial"/>
              <a:sym typeface="Arial"/>
            </a:endParaRPr>
          </a:p>
        </p:txBody>
      </p:sp>
      <p:pic>
        <p:nvPicPr>
          <p:cNvPr descr="Point" id="105" name="Google Shape;105;p2"/>
          <p:cNvPicPr preferRelativeResize="0"/>
          <p:nvPr/>
        </p:nvPicPr>
        <p:blipFill rotWithShape="1">
          <a:blip r:embed="rId8">
            <a:alphaModFix/>
          </a:blip>
          <a:srcRect b="0" l="0" r="0" t="0"/>
          <a:stretch/>
        </p:blipFill>
        <p:spPr>
          <a:xfrm>
            <a:off x="5944220" y="5942935"/>
            <a:ext cx="381635" cy="38163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g115566f4d26_0_649"/>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258" name="Google Shape;258;g115566f4d26_0_649"/>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259" name="Google Shape;259;g115566f4d26_0_649"/>
          <p:cNvSpPr txBox="1"/>
          <p:nvPr/>
        </p:nvSpPr>
        <p:spPr>
          <a:xfrm>
            <a:off x="565850" y="1498100"/>
            <a:ext cx="7385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1800">
              <a:solidFill>
                <a:srgbClr val="3F3F3F"/>
              </a:solidFill>
              <a:latin typeface="Lato"/>
              <a:ea typeface="Lato"/>
              <a:cs typeface="Lato"/>
              <a:sym typeface="Lato"/>
            </a:endParaRPr>
          </a:p>
        </p:txBody>
      </p:sp>
      <p:sp>
        <p:nvSpPr>
          <p:cNvPr id="260" name="Google Shape;260;g115566f4d26_0_649"/>
          <p:cNvSpPr/>
          <p:nvPr/>
        </p:nvSpPr>
        <p:spPr>
          <a:xfrm>
            <a:off x="526075" y="1345175"/>
            <a:ext cx="8588100" cy="708000"/>
          </a:xfrm>
          <a:prstGeom prst="roundRect">
            <a:avLst>
              <a:gd fmla="val 50000" name="adj"/>
            </a:avLst>
          </a:prstGeom>
          <a:solidFill>
            <a:srgbClr val="FFE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lang="en-US" sz="2300">
                <a:solidFill>
                  <a:srgbClr val="434343"/>
                </a:solidFill>
              </a:rPr>
              <a:t>Steps to Build a Foundation of Good Data Management</a:t>
            </a:r>
            <a:endParaRPr b="1" i="0" sz="2300" u="none" cap="none" strike="noStrike">
              <a:solidFill>
                <a:srgbClr val="434343"/>
              </a:solidFill>
              <a:latin typeface="Arial"/>
              <a:ea typeface="Arial"/>
              <a:cs typeface="Arial"/>
              <a:sym typeface="Arial"/>
            </a:endParaRPr>
          </a:p>
        </p:txBody>
      </p:sp>
      <p:sp>
        <p:nvSpPr>
          <p:cNvPr id="261" name="Google Shape;261;g115566f4d26_0_649"/>
          <p:cNvSpPr/>
          <p:nvPr/>
        </p:nvSpPr>
        <p:spPr>
          <a:xfrm>
            <a:off x="1037671" y="30712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115566f4d26_0_649"/>
          <p:cNvSpPr/>
          <p:nvPr/>
        </p:nvSpPr>
        <p:spPr>
          <a:xfrm>
            <a:off x="3124475" y="30712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115566f4d26_0_649"/>
          <p:cNvSpPr/>
          <p:nvPr/>
        </p:nvSpPr>
        <p:spPr>
          <a:xfrm>
            <a:off x="5260975" y="30712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115566f4d26_0_649"/>
          <p:cNvSpPr/>
          <p:nvPr/>
        </p:nvSpPr>
        <p:spPr>
          <a:xfrm>
            <a:off x="7235950" y="3117625"/>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15566f4d26_0_649"/>
          <p:cNvSpPr/>
          <p:nvPr/>
        </p:nvSpPr>
        <p:spPr>
          <a:xfrm>
            <a:off x="9396075" y="3117625"/>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115566f4d26_0_649"/>
          <p:cNvSpPr txBox="1"/>
          <p:nvPr/>
        </p:nvSpPr>
        <p:spPr>
          <a:xfrm>
            <a:off x="1086975" y="3456000"/>
            <a:ext cx="1421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Identify the Owners</a:t>
            </a:r>
            <a:endParaRPr sz="1700">
              <a:solidFill>
                <a:schemeClr val="lt1"/>
              </a:solidFill>
              <a:latin typeface="Dosis Medium"/>
              <a:ea typeface="Dosis Medium"/>
              <a:cs typeface="Dosis Medium"/>
              <a:sym typeface="Dosis Medium"/>
            </a:endParaRPr>
          </a:p>
        </p:txBody>
      </p:sp>
      <p:sp>
        <p:nvSpPr>
          <p:cNvPr id="267" name="Google Shape;267;g115566f4d26_0_649"/>
          <p:cNvSpPr txBox="1"/>
          <p:nvPr/>
        </p:nvSpPr>
        <p:spPr>
          <a:xfrm>
            <a:off x="3198825" y="3502375"/>
            <a:ext cx="1421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Make a Plan</a:t>
            </a:r>
            <a:endParaRPr sz="1700">
              <a:solidFill>
                <a:schemeClr val="lt1"/>
              </a:solidFill>
              <a:latin typeface="Dosis Medium"/>
              <a:ea typeface="Dosis Medium"/>
              <a:cs typeface="Dosis Medium"/>
              <a:sym typeface="Dosis Medium"/>
            </a:endParaRPr>
          </a:p>
        </p:txBody>
      </p:sp>
      <p:sp>
        <p:nvSpPr>
          <p:cNvPr id="268" name="Google Shape;268;g115566f4d26_0_649"/>
          <p:cNvSpPr txBox="1"/>
          <p:nvPr/>
        </p:nvSpPr>
        <p:spPr>
          <a:xfrm>
            <a:off x="5291125" y="3346750"/>
            <a:ext cx="14217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Create a Quality Control Process</a:t>
            </a:r>
            <a:endParaRPr sz="1700">
              <a:solidFill>
                <a:schemeClr val="lt1"/>
              </a:solidFill>
              <a:latin typeface="Dosis Medium"/>
              <a:ea typeface="Dosis Medium"/>
              <a:cs typeface="Dosis Medium"/>
              <a:sym typeface="Dosis Medium"/>
            </a:endParaRPr>
          </a:p>
        </p:txBody>
      </p:sp>
      <p:sp>
        <p:nvSpPr>
          <p:cNvPr id="269" name="Google Shape;269;g115566f4d26_0_649"/>
          <p:cNvSpPr txBox="1"/>
          <p:nvPr/>
        </p:nvSpPr>
        <p:spPr>
          <a:xfrm>
            <a:off x="7184650" y="3586800"/>
            <a:ext cx="1623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Plan to Fix Data</a:t>
            </a:r>
            <a:endParaRPr sz="1700">
              <a:solidFill>
                <a:schemeClr val="lt1"/>
              </a:solidFill>
              <a:latin typeface="Dosis Medium"/>
              <a:ea typeface="Dosis Medium"/>
              <a:cs typeface="Dosis Medium"/>
              <a:sym typeface="Dosis Medium"/>
            </a:endParaRPr>
          </a:p>
        </p:txBody>
      </p:sp>
      <p:sp>
        <p:nvSpPr>
          <p:cNvPr id="270" name="Google Shape;270;g115566f4d26_0_649"/>
          <p:cNvSpPr txBox="1"/>
          <p:nvPr/>
        </p:nvSpPr>
        <p:spPr>
          <a:xfrm>
            <a:off x="9445575" y="3502375"/>
            <a:ext cx="1421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Get Team Buy-In</a:t>
            </a:r>
            <a:endParaRPr sz="1700">
              <a:solidFill>
                <a:schemeClr val="lt1"/>
              </a:solidFill>
              <a:latin typeface="Dosis Medium"/>
              <a:ea typeface="Dosis Medium"/>
              <a:cs typeface="Dosis Medium"/>
              <a:sym typeface="Dosi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pic>
        <p:nvPicPr>
          <p:cNvPr id="275" name="Google Shape;275;g115566f4d26_0_666"/>
          <p:cNvPicPr preferRelativeResize="0"/>
          <p:nvPr/>
        </p:nvPicPr>
        <p:blipFill rotWithShape="1">
          <a:blip r:embed="rId4">
            <a:alphaModFix/>
          </a:blip>
          <a:srcRect b="0" l="0" r="0" t="0"/>
          <a:stretch/>
        </p:blipFill>
        <p:spPr>
          <a:xfrm>
            <a:off x="9006450" y="3007138"/>
            <a:ext cx="3185550" cy="3837419"/>
          </a:xfrm>
          <a:prstGeom prst="rect">
            <a:avLst/>
          </a:prstGeom>
          <a:noFill/>
          <a:ln>
            <a:noFill/>
          </a:ln>
        </p:spPr>
      </p:pic>
      <p:sp>
        <p:nvSpPr>
          <p:cNvPr id="276" name="Google Shape;276;g115566f4d26_0_666"/>
          <p:cNvSpPr txBox="1"/>
          <p:nvPr/>
        </p:nvSpPr>
        <p:spPr>
          <a:xfrm>
            <a:off x="1660650" y="2767200"/>
            <a:ext cx="7920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4000">
                <a:solidFill>
                  <a:srgbClr val="3F3F3F"/>
                </a:solidFill>
                <a:latin typeface="Dosis Medium"/>
                <a:ea typeface="Dosis Medium"/>
                <a:cs typeface="Dosis Medium"/>
                <a:sym typeface="Dosis Medium"/>
              </a:rPr>
              <a:t>Behavioral Insight</a:t>
            </a:r>
            <a:endParaRPr sz="4000">
              <a:solidFill>
                <a:srgbClr val="3F3F3F"/>
              </a:solidFill>
              <a:latin typeface="Dosis Medium"/>
              <a:ea typeface="Dosis Medium"/>
              <a:cs typeface="Dosis Medium"/>
              <a:sym typeface="Dosi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pic>
        <p:nvPicPr>
          <p:cNvPr id="281" name="Google Shape;281;g115566f4d26_0_671"/>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282" name="Google Shape;282;g115566f4d26_0_671"/>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283" name="Google Shape;283;g115566f4d26_0_671"/>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284" name="Google Shape;284;g115566f4d26_0_671"/>
          <p:cNvSpPr txBox="1"/>
          <p:nvPr/>
        </p:nvSpPr>
        <p:spPr>
          <a:xfrm>
            <a:off x="587225" y="1945350"/>
            <a:ext cx="7156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rgbClr val="3F3F3F"/>
                </a:solidFill>
                <a:latin typeface="Dosis Medium"/>
                <a:ea typeface="Dosis Medium"/>
                <a:cs typeface="Dosis Medium"/>
                <a:sym typeface="Dosis Medium"/>
              </a:rPr>
              <a:t>Salah satu kunci utama dalam product analytics adalah memahami </a:t>
            </a:r>
            <a:r>
              <a:rPr i="1" lang="en-US" sz="1800">
                <a:solidFill>
                  <a:srgbClr val="3F3F3F"/>
                </a:solidFill>
                <a:latin typeface="Dosis Medium"/>
                <a:ea typeface="Dosis Medium"/>
                <a:cs typeface="Dosis Medium"/>
                <a:sym typeface="Dosis Medium"/>
              </a:rPr>
              <a:t>behavioral insight, </a:t>
            </a:r>
            <a:r>
              <a:rPr lang="en-US" sz="1800">
                <a:solidFill>
                  <a:srgbClr val="3F3F3F"/>
                </a:solidFill>
                <a:latin typeface="Dosis Medium"/>
                <a:ea typeface="Dosis Medium"/>
                <a:cs typeface="Dosis Medium"/>
                <a:sym typeface="Dosis Medium"/>
              </a:rPr>
              <a:t>dimana dengan menggunakan data yang dimiliki kamu dapat mengetahui bagaimana pelanggan berperilaku di aplikasi ataupun website.</a:t>
            </a:r>
            <a:endParaRPr sz="1800">
              <a:solidFill>
                <a:srgbClr val="3F3F3F"/>
              </a:solidFill>
              <a:latin typeface="Dosis Medium"/>
              <a:ea typeface="Dosis Medium"/>
              <a:cs typeface="Dosis Medium"/>
              <a:sym typeface="Dosis Medium"/>
            </a:endParaRPr>
          </a:p>
        </p:txBody>
      </p:sp>
      <p:sp>
        <p:nvSpPr>
          <p:cNvPr id="285" name="Google Shape;285;g115566f4d26_0_671"/>
          <p:cNvSpPr txBox="1"/>
          <p:nvPr/>
        </p:nvSpPr>
        <p:spPr>
          <a:xfrm>
            <a:off x="587225" y="998025"/>
            <a:ext cx="79206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400">
                <a:solidFill>
                  <a:srgbClr val="3F3F3F"/>
                </a:solidFill>
                <a:latin typeface="Dosis"/>
                <a:ea typeface="Dosis"/>
                <a:cs typeface="Dosis"/>
                <a:sym typeface="Dosis"/>
              </a:rPr>
              <a:t>Behavioral Insight</a:t>
            </a:r>
            <a:endParaRPr b="1" sz="3400">
              <a:solidFill>
                <a:srgbClr val="3F3F3F"/>
              </a:solidFill>
              <a:latin typeface="Dosis"/>
              <a:ea typeface="Dosis"/>
              <a:cs typeface="Dosis"/>
              <a:sym typeface="Dosis"/>
            </a:endParaRPr>
          </a:p>
        </p:txBody>
      </p:sp>
      <p:graphicFrame>
        <p:nvGraphicFramePr>
          <p:cNvPr id="286" name="Google Shape;286;g115566f4d26_0_671"/>
          <p:cNvGraphicFramePr/>
          <p:nvPr/>
        </p:nvGraphicFramePr>
        <p:xfrm>
          <a:off x="587225" y="3130900"/>
          <a:ext cx="3000000" cy="3000000"/>
        </p:xfrm>
        <a:graphic>
          <a:graphicData uri="http://schemas.openxmlformats.org/drawingml/2006/table">
            <a:tbl>
              <a:tblPr>
                <a:noFill/>
                <a:tableStyleId>{A88E4802-7BA3-41FB-8BA7-B621EF1471B5}</a:tableStyleId>
              </a:tblPr>
              <a:tblGrid>
                <a:gridCol w="3960300"/>
                <a:gridCol w="3960300"/>
              </a:tblGrid>
              <a:tr h="396200">
                <a:tc>
                  <a:txBody>
                    <a:bodyPr/>
                    <a:lstStyle/>
                    <a:p>
                      <a:pPr indent="0" lvl="0" marL="0" rtl="0" algn="ctr">
                        <a:spcBef>
                          <a:spcPts val="0"/>
                        </a:spcBef>
                        <a:spcAft>
                          <a:spcPts val="0"/>
                        </a:spcAft>
                        <a:buNone/>
                      </a:pPr>
                      <a:r>
                        <a:rPr b="1" lang="en-US">
                          <a:latin typeface="Dosis"/>
                          <a:ea typeface="Dosis"/>
                          <a:cs typeface="Dosis"/>
                          <a:sym typeface="Dosis"/>
                        </a:rPr>
                        <a:t>Traditional Retail</a:t>
                      </a:r>
                      <a:endParaRPr b="1">
                        <a:latin typeface="Dosis"/>
                        <a:ea typeface="Dosis"/>
                        <a:cs typeface="Dosis"/>
                        <a:sym typeface="Dosis"/>
                      </a:endParaRPr>
                    </a:p>
                  </a:txBody>
                  <a:tcPr marT="91425" marB="91425" marR="91425" marL="91425"/>
                </a:tc>
                <a:tc>
                  <a:txBody>
                    <a:bodyPr/>
                    <a:lstStyle/>
                    <a:p>
                      <a:pPr indent="0" lvl="0" marL="0" rtl="0" algn="ctr">
                        <a:spcBef>
                          <a:spcPts val="0"/>
                        </a:spcBef>
                        <a:spcAft>
                          <a:spcPts val="0"/>
                        </a:spcAft>
                        <a:buNone/>
                      </a:pPr>
                      <a:r>
                        <a:rPr b="1" lang="en-US">
                          <a:latin typeface="Dosis"/>
                          <a:ea typeface="Dosis"/>
                          <a:cs typeface="Dosis"/>
                          <a:sym typeface="Dosis"/>
                        </a:rPr>
                        <a:t>E-Commerce Website</a:t>
                      </a:r>
                      <a:endParaRPr b="1">
                        <a:latin typeface="Dosis"/>
                        <a:ea typeface="Dosis"/>
                        <a:cs typeface="Dosis"/>
                        <a:sym typeface="Dosis"/>
                      </a:endParaRPr>
                    </a:p>
                  </a:txBody>
                  <a:tcPr marT="91425" marB="91425" marR="91425" marL="91425"/>
                </a:tc>
              </a:tr>
              <a:tr h="1889750">
                <a:tc>
                  <a:txBody>
                    <a:bodyPr/>
                    <a:lstStyle/>
                    <a:p>
                      <a:pPr indent="0" lvl="0" marL="0" rtl="0" algn="l">
                        <a:spcBef>
                          <a:spcPts val="0"/>
                        </a:spcBef>
                        <a:spcAft>
                          <a:spcPts val="0"/>
                        </a:spcAft>
                        <a:buNone/>
                      </a:pPr>
                      <a:r>
                        <a:rPr lang="en-US">
                          <a:latin typeface="Dosis Medium"/>
                          <a:ea typeface="Dosis Medium"/>
                          <a:cs typeface="Dosis Medium"/>
                          <a:sym typeface="Dosis Medium"/>
                        </a:rPr>
                        <a:t>Ketika seorang pelanggan datang ke toko, pelayan dapat menyapa mereka, bertanya apakah mereka membutuhkan bantuannya, berbincang secara langsung dengan pelanggan, dan turun langsung dalam membantu pelanggan agar pelanggan memiliki kesan yang menarik ketika berkunjung ke toko.</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Ketika seorang pelanggan berkunjung ke website atau aplikasi, kamu bahkan tidak mengetahuinya. Kamu tidak tahu produk apa yang sedang mereka cari. Ketika mereka mengalami kesulitan, kamu tidak dapat membantunya secara langsung. Kamu tidak dapat terjun langsung dalam membantu mereka mendapatkan produk yang mereka inginkan.</a:t>
                      </a:r>
                      <a:endParaRPr>
                        <a:latin typeface="Dosis Medium"/>
                        <a:ea typeface="Dosis Medium"/>
                        <a:cs typeface="Dosis Medium"/>
                        <a:sym typeface="Dosis Medium"/>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pic>
        <p:nvPicPr>
          <p:cNvPr id="291" name="Google Shape;291;g115566f4d26_0_680"/>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292" name="Google Shape;292;g115566f4d26_0_680"/>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293" name="Google Shape;293;g115566f4d26_0_680"/>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294" name="Google Shape;294;g115566f4d26_0_680"/>
          <p:cNvSpPr txBox="1"/>
          <p:nvPr/>
        </p:nvSpPr>
        <p:spPr>
          <a:xfrm>
            <a:off x="587225" y="1349000"/>
            <a:ext cx="80697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rgbClr val="3F3F3F"/>
                </a:solidFill>
                <a:latin typeface="Dosis Medium"/>
                <a:ea typeface="Dosis Medium"/>
                <a:cs typeface="Dosis Medium"/>
                <a:sym typeface="Dosis Medium"/>
              </a:rPr>
              <a:t>Dengan menggunakan product analytics tools, kamu dapat memahami bagaimana perilaku pelanggan dan membantu mereka menyelesaikan permasalahan/kesulitan yang mereka temukan ketika mengunjungi aplikasi ataupun website. Product analytics tools dapat membantu kamu dalam :</a:t>
            </a:r>
            <a:endParaRPr sz="1800">
              <a:solidFill>
                <a:srgbClr val="3F3F3F"/>
              </a:solidFill>
              <a:latin typeface="Dosis Medium"/>
              <a:ea typeface="Dosis Medium"/>
              <a:cs typeface="Dosis Medium"/>
              <a:sym typeface="Dosis Medium"/>
            </a:endParaRPr>
          </a:p>
        </p:txBody>
      </p:sp>
      <p:sp>
        <p:nvSpPr>
          <p:cNvPr id="295" name="Google Shape;295;g115566f4d26_0_680"/>
          <p:cNvSpPr/>
          <p:nvPr/>
        </p:nvSpPr>
        <p:spPr>
          <a:xfrm>
            <a:off x="1037671" y="30712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115566f4d26_0_680"/>
          <p:cNvSpPr/>
          <p:nvPr/>
        </p:nvSpPr>
        <p:spPr>
          <a:xfrm>
            <a:off x="3124475" y="30712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115566f4d26_0_680"/>
          <p:cNvSpPr/>
          <p:nvPr/>
        </p:nvSpPr>
        <p:spPr>
          <a:xfrm>
            <a:off x="5260975" y="30712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115566f4d26_0_680"/>
          <p:cNvSpPr/>
          <p:nvPr/>
        </p:nvSpPr>
        <p:spPr>
          <a:xfrm>
            <a:off x="7235950" y="3117625"/>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15566f4d26_0_680"/>
          <p:cNvSpPr txBox="1"/>
          <p:nvPr/>
        </p:nvSpPr>
        <p:spPr>
          <a:xfrm>
            <a:off x="1086975" y="3240775"/>
            <a:ext cx="14217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Create dashboard and share learning</a:t>
            </a:r>
            <a:endParaRPr sz="1700">
              <a:solidFill>
                <a:schemeClr val="lt1"/>
              </a:solidFill>
              <a:latin typeface="Dosis Medium"/>
              <a:ea typeface="Dosis Medium"/>
              <a:cs typeface="Dosis Medium"/>
              <a:sym typeface="Dosis Medium"/>
            </a:endParaRPr>
          </a:p>
        </p:txBody>
      </p:sp>
      <p:sp>
        <p:nvSpPr>
          <p:cNvPr id="300" name="Google Shape;300;g115566f4d26_0_680"/>
          <p:cNvSpPr txBox="1"/>
          <p:nvPr/>
        </p:nvSpPr>
        <p:spPr>
          <a:xfrm>
            <a:off x="3198825" y="3371575"/>
            <a:ext cx="14217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Optimize your customer journey</a:t>
            </a:r>
            <a:endParaRPr sz="1700">
              <a:solidFill>
                <a:schemeClr val="lt1"/>
              </a:solidFill>
              <a:latin typeface="Dosis Medium"/>
              <a:ea typeface="Dosis Medium"/>
              <a:cs typeface="Dosis Medium"/>
              <a:sym typeface="Dosis Medium"/>
            </a:endParaRPr>
          </a:p>
        </p:txBody>
      </p:sp>
      <p:sp>
        <p:nvSpPr>
          <p:cNvPr id="301" name="Google Shape;301;g115566f4d26_0_680"/>
          <p:cNvSpPr txBox="1"/>
          <p:nvPr/>
        </p:nvSpPr>
        <p:spPr>
          <a:xfrm>
            <a:off x="5291125" y="3346750"/>
            <a:ext cx="14217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Discover meaningful patterns</a:t>
            </a:r>
            <a:endParaRPr sz="1700">
              <a:solidFill>
                <a:schemeClr val="lt1"/>
              </a:solidFill>
              <a:latin typeface="Dosis Medium"/>
              <a:ea typeface="Dosis Medium"/>
              <a:cs typeface="Dosis Medium"/>
              <a:sym typeface="Dosis Medium"/>
            </a:endParaRPr>
          </a:p>
        </p:txBody>
      </p:sp>
      <p:sp>
        <p:nvSpPr>
          <p:cNvPr id="302" name="Google Shape;302;g115566f4d26_0_680"/>
          <p:cNvSpPr txBox="1"/>
          <p:nvPr/>
        </p:nvSpPr>
        <p:spPr>
          <a:xfrm>
            <a:off x="7184650" y="3194250"/>
            <a:ext cx="16233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Identify high value opportunities for improvements</a:t>
            </a:r>
            <a:endParaRPr sz="1700">
              <a:solidFill>
                <a:schemeClr val="lt1"/>
              </a:solidFill>
              <a:latin typeface="Dosis Medium"/>
              <a:ea typeface="Dosis Medium"/>
              <a:cs typeface="Dosis Medium"/>
              <a:sym typeface="Dosis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pic>
        <p:nvPicPr>
          <p:cNvPr id="307" name="Google Shape;307;g115566f4d26_0_695"/>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308" name="Google Shape;308;g115566f4d26_0_695"/>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309" name="Google Shape;309;g115566f4d26_0_695"/>
          <p:cNvSpPr txBox="1"/>
          <p:nvPr/>
        </p:nvSpPr>
        <p:spPr>
          <a:xfrm>
            <a:off x="587225" y="1349000"/>
            <a:ext cx="80697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a:solidFill>
                  <a:srgbClr val="3F3F3F"/>
                </a:solidFill>
                <a:latin typeface="Dosis"/>
                <a:ea typeface="Dosis"/>
                <a:cs typeface="Dosis"/>
                <a:sym typeface="Dosis"/>
              </a:rPr>
              <a:t>Analyzing Customer Journey</a:t>
            </a:r>
            <a:endParaRPr b="1" sz="2200">
              <a:solidFill>
                <a:srgbClr val="3F3F3F"/>
              </a:solidFill>
              <a:latin typeface="Dosis"/>
              <a:ea typeface="Dosis"/>
              <a:cs typeface="Dosis"/>
              <a:sym typeface="Dosis"/>
            </a:endParaRPr>
          </a:p>
        </p:txBody>
      </p:sp>
      <p:sp>
        <p:nvSpPr>
          <p:cNvPr id="310" name="Google Shape;310;g115566f4d26_0_695"/>
          <p:cNvSpPr/>
          <p:nvPr/>
        </p:nvSpPr>
        <p:spPr>
          <a:xfrm>
            <a:off x="2104471" y="25378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15566f4d26_0_695"/>
          <p:cNvSpPr/>
          <p:nvPr/>
        </p:nvSpPr>
        <p:spPr>
          <a:xfrm>
            <a:off x="4191275" y="25378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115566f4d26_0_695"/>
          <p:cNvSpPr/>
          <p:nvPr/>
        </p:nvSpPr>
        <p:spPr>
          <a:xfrm>
            <a:off x="6327775" y="25378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115566f4d26_0_695"/>
          <p:cNvSpPr txBox="1"/>
          <p:nvPr/>
        </p:nvSpPr>
        <p:spPr>
          <a:xfrm>
            <a:off x="2153775" y="2707375"/>
            <a:ext cx="14217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How do users download your product?</a:t>
            </a:r>
            <a:endParaRPr sz="1700">
              <a:solidFill>
                <a:schemeClr val="lt1"/>
              </a:solidFill>
              <a:latin typeface="Dosis Medium"/>
              <a:ea typeface="Dosis Medium"/>
              <a:cs typeface="Dosis Medium"/>
              <a:sym typeface="Dosis Medium"/>
            </a:endParaRPr>
          </a:p>
        </p:txBody>
      </p:sp>
      <p:sp>
        <p:nvSpPr>
          <p:cNvPr id="314" name="Google Shape;314;g115566f4d26_0_695"/>
          <p:cNvSpPr txBox="1"/>
          <p:nvPr/>
        </p:nvSpPr>
        <p:spPr>
          <a:xfrm>
            <a:off x="4280700" y="2707225"/>
            <a:ext cx="14217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What are the first action someone takes?</a:t>
            </a:r>
            <a:endParaRPr sz="1700">
              <a:solidFill>
                <a:schemeClr val="lt1"/>
              </a:solidFill>
              <a:latin typeface="Dosis Medium"/>
              <a:ea typeface="Dosis Medium"/>
              <a:cs typeface="Dosis Medium"/>
              <a:sym typeface="Dosis Medium"/>
            </a:endParaRPr>
          </a:p>
        </p:txBody>
      </p:sp>
      <p:sp>
        <p:nvSpPr>
          <p:cNvPr id="315" name="Google Shape;315;g115566f4d26_0_695"/>
          <p:cNvSpPr txBox="1"/>
          <p:nvPr/>
        </p:nvSpPr>
        <p:spPr>
          <a:xfrm>
            <a:off x="6407625" y="2445625"/>
            <a:ext cx="1421700" cy="149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What incentive are given to return or reuse the application?</a:t>
            </a:r>
            <a:endParaRPr sz="1700">
              <a:solidFill>
                <a:schemeClr val="lt1"/>
              </a:solidFill>
              <a:latin typeface="Dosis Medium"/>
              <a:ea typeface="Dosis Medium"/>
              <a:cs typeface="Dosis Medium"/>
              <a:sym typeface="Dosi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pic>
        <p:nvPicPr>
          <p:cNvPr id="320" name="Google Shape;320;g115566f4d26_0_707"/>
          <p:cNvPicPr preferRelativeResize="0"/>
          <p:nvPr/>
        </p:nvPicPr>
        <p:blipFill rotWithShape="1">
          <a:blip r:embed="rId4">
            <a:alphaModFix/>
          </a:blip>
          <a:srcRect b="0" l="0" r="0" t="0"/>
          <a:stretch/>
        </p:blipFill>
        <p:spPr>
          <a:xfrm>
            <a:off x="9006450" y="3007138"/>
            <a:ext cx="3185550" cy="3837419"/>
          </a:xfrm>
          <a:prstGeom prst="rect">
            <a:avLst/>
          </a:prstGeom>
          <a:noFill/>
          <a:ln>
            <a:noFill/>
          </a:ln>
        </p:spPr>
      </p:pic>
      <p:sp>
        <p:nvSpPr>
          <p:cNvPr id="321" name="Google Shape;321;g115566f4d26_0_707"/>
          <p:cNvSpPr txBox="1"/>
          <p:nvPr/>
        </p:nvSpPr>
        <p:spPr>
          <a:xfrm>
            <a:off x="1660650" y="2767200"/>
            <a:ext cx="7920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4000">
                <a:solidFill>
                  <a:srgbClr val="3F3F3F"/>
                </a:solidFill>
                <a:latin typeface="Dosis Medium"/>
                <a:ea typeface="Dosis Medium"/>
                <a:cs typeface="Dosis Medium"/>
                <a:sym typeface="Dosis Medium"/>
              </a:rPr>
              <a:t>Product-led Growth</a:t>
            </a:r>
            <a:endParaRPr sz="4000">
              <a:solidFill>
                <a:srgbClr val="3F3F3F"/>
              </a:solidFill>
              <a:latin typeface="Dosis Medium"/>
              <a:ea typeface="Dosis Medium"/>
              <a:cs typeface="Dosis Medium"/>
              <a:sym typeface="Dosis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5" name="Shape 325"/>
        <p:cNvGrpSpPr/>
        <p:nvPr/>
      </p:nvGrpSpPr>
      <p:grpSpPr>
        <a:xfrm>
          <a:off x="0" y="0"/>
          <a:ext cx="0" cy="0"/>
          <a:chOff x="0" y="0"/>
          <a:chExt cx="0" cy="0"/>
        </a:xfrm>
      </p:grpSpPr>
      <p:pic>
        <p:nvPicPr>
          <p:cNvPr id="326" name="Google Shape;326;g115566f4d26_0_712"/>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327" name="Google Shape;327;g115566f4d26_0_712"/>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328" name="Google Shape;328;g115566f4d26_0_712"/>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329" name="Google Shape;329;g115566f4d26_0_712"/>
          <p:cNvSpPr txBox="1"/>
          <p:nvPr/>
        </p:nvSpPr>
        <p:spPr>
          <a:xfrm>
            <a:off x="587225" y="1945350"/>
            <a:ext cx="7156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600">
                <a:solidFill>
                  <a:srgbClr val="202124"/>
                </a:solidFill>
                <a:highlight>
                  <a:srgbClr val="FFFFFF"/>
                </a:highlight>
                <a:latin typeface="Dosis Medium"/>
                <a:ea typeface="Dosis Medium"/>
                <a:cs typeface="Dosis Medium"/>
                <a:sym typeface="Dosis Medium"/>
              </a:rPr>
              <a:t>Sebuah strategi yang bergantung pada penggunaan produk sebagai ujung tombak untuk konversi leads, akuisisi, ekspansi, dan mempertahankan pelanggan (customer retention).</a:t>
            </a:r>
            <a:endParaRPr sz="2200">
              <a:solidFill>
                <a:srgbClr val="3F3F3F"/>
              </a:solidFill>
              <a:latin typeface="Dosis Medium"/>
              <a:ea typeface="Dosis Medium"/>
              <a:cs typeface="Dosis Medium"/>
              <a:sym typeface="Dosis Medium"/>
            </a:endParaRPr>
          </a:p>
        </p:txBody>
      </p:sp>
      <p:sp>
        <p:nvSpPr>
          <p:cNvPr id="330" name="Google Shape;330;g115566f4d26_0_712"/>
          <p:cNvSpPr txBox="1"/>
          <p:nvPr/>
        </p:nvSpPr>
        <p:spPr>
          <a:xfrm>
            <a:off x="587225" y="998025"/>
            <a:ext cx="79206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400">
                <a:solidFill>
                  <a:srgbClr val="3F3F3F"/>
                </a:solidFill>
                <a:latin typeface="Dosis"/>
                <a:ea typeface="Dosis"/>
                <a:cs typeface="Dosis"/>
                <a:sym typeface="Dosis"/>
              </a:rPr>
              <a:t>Product-led Growth</a:t>
            </a:r>
            <a:endParaRPr b="1" sz="3400">
              <a:solidFill>
                <a:srgbClr val="3F3F3F"/>
              </a:solidFill>
              <a:latin typeface="Dosis"/>
              <a:ea typeface="Dosis"/>
              <a:cs typeface="Dosis"/>
              <a:sym typeface="Dosis"/>
            </a:endParaRPr>
          </a:p>
        </p:txBody>
      </p:sp>
      <p:pic>
        <p:nvPicPr>
          <p:cNvPr id="331" name="Google Shape;331;g115566f4d26_0_712"/>
          <p:cNvPicPr preferRelativeResize="0"/>
          <p:nvPr/>
        </p:nvPicPr>
        <p:blipFill>
          <a:blip r:embed="rId5">
            <a:alphaModFix/>
          </a:blip>
          <a:stretch>
            <a:fillRect/>
          </a:stretch>
        </p:blipFill>
        <p:spPr>
          <a:xfrm>
            <a:off x="1641375" y="2732850"/>
            <a:ext cx="5673700" cy="2694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g115566f4d26_0_721"/>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337" name="Google Shape;337;g115566f4d26_0_721"/>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338" name="Google Shape;338;g115566f4d26_0_721"/>
          <p:cNvSpPr txBox="1"/>
          <p:nvPr/>
        </p:nvSpPr>
        <p:spPr>
          <a:xfrm>
            <a:off x="565850" y="1498100"/>
            <a:ext cx="7385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1800">
              <a:solidFill>
                <a:srgbClr val="3F3F3F"/>
              </a:solidFill>
              <a:latin typeface="Lato"/>
              <a:ea typeface="Lato"/>
              <a:cs typeface="Lato"/>
              <a:sym typeface="Lato"/>
            </a:endParaRPr>
          </a:p>
        </p:txBody>
      </p:sp>
      <p:sp>
        <p:nvSpPr>
          <p:cNvPr id="339" name="Google Shape;339;g115566f4d26_0_721"/>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1800">
              <a:solidFill>
                <a:srgbClr val="3F3F3F"/>
              </a:solidFill>
              <a:latin typeface="Lato"/>
              <a:ea typeface="Lato"/>
              <a:cs typeface="Lato"/>
              <a:sym typeface="Lato"/>
            </a:endParaRPr>
          </a:p>
        </p:txBody>
      </p:sp>
      <p:sp>
        <p:nvSpPr>
          <p:cNvPr id="340" name="Google Shape;340;g115566f4d26_0_721"/>
          <p:cNvSpPr txBox="1"/>
          <p:nvPr/>
        </p:nvSpPr>
        <p:spPr>
          <a:xfrm>
            <a:off x="179700" y="113450"/>
            <a:ext cx="79206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400">
                <a:solidFill>
                  <a:srgbClr val="3F3F3F"/>
                </a:solidFill>
                <a:latin typeface="Dosis"/>
                <a:ea typeface="Dosis"/>
                <a:cs typeface="Dosis"/>
                <a:sym typeface="Dosis"/>
              </a:rPr>
              <a:t>Product-led Framework</a:t>
            </a:r>
            <a:endParaRPr b="1" sz="3400">
              <a:solidFill>
                <a:srgbClr val="3F3F3F"/>
              </a:solidFill>
              <a:latin typeface="Dosis"/>
              <a:ea typeface="Dosis"/>
              <a:cs typeface="Dosis"/>
              <a:sym typeface="Dosis"/>
            </a:endParaRPr>
          </a:p>
        </p:txBody>
      </p:sp>
      <p:graphicFrame>
        <p:nvGraphicFramePr>
          <p:cNvPr id="341" name="Google Shape;341;g115566f4d26_0_721"/>
          <p:cNvGraphicFramePr/>
          <p:nvPr/>
        </p:nvGraphicFramePr>
        <p:xfrm>
          <a:off x="2404525" y="1030975"/>
          <a:ext cx="3000000" cy="3000000"/>
        </p:xfrm>
        <a:graphic>
          <a:graphicData uri="http://schemas.openxmlformats.org/drawingml/2006/table">
            <a:tbl>
              <a:tblPr>
                <a:noFill/>
                <a:tableStyleId>{A88E4802-7BA3-41FB-8BA7-B621EF1471B5}</a:tableStyleId>
              </a:tblPr>
              <a:tblGrid>
                <a:gridCol w="1244350"/>
                <a:gridCol w="2405500"/>
                <a:gridCol w="1833200"/>
                <a:gridCol w="1305950"/>
              </a:tblGrid>
              <a:tr h="548600">
                <a:tc>
                  <a:txBody>
                    <a:bodyPr/>
                    <a:lstStyle/>
                    <a:p>
                      <a:pPr indent="0" lvl="0" marL="0" rtl="0" algn="ctr">
                        <a:spcBef>
                          <a:spcPts val="0"/>
                        </a:spcBef>
                        <a:spcAft>
                          <a:spcPts val="0"/>
                        </a:spcAft>
                        <a:buNone/>
                      </a:pPr>
                      <a:r>
                        <a:rPr b="1" lang="en-US">
                          <a:latin typeface="Dosis"/>
                          <a:ea typeface="Dosis"/>
                          <a:cs typeface="Dosis"/>
                          <a:sym typeface="Dosis"/>
                        </a:rPr>
                        <a:t>Phase</a:t>
                      </a:r>
                      <a:endParaRPr b="1">
                        <a:latin typeface="Dosis"/>
                        <a:ea typeface="Dosis"/>
                        <a:cs typeface="Dosis"/>
                        <a:sym typeface="Dosis"/>
                      </a:endParaRPr>
                    </a:p>
                  </a:txBody>
                  <a:tcPr marT="91425" marB="91425" marR="91425" marL="91425">
                    <a:solidFill>
                      <a:srgbClr val="71DFE7"/>
                    </a:solidFill>
                  </a:tcPr>
                </a:tc>
                <a:tc>
                  <a:txBody>
                    <a:bodyPr/>
                    <a:lstStyle/>
                    <a:p>
                      <a:pPr indent="0" lvl="0" marL="0" rtl="0" algn="ctr">
                        <a:spcBef>
                          <a:spcPts val="0"/>
                        </a:spcBef>
                        <a:spcAft>
                          <a:spcPts val="0"/>
                        </a:spcAft>
                        <a:buNone/>
                      </a:pPr>
                      <a:r>
                        <a:rPr b="1" lang="en-US">
                          <a:latin typeface="Dosis"/>
                          <a:ea typeface="Dosis"/>
                          <a:cs typeface="Dosis"/>
                          <a:sym typeface="Dosis"/>
                        </a:rPr>
                        <a:t>Product Success Loop</a:t>
                      </a:r>
                      <a:endParaRPr b="1">
                        <a:latin typeface="Dosis"/>
                        <a:ea typeface="Dosis"/>
                        <a:cs typeface="Dosis"/>
                        <a:sym typeface="Dosis"/>
                      </a:endParaRPr>
                    </a:p>
                  </a:txBody>
                  <a:tcPr marT="91425" marB="91425" marR="91425" marL="91425">
                    <a:solidFill>
                      <a:srgbClr val="71DFE7"/>
                    </a:solidFill>
                  </a:tcPr>
                </a:tc>
                <a:tc>
                  <a:txBody>
                    <a:bodyPr/>
                    <a:lstStyle/>
                    <a:p>
                      <a:pPr indent="0" lvl="0" marL="0" rtl="0" algn="ctr">
                        <a:spcBef>
                          <a:spcPts val="0"/>
                        </a:spcBef>
                        <a:spcAft>
                          <a:spcPts val="0"/>
                        </a:spcAft>
                        <a:buNone/>
                      </a:pPr>
                      <a:r>
                        <a:rPr b="1" lang="en-US">
                          <a:latin typeface="Dosis"/>
                          <a:ea typeface="Dosis"/>
                          <a:cs typeface="Dosis"/>
                          <a:sym typeface="Dosis"/>
                        </a:rPr>
                        <a:t>Sample Product Metrics</a:t>
                      </a:r>
                      <a:endParaRPr b="1">
                        <a:latin typeface="Dosis"/>
                        <a:ea typeface="Dosis"/>
                        <a:cs typeface="Dosis"/>
                        <a:sym typeface="Dosis"/>
                      </a:endParaRPr>
                    </a:p>
                  </a:txBody>
                  <a:tcPr marT="91425" marB="91425" marR="91425" marL="91425">
                    <a:solidFill>
                      <a:srgbClr val="71DFE7"/>
                    </a:solidFill>
                  </a:tcPr>
                </a:tc>
                <a:tc>
                  <a:txBody>
                    <a:bodyPr/>
                    <a:lstStyle/>
                    <a:p>
                      <a:pPr indent="0" lvl="0" marL="0" rtl="0" algn="ctr">
                        <a:spcBef>
                          <a:spcPts val="0"/>
                        </a:spcBef>
                        <a:spcAft>
                          <a:spcPts val="0"/>
                        </a:spcAft>
                        <a:buNone/>
                      </a:pPr>
                      <a:r>
                        <a:rPr b="1" lang="en-US">
                          <a:latin typeface="Dosis"/>
                          <a:ea typeface="Dosis"/>
                          <a:cs typeface="Dosis"/>
                          <a:sym typeface="Dosis"/>
                        </a:rPr>
                        <a:t>Growth Tactics</a:t>
                      </a:r>
                      <a:endParaRPr b="1">
                        <a:latin typeface="Dosis"/>
                        <a:ea typeface="Dosis"/>
                        <a:cs typeface="Dosis"/>
                        <a:sym typeface="Dosis"/>
                      </a:endParaRPr>
                    </a:p>
                  </a:txBody>
                  <a:tcPr marT="91425" marB="91425" marR="91425" marL="91425">
                    <a:solidFill>
                      <a:srgbClr val="71DFE7"/>
                    </a:solidFill>
                  </a:tcPr>
                </a:tc>
              </a:tr>
              <a:tr h="914375">
                <a:tc>
                  <a:txBody>
                    <a:bodyPr/>
                    <a:lstStyle/>
                    <a:p>
                      <a:pPr indent="0" lvl="0" marL="0" rtl="0" algn="l">
                        <a:spcBef>
                          <a:spcPts val="0"/>
                        </a:spcBef>
                        <a:spcAft>
                          <a:spcPts val="0"/>
                        </a:spcAft>
                        <a:buNone/>
                      </a:pPr>
                      <a:r>
                        <a:rPr lang="en-US" sz="1200">
                          <a:latin typeface="Dosis Medium"/>
                          <a:ea typeface="Dosis Medium"/>
                          <a:cs typeface="Dosis Medium"/>
                          <a:sym typeface="Dosis Medium"/>
                        </a:rPr>
                        <a:t>Acquisition</a:t>
                      </a:r>
                      <a:endParaRPr sz="1200">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sz="1200">
                          <a:latin typeface="Dosis Medium"/>
                          <a:ea typeface="Dosis Medium"/>
                          <a:cs typeface="Dosis Medium"/>
                          <a:sym typeface="Dosis Medium"/>
                        </a:rPr>
                        <a:t>Awareness</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Exploration</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Assessment</a:t>
                      </a:r>
                      <a:endParaRPr sz="1200">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sz="1200">
                          <a:latin typeface="Dosis Medium"/>
                          <a:ea typeface="Dosis Medium"/>
                          <a:cs typeface="Dosis Medium"/>
                          <a:sym typeface="Dosis Medium"/>
                        </a:rPr>
                        <a:t>New user acquisition</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Acquisition by source</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Retention by source</a:t>
                      </a:r>
                      <a:endParaRPr sz="1200">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sz="1200">
                          <a:latin typeface="Dosis Medium"/>
                          <a:ea typeface="Dosis Medium"/>
                          <a:cs typeface="Dosis Medium"/>
                          <a:sym typeface="Dosis Medium"/>
                        </a:rPr>
                        <a:t>Education</a:t>
                      </a:r>
                      <a:endParaRPr sz="1200">
                        <a:latin typeface="Dosis Medium"/>
                        <a:ea typeface="Dosis Medium"/>
                        <a:cs typeface="Dosis Medium"/>
                        <a:sym typeface="Dosis Medium"/>
                      </a:endParaRPr>
                    </a:p>
                  </a:txBody>
                  <a:tcPr marT="91425" marB="91425" marR="91425" marL="91425"/>
                </a:tc>
              </a:tr>
              <a:tr h="769900">
                <a:tc>
                  <a:txBody>
                    <a:bodyPr/>
                    <a:lstStyle/>
                    <a:p>
                      <a:pPr indent="0" lvl="0" marL="0" rtl="0" algn="l">
                        <a:spcBef>
                          <a:spcPts val="0"/>
                        </a:spcBef>
                        <a:spcAft>
                          <a:spcPts val="0"/>
                        </a:spcAft>
                        <a:buNone/>
                      </a:pPr>
                      <a:r>
                        <a:rPr lang="en-US" sz="1200">
                          <a:latin typeface="Dosis Medium"/>
                          <a:ea typeface="Dosis Medium"/>
                          <a:cs typeface="Dosis Medium"/>
                          <a:sym typeface="Dosis Medium"/>
                        </a:rPr>
                        <a:t>Engagement</a:t>
                      </a:r>
                      <a:endParaRPr sz="1200">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sz="1200">
                          <a:latin typeface="Dosis Medium"/>
                          <a:ea typeface="Dosis Medium"/>
                          <a:cs typeface="Dosis Medium"/>
                          <a:sym typeface="Dosis Medium"/>
                        </a:rPr>
                        <a:t>Discovery</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Activation</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Adoption</a:t>
                      </a:r>
                      <a:endParaRPr sz="1200">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sz="1200">
                          <a:latin typeface="Dosis Medium"/>
                          <a:ea typeface="Dosis Medium"/>
                          <a:cs typeface="Dosis Medium"/>
                          <a:sym typeface="Dosis Medium"/>
                        </a:rPr>
                        <a:t>Active users</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Feature usage</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Conversion rate</a:t>
                      </a:r>
                      <a:endParaRPr sz="1200">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sz="1200">
                          <a:latin typeface="Dosis Medium"/>
                          <a:ea typeface="Dosis Medium"/>
                          <a:cs typeface="Dosis Medium"/>
                          <a:sym typeface="Dosis Medium"/>
                        </a:rPr>
                        <a:t>Optimization</a:t>
                      </a:r>
                      <a:endParaRPr sz="1200">
                        <a:latin typeface="Dosis Medium"/>
                        <a:ea typeface="Dosis Medium"/>
                        <a:cs typeface="Dosis Medium"/>
                        <a:sym typeface="Dosis Medium"/>
                      </a:endParaRPr>
                    </a:p>
                  </a:txBody>
                  <a:tcPr marT="91425" marB="91425" marR="91425" marL="91425"/>
                </a:tc>
              </a:tr>
              <a:tr h="914375">
                <a:tc>
                  <a:txBody>
                    <a:bodyPr/>
                    <a:lstStyle/>
                    <a:p>
                      <a:pPr indent="0" lvl="0" marL="0" rtl="0" algn="l">
                        <a:spcBef>
                          <a:spcPts val="0"/>
                        </a:spcBef>
                        <a:spcAft>
                          <a:spcPts val="0"/>
                        </a:spcAft>
                        <a:buNone/>
                      </a:pPr>
                      <a:r>
                        <a:rPr lang="en-US" sz="1200">
                          <a:latin typeface="Dosis Medium"/>
                          <a:ea typeface="Dosis Medium"/>
                          <a:cs typeface="Dosis Medium"/>
                          <a:sym typeface="Dosis Medium"/>
                        </a:rPr>
                        <a:t>Revenue</a:t>
                      </a:r>
                      <a:endParaRPr sz="1200">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sz="1200">
                          <a:latin typeface="Dosis Medium"/>
                          <a:ea typeface="Dosis Medium"/>
                          <a:cs typeface="Dosis Medium"/>
                          <a:sym typeface="Dosis Medium"/>
                        </a:rPr>
                        <a:t>Value</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Stickiness</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Milestones</a:t>
                      </a:r>
                      <a:endParaRPr sz="1200">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sz="1200">
                          <a:latin typeface="Dosis Medium"/>
                          <a:ea typeface="Dosis Medium"/>
                          <a:cs typeface="Dosis Medium"/>
                          <a:sym typeface="Dosis Medium"/>
                        </a:rPr>
                        <a:t>Purchase milestone</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Revenue driving events</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Repeat purchases</a:t>
                      </a:r>
                      <a:endParaRPr sz="1200">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sz="1200">
                          <a:latin typeface="Dosis Medium"/>
                          <a:ea typeface="Dosis Medium"/>
                          <a:cs typeface="Dosis Medium"/>
                          <a:sym typeface="Dosis Medium"/>
                        </a:rPr>
                        <a:t>Experimentation</a:t>
                      </a:r>
                      <a:endParaRPr sz="1200">
                        <a:latin typeface="Dosis Medium"/>
                        <a:ea typeface="Dosis Medium"/>
                        <a:cs typeface="Dosis Medium"/>
                        <a:sym typeface="Dosis Medium"/>
                      </a:endParaRPr>
                    </a:p>
                  </a:txBody>
                  <a:tcPr marT="91425" marB="91425" marR="91425" marL="91425"/>
                </a:tc>
              </a:tr>
              <a:tr h="969525">
                <a:tc>
                  <a:txBody>
                    <a:bodyPr/>
                    <a:lstStyle/>
                    <a:p>
                      <a:pPr indent="0" lvl="0" marL="0" rtl="0" algn="l">
                        <a:spcBef>
                          <a:spcPts val="0"/>
                        </a:spcBef>
                        <a:spcAft>
                          <a:spcPts val="0"/>
                        </a:spcAft>
                        <a:buNone/>
                      </a:pPr>
                      <a:r>
                        <a:rPr lang="en-US" sz="1200">
                          <a:latin typeface="Dosis Medium"/>
                          <a:ea typeface="Dosis Medium"/>
                          <a:cs typeface="Dosis Medium"/>
                          <a:sym typeface="Dosis Medium"/>
                        </a:rPr>
                        <a:t>Retention</a:t>
                      </a:r>
                      <a:endParaRPr sz="1200">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sz="1200">
                          <a:latin typeface="Dosis Medium"/>
                          <a:ea typeface="Dosis Medium"/>
                          <a:cs typeface="Dosis Medium"/>
                          <a:sym typeface="Dosis Medium"/>
                        </a:rPr>
                        <a:t>Onboarding</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Value Over Time</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Loyalty</a:t>
                      </a:r>
                      <a:endParaRPr sz="1200">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sz="1200">
                          <a:latin typeface="Dosis Medium"/>
                          <a:ea typeface="Dosis Medium"/>
                          <a:cs typeface="Dosis Medium"/>
                          <a:sym typeface="Dosis Medium"/>
                        </a:rPr>
                        <a:t>Retention curves</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Stickiness</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Churn</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Reactivation</a:t>
                      </a:r>
                      <a:endParaRPr sz="1200">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sz="1200">
                          <a:latin typeface="Dosis Medium"/>
                          <a:ea typeface="Dosis Medium"/>
                          <a:cs typeface="Dosis Medium"/>
                          <a:sym typeface="Dosis Medium"/>
                        </a:rPr>
                        <a:t>Behavioral targeting</a:t>
                      </a:r>
                      <a:endParaRPr sz="1200">
                        <a:latin typeface="Dosis Medium"/>
                        <a:ea typeface="Dosis Medium"/>
                        <a:cs typeface="Dosis Medium"/>
                        <a:sym typeface="Dosis Medium"/>
                      </a:endParaRPr>
                    </a:p>
                  </a:txBody>
                  <a:tcPr marT="91425" marB="91425" marR="91425" marL="91425"/>
                </a:tc>
              </a:tr>
              <a:tr h="969525">
                <a:tc>
                  <a:txBody>
                    <a:bodyPr/>
                    <a:lstStyle/>
                    <a:p>
                      <a:pPr indent="0" lvl="0" marL="0" rtl="0" algn="l">
                        <a:spcBef>
                          <a:spcPts val="0"/>
                        </a:spcBef>
                        <a:spcAft>
                          <a:spcPts val="0"/>
                        </a:spcAft>
                        <a:buNone/>
                      </a:pPr>
                      <a:r>
                        <a:rPr lang="en-US" sz="1200">
                          <a:latin typeface="Dosis Medium"/>
                          <a:ea typeface="Dosis Medium"/>
                          <a:cs typeface="Dosis Medium"/>
                          <a:sym typeface="Dosis Medium"/>
                        </a:rPr>
                        <a:t>Expansion</a:t>
                      </a:r>
                      <a:endParaRPr sz="1200">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sz="1200">
                          <a:latin typeface="Dosis Medium"/>
                          <a:ea typeface="Dosis Medium"/>
                          <a:cs typeface="Dosis Medium"/>
                          <a:sym typeface="Dosis Medium"/>
                        </a:rPr>
                        <a:t>Endorsement</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Increased Value</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Maximized Lifetime Value (LTV)</a:t>
                      </a:r>
                      <a:endParaRPr sz="1200">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sz="1200">
                          <a:latin typeface="Dosis Medium"/>
                          <a:ea typeface="Dosis Medium"/>
                          <a:cs typeface="Dosis Medium"/>
                          <a:sym typeface="Dosis Medium"/>
                        </a:rPr>
                        <a:t>Referrals</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Repeat purchases</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Cross-sells</a:t>
                      </a:r>
                      <a:endParaRPr sz="1200">
                        <a:latin typeface="Dosis Medium"/>
                        <a:ea typeface="Dosis Medium"/>
                        <a:cs typeface="Dosis Medium"/>
                        <a:sym typeface="Dosis Medium"/>
                      </a:endParaRPr>
                    </a:p>
                    <a:p>
                      <a:pPr indent="0" lvl="0" marL="0" rtl="0" algn="l">
                        <a:spcBef>
                          <a:spcPts val="0"/>
                        </a:spcBef>
                        <a:spcAft>
                          <a:spcPts val="0"/>
                        </a:spcAft>
                        <a:buNone/>
                      </a:pPr>
                      <a:r>
                        <a:rPr lang="en-US" sz="1200">
                          <a:latin typeface="Dosis Medium"/>
                          <a:ea typeface="Dosis Medium"/>
                          <a:cs typeface="Dosis Medium"/>
                          <a:sym typeface="Dosis Medium"/>
                        </a:rPr>
                        <a:t>Upsells</a:t>
                      </a:r>
                      <a:endParaRPr sz="1200">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sz="1200">
                          <a:latin typeface="Dosis Medium"/>
                          <a:ea typeface="Dosis Medium"/>
                          <a:cs typeface="Dosis Medium"/>
                          <a:sym typeface="Dosis Medium"/>
                        </a:rPr>
                        <a:t>Recommendations</a:t>
                      </a:r>
                      <a:endParaRPr sz="1200">
                        <a:latin typeface="Dosis Medium"/>
                        <a:ea typeface="Dosis Medium"/>
                        <a:cs typeface="Dosis Medium"/>
                        <a:sym typeface="Dosis Medium"/>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g115566f4d26_0_730"/>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347" name="Google Shape;347;g115566f4d26_0_730"/>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348" name="Google Shape;348;g115566f4d26_0_730"/>
          <p:cNvSpPr txBox="1"/>
          <p:nvPr/>
        </p:nvSpPr>
        <p:spPr>
          <a:xfrm>
            <a:off x="565850" y="1498100"/>
            <a:ext cx="7385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1800">
              <a:solidFill>
                <a:srgbClr val="3F3F3F"/>
              </a:solidFill>
              <a:latin typeface="Lato"/>
              <a:ea typeface="Lato"/>
              <a:cs typeface="Lato"/>
              <a:sym typeface="Lato"/>
            </a:endParaRPr>
          </a:p>
        </p:txBody>
      </p:sp>
      <p:sp>
        <p:nvSpPr>
          <p:cNvPr id="349" name="Google Shape;349;g115566f4d26_0_730"/>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1800">
              <a:solidFill>
                <a:srgbClr val="3F3F3F"/>
              </a:solidFill>
              <a:latin typeface="Lato"/>
              <a:ea typeface="Lato"/>
              <a:cs typeface="Lato"/>
              <a:sym typeface="Lato"/>
            </a:endParaRPr>
          </a:p>
        </p:txBody>
      </p:sp>
      <p:sp>
        <p:nvSpPr>
          <p:cNvPr id="350" name="Google Shape;350;g115566f4d26_0_730"/>
          <p:cNvSpPr txBox="1"/>
          <p:nvPr/>
        </p:nvSpPr>
        <p:spPr>
          <a:xfrm>
            <a:off x="179700" y="113450"/>
            <a:ext cx="79206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400">
                <a:solidFill>
                  <a:srgbClr val="3F3F3F"/>
                </a:solidFill>
                <a:latin typeface="Dosis"/>
                <a:ea typeface="Dosis"/>
                <a:cs typeface="Dosis"/>
                <a:sym typeface="Dosis"/>
              </a:rPr>
              <a:t>5 Phases of Product-led Framework</a:t>
            </a:r>
            <a:endParaRPr b="1" sz="3400">
              <a:solidFill>
                <a:srgbClr val="3F3F3F"/>
              </a:solidFill>
              <a:latin typeface="Dosis"/>
              <a:ea typeface="Dosis"/>
              <a:cs typeface="Dosis"/>
              <a:sym typeface="Dosis"/>
            </a:endParaRPr>
          </a:p>
        </p:txBody>
      </p:sp>
      <p:graphicFrame>
        <p:nvGraphicFramePr>
          <p:cNvPr id="351" name="Google Shape;351;g115566f4d26_0_730"/>
          <p:cNvGraphicFramePr/>
          <p:nvPr/>
        </p:nvGraphicFramePr>
        <p:xfrm>
          <a:off x="872975" y="1388175"/>
          <a:ext cx="3000000" cy="3000000"/>
        </p:xfrm>
        <a:graphic>
          <a:graphicData uri="http://schemas.openxmlformats.org/drawingml/2006/table">
            <a:tbl>
              <a:tblPr>
                <a:noFill/>
                <a:tableStyleId>{A88E4802-7BA3-41FB-8BA7-B621EF1471B5}</a:tableStyleId>
              </a:tblPr>
              <a:tblGrid>
                <a:gridCol w="2057400"/>
                <a:gridCol w="2057400"/>
                <a:gridCol w="2057400"/>
                <a:gridCol w="2057400"/>
                <a:gridCol w="2057400"/>
              </a:tblGrid>
              <a:tr h="381000">
                <a:tc>
                  <a:txBody>
                    <a:bodyPr/>
                    <a:lstStyle/>
                    <a:p>
                      <a:pPr indent="0" lvl="0" marL="0" rtl="0" algn="ctr">
                        <a:spcBef>
                          <a:spcPts val="0"/>
                        </a:spcBef>
                        <a:spcAft>
                          <a:spcPts val="0"/>
                        </a:spcAft>
                        <a:buNone/>
                      </a:pPr>
                      <a:r>
                        <a:rPr b="1" lang="en-US">
                          <a:latin typeface="Dosis"/>
                          <a:ea typeface="Dosis"/>
                          <a:cs typeface="Dosis"/>
                          <a:sym typeface="Dosis"/>
                        </a:rPr>
                        <a:t>Acquisition</a:t>
                      </a:r>
                      <a:endParaRPr b="1">
                        <a:latin typeface="Dosis"/>
                        <a:ea typeface="Dosis"/>
                        <a:cs typeface="Dosis"/>
                        <a:sym typeface="Dosis"/>
                      </a:endParaRPr>
                    </a:p>
                  </a:txBody>
                  <a:tcPr marT="91425" marB="91425" marR="91425" marL="91425">
                    <a:solidFill>
                      <a:srgbClr val="71DFE7"/>
                    </a:solidFill>
                  </a:tcPr>
                </a:tc>
                <a:tc>
                  <a:txBody>
                    <a:bodyPr/>
                    <a:lstStyle/>
                    <a:p>
                      <a:pPr indent="0" lvl="0" marL="0" rtl="0" algn="ctr">
                        <a:spcBef>
                          <a:spcPts val="0"/>
                        </a:spcBef>
                        <a:spcAft>
                          <a:spcPts val="0"/>
                        </a:spcAft>
                        <a:buNone/>
                      </a:pPr>
                      <a:r>
                        <a:rPr b="1" lang="en-US">
                          <a:latin typeface="Dosis"/>
                          <a:ea typeface="Dosis"/>
                          <a:cs typeface="Dosis"/>
                          <a:sym typeface="Dosis"/>
                        </a:rPr>
                        <a:t>Engagement</a:t>
                      </a:r>
                      <a:endParaRPr b="1">
                        <a:latin typeface="Dosis"/>
                        <a:ea typeface="Dosis"/>
                        <a:cs typeface="Dosis"/>
                        <a:sym typeface="Dosis"/>
                      </a:endParaRPr>
                    </a:p>
                  </a:txBody>
                  <a:tcPr marT="91425" marB="91425" marR="91425" marL="91425">
                    <a:solidFill>
                      <a:srgbClr val="71DFE7"/>
                    </a:solidFill>
                  </a:tcPr>
                </a:tc>
                <a:tc>
                  <a:txBody>
                    <a:bodyPr/>
                    <a:lstStyle/>
                    <a:p>
                      <a:pPr indent="0" lvl="0" marL="0" rtl="0" algn="ctr">
                        <a:spcBef>
                          <a:spcPts val="0"/>
                        </a:spcBef>
                        <a:spcAft>
                          <a:spcPts val="0"/>
                        </a:spcAft>
                        <a:buNone/>
                      </a:pPr>
                      <a:r>
                        <a:rPr b="1" lang="en-US">
                          <a:latin typeface="Dosis"/>
                          <a:ea typeface="Dosis"/>
                          <a:cs typeface="Dosis"/>
                          <a:sym typeface="Dosis"/>
                        </a:rPr>
                        <a:t>Revenue</a:t>
                      </a:r>
                      <a:endParaRPr b="1">
                        <a:latin typeface="Dosis"/>
                        <a:ea typeface="Dosis"/>
                        <a:cs typeface="Dosis"/>
                        <a:sym typeface="Dosis"/>
                      </a:endParaRPr>
                    </a:p>
                  </a:txBody>
                  <a:tcPr marT="91425" marB="91425" marR="91425" marL="91425">
                    <a:solidFill>
                      <a:srgbClr val="71DFE7"/>
                    </a:solidFill>
                  </a:tcPr>
                </a:tc>
                <a:tc>
                  <a:txBody>
                    <a:bodyPr/>
                    <a:lstStyle/>
                    <a:p>
                      <a:pPr indent="0" lvl="0" marL="0" rtl="0" algn="ctr">
                        <a:spcBef>
                          <a:spcPts val="0"/>
                        </a:spcBef>
                        <a:spcAft>
                          <a:spcPts val="0"/>
                        </a:spcAft>
                        <a:buNone/>
                      </a:pPr>
                      <a:r>
                        <a:rPr b="1" lang="en-US">
                          <a:latin typeface="Dosis"/>
                          <a:ea typeface="Dosis"/>
                          <a:cs typeface="Dosis"/>
                          <a:sym typeface="Dosis"/>
                        </a:rPr>
                        <a:t>Retention</a:t>
                      </a:r>
                      <a:endParaRPr b="1">
                        <a:latin typeface="Dosis"/>
                        <a:ea typeface="Dosis"/>
                        <a:cs typeface="Dosis"/>
                        <a:sym typeface="Dosis"/>
                      </a:endParaRPr>
                    </a:p>
                  </a:txBody>
                  <a:tcPr marT="91425" marB="91425" marR="91425" marL="91425">
                    <a:solidFill>
                      <a:srgbClr val="71DFE7"/>
                    </a:solidFill>
                  </a:tcPr>
                </a:tc>
                <a:tc>
                  <a:txBody>
                    <a:bodyPr/>
                    <a:lstStyle/>
                    <a:p>
                      <a:pPr indent="0" lvl="0" marL="0" rtl="0" algn="ctr">
                        <a:spcBef>
                          <a:spcPts val="0"/>
                        </a:spcBef>
                        <a:spcAft>
                          <a:spcPts val="0"/>
                        </a:spcAft>
                        <a:buNone/>
                      </a:pPr>
                      <a:r>
                        <a:rPr b="1" lang="en-US">
                          <a:latin typeface="Dosis"/>
                          <a:ea typeface="Dosis"/>
                          <a:cs typeface="Dosis"/>
                          <a:sym typeface="Dosis"/>
                        </a:rPr>
                        <a:t>Expansion</a:t>
                      </a:r>
                      <a:endParaRPr b="1">
                        <a:latin typeface="Dosis"/>
                        <a:ea typeface="Dosis"/>
                        <a:cs typeface="Dosis"/>
                        <a:sym typeface="Dosis"/>
                      </a:endParaRPr>
                    </a:p>
                  </a:txBody>
                  <a:tcPr marT="91425" marB="91425" marR="91425" marL="91425">
                    <a:solidFill>
                      <a:srgbClr val="71DFE7"/>
                    </a:solidFill>
                  </a:tcPr>
                </a:tc>
              </a:tr>
              <a:tr h="381000">
                <a:tc>
                  <a:txBody>
                    <a:bodyPr/>
                    <a:lstStyle/>
                    <a:p>
                      <a:pPr indent="0" lvl="0" marL="0" rtl="0" algn="l">
                        <a:spcBef>
                          <a:spcPts val="0"/>
                        </a:spcBef>
                        <a:spcAft>
                          <a:spcPts val="0"/>
                        </a:spcAft>
                        <a:buNone/>
                      </a:pPr>
                      <a:r>
                        <a:rPr lang="en-US">
                          <a:latin typeface="Dosis Medium"/>
                          <a:ea typeface="Dosis Medium"/>
                          <a:cs typeface="Dosis Medium"/>
                          <a:sym typeface="Dosis Medium"/>
                        </a:rPr>
                        <a:t>Awareness</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Exploration</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Assessment</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Discovery</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Activation</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Adoption</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Value</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Stickiness</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Revenue Milestone</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Onboarding</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Value overtime</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Loyalty</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Endorsement</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Increase value</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Maximized lifetime value (LTV)</a:t>
                      </a:r>
                      <a:endParaRPr>
                        <a:latin typeface="Dosis Medium"/>
                        <a:ea typeface="Dosis Medium"/>
                        <a:cs typeface="Dosis Medium"/>
                        <a:sym typeface="Dosis Medium"/>
                      </a:endParaRPr>
                    </a:p>
                  </a:txBody>
                  <a:tcPr marT="91425" marB="91425" marR="91425" marL="91425"/>
                </a:tc>
              </a:tr>
              <a:tr h="381000">
                <a:tc gridSpan="5">
                  <a:txBody>
                    <a:bodyPr/>
                    <a:lstStyle/>
                    <a:p>
                      <a:pPr indent="0" lvl="0" marL="0" rtl="0" algn="ctr">
                        <a:spcBef>
                          <a:spcPts val="0"/>
                        </a:spcBef>
                        <a:spcAft>
                          <a:spcPts val="0"/>
                        </a:spcAft>
                        <a:buNone/>
                      </a:pPr>
                      <a:r>
                        <a:rPr b="1" lang="en-US">
                          <a:latin typeface="Dosis"/>
                          <a:ea typeface="Dosis"/>
                          <a:cs typeface="Dosis"/>
                          <a:sym typeface="Dosis"/>
                        </a:rPr>
                        <a:t>The Metrics to Measure </a:t>
                      </a:r>
                      <a:endParaRPr b="1">
                        <a:latin typeface="Dosis"/>
                        <a:ea typeface="Dosis"/>
                        <a:cs typeface="Dosis"/>
                        <a:sym typeface="Dosis"/>
                      </a:endParaRPr>
                    </a:p>
                  </a:txBody>
                  <a:tcPr marT="91425" marB="91425" marR="91425" marL="91425"/>
                </a:tc>
                <a:tc hMerge="1"/>
                <a:tc hMerge="1"/>
                <a:tc hMerge="1"/>
                <a:tc hMerge="1"/>
              </a:tr>
              <a:tr h="381000">
                <a:tc>
                  <a:txBody>
                    <a:bodyPr/>
                    <a:lstStyle/>
                    <a:p>
                      <a:pPr indent="0" lvl="0" marL="0" rtl="0" algn="l">
                        <a:spcBef>
                          <a:spcPts val="0"/>
                        </a:spcBef>
                        <a:spcAft>
                          <a:spcPts val="0"/>
                        </a:spcAft>
                        <a:buNone/>
                      </a:pPr>
                      <a:r>
                        <a:rPr lang="en-US">
                          <a:latin typeface="Dosis Medium"/>
                          <a:ea typeface="Dosis Medium"/>
                          <a:cs typeface="Dosis Medium"/>
                          <a:sym typeface="Dosis Medium"/>
                        </a:rPr>
                        <a:t>New user acquisition</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Acquisition by source</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Retention by source</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Active users</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Feature usages</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Conversions</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Purchase conversion rate</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Total revenue driving events</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Predicted LTV</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Retention curves</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Stickiness</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Churn</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Reactivation rate</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Referrals</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Repeat revenue</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Cross-sells</a:t>
                      </a:r>
                      <a:endParaRPr>
                        <a:latin typeface="Dosis Medium"/>
                        <a:ea typeface="Dosis Medium"/>
                        <a:cs typeface="Dosis Medium"/>
                        <a:sym typeface="Dosis Medium"/>
                      </a:endParaRPr>
                    </a:p>
                    <a:p>
                      <a:pPr indent="0" lvl="0" marL="0" rtl="0" algn="l">
                        <a:spcBef>
                          <a:spcPts val="0"/>
                        </a:spcBef>
                        <a:spcAft>
                          <a:spcPts val="0"/>
                        </a:spcAft>
                        <a:buNone/>
                      </a:pPr>
                      <a:r>
                        <a:rPr lang="en-US">
                          <a:latin typeface="Dosis Medium"/>
                          <a:ea typeface="Dosis Medium"/>
                          <a:cs typeface="Dosis Medium"/>
                          <a:sym typeface="Dosis Medium"/>
                        </a:rPr>
                        <a:t>Upsells</a:t>
                      </a:r>
                      <a:endParaRPr>
                        <a:latin typeface="Dosis Medium"/>
                        <a:ea typeface="Dosis Medium"/>
                        <a:cs typeface="Dosis Medium"/>
                        <a:sym typeface="Dosis Medium"/>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 name="Shape 355"/>
        <p:cNvGrpSpPr/>
        <p:nvPr/>
      </p:nvGrpSpPr>
      <p:grpSpPr>
        <a:xfrm>
          <a:off x="0" y="0"/>
          <a:ext cx="0" cy="0"/>
          <a:chOff x="0" y="0"/>
          <a:chExt cx="0" cy="0"/>
        </a:xfrm>
      </p:grpSpPr>
      <p:pic>
        <p:nvPicPr>
          <p:cNvPr id="356" name="Google Shape;356;g115566f4d26_0_739"/>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357" name="Google Shape;357;g115566f4d26_0_739"/>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358" name="Google Shape;358;g115566f4d26_0_739"/>
          <p:cNvSpPr txBox="1"/>
          <p:nvPr/>
        </p:nvSpPr>
        <p:spPr>
          <a:xfrm>
            <a:off x="587225" y="1349000"/>
            <a:ext cx="80697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a:solidFill>
                  <a:srgbClr val="3F3F3F"/>
                </a:solidFill>
                <a:latin typeface="Dosis"/>
                <a:ea typeface="Dosis"/>
                <a:cs typeface="Dosis"/>
                <a:sym typeface="Dosis"/>
              </a:rPr>
              <a:t>5 Key Growth Tactics</a:t>
            </a:r>
            <a:endParaRPr b="1" sz="2200">
              <a:solidFill>
                <a:srgbClr val="3F3F3F"/>
              </a:solidFill>
              <a:latin typeface="Dosis"/>
              <a:ea typeface="Dosis"/>
              <a:cs typeface="Dosis"/>
              <a:sym typeface="Dosis"/>
            </a:endParaRPr>
          </a:p>
        </p:txBody>
      </p:sp>
      <p:sp>
        <p:nvSpPr>
          <p:cNvPr id="359" name="Google Shape;359;g115566f4d26_0_739"/>
          <p:cNvSpPr/>
          <p:nvPr/>
        </p:nvSpPr>
        <p:spPr>
          <a:xfrm>
            <a:off x="2104471" y="25378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115566f4d26_0_739"/>
          <p:cNvSpPr/>
          <p:nvPr/>
        </p:nvSpPr>
        <p:spPr>
          <a:xfrm>
            <a:off x="4191275" y="25378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115566f4d26_0_739"/>
          <p:cNvSpPr/>
          <p:nvPr/>
        </p:nvSpPr>
        <p:spPr>
          <a:xfrm>
            <a:off x="6327775" y="25378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115566f4d26_0_739"/>
          <p:cNvSpPr txBox="1"/>
          <p:nvPr/>
        </p:nvSpPr>
        <p:spPr>
          <a:xfrm>
            <a:off x="2153775" y="3053400"/>
            <a:ext cx="1421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Education</a:t>
            </a:r>
            <a:endParaRPr sz="1700">
              <a:solidFill>
                <a:schemeClr val="lt1"/>
              </a:solidFill>
              <a:latin typeface="Dosis Medium"/>
              <a:ea typeface="Dosis Medium"/>
              <a:cs typeface="Dosis Medium"/>
              <a:sym typeface="Dosis Medium"/>
            </a:endParaRPr>
          </a:p>
        </p:txBody>
      </p:sp>
      <p:sp>
        <p:nvSpPr>
          <p:cNvPr id="363" name="Google Shape;363;g115566f4d26_0_739"/>
          <p:cNvSpPr txBox="1"/>
          <p:nvPr/>
        </p:nvSpPr>
        <p:spPr>
          <a:xfrm>
            <a:off x="4280700" y="2968975"/>
            <a:ext cx="1421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Optimization</a:t>
            </a:r>
            <a:endParaRPr sz="1700">
              <a:solidFill>
                <a:schemeClr val="lt1"/>
              </a:solidFill>
              <a:latin typeface="Dosis Medium"/>
              <a:ea typeface="Dosis Medium"/>
              <a:cs typeface="Dosis Medium"/>
              <a:sym typeface="Dosis Medium"/>
            </a:endParaRPr>
          </a:p>
        </p:txBody>
      </p:sp>
      <p:sp>
        <p:nvSpPr>
          <p:cNvPr id="364" name="Google Shape;364;g115566f4d26_0_739"/>
          <p:cNvSpPr txBox="1"/>
          <p:nvPr/>
        </p:nvSpPr>
        <p:spPr>
          <a:xfrm>
            <a:off x="6327775" y="3012050"/>
            <a:ext cx="1597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Experimentation</a:t>
            </a:r>
            <a:endParaRPr sz="1700">
              <a:solidFill>
                <a:schemeClr val="lt1"/>
              </a:solidFill>
              <a:latin typeface="Dosis Medium"/>
              <a:ea typeface="Dosis Medium"/>
              <a:cs typeface="Dosis Medium"/>
              <a:sym typeface="Dosi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g115566f4d26_0_519"/>
          <p:cNvSpPr txBox="1"/>
          <p:nvPr/>
        </p:nvSpPr>
        <p:spPr>
          <a:xfrm>
            <a:off x="3046407" y="2598733"/>
            <a:ext cx="60993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n-US" sz="4000">
                <a:solidFill>
                  <a:srgbClr val="3F3F3F"/>
                </a:solidFill>
                <a:latin typeface="Dosis SemiBold"/>
                <a:ea typeface="Dosis SemiBold"/>
                <a:cs typeface="Dosis SemiBold"/>
                <a:sym typeface="Dosis SemiBold"/>
              </a:rPr>
              <a:t>Understanding to Product Analytics</a:t>
            </a:r>
            <a:endParaRPr i="0" sz="4000" u="none" cap="none" strike="noStrike">
              <a:solidFill>
                <a:srgbClr val="3F3F3F"/>
              </a:solidFill>
              <a:latin typeface="Dosis SemiBold"/>
              <a:ea typeface="Dosis SemiBold"/>
              <a:cs typeface="Dosis SemiBold"/>
              <a:sym typeface="Dosis SemiBold"/>
            </a:endParaRPr>
          </a:p>
        </p:txBody>
      </p:sp>
      <p:sp>
        <p:nvSpPr>
          <p:cNvPr id="111" name="Google Shape;111;g115566f4d26_0_519"/>
          <p:cNvSpPr/>
          <p:nvPr/>
        </p:nvSpPr>
        <p:spPr>
          <a:xfrm>
            <a:off x="5418768" y="4183058"/>
            <a:ext cx="1353900" cy="76200"/>
          </a:xfrm>
          <a:prstGeom prst="rect">
            <a:avLst/>
          </a:prstGeom>
          <a:solidFill>
            <a:srgbClr val="FFE6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8" name="Shape 368"/>
        <p:cNvGrpSpPr/>
        <p:nvPr/>
      </p:nvGrpSpPr>
      <p:grpSpPr>
        <a:xfrm>
          <a:off x="0" y="0"/>
          <a:ext cx="0" cy="0"/>
          <a:chOff x="0" y="0"/>
          <a:chExt cx="0" cy="0"/>
        </a:xfrm>
      </p:grpSpPr>
      <p:pic>
        <p:nvPicPr>
          <p:cNvPr id="369" name="Google Shape;369;g115566f4d26_0_751"/>
          <p:cNvPicPr preferRelativeResize="0"/>
          <p:nvPr/>
        </p:nvPicPr>
        <p:blipFill rotWithShape="1">
          <a:blip r:embed="rId4">
            <a:alphaModFix/>
          </a:blip>
          <a:srcRect b="0" l="0" r="0" t="0"/>
          <a:stretch/>
        </p:blipFill>
        <p:spPr>
          <a:xfrm>
            <a:off x="9006450" y="3007138"/>
            <a:ext cx="3185550" cy="3837419"/>
          </a:xfrm>
          <a:prstGeom prst="rect">
            <a:avLst/>
          </a:prstGeom>
          <a:noFill/>
          <a:ln>
            <a:noFill/>
          </a:ln>
        </p:spPr>
      </p:pic>
      <p:sp>
        <p:nvSpPr>
          <p:cNvPr id="370" name="Google Shape;370;g115566f4d26_0_751"/>
          <p:cNvSpPr txBox="1"/>
          <p:nvPr/>
        </p:nvSpPr>
        <p:spPr>
          <a:xfrm>
            <a:off x="1660650" y="2767200"/>
            <a:ext cx="7920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4000">
                <a:solidFill>
                  <a:srgbClr val="3F3F3F"/>
                </a:solidFill>
                <a:latin typeface="Dosis Medium"/>
                <a:ea typeface="Dosis Medium"/>
                <a:cs typeface="Dosis Medium"/>
                <a:sym typeface="Dosis Medium"/>
              </a:rPr>
              <a:t>Targeting and Recommendation</a:t>
            </a:r>
            <a:endParaRPr sz="4000">
              <a:solidFill>
                <a:srgbClr val="3F3F3F"/>
              </a:solidFill>
              <a:latin typeface="Dosis Medium"/>
              <a:ea typeface="Dosis Medium"/>
              <a:cs typeface="Dosis Medium"/>
              <a:sym typeface="Dosis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4" name="Shape 374"/>
        <p:cNvGrpSpPr/>
        <p:nvPr/>
      </p:nvGrpSpPr>
      <p:grpSpPr>
        <a:xfrm>
          <a:off x="0" y="0"/>
          <a:ext cx="0" cy="0"/>
          <a:chOff x="0" y="0"/>
          <a:chExt cx="0" cy="0"/>
        </a:xfrm>
      </p:grpSpPr>
      <p:pic>
        <p:nvPicPr>
          <p:cNvPr id="375" name="Google Shape;375;g115566f4d26_0_756"/>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376" name="Google Shape;376;g115566f4d26_0_756"/>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377" name="Google Shape;377;g115566f4d26_0_756"/>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378" name="Google Shape;378;g115566f4d26_0_756"/>
          <p:cNvSpPr txBox="1"/>
          <p:nvPr/>
        </p:nvSpPr>
        <p:spPr>
          <a:xfrm>
            <a:off x="587225" y="1945350"/>
            <a:ext cx="71568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600">
                <a:solidFill>
                  <a:srgbClr val="202124"/>
                </a:solidFill>
                <a:highlight>
                  <a:srgbClr val="FFFFFF"/>
                </a:highlight>
                <a:latin typeface="Dosis Medium"/>
                <a:ea typeface="Dosis Medium"/>
                <a:cs typeface="Dosis Medium"/>
                <a:sym typeface="Dosis Medium"/>
              </a:rPr>
              <a:t>Tim produk menggunakan behavioral targeting and recommendation untuk meningkatkan customer experiences. Keduanya berdasarkan product analytics dan machine learning untuk mengidentifikasi kelompok users berdasarkan past, present, dan predictable behavior.</a:t>
            </a:r>
            <a:endParaRPr sz="2200">
              <a:solidFill>
                <a:srgbClr val="3F3F3F"/>
              </a:solidFill>
              <a:latin typeface="Dosis Medium"/>
              <a:ea typeface="Dosis Medium"/>
              <a:cs typeface="Dosis Medium"/>
              <a:sym typeface="Dosis Medium"/>
            </a:endParaRPr>
          </a:p>
        </p:txBody>
      </p:sp>
      <p:sp>
        <p:nvSpPr>
          <p:cNvPr id="379" name="Google Shape;379;g115566f4d26_0_756"/>
          <p:cNvSpPr txBox="1"/>
          <p:nvPr/>
        </p:nvSpPr>
        <p:spPr>
          <a:xfrm>
            <a:off x="587225" y="998025"/>
            <a:ext cx="79206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400">
                <a:solidFill>
                  <a:srgbClr val="3F3F3F"/>
                </a:solidFill>
                <a:latin typeface="Dosis"/>
                <a:ea typeface="Dosis"/>
                <a:cs typeface="Dosis"/>
                <a:sym typeface="Dosis"/>
              </a:rPr>
              <a:t>Targeting and Recommendation</a:t>
            </a:r>
            <a:endParaRPr b="1" sz="3400">
              <a:solidFill>
                <a:srgbClr val="3F3F3F"/>
              </a:solidFill>
              <a:latin typeface="Dosis"/>
              <a:ea typeface="Dosis"/>
              <a:cs typeface="Dosis"/>
              <a:sym typeface="Dosi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3" name="Shape 383"/>
        <p:cNvGrpSpPr/>
        <p:nvPr/>
      </p:nvGrpSpPr>
      <p:grpSpPr>
        <a:xfrm>
          <a:off x="0" y="0"/>
          <a:ext cx="0" cy="0"/>
          <a:chOff x="0" y="0"/>
          <a:chExt cx="0" cy="0"/>
        </a:xfrm>
      </p:grpSpPr>
      <p:pic>
        <p:nvPicPr>
          <p:cNvPr id="384" name="Google Shape;384;g115566f4d26_0_764"/>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385" name="Google Shape;385;g115566f4d26_0_764"/>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386" name="Google Shape;386;g115566f4d26_0_764"/>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387" name="Google Shape;387;g115566f4d26_0_764"/>
          <p:cNvSpPr txBox="1"/>
          <p:nvPr/>
        </p:nvSpPr>
        <p:spPr>
          <a:xfrm>
            <a:off x="587225" y="998025"/>
            <a:ext cx="79206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400">
                <a:solidFill>
                  <a:srgbClr val="3F3F3F"/>
                </a:solidFill>
                <a:latin typeface="Dosis"/>
                <a:ea typeface="Dosis"/>
                <a:cs typeface="Dosis"/>
                <a:sym typeface="Dosis"/>
              </a:rPr>
              <a:t>Targeting and Recommendation</a:t>
            </a:r>
            <a:endParaRPr b="1" sz="3400">
              <a:solidFill>
                <a:srgbClr val="3F3F3F"/>
              </a:solidFill>
              <a:latin typeface="Dosis"/>
              <a:ea typeface="Dosis"/>
              <a:cs typeface="Dosis"/>
              <a:sym typeface="Dosis"/>
            </a:endParaRPr>
          </a:p>
        </p:txBody>
      </p:sp>
      <p:sp>
        <p:nvSpPr>
          <p:cNvPr id="388" name="Google Shape;388;g115566f4d26_0_764"/>
          <p:cNvSpPr/>
          <p:nvPr/>
        </p:nvSpPr>
        <p:spPr>
          <a:xfrm>
            <a:off x="1013800" y="2126975"/>
            <a:ext cx="6549900" cy="615600"/>
          </a:xfrm>
          <a:prstGeom prst="flowChartAlternateProcess">
            <a:avLst/>
          </a:prstGeom>
          <a:solidFill>
            <a:srgbClr val="71DFE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115566f4d26_0_764"/>
          <p:cNvSpPr txBox="1"/>
          <p:nvPr/>
        </p:nvSpPr>
        <p:spPr>
          <a:xfrm>
            <a:off x="1103250" y="2234675"/>
            <a:ext cx="57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90" name="Google Shape;390;g115566f4d26_0_764"/>
          <p:cNvSpPr txBox="1"/>
          <p:nvPr/>
        </p:nvSpPr>
        <p:spPr>
          <a:xfrm>
            <a:off x="1103250" y="2196275"/>
            <a:ext cx="5724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Dosis Medium"/>
                <a:ea typeface="Dosis Medium"/>
                <a:cs typeface="Dosis Medium"/>
                <a:sym typeface="Dosis Medium"/>
              </a:rPr>
              <a:t>Powering the Era of Hyper-personalizations</a:t>
            </a:r>
            <a:endParaRPr sz="1900">
              <a:latin typeface="Dosis Medium"/>
              <a:ea typeface="Dosis Medium"/>
              <a:cs typeface="Dosis Medium"/>
              <a:sym typeface="Dosis Medium"/>
            </a:endParaRPr>
          </a:p>
        </p:txBody>
      </p:sp>
      <p:sp>
        <p:nvSpPr>
          <p:cNvPr id="391" name="Google Shape;391;g115566f4d26_0_764"/>
          <p:cNvSpPr txBox="1"/>
          <p:nvPr/>
        </p:nvSpPr>
        <p:spPr>
          <a:xfrm>
            <a:off x="1103249" y="3376688"/>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392" name="Google Shape;392;g115566f4d26_0_764"/>
          <p:cNvSpPr txBox="1"/>
          <p:nvPr/>
        </p:nvSpPr>
        <p:spPr>
          <a:xfrm>
            <a:off x="1233875" y="3361263"/>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393" name="Google Shape;393;g115566f4d26_0_764"/>
          <p:cNvSpPr/>
          <p:nvPr/>
        </p:nvSpPr>
        <p:spPr>
          <a:xfrm>
            <a:off x="1721600" y="3065813"/>
            <a:ext cx="6549900" cy="615600"/>
          </a:xfrm>
          <a:prstGeom prst="flowChartAlternateProcess">
            <a:avLst/>
          </a:prstGeom>
          <a:solidFill>
            <a:srgbClr val="71DFE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115566f4d26_0_764"/>
          <p:cNvSpPr txBox="1"/>
          <p:nvPr/>
        </p:nvSpPr>
        <p:spPr>
          <a:xfrm>
            <a:off x="1811050" y="3173513"/>
            <a:ext cx="57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95" name="Google Shape;395;g115566f4d26_0_764"/>
          <p:cNvSpPr txBox="1"/>
          <p:nvPr/>
        </p:nvSpPr>
        <p:spPr>
          <a:xfrm>
            <a:off x="1811050" y="3135113"/>
            <a:ext cx="5724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Dosis Medium"/>
                <a:ea typeface="Dosis Medium"/>
                <a:cs typeface="Dosis Medium"/>
                <a:sym typeface="Dosis Medium"/>
              </a:rPr>
              <a:t>Achieving Sustainable Product-led Growth</a:t>
            </a:r>
            <a:endParaRPr sz="1900">
              <a:latin typeface="Dosis Medium"/>
              <a:ea typeface="Dosis Medium"/>
              <a:cs typeface="Dosis Medium"/>
              <a:sym typeface="Dosis Medium"/>
            </a:endParaRPr>
          </a:p>
        </p:txBody>
      </p:sp>
      <p:sp>
        <p:nvSpPr>
          <p:cNvPr id="396" name="Google Shape;396;g115566f4d26_0_764"/>
          <p:cNvSpPr txBox="1"/>
          <p:nvPr/>
        </p:nvSpPr>
        <p:spPr>
          <a:xfrm>
            <a:off x="2141424" y="4204775"/>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397" name="Google Shape;397;g115566f4d26_0_764"/>
          <p:cNvSpPr txBox="1"/>
          <p:nvPr/>
        </p:nvSpPr>
        <p:spPr>
          <a:xfrm>
            <a:off x="2272050" y="4189350"/>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398" name="Google Shape;398;g115566f4d26_0_764"/>
          <p:cNvSpPr/>
          <p:nvPr/>
        </p:nvSpPr>
        <p:spPr>
          <a:xfrm>
            <a:off x="2759775" y="3893900"/>
            <a:ext cx="6549900" cy="615600"/>
          </a:xfrm>
          <a:prstGeom prst="flowChartAlternateProcess">
            <a:avLst/>
          </a:prstGeom>
          <a:solidFill>
            <a:srgbClr val="71DFE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115566f4d26_0_764"/>
          <p:cNvSpPr txBox="1"/>
          <p:nvPr/>
        </p:nvSpPr>
        <p:spPr>
          <a:xfrm>
            <a:off x="2849225" y="4001600"/>
            <a:ext cx="57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00" name="Google Shape;400;g115566f4d26_0_764"/>
          <p:cNvSpPr txBox="1"/>
          <p:nvPr/>
        </p:nvSpPr>
        <p:spPr>
          <a:xfrm>
            <a:off x="2849225" y="3963200"/>
            <a:ext cx="5724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Dosis Medium"/>
                <a:ea typeface="Dosis Medium"/>
                <a:cs typeface="Dosis Medium"/>
                <a:sym typeface="Dosis Medium"/>
              </a:rPr>
              <a:t>Using Machine Learning to Predict Behavior</a:t>
            </a:r>
            <a:endParaRPr sz="1900">
              <a:latin typeface="Dosis Medium"/>
              <a:ea typeface="Dosis Medium"/>
              <a:cs typeface="Dosis Medium"/>
              <a:sym typeface="Dosis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4" name="Shape 404"/>
        <p:cNvGrpSpPr/>
        <p:nvPr/>
      </p:nvGrpSpPr>
      <p:grpSpPr>
        <a:xfrm>
          <a:off x="0" y="0"/>
          <a:ext cx="0" cy="0"/>
          <a:chOff x="0" y="0"/>
          <a:chExt cx="0" cy="0"/>
        </a:xfrm>
      </p:grpSpPr>
      <p:pic>
        <p:nvPicPr>
          <p:cNvPr id="405" name="Google Shape;405;g115566f4d26_0_784"/>
          <p:cNvPicPr preferRelativeResize="0"/>
          <p:nvPr/>
        </p:nvPicPr>
        <p:blipFill rotWithShape="1">
          <a:blip r:embed="rId4">
            <a:alphaModFix/>
          </a:blip>
          <a:srcRect b="0" l="0" r="0" t="0"/>
          <a:stretch/>
        </p:blipFill>
        <p:spPr>
          <a:xfrm>
            <a:off x="9006450" y="3007138"/>
            <a:ext cx="3185550" cy="3837419"/>
          </a:xfrm>
          <a:prstGeom prst="rect">
            <a:avLst/>
          </a:prstGeom>
          <a:noFill/>
          <a:ln>
            <a:noFill/>
          </a:ln>
        </p:spPr>
      </p:pic>
      <p:sp>
        <p:nvSpPr>
          <p:cNvPr id="406" name="Google Shape;406;g115566f4d26_0_784"/>
          <p:cNvSpPr txBox="1"/>
          <p:nvPr/>
        </p:nvSpPr>
        <p:spPr>
          <a:xfrm>
            <a:off x="1660650" y="2767200"/>
            <a:ext cx="7920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4000">
                <a:solidFill>
                  <a:srgbClr val="3F3F3F"/>
                </a:solidFill>
                <a:latin typeface="Dosis Medium"/>
                <a:ea typeface="Dosis Medium"/>
                <a:cs typeface="Dosis Medium"/>
                <a:sym typeface="Dosis Medium"/>
              </a:rPr>
              <a:t>Collaborative Learning</a:t>
            </a:r>
            <a:endParaRPr sz="4000">
              <a:solidFill>
                <a:srgbClr val="3F3F3F"/>
              </a:solidFill>
              <a:latin typeface="Dosis Medium"/>
              <a:ea typeface="Dosis Medium"/>
              <a:cs typeface="Dosis Medium"/>
              <a:sym typeface="Dosis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0" name="Shape 410"/>
        <p:cNvGrpSpPr/>
        <p:nvPr/>
      </p:nvGrpSpPr>
      <p:grpSpPr>
        <a:xfrm>
          <a:off x="0" y="0"/>
          <a:ext cx="0" cy="0"/>
          <a:chOff x="0" y="0"/>
          <a:chExt cx="0" cy="0"/>
        </a:xfrm>
      </p:grpSpPr>
      <p:pic>
        <p:nvPicPr>
          <p:cNvPr id="411" name="Google Shape;411;g115566f4d26_0_789"/>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412" name="Google Shape;412;g115566f4d26_0_789"/>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413" name="Google Shape;413;g115566f4d26_0_789"/>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414" name="Google Shape;414;g115566f4d26_0_789"/>
          <p:cNvSpPr txBox="1"/>
          <p:nvPr/>
        </p:nvSpPr>
        <p:spPr>
          <a:xfrm>
            <a:off x="587225" y="998025"/>
            <a:ext cx="79206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400">
                <a:solidFill>
                  <a:srgbClr val="3F3F3F"/>
                </a:solidFill>
                <a:latin typeface="Dosis"/>
                <a:ea typeface="Dosis"/>
                <a:cs typeface="Dosis"/>
                <a:sym typeface="Dosis"/>
              </a:rPr>
              <a:t>Collaborative Learning</a:t>
            </a:r>
            <a:endParaRPr b="1" sz="3400">
              <a:solidFill>
                <a:srgbClr val="3F3F3F"/>
              </a:solidFill>
              <a:latin typeface="Dosis"/>
              <a:ea typeface="Dosis"/>
              <a:cs typeface="Dosis"/>
              <a:sym typeface="Dosis"/>
            </a:endParaRPr>
          </a:p>
        </p:txBody>
      </p:sp>
      <p:pic>
        <p:nvPicPr>
          <p:cNvPr id="415" name="Google Shape;415;g115566f4d26_0_789"/>
          <p:cNvPicPr preferRelativeResize="0"/>
          <p:nvPr/>
        </p:nvPicPr>
        <p:blipFill>
          <a:blip r:embed="rId5">
            <a:alphaModFix/>
          </a:blip>
          <a:stretch>
            <a:fillRect/>
          </a:stretch>
        </p:blipFill>
        <p:spPr>
          <a:xfrm>
            <a:off x="1514050" y="1955525"/>
            <a:ext cx="6663079" cy="369985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419" name="Shape 419"/>
        <p:cNvGrpSpPr/>
        <p:nvPr/>
      </p:nvGrpSpPr>
      <p:grpSpPr>
        <a:xfrm>
          <a:off x="0" y="0"/>
          <a:ext cx="0" cy="0"/>
          <a:chOff x="0" y="0"/>
          <a:chExt cx="0" cy="0"/>
        </a:xfrm>
      </p:grpSpPr>
      <p:sp>
        <p:nvSpPr>
          <p:cNvPr id="420" name="Google Shape;420;g115566f4d26_0_797"/>
          <p:cNvSpPr txBox="1"/>
          <p:nvPr/>
        </p:nvSpPr>
        <p:spPr>
          <a:xfrm>
            <a:off x="3046407" y="2598733"/>
            <a:ext cx="60993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n-US" sz="4000" u="sng">
                <a:solidFill>
                  <a:schemeClr val="hlink"/>
                </a:solidFill>
                <a:latin typeface="Dosis SemiBold"/>
                <a:ea typeface="Dosis SemiBold"/>
                <a:cs typeface="Dosis SemiBold"/>
                <a:sym typeface="Dosis SemiBold"/>
                <a:hlinkClick r:id="rId5"/>
                <a:extLst>
                  <a:ext uri="http://customooxmlschemas.google.com/">
                    <go:slidesCustomData xmlns:go="http://customooxmlschemas.google.com/" textRoundtripDataId="0"/>
                  </a:ext>
                </a:extLst>
              </a:rPr>
              <a:t>QUIZ TIME</a:t>
            </a:r>
            <a:endParaRPr i="0" sz="4000" u="none" cap="none" strike="noStrike">
              <a:solidFill>
                <a:srgbClr val="3F3F3F"/>
              </a:solidFill>
              <a:latin typeface="Dosis SemiBold"/>
              <a:ea typeface="Dosis SemiBold"/>
              <a:cs typeface="Dosis SemiBold"/>
              <a:sym typeface="Dosis SemiBold"/>
            </a:endParaRPr>
          </a:p>
        </p:txBody>
      </p:sp>
      <p:sp>
        <p:nvSpPr>
          <p:cNvPr id="421" name="Google Shape;421;g115566f4d26_0_797"/>
          <p:cNvSpPr/>
          <p:nvPr/>
        </p:nvSpPr>
        <p:spPr>
          <a:xfrm>
            <a:off x="5418768" y="4183058"/>
            <a:ext cx="1353900" cy="76200"/>
          </a:xfrm>
          <a:prstGeom prst="rect">
            <a:avLst/>
          </a:prstGeom>
          <a:solidFill>
            <a:srgbClr val="FFE6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5" name="Shape 425"/>
        <p:cNvGrpSpPr/>
        <p:nvPr/>
      </p:nvGrpSpPr>
      <p:grpSpPr>
        <a:xfrm>
          <a:off x="0" y="0"/>
          <a:ext cx="0" cy="0"/>
          <a:chOff x="0" y="0"/>
          <a:chExt cx="0" cy="0"/>
        </a:xfrm>
      </p:grpSpPr>
      <p:sp>
        <p:nvSpPr>
          <p:cNvPr id="426" name="Google Shape;426;g115566f4d26_0_802"/>
          <p:cNvSpPr txBox="1"/>
          <p:nvPr/>
        </p:nvSpPr>
        <p:spPr>
          <a:xfrm>
            <a:off x="503300" y="2510655"/>
            <a:ext cx="60993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2400">
                <a:solidFill>
                  <a:srgbClr val="434343"/>
                </a:solidFill>
                <a:latin typeface="Arial Black"/>
                <a:ea typeface="Arial Black"/>
                <a:cs typeface="Arial Black"/>
                <a:sym typeface="Arial Black"/>
              </a:rPr>
              <a:t>INTRODUCTION TO PRODUCT ANALYTICS : ANALYTICS FRAMEWORK</a:t>
            </a:r>
            <a:endParaRPr sz="2400">
              <a:solidFill>
                <a:srgbClr val="434343"/>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4000"/>
              <a:buFont typeface="Arial"/>
              <a:buNone/>
            </a:pPr>
            <a:r>
              <a:rPr lang="en-US" sz="2400">
                <a:solidFill>
                  <a:srgbClr val="434343"/>
                </a:solidFill>
                <a:latin typeface="Arial Black"/>
                <a:ea typeface="Arial Black"/>
                <a:cs typeface="Arial Black"/>
                <a:sym typeface="Arial Black"/>
              </a:rPr>
              <a:t>PART II</a:t>
            </a:r>
            <a:endParaRPr sz="2400">
              <a:solidFill>
                <a:srgbClr val="434343"/>
              </a:solidFill>
              <a:latin typeface="Arial Black"/>
              <a:ea typeface="Arial Black"/>
              <a:cs typeface="Arial Black"/>
              <a:sym typeface="Arial Black"/>
            </a:endParaRPr>
          </a:p>
        </p:txBody>
      </p:sp>
      <p:pic>
        <p:nvPicPr>
          <p:cNvPr id="427" name="Google Shape;427;g115566f4d26_0_802"/>
          <p:cNvPicPr preferRelativeResize="0"/>
          <p:nvPr/>
        </p:nvPicPr>
        <p:blipFill rotWithShape="1">
          <a:blip r:embed="rId4">
            <a:alphaModFix/>
          </a:blip>
          <a:srcRect b="0" l="0" r="0" t="0"/>
          <a:stretch/>
        </p:blipFill>
        <p:spPr>
          <a:xfrm>
            <a:off x="503300" y="1319300"/>
            <a:ext cx="1162300" cy="649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1" name="Shape 431"/>
        <p:cNvGrpSpPr/>
        <p:nvPr/>
      </p:nvGrpSpPr>
      <p:grpSpPr>
        <a:xfrm>
          <a:off x="0" y="0"/>
          <a:ext cx="0" cy="0"/>
          <a:chOff x="0" y="0"/>
          <a:chExt cx="0" cy="0"/>
        </a:xfrm>
      </p:grpSpPr>
      <p:sp>
        <p:nvSpPr>
          <p:cNvPr id="432" name="Google Shape;432;g1156da46518_0_0"/>
          <p:cNvSpPr txBox="1"/>
          <p:nvPr/>
        </p:nvSpPr>
        <p:spPr>
          <a:xfrm>
            <a:off x="6394450" y="4256405"/>
            <a:ext cx="5460900" cy="831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rgbClr val="3F3F3F"/>
                </a:solidFill>
              </a:rPr>
              <a:t>Lead Data Engineer, Mapan (Gojek Group</a:t>
            </a:r>
            <a:endParaRPr b="0" i="0" sz="2400" u="none" cap="none" strike="noStrike">
              <a:solidFill>
                <a:srgbClr val="3F3F3F"/>
              </a:solidFill>
              <a:latin typeface="Arial"/>
              <a:ea typeface="Arial"/>
              <a:cs typeface="Arial"/>
              <a:sym typeface="Arial"/>
            </a:endParaRPr>
          </a:p>
        </p:txBody>
      </p:sp>
      <p:sp>
        <p:nvSpPr>
          <p:cNvPr id="433" name="Google Shape;433;g1156da46518_0_0"/>
          <p:cNvSpPr txBox="1"/>
          <p:nvPr/>
        </p:nvSpPr>
        <p:spPr>
          <a:xfrm>
            <a:off x="342875" y="4970975"/>
            <a:ext cx="45876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n-US" sz="4000">
                <a:solidFill>
                  <a:srgbClr val="3F3F3F"/>
                </a:solidFill>
                <a:latin typeface="Arial Black"/>
                <a:ea typeface="Arial Black"/>
                <a:cs typeface="Arial Black"/>
                <a:sym typeface="Arial Black"/>
              </a:rPr>
              <a:t>Imam Aris Munandar</a:t>
            </a:r>
            <a:endParaRPr b="0" i="0" sz="4000" u="none" cap="none" strike="noStrike">
              <a:solidFill>
                <a:srgbClr val="3F3F3F"/>
              </a:solidFill>
              <a:latin typeface="Calibri"/>
              <a:ea typeface="Calibri"/>
              <a:cs typeface="Calibri"/>
              <a:sym typeface="Calibri"/>
            </a:endParaRPr>
          </a:p>
        </p:txBody>
      </p:sp>
      <p:pic>
        <p:nvPicPr>
          <p:cNvPr id="434" name="Google Shape;434;g1156da46518_0_0"/>
          <p:cNvPicPr preferRelativeResize="0"/>
          <p:nvPr/>
        </p:nvPicPr>
        <p:blipFill rotWithShape="1">
          <a:blip r:embed="rId4">
            <a:alphaModFix/>
          </a:blip>
          <a:srcRect b="308" l="0" r="0" t="317"/>
          <a:stretch/>
        </p:blipFill>
        <p:spPr>
          <a:xfrm>
            <a:off x="574462" y="527076"/>
            <a:ext cx="4476574" cy="4443901"/>
          </a:xfrm>
          <a:prstGeom prst="rect">
            <a:avLst/>
          </a:prstGeom>
          <a:noFill/>
          <a:ln>
            <a:noFill/>
          </a:ln>
        </p:spPr>
      </p:pic>
      <p:sp>
        <p:nvSpPr>
          <p:cNvPr id="435" name="Google Shape;435;g1156da46518_0_0"/>
          <p:cNvSpPr txBox="1"/>
          <p:nvPr/>
        </p:nvSpPr>
        <p:spPr>
          <a:xfrm>
            <a:off x="6393815" y="1461135"/>
            <a:ext cx="54609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Arial"/>
                <a:ea typeface="Arial"/>
                <a:cs typeface="Arial"/>
                <a:sym typeface="Arial"/>
              </a:rPr>
              <a:t>Sarjana </a:t>
            </a:r>
            <a:r>
              <a:rPr lang="en-US" sz="2400">
                <a:solidFill>
                  <a:srgbClr val="3F3F3F"/>
                </a:solidFill>
              </a:rPr>
              <a:t>Sistem Informasi</a:t>
            </a:r>
            <a:r>
              <a:rPr b="0" i="0" lang="en-US" sz="2400" u="none" cap="none" strike="noStrike">
                <a:solidFill>
                  <a:srgbClr val="3F3F3F"/>
                </a:solidFill>
                <a:latin typeface="Arial"/>
                <a:ea typeface="Arial"/>
                <a:cs typeface="Arial"/>
                <a:sym typeface="Arial"/>
              </a:rPr>
              <a:t>, Universitas </a:t>
            </a:r>
            <a:r>
              <a:rPr lang="en-US" sz="2400">
                <a:solidFill>
                  <a:srgbClr val="3F3F3F"/>
                </a:solidFill>
              </a:rPr>
              <a:t>Bina Nusantara</a:t>
            </a:r>
            <a:endParaRPr b="0" i="0" sz="2400" u="none" cap="none" strike="noStrike">
              <a:solidFill>
                <a:srgbClr val="3F3F3F"/>
              </a:solidFill>
              <a:latin typeface="Arial"/>
              <a:ea typeface="Arial"/>
              <a:cs typeface="Arial"/>
              <a:sym typeface="Arial"/>
            </a:endParaRPr>
          </a:p>
        </p:txBody>
      </p:sp>
      <p:pic>
        <p:nvPicPr>
          <p:cNvPr descr="Point" id="436" name="Google Shape;436;g1156da46518_0_0"/>
          <p:cNvPicPr preferRelativeResize="0"/>
          <p:nvPr/>
        </p:nvPicPr>
        <p:blipFill rotWithShape="1">
          <a:blip r:embed="rId5">
            <a:alphaModFix/>
          </a:blip>
          <a:srcRect b="0" l="0" r="0" t="0"/>
          <a:stretch/>
        </p:blipFill>
        <p:spPr>
          <a:xfrm>
            <a:off x="5944235" y="1528445"/>
            <a:ext cx="381635" cy="381635"/>
          </a:xfrm>
          <a:prstGeom prst="rect">
            <a:avLst/>
          </a:prstGeom>
          <a:noFill/>
          <a:ln>
            <a:noFill/>
          </a:ln>
        </p:spPr>
      </p:pic>
      <p:sp>
        <p:nvSpPr>
          <p:cNvPr id="437" name="Google Shape;437;g1156da46518_0_0"/>
          <p:cNvSpPr txBox="1"/>
          <p:nvPr/>
        </p:nvSpPr>
        <p:spPr>
          <a:xfrm>
            <a:off x="6393815" y="2291080"/>
            <a:ext cx="54609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Arial"/>
                <a:ea typeface="Arial"/>
                <a:cs typeface="Arial"/>
                <a:sym typeface="Arial"/>
              </a:rPr>
              <a:t>Magister Manajemen Sistem </a:t>
            </a:r>
            <a:r>
              <a:rPr lang="en-US" sz="2400">
                <a:solidFill>
                  <a:srgbClr val="3F3F3F"/>
                </a:solidFill>
              </a:rPr>
              <a:t>Informasi</a:t>
            </a:r>
            <a:r>
              <a:rPr b="0" i="0" lang="en-US" sz="2400" u="none" cap="none" strike="noStrike">
                <a:solidFill>
                  <a:srgbClr val="3F3F3F"/>
                </a:solidFill>
                <a:latin typeface="Arial"/>
                <a:ea typeface="Arial"/>
                <a:cs typeface="Arial"/>
                <a:sym typeface="Arial"/>
              </a:rPr>
              <a:t>, Universitas </a:t>
            </a:r>
            <a:r>
              <a:rPr lang="en-US" sz="2400">
                <a:solidFill>
                  <a:srgbClr val="3F3F3F"/>
                </a:solidFill>
              </a:rPr>
              <a:t>Bina Nusantara</a:t>
            </a:r>
            <a:endParaRPr b="0" i="0" sz="2400" u="none" cap="none" strike="noStrike">
              <a:solidFill>
                <a:srgbClr val="3F3F3F"/>
              </a:solidFill>
              <a:latin typeface="Arial"/>
              <a:ea typeface="Arial"/>
              <a:cs typeface="Arial"/>
              <a:sym typeface="Arial"/>
            </a:endParaRPr>
          </a:p>
        </p:txBody>
      </p:sp>
      <p:pic>
        <p:nvPicPr>
          <p:cNvPr descr="Point" id="438" name="Google Shape;438;g1156da46518_0_0"/>
          <p:cNvPicPr preferRelativeResize="0"/>
          <p:nvPr/>
        </p:nvPicPr>
        <p:blipFill rotWithShape="1">
          <a:blip r:embed="rId6">
            <a:alphaModFix/>
          </a:blip>
          <a:srcRect b="0" l="0" r="0" t="0"/>
          <a:stretch/>
        </p:blipFill>
        <p:spPr>
          <a:xfrm>
            <a:off x="5944235" y="2358390"/>
            <a:ext cx="381635" cy="381635"/>
          </a:xfrm>
          <a:prstGeom prst="rect">
            <a:avLst/>
          </a:prstGeom>
          <a:noFill/>
          <a:ln>
            <a:noFill/>
          </a:ln>
        </p:spPr>
      </p:pic>
      <p:pic>
        <p:nvPicPr>
          <p:cNvPr descr="Point" id="439" name="Google Shape;439;g1156da46518_0_0"/>
          <p:cNvPicPr preferRelativeResize="0"/>
          <p:nvPr/>
        </p:nvPicPr>
        <p:blipFill rotWithShape="1">
          <a:blip r:embed="rId7">
            <a:alphaModFix/>
          </a:blip>
          <a:srcRect b="0" l="0" r="0" t="0"/>
          <a:stretch/>
        </p:blipFill>
        <p:spPr>
          <a:xfrm>
            <a:off x="5944870" y="4323715"/>
            <a:ext cx="381635" cy="381635"/>
          </a:xfrm>
          <a:prstGeom prst="rect">
            <a:avLst/>
          </a:prstGeom>
          <a:noFill/>
          <a:ln>
            <a:noFill/>
          </a:ln>
        </p:spPr>
      </p:pic>
      <p:sp>
        <p:nvSpPr>
          <p:cNvPr id="440" name="Google Shape;440;g1156da46518_0_0"/>
          <p:cNvSpPr txBox="1"/>
          <p:nvPr/>
        </p:nvSpPr>
        <p:spPr>
          <a:xfrm>
            <a:off x="6394450" y="5010150"/>
            <a:ext cx="5460900" cy="831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rgbClr val="3F3F3F"/>
                </a:solidFill>
              </a:rPr>
              <a:t>Senior Analytics Engineer, Singapore company</a:t>
            </a:r>
            <a:endParaRPr b="0" i="0" sz="2400" u="none" cap="none" strike="noStrike">
              <a:solidFill>
                <a:srgbClr val="3F3F3F"/>
              </a:solidFill>
              <a:latin typeface="Arial"/>
              <a:ea typeface="Arial"/>
              <a:cs typeface="Arial"/>
              <a:sym typeface="Arial"/>
            </a:endParaRPr>
          </a:p>
        </p:txBody>
      </p:sp>
      <p:pic>
        <p:nvPicPr>
          <p:cNvPr descr="Point" id="441" name="Google Shape;441;g1156da46518_0_0"/>
          <p:cNvPicPr preferRelativeResize="0"/>
          <p:nvPr/>
        </p:nvPicPr>
        <p:blipFill rotWithShape="1">
          <a:blip r:embed="rId8">
            <a:alphaModFix/>
          </a:blip>
          <a:srcRect b="0" l="0" r="0" t="0"/>
          <a:stretch/>
        </p:blipFill>
        <p:spPr>
          <a:xfrm>
            <a:off x="5944870" y="5077460"/>
            <a:ext cx="381635" cy="381635"/>
          </a:xfrm>
          <a:prstGeom prst="rect">
            <a:avLst/>
          </a:prstGeom>
          <a:noFill/>
          <a:ln>
            <a:noFill/>
          </a:ln>
        </p:spPr>
      </p:pic>
      <p:sp>
        <p:nvSpPr>
          <p:cNvPr id="442" name="Google Shape;442;g1156da46518_0_0"/>
          <p:cNvSpPr txBox="1"/>
          <p:nvPr/>
        </p:nvSpPr>
        <p:spPr>
          <a:xfrm>
            <a:off x="6394450" y="6372850"/>
            <a:ext cx="57510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rgbClr val="3F3F3F"/>
                </a:solidFill>
              </a:rPr>
              <a:t>Data Engineer, Time International</a:t>
            </a:r>
            <a:endParaRPr sz="2400">
              <a:solidFill>
                <a:srgbClr val="3F3F3F"/>
              </a:solidFill>
            </a:endParaRPr>
          </a:p>
        </p:txBody>
      </p:sp>
      <p:pic>
        <p:nvPicPr>
          <p:cNvPr descr="Point" id="443" name="Google Shape;443;g1156da46518_0_0"/>
          <p:cNvPicPr preferRelativeResize="0"/>
          <p:nvPr/>
        </p:nvPicPr>
        <p:blipFill rotWithShape="1">
          <a:blip r:embed="rId8">
            <a:alphaModFix/>
          </a:blip>
          <a:srcRect b="0" l="0" r="0" t="0"/>
          <a:stretch/>
        </p:blipFill>
        <p:spPr>
          <a:xfrm>
            <a:off x="5944870" y="6440170"/>
            <a:ext cx="381635" cy="381635"/>
          </a:xfrm>
          <a:prstGeom prst="rect">
            <a:avLst/>
          </a:prstGeom>
          <a:noFill/>
          <a:ln>
            <a:noFill/>
          </a:ln>
        </p:spPr>
      </p:pic>
      <p:sp>
        <p:nvSpPr>
          <p:cNvPr id="444" name="Google Shape;444;g1156da46518_0_0"/>
          <p:cNvSpPr/>
          <p:nvPr/>
        </p:nvSpPr>
        <p:spPr>
          <a:xfrm>
            <a:off x="5732775" y="569500"/>
            <a:ext cx="2058900" cy="708000"/>
          </a:xfrm>
          <a:prstGeom prst="roundRect">
            <a:avLst>
              <a:gd fmla="val 50000" name="adj"/>
            </a:avLst>
          </a:prstGeom>
          <a:solidFill>
            <a:srgbClr val="FFE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434343"/>
                </a:solidFill>
                <a:latin typeface="Arial"/>
                <a:ea typeface="Arial"/>
                <a:cs typeface="Arial"/>
                <a:sym typeface="Arial"/>
              </a:rPr>
              <a:t>Pendidikan</a:t>
            </a:r>
            <a:endParaRPr b="1" i="0" sz="2300" u="none" cap="none" strike="noStrike">
              <a:solidFill>
                <a:srgbClr val="434343"/>
              </a:solidFill>
              <a:latin typeface="Arial"/>
              <a:ea typeface="Arial"/>
              <a:cs typeface="Arial"/>
              <a:sym typeface="Arial"/>
            </a:endParaRPr>
          </a:p>
        </p:txBody>
      </p:sp>
      <p:sp>
        <p:nvSpPr>
          <p:cNvPr id="445" name="Google Shape;445;g1156da46518_0_0"/>
          <p:cNvSpPr/>
          <p:nvPr/>
        </p:nvSpPr>
        <p:spPr>
          <a:xfrm>
            <a:off x="5732775" y="3368375"/>
            <a:ext cx="3027300" cy="708000"/>
          </a:xfrm>
          <a:prstGeom prst="roundRect">
            <a:avLst>
              <a:gd fmla="val 50000" name="adj"/>
            </a:avLst>
          </a:prstGeom>
          <a:solidFill>
            <a:srgbClr val="FFE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434343"/>
                </a:solidFill>
                <a:latin typeface="Arial"/>
                <a:ea typeface="Arial"/>
                <a:cs typeface="Arial"/>
                <a:sym typeface="Arial"/>
              </a:rPr>
              <a:t>Pengalaman Kerja</a:t>
            </a:r>
            <a:endParaRPr b="1" i="0" sz="2300" u="none" cap="none" strike="noStrike">
              <a:solidFill>
                <a:srgbClr val="434343"/>
              </a:solidFill>
              <a:latin typeface="Arial"/>
              <a:ea typeface="Arial"/>
              <a:cs typeface="Arial"/>
              <a:sym typeface="Arial"/>
            </a:endParaRPr>
          </a:p>
        </p:txBody>
      </p:sp>
      <p:sp>
        <p:nvSpPr>
          <p:cNvPr id="446" name="Google Shape;446;g1156da46518_0_0"/>
          <p:cNvSpPr txBox="1"/>
          <p:nvPr/>
        </p:nvSpPr>
        <p:spPr>
          <a:xfrm>
            <a:off x="6393800" y="5875625"/>
            <a:ext cx="54609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rgbClr val="3F3F3F"/>
                </a:solidFill>
              </a:rPr>
              <a:t>Senior Data Engineer, Ruparupa.com</a:t>
            </a:r>
            <a:endParaRPr b="0" i="0" sz="2400" u="none" cap="none" strike="noStrike">
              <a:solidFill>
                <a:srgbClr val="3F3F3F"/>
              </a:solidFill>
              <a:latin typeface="Arial"/>
              <a:ea typeface="Arial"/>
              <a:cs typeface="Arial"/>
              <a:sym typeface="Arial"/>
            </a:endParaRPr>
          </a:p>
        </p:txBody>
      </p:sp>
      <p:pic>
        <p:nvPicPr>
          <p:cNvPr descr="Point" id="447" name="Google Shape;447;g1156da46518_0_0"/>
          <p:cNvPicPr preferRelativeResize="0"/>
          <p:nvPr/>
        </p:nvPicPr>
        <p:blipFill rotWithShape="1">
          <a:blip r:embed="rId8">
            <a:alphaModFix/>
          </a:blip>
          <a:srcRect b="0" l="0" r="0" t="0"/>
          <a:stretch/>
        </p:blipFill>
        <p:spPr>
          <a:xfrm>
            <a:off x="5944220" y="5942935"/>
            <a:ext cx="381635" cy="38163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1" name="Shape 451"/>
        <p:cNvGrpSpPr/>
        <p:nvPr/>
      </p:nvGrpSpPr>
      <p:grpSpPr>
        <a:xfrm>
          <a:off x="0" y="0"/>
          <a:ext cx="0" cy="0"/>
          <a:chOff x="0" y="0"/>
          <a:chExt cx="0" cy="0"/>
        </a:xfrm>
      </p:grpSpPr>
      <p:sp>
        <p:nvSpPr>
          <p:cNvPr id="452" name="Google Shape;452;g115566f4d26_0_826"/>
          <p:cNvSpPr txBox="1"/>
          <p:nvPr/>
        </p:nvSpPr>
        <p:spPr>
          <a:xfrm>
            <a:off x="5477510" y="1188720"/>
            <a:ext cx="1236900" cy="264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600"/>
              <a:buFont typeface="Arial"/>
              <a:buNone/>
            </a:pPr>
            <a:r>
              <a:rPr b="0" i="0" lang="en-US" sz="16600" u="none" cap="none" strike="noStrike">
                <a:solidFill>
                  <a:srgbClr val="FFE653"/>
                </a:solidFill>
                <a:latin typeface="Arial Black"/>
                <a:ea typeface="Arial Black"/>
                <a:cs typeface="Arial Black"/>
                <a:sym typeface="Arial Black"/>
              </a:rPr>
              <a:t>“</a:t>
            </a:r>
            <a:endParaRPr b="0" i="0" sz="16600" u="none" cap="none" strike="noStrike">
              <a:solidFill>
                <a:srgbClr val="FFE653"/>
              </a:solidFill>
              <a:latin typeface="Arial Black"/>
              <a:ea typeface="Arial Black"/>
              <a:cs typeface="Arial Black"/>
              <a:sym typeface="Arial Black"/>
            </a:endParaRPr>
          </a:p>
        </p:txBody>
      </p:sp>
      <p:sp>
        <p:nvSpPr>
          <p:cNvPr id="453" name="Google Shape;453;g115566f4d26_0_826"/>
          <p:cNvSpPr txBox="1"/>
          <p:nvPr/>
        </p:nvSpPr>
        <p:spPr>
          <a:xfrm>
            <a:off x="3577273" y="2891155"/>
            <a:ext cx="5036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Arial Black"/>
                <a:ea typeface="Arial Black"/>
                <a:cs typeface="Arial Black"/>
                <a:sym typeface="Arial Black"/>
              </a:rPr>
              <a:t>Analytics Framework</a:t>
            </a:r>
            <a:endParaRPr sz="3200">
              <a:solidFill>
                <a:schemeClr val="lt1"/>
              </a:solidFill>
              <a:latin typeface="Arial Black"/>
              <a:ea typeface="Arial Black"/>
              <a:cs typeface="Arial Black"/>
              <a:sym typeface="Arial Black"/>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7" name="Shape 457"/>
        <p:cNvGrpSpPr/>
        <p:nvPr/>
      </p:nvGrpSpPr>
      <p:grpSpPr>
        <a:xfrm>
          <a:off x="0" y="0"/>
          <a:ext cx="0" cy="0"/>
          <a:chOff x="0" y="0"/>
          <a:chExt cx="0" cy="0"/>
        </a:xfrm>
      </p:grpSpPr>
      <p:pic>
        <p:nvPicPr>
          <p:cNvPr id="458" name="Google Shape;458;g115566f4d26_0_831"/>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459" name="Google Shape;459;g115566f4d26_0_831"/>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460" name="Google Shape;460;g115566f4d26_0_831"/>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pic>
        <p:nvPicPr>
          <p:cNvPr id="461" name="Google Shape;461;g115566f4d26_0_831"/>
          <p:cNvPicPr preferRelativeResize="0"/>
          <p:nvPr/>
        </p:nvPicPr>
        <p:blipFill>
          <a:blip r:embed="rId5">
            <a:alphaModFix/>
          </a:blip>
          <a:stretch>
            <a:fillRect/>
          </a:stretch>
        </p:blipFill>
        <p:spPr>
          <a:xfrm>
            <a:off x="2756450" y="1910450"/>
            <a:ext cx="5194799" cy="3934922"/>
          </a:xfrm>
          <a:prstGeom prst="rect">
            <a:avLst/>
          </a:prstGeom>
          <a:noFill/>
          <a:ln>
            <a:noFill/>
          </a:ln>
        </p:spPr>
      </p:pic>
      <p:sp>
        <p:nvSpPr>
          <p:cNvPr id="462" name="Google Shape;462;g115566f4d26_0_831"/>
          <p:cNvSpPr txBox="1"/>
          <p:nvPr/>
        </p:nvSpPr>
        <p:spPr>
          <a:xfrm>
            <a:off x="279125" y="908575"/>
            <a:ext cx="7920600" cy="569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100">
                <a:solidFill>
                  <a:srgbClr val="3F3F3F"/>
                </a:solidFill>
                <a:latin typeface="Dosis"/>
                <a:ea typeface="Dosis"/>
                <a:cs typeface="Dosis"/>
                <a:sym typeface="Dosis"/>
              </a:rPr>
              <a:t>Dave McClure’s Pirate Metrics</a:t>
            </a:r>
            <a:endParaRPr b="1" sz="3100">
              <a:solidFill>
                <a:srgbClr val="3F3F3F"/>
              </a:solidFill>
              <a:latin typeface="Dosis"/>
              <a:ea typeface="Dosis"/>
              <a:cs typeface="Dosis"/>
              <a:sym typeface="Dosi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pic>
        <p:nvPicPr>
          <p:cNvPr id="116" name="Google Shape;116;g115566f4d26_0_524"/>
          <p:cNvPicPr preferRelativeResize="0"/>
          <p:nvPr/>
        </p:nvPicPr>
        <p:blipFill rotWithShape="1">
          <a:blip r:embed="rId4">
            <a:alphaModFix/>
          </a:blip>
          <a:srcRect b="0" l="0" r="0" t="0"/>
          <a:stretch/>
        </p:blipFill>
        <p:spPr>
          <a:xfrm>
            <a:off x="9006450" y="3007138"/>
            <a:ext cx="3185550" cy="3837419"/>
          </a:xfrm>
          <a:prstGeom prst="rect">
            <a:avLst/>
          </a:prstGeom>
          <a:noFill/>
          <a:ln>
            <a:noFill/>
          </a:ln>
        </p:spPr>
      </p:pic>
      <p:sp>
        <p:nvSpPr>
          <p:cNvPr id="117" name="Google Shape;117;g115566f4d26_0_524"/>
          <p:cNvSpPr txBox="1"/>
          <p:nvPr/>
        </p:nvSpPr>
        <p:spPr>
          <a:xfrm>
            <a:off x="1660650" y="2767200"/>
            <a:ext cx="7920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rgbClr val="3F3F3F"/>
                </a:solidFill>
                <a:latin typeface="Dosis Medium"/>
                <a:ea typeface="Dosis Medium"/>
                <a:cs typeface="Dosis Medium"/>
                <a:sym typeface="Dosis Medium"/>
              </a:rPr>
              <a:t>“How does my products bring value</a:t>
            </a:r>
            <a:r>
              <a:rPr lang="en-US" sz="4000" u="sng">
                <a:solidFill>
                  <a:schemeClr val="hlink"/>
                </a:solidFill>
                <a:latin typeface="Dosis Medium"/>
                <a:ea typeface="Dosis Medium"/>
                <a:cs typeface="Dosis Medium"/>
                <a:sym typeface="Dosis Medium"/>
                <a:hlinkClick r:id="rId5"/>
              </a:rPr>
              <a:t>?</a:t>
            </a:r>
            <a:r>
              <a:rPr lang="en-US" sz="4000">
                <a:solidFill>
                  <a:srgbClr val="3F3F3F"/>
                </a:solidFill>
                <a:latin typeface="Dosis Medium"/>
                <a:ea typeface="Dosis Medium"/>
                <a:cs typeface="Dosis Medium"/>
                <a:sym typeface="Dosis Medium"/>
              </a:rPr>
              <a:t>”</a:t>
            </a:r>
            <a:endParaRPr sz="4000">
              <a:solidFill>
                <a:srgbClr val="3F3F3F"/>
              </a:solidFill>
              <a:latin typeface="Dosis Medium"/>
              <a:ea typeface="Dosis Medium"/>
              <a:cs typeface="Dosis Medium"/>
              <a:sym typeface="Dosis Medium"/>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6" name="Shape 466"/>
        <p:cNvGrpSpPr/>
        <p:nvPr/>
      </p:nvGrpSpPr>
      <p:grpSpPr>
        <a:xfrm>
          <a:off x="0" y="0"/>
          <a:ext cx="0" cy="0"/>
          <a:chOff x="0" y="0"/>
          <a:chExt cx="0" cy="0"/>
        </a:xfrm>
      </p:grpSpPr>
      <p:pic>
        <p:nvPicPr>
          <p:cNvPr id="467" name="Google Shape;467;g115566f4d26_0_839"/>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468" name="Google Shape;468;g115566f4d26_0_839"/>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469" name="Google Shape;469;g115566f4d26_0_839"/>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470" name="Google Shape;470;g115566f4d26_0_839"/>
          <p:cNvSpPr txBox="1"/>
          <p:nvPr/>
        </p:nvSpPr>
        <p:spPr>
          <a:xfrm>
            <a:off x="565850" y="1498100"/>
            <a:ext cx="7385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1800">
              <a:solidFill>
                <a:srgbClr val="3F3F3F"/>
              </a:solidFill>
              <a:latin typeface="Lato"/>
              <a:ea typeface="Lato"/>
              <a:cs typeface="Lato"/>
              <a:sym typeface="Lato"/>
            </a:endParaRPr>
          </a:p>
        </p:txBody>
      </p:sp>
      <p:sp>
        <p:nvSpPr>
          <p:cNvPr id="471" name="Google Shape;471;g115566f4d26_0_839"/>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1800">
              <a:solidFill>
                <a:srgbClr val="3F3F3F"/>
              </a:solidFill>
              <a:latin typeface="Lato"/>
              <a:ea typeface="Lato"/>
              <a:cs typeface="Lato"/>
              <a:sym typeface="Lato"/>
            </a:endParaRPr>
          </a:p>
        </p:txBody>
      </p:sp>
      <p:pic>
        <p:nvPicPr>
          <p:cNvPr id="472" name="Google Shape;472;g115566f4d26_0_839"/>
          <p:cNvPicPr preferRelativeResize="0"/>
          <p:nvPr/>
        </p:nvPicPr>
        <p:blipFill>
          <a:blip r:embed="rId5">
            <a:alphaModFix/>
          </a:blip>
          <a:stretch>
            <a:fillRect/>
          </a:stretch>
        </p:blipFill>
        <p:spPr>
          <a:xfrm>
            <a:off x="2030925" y="1145450"/>
            <a:ext cx="6208625" cy="4345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6" name="Shape 476"/>
        <p:cNvGrpSpPr/>
        <p:nvPr/>
      </p:nvGrpSpPr>
      <p:grpSpPr>
        <a:xfrm>
          <a:off x="0" y="0"/>
          <a:ext cx="0" cy="0"/>
          <a:chOff x="0" y="0"/>
          <a:chExt cx="0" cy="0"/>
        </a:xfrm>
      </p:grpSpPr>
      <p:pic>
        <p:nvPicPr>
          <p:cNvPr id="477" name="Google Shape;477;g115566f4d26_0_848"/>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478" name="Google Shape;478;g115566f4d26_0_848"/>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479" name="Google Shape;479;g115566f4d26_0_848"/>
          <p:cNvSpPr txBox="1"/>
          <p:nvPr/>
        </p:nvSpPr>
        <p:spPr>
          <a:xfrm>
            <a:off x="526075" y="2422425"/>
            <a:ext cx="6789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Lato"/>
              <a:ea typeface="Lato"/>
              <a:cs typeface="Lato"/>
              <a:sym typeface="Lato"/>
            </a:endParaRPr>
          </a:p>
        </p:txBody>
      </p:sp>
      <p:sp>
        <p:nvSpPr>
          <p:cNvPr id="480" name="Google Shape;480;g115566f4d26_0_848"/>
          <p:cNvSpPr txBox="1"/>
          <p:nvPr/>
        </p:nvSpPr>
        <p:spPr>
          <a:xfrm>
            <a:off x="565850" y="1498100"/>
            <a:ext cx="7385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1800">
              <a:solidFill>
                <a:srgbClr val="3F3F3F"/>
              </a:solidFill>
              <a:latin typeface="Lato"/>
              <a:ea typeface="Lato"/>
              <a:cs typeface="Lato"/>
              <a:sym typeface="Lato"/>
            </a:endParaRPr>
          </a:p>
        </p:txBody>
      </p:sp>
      <p:sp>
        <p:nvSpPr>
          <p:cNvPr id="481" name="Google Shape;481;g115566f4d26_0_848"/>
          <p:cNvSpPr txBox="1"/>
          <p:nvPr/>
        </p:nvSpPr>
        <p:spPr>
          <a:xfrm>
            <a:off x="279125" y="908575"/>
            <a:ext cx="7920600" cy="569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100">
                <a:solidFill>
                  <a:srgbClr val="3F3F3F"/>
                </a:solidFill>
                <a:latin typeface="Dosis"/>
                <a:ea typeface="Dosis"/>
                <a:cs typeface="Dosis"/>
                <a:sym typeface="Dosis"/>
              </a:rPr>
              <a:t>Eric Ries’s Engines of Growth</a:t>
            </a:r>
            <a:endParaRPr b="1" sz="3100">
              <a:solidFill>
                <a:srgbClr val="3F3F3F"/>
              </a:solidFill>
              <a:latin typeface="Dosis"/>
              <a:ea typeface="Dosis"/>
              <a:cs typeface="Dosis"/>
              <a:sym typeface="Dosis"/>
            </a:endParaRPr>
          </a:p>
        </p:txBody>
      </p:sp>
      <p:sp>
        <p:nvSpPr>
          <p:cNvPr id="482" name="Google Shape;482;g115566f4d26_0_848"/>
          <p:cNvSpPr txBox="1"/>
          <p:nvPr/>
        </p:nvSpPr>
        <p:spPr>
          <a:xfrm>
            <a:off x="395449" y="2437850"/>
            <a:ext cx="58860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sz="2100">
              <a:solidFill>
                <a:srgbClr val="3F3F3F"/>
              </a:solidFill>
              <a:latin typeface="Lato"/>
              <a:ea typeface="Lato"/>
              <a:cs typeface="Lato"/>
              <a:sym typeface="Lato"/>
            </a:endParaRPr>
          </a:p>
        </p:txBody>
      </p:sp>
      <p:sp>
        <p:nvSpPr>
          <p:cNvPr id="483" name="Google Shape;483;g115566f4d26_0_848"/>
          <p:cNvSpPr/>
          <p:nvPr/>
        </p:nvSpPr>
        <p:spPr>
          <a:xfrm>
            <a:off x="2104471" y="25378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115566f4d26_0_848"/>
          <p:cNvSpPr/>
          <p:nvPr/>
        </p:nvSpPr>
        <p:spPr>
          <a:xfrm>
            <a:off x="4191275" y="25378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115566f4d26_0_848"/>
          <p:cNvSpPr/>
          <p:nvPr/>
        </p:nvSpPr>
        <p:spPr>
          <a:xfrm>
            <a:off x="6327775" y="2537850"/>
            <a:ext cx="1520700" cy="1477500"/>
          </a:xfrm>
          <a:prstGeom prst="ellipse">
            <a:avLst/>
          </a:prstGeom>
          <a:solidFill>
            <a:srgbClr val="27B6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115566f4d26_0_848"/>
          <p:cNvSpPr txBox="1"/>
          <p:nvPr/>
        </p:nvSpPr>
        <p:spPr>
          <a:xfrm>
            <a:off x="2153775" y="3053400"/>
            <a:ext cx="1421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Sticky Engine</a:t>
            </a:r>
            <a:endParaRPr sz="1700">
              <a:solidFill>
                <a:schemeClr val="lt1"/>
              </a:solidFill>
              <a:latin typeface="Dosis Medium"/>
              <a:ea typeface="Dosis Medium"/>
              <a:cs typeface="Dosis Medium"/>
              <a:sym typeface="Dosis Medium"/>
            </a:endParaRPr>
          </a:p>
        </p:txBody>
      </p:sp>
      <p:sp>
        <p:nvSpPr>
          <p:cNvPr id="487" name="Google Shape;487;g115566f4d26_0_848"/>
          <p:cNvSpPr txBox="1"/>
          <p:nvPr/>
        </p:nvSpPr>
        <p:spPr>
          <a:xfrm>
            <a:off x="4280700" y="3053400"/>
            <a:ext cx="1421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Virality Engine</a:t>
            </a:r>
            <a:endParaRPr sz="1700">
              <a:solidFill>
                <a:schemeClr val="lt1"/>
              </a:solidFill>
              <a:latin typeface="Dosis Medium"/>
              <a:ea typeface="Dosis Medium"/>
              <a:cs typeface="Dosis Medium"/>
              <a:sym typeface="Dosis Medium"/>
            </a:endParaRPr>
          </a:p>
        </p:txBody>
      </p:sp>
      <p:sp>
        <p:nvSpPr>
          <p:cNvPr id="488" name="Google Shape;488;g115566f4d26_0_848"/>
          <p:cNvSpPr txBox="1"/>
          <p:nvPr/>
        </p:nvSpPr>
        <p:spPr>
          <a:xfrm>
            <a:off x="6407625" y="3053400"/>
            <a:ext cx="1421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chemeClr val="lt1"/>
                </a:solidFill>
                <a:latin typeface="Dosis Medium"/>
                <a:ea typeface="Dosis Medium"/>
                <a:cs typeface="Dosis Medium"/>
                <a:sym typeface="Dosis Medium"/>
              </a:rPr>
              <a:t>Paid Engine</a:t>
            </a:r>
            <a:endParaRPr sz="1700">
              <a:solidFill>
                <a:schemeClr val="lt1"/>
              </a:solidFill>
              <a:latin typeface="Dosis Medium"/>
              <a:ea typeface="Dosis Medium"/>
              <a:cs typeface="Dosis Medium"/>
              <a:sym typeface="Dosis Medium"/>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2" name="Shape 492"/>
        <p:cNvGrpSpPr/>
        <p:nvPr/>
      </p:nvGrpSpPr>
      <p:grpSpPr>
        <a:xfrm>
          <a:off x="0" y="0"/>
          <a:ext cx="0" cy="0"/>
          <a:chOff x="0" y="0"/>
          <a:chExt cx="0" cy="0"/>
        </a:xfrm>
      </p:grpSpPr>
      <p:sp>
        <p:nvSpPr>
          <p:cNvPr id="493" name="Google Shape;493;g115566f4d26_0_863"/>
          <p:cNvSpPr txBox="1"/>
          <p:nvPr/>
        </p:nvSpPr>
        <p:spPr>
          <a:xfrm>
            <a:off x="565850" y="1498100"/>
            <a:ext cx="7385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1800">
              <a:solidFill>
                <a:srgbClr val="3F3F3F"/>
              </a:solidFill>
              <a:latin typeface="Lato"/>
              <a:ea typeface="Lato"/>
              <a:cs typeface="Lato"/>
              <a:sym typeface="Lato"/>
            </a:endParaRPr>
          </a:p>
        </p:txBody>
      </p:sp>
      <p:sp>
        <p:nvSpPr>
          <p:cNvPr id="494" name="Google Shape;494;g115566f4d26_0_863"/>
          <p:cNvSpPr txBox="1"/>
          <p:nvPr/>
        </p:nvSpPr>
        <p:spPr>
          <a:xfrm>
            <a:off x="279125" y="908575"/>
            <a:ext cx="7920600" cy="569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100">
                <a:solidFill>
                  <a:srgbClr val="3F3F3F"/>
                </a:solidFill>
                <a:latin typeface="Dosis"/>
                <a:ea typeface="Dosis"/>
                <a:cs typeface="Dosis"/>
                <a:sym typeface="Dosis"/>
              </a:rPr>
              <a:t>Ash Maurya’s Lean Canvas</a:t>
            </a:r>
            <a:endParaRPr b="1" sz="3100">
              <a:solidFill>
                <a:srgbClr val="3F3F3F"/>
              </a:solidFill>
              <a:latin typeface="Dosis"/>
              <a:ea typeface="Dosis"/>
              <a:cs typeface="Dosis"/>
              <a:sym typeface="Dosis"/>
            </a:endParaRPr>
          </a:p>
        </p:txBody>
      </p:sp>
      <p:graphicFrame>
        <p:nvGraphicFramePr>
          <p:cNvPr id="495" name="Google Shape;495;g115566f4d26_0_863"/>
          <p:cNvGraphicFramePr/>
          <p:nvPr/>
        </p:nvGraphicFramePr>
        <p:xfrm>
          <a:off x="952500" y="1714500"/>
          <a:ext cx="3000000" cy="3000000"/>
        </p:xfrm>
        <a:graphic>
          <a:graphicData uri="http://schemas.openxmlformats.org/drawingml/2006/table">
            <a:tbl>
              <a:tblPr>
                <a:noFill/>
                <a:tableStyleId>{A88E4802-7BA3-41FB-8BA7-B621EF1471B5}</a:tableStyleId>
              </a:tblPr>
              <a:tblGrid>
                <a:gridCol w="2161750"/>
                <a:gridCol w="8125250"/>
              </a:tblGrid>
              <a:tr h="381000">
                <a:tc>
                  <a:txBody>
                    <a:bodyPr/>
                    <a:lstStyle/>
                    <a:p>
                      <a:pPr indent="0" lvl="0" marL="0" rtl="0" algn="ctr">
                        <a:spcBef>
                          <a:spcPts val="0"/>
                        </a:spcBef>
                        <a:spcAft>
                          <a:spcPts val="0"/>
                        </a:spcAft>
                        <a:buNone/>
                      </a:pPr>
                      <a:r>
                        <a:rPr b="1" lang="en-US">
                          <a:latin typeface="Dosis"/>
                          <a:ea typeface="Dosis"/>
                          <a:cs typeface="Dosis"/>
                          <a:sym typeface="Dosis"/>
                        </a:rPr>
                        <a:t>Lean Canvas Box</a:t>
                      </a:r>
                      <a:endParaRPr b="1">
                        <a:latin typeface="Dosis"/>
                        <a:ea typeface="Dosis"/>
                        <a:cs typeface="Dosis"/>
                        <a:sym typeface="Dosis"/>
                      </a:endParaRPr>
                    </a:p>
                  </a:txBody>
                  <a:tcPr marT="91425" marB="91425" marR="91425" marL="91425">
                    <a:solidFill>
                      <a:srgbClr val="27B6C1"/>
                    </a:solidFill>
                  </a:tcPr>
                </a:tc>
                <a:tc>
                  <a:txBody>
                    <a:bodyPr/>
                    <a:lstStyle/>
                    <a:p>
                      <a:pPr indent="0" lvl="0" marL="0" rtl="0" algn="ctr">
                        <a:spcBef>
                          <a:spcPts val="0"/>
                        </a:spcBef>
                        <a:spcAft>
                          <a:spcPts val="0"/>
                        </a:spcAft>
                        <a:buNone/>
                      </a:pPr>
                      <a:r>
                        <a:rPr b="1" lang="en-US">
                          <a:latin typeface="Dosis"/>
                          <a:ea typeface="Dosis"/>
                          <a:cs typeface="Dosis"/>
                          <a:sym typeface="Dosis"/>
                        </a:rPr>
                        <a:t>Some Relevant Metrics</a:t>
                      </a:r>
                      <a:endParaRPr b="1">
                        <a:latin typeface="Dosis"/>
                        <a:ea typeface="Dosis"/>
                        <a:cs typeface="Dosis"/>
                        <a:sym typeface="Dosis"/>
                      </a:endParaRPr>
                    </a:p>
                  </a:txBody>
                  <a:tcPr marT="91425" marB="91425" marR="91425" marL="91425">
                    <a:solidFill>
                      <a:srgbClr val="27B6C1"/>
                    </a:solidFill>
                  </a:tcPr>
                </a:tc>
              </a:tr>
              <a:tr h="381000">
                <a:tc>
                  <a:txBody>
                    <a:bodyPr/>
                    <a:lstStyle/>
                    <a:p>
                      <a:pPr indent="0" lvl="0" marL="0" rtl="0" algn="l">
                        <a:spcBef>
                          <a:spcPts val="0"/>
                        </a:spcBef>
                        <a:spcAft>
                          <a:spcPts val="0"/>
                        </a:spcAft>
                        <a:buNone/>
                      </a:pPr>
                      <a:r>
                        <a:rPr lang="en-US">
                          <a:latin typeface="Dosis Medium"/>
                          <a:ea typeface="Dosis Medium"/>
                          <a:cs typeface="Dosis Medium"/>
                          <a:sym typeface="Dosis Medium"/>
                        </a:rPr>
                        <a:t>Problem</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Respondents who have this needs, respondents who are aware of having the need</a:t>
                      </a:r>
                      <a:endParaRPr>
                        <a:latin typeface="Dosis Medium"/>
                        <a:ea typeface="Dosis Medium"/>
                        <a:cs typeface="Dosis Medium"/>
                        <a:sym typeface="Dosis Medium"/>
                      </a:endParaRPr>
                    </a:p>
                  </a:txBody>
                  <a:tcPr marT="91425" marB="91425" marR="91425" marL="91425"/>
                </a:tc>
              </a:tr>
              <a:tr h="381000">
                <a:tc>
                  <a:txBody>
                    <a:bodyPr/>
                    <a:lstStyle/>
                    <a:p>
                      <a:pPr indent="0" lvl="0" marL="0" rtl="0" algn="l">
                        <a:spcBef>
                          <a:spcPts val="0"/>
                        </a:spcBef>
                        <a:spcAft>
                          <a:spcPts val="0"/>
                        </a:spcAft>
                        <a:buNone/>
                      </a:pPr>
                      <a:r>
                        <a:rPr lang="en-US">
                          <a:latin typeface="Dosis Medium"/>
                          <a:ea typeface="Dosis Medium"/>
                          <a:cs typeface="Dosis Medium"/>
                          <a:sym typeface="Dosis Medium"/>
                        </a:rPr>
                        <a:t>Solution</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Respondents who try the MVP, engagement, churn, most-used/least-used features, people willing to pay</a:t>
                      </a:r>
                      <a:endParaRPr>
                        <a:latin typeface="Dosis Medium"/>
                        <a:ea typeface="Dosis Medium"/>
                        <a:cs typeface="Dosis Medium"/>
                        <a:sym typeface="Dosis Medium"/>
                      </a:endParaRPr>
                    </a:p>
                  </a:txBody>
                  <a:tcPr marT="91425" marB="91425" marR="91425" marL="91425"/>
                </a:tc>
              </a:tr>
              <a:tr h="381000">
                <a:tc>
                  <a:txBody>
                    <a:bodyPr/>
                    <a:lstStyle/>
                    <a:p>
                      <a:pPr indent="0" lvl="0" marL="0" rtl="0" algn="l">
                        <a:spcBef>
                          <a:spcPts val="0"/>
                        </a:spcBef>
                        <a:spcAft>
                          <a:spcPts val="0"/>
                        </a:spcAft>
                        <a:buNone/>
                      </a:pPr>
                      <a:r>
                        <a:rPr lang="en-US">
                          <a:latin typeface="Dosis Medium"/>
                          <a:ea typeface="Dosis Medium"/>
                          <a:cs typeface="Dosis Medium"/>
                          <a:sym typeface="Dosis Medium"/>
                        </a:rPr>
                        <a:t>Unique Value Proposition</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Feedback scores, independent ratings, sentiment analysis, customer-worded descriptions, surveys, search, and competitive analysis</a:t>
                      </a:r>
                      <a:endParaRPr>
                        <a:latin typeface="Dosis Medium"/>
                        <a:ea typeface="Dosis Medium"/>
                        <a:cs typeface="Dosis Medium"/>
                        <a:sym typeface="Dosis Medium"/>
                      </a:endParaRPr>
                    </a:p>
                  </a:txBody>
                  <a:tcPr marT="91425" marB="91425" marR="91425" marL="91425"/>
                </a:tc>
              </a:tr>
              <a:tr h="381000">
                <a:tc>
                  <a:txBody>
                    <a:bodyPr/>
                    <a:lstStyle/>
                    <a:p>
                      <a:pPr indent="0" lvl="0" marL="0" rtl="0" algn="l">
                        <a:spcBef>
                          <a:spcPts val="0"/>
                        </a:spcBef>
                        <a:spcAft>
                          <a:spcPts val="0"/>
                        </a:spcAft>
                        <a:buNone/>
                      </a:pPr>
                      <a:r>
                        <a:rPr lang="en-US">
                          <a:latin typeface="Dosis Medium"/>
                          <a:ea typeface="Dosis Medium"/>
                          <a:cs typeface="Dosis Medium"/>
                          <a:sym typeface="Dosis Medium"/>
                        </a:rPr>
                        <a:t>Customer Segments</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How easy it is to find groups of prospects, unique keyword segments, targeted funnel traffic from a particular source</a:t>
                      </a:r>
                      <a:endParaRPr>
                        <a:latin typeface="Dosis Medium"/>
                        <a:ea typeface="Dosis Medium"/>
                        <a:cs typeface="Dosis Medium"/>
                        <a:sym typeface="Dosis Medium"/>
                      </a:endParaRPr>
                    </a:p>
                  </a:txBody>
                  <a:tcPr marT="91425" marB="91425" marR="91425" marL="91425"/>
                </a:tc>
              </a:tr>
              <a:tr h="381000">
                <a:tc>
                  <a:txBody>
                    <a:bodyPr/>
                    <a:lstStyle/>
                    <a:p>
                      <a:pPr indent="0" lvl="0" marL="0" rtl="0" algn="l">
                        <a:spcBef>
                          <a:spcPts val="0"/>
                        </a:spcBef>
                        <a:spcAft>
                          <a:spcPts val="0"/>
                        </a:spcAft>
                        <a:buNone/>
                      </a:pPr>
                      <a:r>
                        <a:rPr lang="en-US">
                          <a:latin typeface="Dosis Medium"/>
                          <a:ea typeface="Dosis Medium"/>
                          <a:cs typeface="Dosis Medium"/>
                          <a:sym typeface="Dosis Medium"/>
                        </a:rPr>
                        <a:t>Channels</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Leads and customers per channel, viral coefficient and cycle, net promoter score, open rate, affiliate margins, click-through rate, PageRank, message reach</a:t>
                      </a:r>
                      <a:endParaRPr>
                        <a:latin typeface="Dosis Medium"/>
                        <a:ea typeface="Dosis Medium"/>
                        <a:cs typeface="Dosis Medium"/>
                        <a:sym typeface="Dosis Medium"/>
                      </a:endParaRPr>
                    </a:p>
                  </a:txBody>
                  <a:tcPr marT="91425" marB="91425" marR="91425" marL="91425"/>
                </a:tc>
              </a:tr>
              <a:tr h="381000">
                <a:tc>
                  <a:txBody>
                    <a:bodyPr/>
                    <a:lstStyle/>
                    <a:p>
                      <a:pPr indent="0" lvl="0" marL="0" rtl="0" algn="l">
                        <a:spcBef>
                          <a:spcPts val="0"/>
                        </a:spcBef>
                        <a:spcAft>
                          <a:spcPts val="0"/>
                        </a:spcAft>
                        <a:buNone/>
                      </a:pPr>
                      <a:r>
                        <a:rPr lang="en-US">
                          <a:latin typeface="Dosis Medium"/>
                          <a:ea typeface="Dosis Medium"/>
                          <a:cs typeface="Dosis Medium"/>
                          <a:sym typeface="Dosis Medium"/>
                        </a:rPr>
                        <a:t>Unfair Advantage</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Respondents’ understanding of the UVP (Unique Value Proposition), patents, brand equity, barriers to entry, number of new entrants, exclusivity of relationships</a:t>
                      </a:r>
                      <a:endParaRPr>
                        <a:latin typeface="Dosis Medium"/>
                        <a:ea typeface="Dosis Medium"/>
                        <a:cs typeface="Dosis Medium"/>
                        <a:sym typeface="Dosis Medium"/>
                      </a:endParaRPr>
                    </a:p>
                  </a:txBody>
                  <a:tcPr marT="91425" marB="91425" marR="91425" marL="91425"/>
                </a:tc>
              </a:tr>
              <a:tr h="381000">
                <a:tc>
                  <a:txBody>
                    <a:bodyPr/>
                    <a:lstStyle/>
                    <a:p>
                      <a:pPr indent="0" lvl="0" marL="0" rtl="0" algn="l">
                        <a:spcBef>
                          <a:spcPts val="0"/>
                        </a:spcBef>
                        <a:spcAft>
                          <a:spcPts val="0"/>
                        </a:spcAft>
                        <a:buNone/>
                      </a:pPr>
                      <a:r>
                        <a:rPr lang="en-US">
                          <a:latin typeface="Dosis Medium"/>
                          <a:ea typeface="Dosis Medium"/>
                          <a:cs typeface="Dosis Medium"/>
                          <a:sym typeface="Dosis Medium"/>
                        </a:rPr>
                        <a:t>Revenue Streams</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Lifetime customer value, average revenue per user, conversion rate, shopping cart size, click-through rate</a:t>
                      </a:r>
                      <a:endParaRPr>
                        <a:latin typeface="Dosis Medium"/>
                        <a:ea typeface="Dosis Medium"/>
                        <a:cs typeface="Dosis Medium"/>
                        <a:sym typeface="Dosis Medium"/>
                      </a:endParaRPr>
                    </a:p>
                  </a:txBody>
                  <a:tcPr marT="91425" marB="91425" marR="91425" marL="91425"/>
                </a:tc>
              </a:tr>
              <a:tr h="381000">
                <a:tc>
                  <a:txBody>
                    <a:bodyPr/>
                    <a:lstStyle/>
                    <a:p>
                      <a:pPr indent="0" lvl="0" marL="0" rtl="0" algn="l">
                        <a:spcBef>
                          <a:spcPts val="0"/>
                        </a:spcBef>
                        <a:spcAft>
                          <a:spcPts val="0"/>
                        </a:spcAft>
                        <a:buNone/>
                      </a:pPr>
                      <a:r>
                        <a:rPr lang="en-US">
                          <a:latin typeface="Dosis Medium"/>
                          <a:ea typeface="Dosis Medium"/>
                          <a:cs typeface="Dosis Medium"/>
                          <a:sym typeface="Dosis Medium"/>
                        </a:rPr>
                        <a:t>Cost Structure</a:t>
                      </a:r>
                      <a:endParaRPr>
                        <a:latin typeface="Dosis Medium"/>
                        <a:ea typeface="Dosis Medium"/>
                        <a:cs typeface="Dosis Medium"/>
                        <a:sym typeface="Dosis Medium"/>
                      </a:endParaRPr>
                    </a:p>
                  </a:txBody>
                  <a:tcPr marT="91425" marB="91425" marR="91425" marL="91425"/>
                </a:tc>
                <a:tc>
                  <a:txBody>
                    <a:bodyPr/>
                    <a:lstStyle/>
                    <a:p>
                      <a:pPr indent="0" lvl="0" marL="0" rtl="0" algn="l">
                        <a:spcBef>
                          <a:spcPts val="0"/>
                        </a:spcBef>
                        <a:spcAft>
                          <a:spcPts val="0"/>
                        </a:spcAft>
                        <a:buNone/>
                      </a:pPr>
                      <a:r>
                        <a:rPr lang="en-US">
                          <a:latin typeface="Dosis Medium"/>
                          <a:ea typeface="Dosis Medium"/>
                          <a:cs typeface="Dosis Medium"/>
                          <a:sym typeface="Dosis Medium"/>
                        </a:rPr>
                        <a:t>Fixed costs, cost of customer acquisition, cost of servicing the nth customer, support costs, keyword costs</a:t>
                      </a:r>
                      <a:endParaRPr>
                        <a:latin typeface="Dosis Medium"/>
                        <a:ea typeface="Dosis Medium"/>
                        <a:cs typeface="Dosis Medium"/>
                        <a:sym typeface="Dosis Medium"/>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9" name="Shape 499"/>
        <p:cNvGrpSpPr/>
        <p:nvPr/>
      </p:nvGrpSpPr>
      <p:grpSpPr>
        <a:xfrm>
          <a:off x="0" y="0"/>
          <a:ext cx="0" cy="0"/>
          <a:chOff x="0" y="0"/>
          <a:chExt cx="0" cy="0"/>
        </a:xfrm>
      </p:grpSpPr>
      <p:sp>
        <p:nvSpPr>
          <p:cNvPr id="500" name="Google Shape;500;g115566f4d26_0_869"/>
          <p:cNvSpPr txBox="1"/>
          <p:nvPr/>
        </p:nvSpPr>
        <p:spPr>
          <a:xfrm>
            <a:off x="279125" y="908575"/>
            <a:ext cx="7920600" cy="569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100">
                <a:solidFill>
                  <a:srgbClr val="3F3F3F"/>
                </a:solidFill>
                <a:latin typeface="Dosis"/>
                <a:ea typeface="Dosis"/>
                <a:cs typeface="Dosis"/>
                <a:sym typeface="Dosis"/>
              </a:rPr>
              <a:t>Sean Ellis’s Startup Growth Pyramid</a:t>
            </a:r>
            <a:endParaRPr b="1" sz="3100">
              <a:solidFill>
                <a:srgbClr val="3F3F3F"/>
              </a:solidFill>
              <a:latin typeface="Dosis"/>
              <a:ea typeface="Dosis"/>
              <a:cs typeface="Dosis"/>
              <a:sym typeface="Dosis"/>
            </a:endParaRPr>
          </a:p>
        </p:txBody>
      </p:sp>
      <p:pic>
        <p:nvPicPr>
          <p:cNvPr id="501" name="Google Shape;501;g115566f4d26_0_869"/>
          <p:cNvPicPr preferRelativeResize="0"/>
          <p:nvPr/>
        </p:nvPicPr>
        <p:blipFill>
          <a:blip r:embed="rId4">
            <a:alphaModFix/>
          </a:blip>
          <a:stretch>
            <a:fillRect/>
          </a:stretch>
        </p:blipFill>
        <p:spPr>
          <a:xfrm>
            <a:off x="1732725" y="1620450"/>
            <a:ext cx="7321826" cy="40261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5" name="Shape 505"/>
        <p:cNvGrpSpPr/>
        <p:nvPr/>
      </p:nvGrpSpPr>
      <p:grpSpPr>
        <a:xfrm>
          <a:off x="0" y="0"/>
          <a:ext cx="0" cy="0"/>
          <a:chOff x="0" y="0"/>
          <a:chExt cx="0" cy="0"/>
        </a:xfrm>
      </p:grpSpPr>
      <p:sp>
        <p:nvSpPr>
          <p:cNvPr id="506" name="Google Shape;506;g115566f4d26_0_874"/>
          <p:cNvSpPr txBox="1"/>
          <p:nvPr/>
        </p:nvSpPr>
        <p:spPr>
          <a:xfrm>
            <a:off x="138450" y="70325"/>
            <a:ext cx="8230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FFE653"/>
              </a:solidFill>
              <a:latin typeface="Arial"/>
              <a:ea typeface="Arial"/>
              <a:cs typeface="Arial"/>
              <a:sym typeface="Arial"/>
            </a:endParaRPr>
          </a:p>
        </p:txBody>
      </p:sp>
      <p:sp>
        <p:nvSpPr>
          <p:cNvPr id="507" name="Google Shape;507;g115566f4d26_0_874"/>
          <p:cNvSpPr txBox="1"/>
          <p:nvPr/>
        </p:nvSpPr>
        <p:spPr>
          <a:xfrm>
            <a:off x="723805" y="1264455"/>
            <a:ext cx="9841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Arial"/>
              <a:ea typeface="Arial"/>
              <a:cs typeface="Arial"/>
              <a:sym typeface="Arial"/>
            </a:endParaRPr>
          </a:p>
        </p:txBody>
      </p:sp>
      <p:sp>
        <p:nvSpPr>
          <p:cNvPr id="508" name="Google Shape;508;g115566f4d26_0_874"/>
          <p:cNvSpPr txBox="1"/>
          <p:nvPr/>
        </p:nvSpPr>
        <p:spPr>
          <a:xfrm>
            <a:off x="398400" y="903775"/>
            <a:ext cx="3398400" cy="569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100">
                <a:solidFill>
                  <a:srgbClr val="3F3F3F"/>
                </a:solidFill>
                <a:latin typeface="Dosis"/>
                <a:ea typeface="Dosis"/>
                <a:cs typeface="Dosis"/>
                <a:sym typeface="Dosis"/>
              </a:rPr>
              <a:t>The Long Funnel</a:t>
            </a:r>
            <a:endParaRPr b="1" sz="3100">
              <a:solidFill>
                <a:srgbClr val="3F3F3F"/>
              </a:solidFill>
              <a:latin typeface="Dosis"/>
              <a:ea typeface="Dosis"/>
              <a:cs typeface="Dosis"/>
              <a:sym typeface="Dosis"/>
            </a:endParaRPr>
          </a:p>
        </p:txBody>
      </p:sp>
      <p:sp>
        <p:nvSpPr>
          <p:cNvPr id="509" name="Google Shape;509;g115566f4d26_0_874"/>
          <p:cNvSpPr txBox="1"/>
          <p:nvPr/>
        </p:nvSpPr>
        <p:spPr>
          <a:xfrm>
            <a:off x="344575" y="2344250"/>
            <a:ext cx="33984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Dosis Medium"/>
                <a:ea typeface="Dosis Medium"/>
                <a:cs typeface="Dosis Medium"/>
                <a:sym typeface="Dosis Medium"/>
              </a:rPr>
              <a:t>Sebelumnya, transaksi di website cenderung sederhana. Pengunjung datang ke home page, memilih barang yang mereka inginkan, lalu masuk ke laman pembayaran, dan terakhir mengkonfirmasi pesanan mereka. Namun, sekarang ini funnel sudah sangat berkembang seperti adanya sharing platforms, afilliates, dan price comparison sites. Baik secara online maupun offline, keduanya mempengaruhi setiap transaksi. </a:t>
            </a:r>
            <a:endParaRPr sz="1500">
              <a:latin typeface="Dosis Medium"/>
              <a:ea typeface="Dosis Medium"/>
              <a:cs typeface="Dosis Medium"/>
              <a:sym typeface="Dosis Medium"/>
            </a:endParaRPr>
          </a:p>
        </p:txBody>
      </p:sp>
      <p:pic>
        <p:nvPicPr>
          <p:cNvPr id="510" name="Google Shape;510;g115566f4d26_0_874"/>
          <p:cNvPicPr preferRelativeResize="0"/>
          <p:nvPr/>
        </p:nvPicPr>
        <p:blipFill>
          <a:blip r:embed="rId4">
            <a:alphaModFix/>
          </a:blip>
          <a:stretch>
            <a:fillRect/>
          </a:stretch>
        </p:blipFill>
        <p:spPr>
          <a:xfrm>
            <a:off x="3988900" y="1793738"/>
            <a:ext cx="7806775" cy="38253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4" name="Shape 514"/>
        <p:cNvGrpSpPr/>
        <p:nvPr/>
      </p:nvGrpSpPr>
      <p:grpSpPr>
        <a:xfrm>
          <a:off x="0" y="0"/>
          <a:ext cx="0" cy="0"/>
          <a:chOff x="0" y="0"/>
          <a:chExt cx="0" cy="0"/>
        </a:xfrm>
      </p:grpSpPr>
      <p:sp>
        <p:nvSpPr>
          <p:cNvPr id="515" name="Google Shape;515;g115566f4d26_0_882"/>
          <p:cNvSpPr txBox="1"/>
          <p:nvPr/>
        </p:nvSpPr>
        <p:spPr>
          <a:xfrm>
            <a:off x="138450" y="70325"/>
            <a:ext cx="8230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FFE653"/>
              </a:solidFill>
              <a:latin typeface="Arial"/>
              <a:ea typeface="Arial"/>
              <a:cs typeface="Arial"/>
              <a:sym typeface="Arial"/>
            </a:endParaRPr>
          </a:p>
        </p:txBody>
      </p:sp>
      <p:sp>
        <p:nvSpPr>
          <p:cNvPr id="516" name="Google Shape;516;g115566f4d26_0_882"/>
          <p:cNvSpPr txBox="1"/>
          <p:nvPr/>
        </p:nvSpPr>
        <p:spPr>
          <a:xfrm>
            <a:off x="723805" y="1264455"/>
            <a:ext cx="9841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Arial"/>
              <a:ea typeface="Arial"/>
              <a:cs typeface="Arial"/>
              <a:sym typeface="Arial"/>
            </a:endParaRPr>
          </a:p>
        </p:txBody>
      </p:sp>
      <p:pic>
        <p:nvPicPr>
          <p:cNvPr id="517" name="Google Shape;517;g115566f4d26_0_882"/>
          <p:cNvPicPr preferRelativeResize="0"/>
          <p:nvPr/>
        </p:nvPicPr>
        <p:blipFill>
          <a:blip r:embed="rId4">
            <a:alphaModFix/>
          </a:blip>
          <a:stretch>
            <a:fillRect/>
          </a:stretch>
        </p:blipFill>
        <p:spPr>
          <a:xfrm>
            <a:off x="5231200" y="1045825"/>
            <a:ext cx="5510948" cy="5673050"/>
          </a:xfrm>
          <a:prstGeom prst="rect">
            <a:avLst/>
          </a:prstGeom>
          <a:noFill/>
          <a:ln>
            <a:noFill/>
          </a:ln>
        </p:spPr>
      </p:pic>
      <p:sp>
        <p:nvSpPr>
          <p:cNvPr id="518" name="Google Shape;518;g115566f4d26_0_882"/>
          <p:cNvSpPr txBox="1"/>
          <p:nvPr/>
        </p:nvSpPr>
        <p:spPr>
          <a:xfrm>
            <a:off x="537550" y="3144300"/>
            <a:ext cx="3398400" cy="1046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100">
                <a:solidFill>
                  <a:srgbClr val="3F3F3F"/>
                </a:solidFill>
                <a:latin typeface="Dosis"/>
                <a:ea typeface="Dosis"/>
                <a:cs typeface="Dosis"/>
                <a:sym typeface="Dosis"/>
              </a:rPr>
              <a:t>The Lean Analytics Stages and Gates</a:t>
            </a:r>
            <a:endParaRPr b="1" sz="3100">
              <a:solidFill>
                <a:srgbClr val="3F3F3F"/>
              </a:solidFill>
              <a:latin typeface="Dosis"/>
              <a:ea typeface="Dosis"/>
              <a:cs typeface="Dosis"/>
              <a:sym typeface="Dosi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522" name="Shape 522"/>
        <p:cNvGrpSpPr/>
        <p:nvPr/>
      </p:nvGrpSpPr>
      <p:grpSpPr>
        <a:xfrm>
          <a:off x="0" y="0"/>
          <a:ext cx="0" cy="0"/>
          <a:chOff x="0" y="0"/>
          <a:chExt cx="0" cy="0"/>
        </a:xfrm>
      </p:grpSpPr>
      <p:sp>
        <p:nvSpPr>
          <p:cNvPr id="523" name="Google Shape;523;g115566f4d26_0_889"/>
          <p:cNvSpPr txBox="1"/>
          <p:nvPr/>
        </p:nvSpPr>
        <p:spPr>
          <a:xfrm>
            <a:off x="3046407" y="2598733"/>
            <a:ext cx="60993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n-US" sz="4000" u="sng">
                <a:solidFill>
                  <a:schemeClr val="hlink"/>
                </a:solidFill>
                <a:latin typeface="Dosis SemiBold"/>
                <a:ea typeface="Dosis SemiBold"/>
                <a:cs typeface="Dosis SemiBold"/>
                <a:sym typeface="Dosis SemiBold"/>
                <a:hlinkClick r:id="rId5"/>
                <a:extLst>
                  <a:ext uri="http://customooxmlschemas.google.com/">
                    <go:slidesCustomData xmlns:go="http://customooxmlschemas.google.com/" textRoundtripDataId="1"/>
                  </a:ext>
                </a:extLst>
              </a:rPr>
              <a:t>QUIZ TIME</a:t>
            </a:r>
            <a:endParaRPr i="0" sz="4000" u="none" cap="none" strike="noStrike">
              <a:solidFill>
                <a:srgbClr val="3F3F3F"/>
              </a:solidFill>
              <a:latin typeface="Dosis SemiBold"/>
              <a:ea typeface="Dosis SemiBold"/>
              <a:cs typeface="Dosis SemiBold"/>
              <a:sym typeface="Dosis SemiBold"/>
            </a:endParaRPr>
          </a:p>
        </p:txBody>
      </p:sp>
      <p:sp>
        <p:nvSpPr>
          <p:cNvPr id="524" name="Google Shape;524;g115566f4d26_0_889"/>
          <p:cNvSpPr/>
          <p:nvPr/>
        </p:nvSpPr>
        <p:spPr>
          <a:xfrm>
            <a:off x="5418768" y="4183058"/>
            <a:ext cx="1353900" cy="76200"/>
          </a:xfrm>
          <a:prstGeom prst="rect">
            <a:avLst/>
          </a:prstGeom>
          <a:solidFill>
            <a:srgbClr val="FFE6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pic>
        <p:nvPicPr>
          <p:cNvPr id="122" name="Google Shape;122;g115566f4d26_0_529"/>
          <p:cNvPicPr preferRelativeResize="0"/>
          <p:nvPr/>
        </p:nvPicPr>
        <p:blipFill rotWithShape="1">
          <a:blip r:embed="rId4">
            <a:alphaModFix/>
          </a:blip>
          <a:srcRect b="0" l="0" r="0" t="0"/>
          <a:stretch/>
        </p:blipFill>
        <p:spPr>
          <a:xfrm>
            <a:off x="9006450" y="3007138"/>
            <a:ext cx="3185550" cy="3837419"/>
          </a:xfrm>
          <a:prstGeom prst="rect">
            <a:avLst/>
          </a:prstGeom>
          <a:noFill/>
          <a:ln>
            <a:noFill/>
          </a:ln>
        </p:spPr>
      </p:pic>
      <p:pic>
        <p:nvPicPr>
          <p:cNvPr id="123" name="Google Shape;123;g115566f4d26_0_529"/>
          <p:cNvPicPr preferRelativeResize="0"/>
          <p:nvPr/>
        </p:nvPicPr>
        <p:blipFill>
          <a:blip r:embed="rId5">
            <a:alphaModFix/>
          </a:blip>
          <a:stretch>
            <a:fillRect/>
          </a:stretch>
        </p:blipFill>
        <p:spPr>
          <a:xfrm>
            <a:off x="2170025" y="1106575"/>
            <a:ext cx="6973949" cy="4740775"/>
          </a:xfrm>
          <a:prstGeom prst="rect">
            <a:avLst/>
          </a:prstGeom>
          <a:noFill/>
          <a:ln>
            <a:noFill/>
          </a:ln>
        </p:spPr>
      </p:pic>
      <p:sp>
        <p:nvSpPr>
          <p:cNvPr id="124" name="Google Shape;124;g115566f4d26_0_529"/>
          <p:cNvSpPr txBox="1"/>
          <p:nvPr/>
        </p:nvSpPr>
        <p:spPr>
          <a:xfrm>
            <a:off x="2335700" y="5794500"/>
            <a:ext cx="572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http://www.mixpanel.com/</a:t>
            </a:r>
            <a:endParaRPr sz="1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pic>
        <p:nvPicPr>
          <p:cNvPr id="129" name="Google Shape;129;g115566f4d26_0_535"/>
          <p:cNvPicPr preferRelativeResize="0"/>
          <p:nvPr/>
        </p:nvPicPr>
        <p:blipFill rotWithShape="1">
          <a:blip r:embed="rId4">
            <a:alphaModFix/>
          </a:blip>
          <a:srcRect b="0" l="0" r="0" t="0"/>
          <a:stretch/>
        </p:blipFill>
        <p:spPr>
          <a:xfrm>
            <a:off x="9006450" y="3007138"/>
            <a:ext cx="3185550" cy="3837419"/>
          </a:xfrm>
          <a:prstGeom prst="rect">
            <a:avLst/>
          </a:prstGeom>
          <a:noFill/>
          <a:ln>
            <a:noFill/>
          </a:ln>
        </p:spPr>
      </p:pic>
      <p:sp>
        <p:nvSpPr>
          <p:cNvPr id="130" name="Google Shape;130;g115566f4d26_0_535"/>
          <p:cNvSpPr txBox="1"/>
          <p:nvPr/>
        </p:nvSpPr>
        <p:spPr>
          <a:xfrm>
            <a:off x="1660650" y="2767200"/>
            <a:ext cx="7920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4000">
                <a:solidFill>
                  <a:srgbClr val="3F3F3F"/>
                </a:solidFill>
                <a:latin typeface="Dosis Medium"/>
                <a:ea typeface="Dosis Medium"/>
                <a:cs typeface="Dosis Medium"/>
                <a:sym typeface="Dosis Medium"/>
              </a:rPr>
              <a:t>“How can I monetize my product?”</a:t>
            </a:r>
            <a:endParaRPr sz="4000">
              <a:solidFill>
                <a:srgbClr val="3F3F3F"/>
              </a:solidFill>
              <a:latin typeface="Dosis Medium"/>
              <a:ea typeface="Dosis Medium"/>
              <a:cs typeface="Dosis Medium"/>
              <a:sym typeface="Dosi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pic>
        <p:nvPicPr>
          <p:cNvPr id="135" name="Google Shape;135;g115566f4d26_0_540"/>
          <p:cNvPicPr preferRelativeResize="0"/>
          <p:nvPr/>
        </p:nvPicPr>
        <p:blipFill rotWithShape="1">
          <a:blip r:embed="rId4">
            <a:alphaModFix/>
          </a:blip>
          <a:srcRect b="0" l="0" r="0" t="0"/>
          <a:stretch/>
        </p:blipFill>
        <p:spPr>
          <a:xfrm>
            <a:off x="9006450" y="3007138"/>
            <a:ext cx="3185550" cy="3837419"/>
          </a:xfrm>
          <a:prstGeom prst="rect">
            <a:avLst/>
          </a:prstGeom>
          <a:noFill/>
          <a:ln>
            <a:noFill/>
          </a:ln>
        </p:spPr>
      </p:pic>
      <p:pic>
        <p:nvPicPr>
          <p:cNvPr id="136" name="Google Shape;136;g115566f4d26_0_540"/>
          <p:cNvPicPr preferRelativeResize="0"/>
          <p:nvPr/>
        </p:nvPicPr>
        <p:blipFill>
          <a:blip r:embed="rId5">
            <a:alphaModFix/>
          </a:blip>
          <a:stretch>
            <a:fillRect/>
          </a:stretch>
        </p:blipFill>
        <p:spPr>
          <a:xfrm>
            <a:off x="371075" y="1732725"/>
            <a:ext cx="485775" cy="533400"/>
          </a:xfrm>
          <a:prstGeom prst="rect">
            <a:avLst/>
          </a:prstGeom>
          <a:noFill/>
          <a:ln>
            <a:noFill/>
          </a:ln>
        </p:spPr>
      </p:pic>
      <p:pic>
        <p:nvPicPr>
          <p:cNvPr id="137" name="Google Shape;137;g115566f4d26_0_540"/>
          <p:cNvPicPr preferRelativeResize="0"/>
          <p:nvPr/>
        </p:nvPicPr>
        <p:blipFill>
          <a:blip r:embed="rId6">
            <a:alphaModFix/>
          </a:blip>
          <a:stretch>
            <a:fillRect/>
          </a:stretch>
        </p:blipFill>
        <p:spPr>
          <a:xfrm>
            <a:off x="371075" y="2547725"/>
            <a:ext cx="552450" cy="542925"/>
          </a:xfrm>
          <a:prstGeom prst="rect">
            <a:avLst/>
          </a:prstGeom>
          <a:noFill/>
          <a:ln>
            <a:noFill/>
          </a:ln>
        </p:spPr>
      </p:pic>
      <p:pic>
        <p:nvPicPr>
          <p:cNvPr id="138" name="Google Shape;138;g115566f4d26_0_540"/>
          <p:cNvPicPr preferRelativeResize="0"/>
          <p:nvPr/>
        </p:nvPicPr>
        <p:blipFill>
          <a:blip r:embed="rId7">
            <a:alphaModFix/>
          </a:blip>
          <a:stretch>
            <a:fillRect/>
          </a:stretch>
        </p:blipFill>
        <p:spPr>
          <a:xfrm>
            <a:off x="385363" y="3372250"/>
            <a:ext cx="523875" cy="542925"/>
          </a:xfrm>
          <a:prstGeom prst="rect">
            <a:avLst/>
          </a:prstGeom>
          <a:noFill/>
          <a:ln>
            <a:noFill/>
          </a:ln>
        </p:spPr>
      </p:pic>
      <p:pic>
        <p:nvPicPr>
          <p:cNvPr id="139" name="Google Shape;139;g115566f4d26_0_540"/>
          <p:cNvPicPr preferRelativeResize="0"/>
          <p:nvPr/>
        </p:nvPicPr>
        <p:blipFill>
          <a:blip r:embed="rId8">
            <a:alphaModFix/>
          </a:blip>
          <a:stretch>
            <a:fillRect/>
          </a:stretch>
        </p:blipFill>
        <p:spPr>
          <a:xfrm>
            <a:off x="399663" y="4196775"/>
            <a:ext cx="495300" cy="523875"/>
          </a:xfrm>
          <a:prstGeom prst="rect">
            <a:avLst/>
          </a:prstGeom>
          <a:noFill/>
          <a:ln>
            <a:noFill/>
          </a:ln>
        </p:spPr>
      </p:pic>
      <p:sp>
        <p:nvSpPr>
          <p:cNvPr id="140" name="Google Shape;140;g115566f4d26_0_540"/>
          <p:cNvSpPr txBox="1"/>
          <p:nvPr/>
        </p:nvSpPr>
        <p:spPr>
          <a:xfrm>
            <a:off x="1032975" y="1814775"/>
            <a:ext cx="7027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1800">
                <a:solidFill>
                  <a:srgbClr val="3F3F3F"/>
                </a:solidFill>
                <a:latin typeface="Dosis"/>
                <a:ea typeface="Dosis"/>
                <a:cs typeface="Dosis"/>
                <a:sym typeface="Dosis"/>
              </a:rPr>
              <a:t>Transactional</a:t>
            </a:r>
            <a:endParaRPr sz="1800">
              <a:solidFill>
                <a:srgbClr val="3F3F3F"/>
              </a:solidFill>
              <a:latin typeface="Dosis Medium"/>
              <a:ea typeface="Dosis Medium"/>
              <a:cs typeface="Dosis Medium"/>
              <a:sym typeface="Dosis Medium"/>
            </a:endParaRPr>
          </a:p>
        </p:txBody>
      </p:sp>
      <p:sp>
        <p:nvSpPr>
          <p:cNvPr id="141" name="Google Shape;141;g115566f4d26_0_540"/>
          <p:cNvSpPr txBox="1"/>
          <p:nvPr/>
        </p:nvSpPr>
        <p:spPr>
          <a:xfrm>
            <a:off x="1076050" y="2634538"/>
            <a:ext cx="7027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1800">
                <a:solidFill>
                  <a:srgbClr val="3F3F3F"/>
                </a:solidFill>
                <a:latin typeface="Dosis"/>
                <a:ea typeface="Dosis"/>
                <a:cs typeface="Dosis"/>
                <a:sym typeface="Dosis"/>
              </a:rPr>
              <a:t>Subscription</a:t>
            </a:r>
            <a:endParaRPr sz="1800">
              <a:solidFill>
                <a:srgbClr val="3F3F3F"/>
              </a:solidFill>
              <a:latin typeface="Dosis Medium"/>
              <a:ea typeface="Dosis Medium"/>
              <a:cs typeface="Dosis Medium"/>
              <a:sym typeface="Dosis Medium"/>
            </a:endParaRPr>
          </a:p>
        </p:txBody>
      </p:sp>
      <p:sp>
        <p:nvSpPr>
          <p:cNvPr id="142" name="Google Shape;142;g115566f4d26_0_540"/>
          <p:cNvSpPr txBox="1"/>
          <p:nvPr/>
        </p:nvSpPr>
        <p:spPr>
          <a:xfrm>
            <a:off x="1076050" y="3454325"/>
            <a:ext cx="7027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1800">
                <a:solidFill>
                  <a:srgbClr val="3F3F3F"/>
                </a:solidFill>
                <a:latin typeface="Dosis"/>
                <a:ea typeface="Dosis"/>
                <a:cs typeface="Dosis"/>
                <a:sym typeface="Dosis"/>
              </a:rPr>
              <a:t>Licensing</a:t>
            </a:r>
            <a:endParaRPr sz="1800">
              <a:solidFill>
                <a:srgbClr val="3F3F3F"/>
              </a:solidFill>
              <a:latin typeface="Dosis Medium"/>
              <a:ea typeface="Dosis Medium"/>
              <a:cs typeface="Dosis Medium"/>
              <a:sym typeface="Dosis Medium"/>
            </a:endParaRPr>
          </a:p>
        </p:txBody>
      </p:sp>
      <p:sp>
        <p:nvSpPr>
          <p:cNvPr id="143" name="Google Shape;143;g115566f4d26_0_540"/>
          <p:cNvSpPr txBox="1"/>
          <p:nvPr/>
        </p:nvSpPr>
        <p:spPr>
          <a:xfrm>
            <a:off x="1119125" y="4274100"/>
            <a:ext cx="7027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1800">
                <a:solidFill>
                  <a:srgbClr val="3F3F3F"/>
                </a:solidFill>
                <a:latin typeface="Dosis"/>
                <a:ea typeface="Dosis"/>
                <a:cs typeface="Dosis"/>
                <a:sym typeface="Dosis"/>
              </a:rPr>
              <a:t>Freemium</a:t>
            </a:r>
            <a:endParaRPr sz="1800">
              <a:solidFill>
                <a:srgbClr val="3F3F3F"/>
              </a:solidFill>
              <a:latin typeface="Dosis Medium"/>
              <a:ea typeface="Dosis Medium"/>
              <a:cs typeface="Dosis Medium"/>
              <a:sym typeface="Dosi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pic>
        <p:nvPicPr>
          <p:cNvPr id="148" name="Google Shape;148;g115566f4d26_0_552"/>
          <p:cNvPicPr preferRelativeResize="0"/>
          <p:nvPr/>
        </p:nvPicPr>
        <p:blipFill rotWithShape="1">
          <a:blip r:embed="rId4">
            <a:alphaModFix/>
          </a:blip>
          <a:srcRect b="0" l="0" r="0" t="0"/>
          <a:stretch/>
        </p:blipFill>
        <p:spPr>
          <a:xfrm>
            <a:off x="8951125" y="2111600"/>
            <a:ext cx="3240876" cy="4695351"/>
          </a:xfrm>
          <a:prstGeom prst="rect">
            <a:avLst/>
          </a:prstGeom>
          <a:noFill/>
          <a:ln>
            <a:noFill/>
          </a:ln>
        </p:spPr>
      </p:pic>
      <p:sp>
        <p:nvSpPr>
          <p:cNvPr id="149" name="Google Shape;149;g115566f4d26_0_552"/>
          <p:cNvSpPr txBox="1"/>
          <p:nvPr/>
        </p:nvSpPr>
        <p:spPr>
          <a:xfrm>
            <a:off x="526075" y="2422425"/>
            <a:ext cx="70278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lang="en-US" sz="1800">
                <a:solidFill>
                  <a:srgbClr val="3F3F3F"/>
                </a:solidFill>
                <a:latin typeface="Dosis Medium"/>
                <a:ea typeface="Dosis Medium"/>
                <a:cs typeface="Dosis Medium"/>
                <a:sym typeface="Dosis Medium"/>
              </a:rPr>
              <a:t>Product analytics merupakan suatu proses menganalisa data yang berfokus pada bagaimana interaksi pengguna terhadap produk yang kemudian akan dilihat, divisualisasikan, dan dianalisis menggunakan berbagai tools analytics.</a:t>
            </a:r>
            <a:endParaRPr sz="1800">
              <a:solidFill>
                <a:srgbClr val="3F3F3F"/>
              </a:solidFill>
              <a:latin typeface="Dosis Medium"/>
              <a:ea typeface="Dosis Medium"/>
              <a:cs typeface="Dosis Medium"/>
              <a:sym typeface="Dosis Medium"/>
            </a:endParaRPr>
          </a:p>
          <a:p>
            <a:pPr indent="0" lvl="0" marL="0" marR="0" rtl="0" algn="l">
              <a:lnSpc>
                <a:spcPct val="100000"/>
              </a:lnSpc>
              <a:spcBef>
                <a:spcPts val="0"/>
              </a:spcBef>
              <a:spcAft>
                <a:spcPts val="0"/>
              </a:spcAft>
              <a:buClr>
                <a:srgbClr val="000000"/>
              </a:buClr>
              <a:buSzPts val="2800"/>
              <a:buFont typeface="Arial"/>
              <a:buNone/>
            </a:pPr>
            <a:r>
              <a:t/>
            </a:r>
            <a:endParaRPr sz="1800">
              <a:solidFill>
                <a:srgbClr val="3F3F3F"/>
              </a:solidFill>
              <a:latin typeface="Dosis Medium"/>
              <a:ea typeface="Dosis Medium"/>
              <a:cs typeface="Dosis Medium"/>
              <a:sym typeface="Dosis Medium"/>
            </a:endParaRPr>
          </a:p>
          <a:p>
            <a:pPr indent="0" lvl="0" marL="0" marR="0" rtl="0" algn="l">
              <a:lnSpc>
                <a:spcPct val="100000"/>
              </a:lnSpc>
              <a:spcBef>
                <a:spcPts val="0"/>
              </a:spcBef>
              <a:spcAft>
                <a:spcPts val="0"/>
              </a:spcAft>
              <a:buClr>
                <a:srgbClr val="000000"/>
              </a:buClr>
              <a:buSzPts val="2800"/>
              <a:buFont typeface="Arial"/>
              <a:buNone/>
            </a:pPr>
            <a:r>
              <a:rPr lang="en-US" sz="1800">
                <a:solidFill>
                  <a:srgbClr val="3F3F3F"/>
                </a:solidFill>
                <a:latin typeface="Dosis Medium"/>
                <a:ea typeface="Dosis Medium"/>
                <a:cs typeface="Dosis Medium"/>
                <a:sym typeface="Dosis Medium"/>
              </a:rPr>
              <a:t>Product analytics digunakan untuk mengetahui bagaimana pengalaman para pengguna dalam menggunakan suatu produk, sehingga dapat lebih memahami apa saja hal-hal yang perlu ditingkatkan dan berdampak pada bisnis.</a:t>
            </a:r>
            <a:endParaRPr sz="1800">
              <a:solidFill>
                <a:srgbClr val="3F3F3F"/>
              </a:solidFill>
              <a:latin typeface="Dosis Medium"/>
              <a:ea typeface="Dosis Medium"/>
              <a:cs typeface="Dosis Medium"/>
              <a:sym typeface="Dosis Medium"/>
            </a:endParaRPr>
          </a:p>
        </p:txBody>
      </p:sp>
      <p:sp>
        <p:nvSpPr>
          <p:cNvPr id="150" name="Google Shape;150;g115566f4d26_0_552"/>
          <p:cNvSpPr/>
          <p:nvPr/>
        </p:nvSpPr>
        <p:spPr>
          <a:xfrm>
            <a:off x="526075" y="1345175"/>
            <a:ext cx="3359700" cy="708000"/>
          </a:xfrm>
          <a:prstGeom prst="roundRect">
            <a:avLst>
              <a:gd fmla="val 50000" name="adj"/>
            </a:avLst>
          </a:prstGeom>
          <a:solidFill>
            <a:srgbClr val="FFE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lang="en-US" sz="2300">
                <a:solidFill>
                  <a:srgbClr val="434343"/>
                </a:solidFill>
              </a:rPr>
              <a:t>Product Analytics</a:t>
            </a:r>
            <a:endParaRPr b="1" i="0" sz="2300" u="none" cap="none" strike="noStrike">
              <a:solidFill>
                <a:srgbClr val="434343"/>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g115566f4d26_0_558"/>
          <p:cNvSpPr/>
          <p:nvPr/>
        </p:nvSpPr>
        <p:spPr>
          <a:xfrm>
            <a:off x="1372793" y="1210040"/>
            <a:ext cx="4210200" cy="4685100"/>
          </a:xfrm>
          <a:prstGeom prst="roundRect">
            <a:avLst>
              <a:gd fmla="val 5426"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g115566f4d26_0_558"/>
          <p:cNvSpPr/>
          <p:nvPr/>
        </p:nvSpPr>
        <p:spPr>
          <a:xfrm>
            <a:off x="6609002" y="1210675"/>
            <a:ext cx="4210200" cy="4685100"/>
          </a:xfrm>
          <a:prstGeom prst="roundRect">
            <a:avLst>
              <a:gd fmla="val 5426"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g115566f4d26_0_558"/>
          <p:cNvSpPr/>
          <p:nvPr/>
        </p:nvSpPr>
        <p:spPr>
          <a:xfrm>
            <a:off x="2613000" y="851025"/>
            <a:ext cx="1729800" cy="708000"/>
          </a:xfrm>
          <a:prstGeom prst="roundRect">
            <a:avLst>
              <a:gd fmla="val 50000" name="adj"/>
            </a:avLst>
          </a:prstGeom>
          <a:solidFill>
            <a:srgbClr val="FFE65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t/>
            </a:r>
            <a:endParaRPr b="1" i="0" sz="2300" u="none" cap="none" strike="noStrike">
              <a:solidFill>
                <a:srgbClr val="434343"/>
              </a:solidFill>
              <a:latin typeface="Arial"/>
              <a:ea typeface="Arial"/>
              <a:cs typeface="Arial"/>
              <a:sym typeface="Arial"/>
            </a:endParaRPr>
          </a:p>
        </p:txBody>
      </p:sp>
      <p:sp>
        <p:nvSpPr>
          <p:cNvPr id="158" name="Google Shape;158;g115566f4d26_0_558"/>
          <p:cNvSpPr/>
          <p:nvPr/>
        </p:nvSpPr>
        <p:spPr>
          <a:xfrm>
            <a:off x="7877700" y="851025"/>
            <a:ext cx="1729800" cy="708000"/>
          </a:xfrm>
          <a:prstGeom prst="roundRect">
            <a:avLst>
              <a:gd fmla="val 50000" name="adj"/>
            </a:avLst>
          </a:prstGeom>
          <a:solidFill>
            <a:srgbClr val="FFE65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t/>
            </a:r>
            <a:endParaRPr b="1" i="0" sz="2300" u="none" cap="none" strike="noStrike">
              <a:solidFill>
                <a:srgbClr val="434343"/>
              </a:solidFill>
              <a:latin typeface="Arial"/>
              <a:ea typeface="Arial"/>
              <a:cs typeface="Arial"/>
              <a:sym typeface="Arial"/>
            </a:endParaRPr>
          </a:p>
        </p:txBody>
      </p:sp>
      <p:sp>
        <p:nvSpPr>
          <p:cNvPr id="159" name="Google Shape;159;g115566f4d26_0_558"/>
          <p:cNvSpPr txBox="1"/>
          <p:nvPr/>
        </p:nvSpPr>
        <p:spPr>
          <a:xfrm>
            <a:off x="1649900" y="1918250"/>
            <a:ext cx="3588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highlight>
                  <a:srgbClr val="FFFFFF"/>
                </a:highlight>
                <a:uFill>
                  <a:noFill/>
                </a:uFill>
                <a:latin typeface="Lato"/>
                <a:ea typeface="Lato"/>
                <a:cs typeface="Lato"/>
                <a:sym typeface="Lato"/>
                <a:hlinkClick r:id="rId4">
                  <a:extLst>
                    <a:ext uri="{A12FA001-AC4F-418D-AE19-62706E023703}">
                      <ahyp:hlinkClr val="tx"/>
                    </a:ext>
                  </a:extLst>
                </a:hlinkClick>
              </a:rPr>
              <a:t>Analitik pemasaran</a:t>
            </a:r>
            <a:r>
              <a:rPr lang="en-US" sz="1800">
                <a:solidFill>
                  <a:schemeClr val="dk1"/>
                </a:solidFill>
                <a:highlight>
                  <a:srgbClr val="FFFFFF"/>
                </a:highlight>
                <a:latin typeface="Lato"/>
                <a:ea typeface="Lato"/>
                <a:cs typeface="Lato"/>
                <a:sym typeface="Lato"/>
              </a:rPr>
              <a:t> sangat membantu dalam memahami dari mana pengguna berasal, dan sering digunakan oleh pemasar untuk melaporkan metrik yang berkaitan dengan akuisisi dan </a:t>
            </a:r>
            <a:r>
              <a:rPr lang="en-US" sz="1800">
                <a:solidFill>
                  <a:schemeClr val="dk1"/>
                </a:solidFill>
                <a:highlight>
                  <a:srgbClr val="FFFFFF"/>
                </a:highlight>
                <a:uFill>
                  <a:noFill/>
                </a:uFill>
                <a:latin typeface="Lato"/>
                <a:ea typeface="Lato"/>
                <a:cs typeface="Lato"/>
                <a:sym typeface="Lato"/>
                <a:hlinkClick r:id="rId5">
                  <a:extLst>
                    <a:ext uri="{A12FA001-AC4F-418D-AE19-62706E023703}">
                      <ahyp:hlinkClr val="tx"/>
                    </a:ext>
                  </a:extLst>
                </a:hlinkClick>
              </a:rPr>
              <a:t>atribut</a:t>
            </a:r>
            <a:r>
              <a:rPr lang="en-US" sz="1800">
                <a:solidFill>
                  <a:schemeClr val="dk1"/>
                </a:solidFill>
                <a:highlight>
                  <a:srgbClr val="FFFFFF"/>
                </a:highlight>
                <a:latin typeface="Lato"/>
                <a:ea typeface="Lato"/>
                <a:cs typeface="Lato"/>
                <a:sym typeface="Lato"/>
              </a:rPr>
              <a:t> menggunakan alat seperti Google Analytics. </a:t>
            </a:r>
            <a:endParaRPr sz="1800">
              <a:solidFill>
                <a:schemeClr val="dk1"/>
              </a:solidFill>
              <a:latin typeface="Lato"/>
              <a:ea typeface="Lato"/>
              <a:cs typeface="Lato"/>
              <a:sym typeface="Lato"/>
            </a:endParaRPr>
          </a:p>
        </p:txBody>
      </p:sp>
      <p:sp>
        <p:nvSpPr>
          <p:cNvPr id="160" name="Google Shape;160;g115566f4d26_0_558"/>
          <p:cNvSpPr txBox="1"/>
          <p:nvPr/>
        </p:nvSpPr>
        <p:spPr>
          <a:xfrm>
            <a:off x="6997150" y="1918250"/>
            <a:ext cx="3518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highlight>
                  <a:srgbClr val="FFFFFF"/>
                </a:highlight>
                <a:latin typeface="Lato"/>
                <a:ea typeface="Lato"/>
                <a:cs typeface="Lato"/>
                <a:sym typeface="Lato"/>
              </a:rPr>
              <a:t>Analitik penggunaan produk memanfaatkan data waktu nyata tentang penggunaan produk dan digunakan oleh tim produk untuk menganalisa dan memahami tindakan spesifik yang dilakukan pengguna dalam produk digital dan pada akhirnya untuk melaporkan metrik yang berkaitan dengan </a:t>
            </a:r>
            <a:r>
              <a:rPr lang="en-US" sz="1800">
                <a:solidFill>
                  <a:schemeClr val="dk1"/>
                </a:solidFill>
                <a:highlight>
                  <a:srgbClr val="FFFFFF"/>
                </a:highlight>
                <a:uFill>
                  <a:noFill/>
                </a:uFill>
                <a:latin typeface="Lato"/>
                <a:ea typeface="Lato"/>
                <a:cs typeface="Lato"/>
                <a:sym typeface="Lato"/>
                <a:hlinkClick r:id="rId6">
                  <a:extLst>
                    <a:ext uri="{A12FA001-AC4F-418D-AE19-62706E023703}">
                      <ahyp:hlinkClr val="tx"/>
                    </a:ext>
                  </a:extLst>
                </a:hlinkClick>
              </a:rPr>
              <a:t>adopsi</a:t>
            </a:r>
            <a:r>
              <a:rPr lang="en-US" sz="1800">
                <a:solidFill>
                  <a:schemeClr val="dk1"/>
                </a:solidFill>
                <a:highlight>
                  <a:srgbClr val="FFFFFF"/>
                </a:highlight>
                <a:latin typeface="Lato"/>
                <a:ea typeface="Lato"/>
                <a:cs typeface="Lato"/>
                <a:sym typeface="Lato"/>
              </a:rPr>
              <a:t>, </a:t>
            </a:r>
            <a:r>
              <a:rPr lang="en-US" sz="1800">
                <a:solidFill>
                  <a:schemeClr val="dk1"/>
                </a:solidFill>
                <a:highlight>
                  <a:srgbClr val="FFFFFF"/>
                </a:highlight>
                <a:uFill>
                  <a:noFill/>
                </a:uFill>
                <a:latin typeface="Lato"/>
                <a:ea typeface="Lato"/>
                <a:cs typeface="Lato"/>
                <a:sym typeface="Lato"/>
                <a:hlinkClick r:id="rId7">
                  <a:extLst>
                    <a:ext uri="{A12FA001-AC4F-418D-AE19-62706E023703}">
                      <ahyp:hlinkClr val="tx"/>
                    </a:ext>
                  </a:extLst>
                </a:hlinkClick>
              </a:rPr>
              <a:t>keterlibatan</a:t>
            </a:r>
            <a:r>
              <a:rPr lang="en-US" sz="1800">
                <a:solidFill>
                  <a:schemeClr val="dk1"/>
                </a:solidFill>
                <a:highlight>
                  <a:srgbClr val="FFFFFF"/>
                </a:highlight>
                <a:latin typeface="Lato"/>
                <a:ea typeface="Lato"/>
                <a:cs typeface="Lato"/>
                <a:sym typeface="Lato"/>
              </a:rPr>
              <a:t>, dan </a:t>
            </a:r>
            <a:r>
              <a:rPr lang="en-US" sz="1800">
                <a:solidFill>
                  <a:schemeClr val="dk1"/>
                </a:solidFill>
                <a:highlight>
                  <a:srgbClr val="FFFFFF"/>
                </a:highlight>
                <a:uFill>
                  <a:noFill/>
                </a:uFill>
                <a:latin typeface="Lato"/>
                <a:ea typeface="Lato"/>
                <a:cs typeface="Lato"/>
                <a:sym typeface="Lato"/>
                <a:hlinkClick r:id="rId8">
                  <a:extLst>
                    <a:ext uri="{A12FA001-AC4F-418D-AE19-62706E023703}">
                      <ahyp:hlinkClr val="tx"/>
                    </a:ext>
                  </a:extLst>
                </a:hlinkClick>
              </a:rPr>
              <a:t>retensi</a:t>
            </a:r>
            <a:r>
              <a:rPr lang="en-US" sz="1800">
                <a:solidFill>
                  <a:schemeClr val="dk1"/>
                </a:solidFill>
                <a:highlight>
                  <a:srgbClr val="FFFFFF"/>
                </a:highlight>
                <a:latin typeface="Lato"/>
                <a:ea typeface="Lato"/>
                <a:cs typeface="Lato"/>
                <a:sym typeface="Lato"/>
              </a:rPr>
              <a:t>.</a:t>
            </a:r>
            <a:endParaRPr sz="18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2021-11-29T01:40:00Z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41224905079E4942B1B893AAE4CFBB3A</vt:lpwstr>
  </property>
  <property fmtid="{D5CDD505-2E9C-101B-9397-08002B2CF9AE}" pid="3" name="KSOProductBuildVer">
    <vt:lpwstr>1033-11.2.0.10382</vt:lpwstr>
  </property>
</Properties>
</file>